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385" r:id="rId2"/>
    <p:sldId id="2836" r:id="rId3"/>
    <p:sldId id="2837" r:id="rId4"/>
    <p:sldId id="337" r:id="rId5"/>
    <p:sldId id="2847" r:id="rId6"/>
    <p:sldId id="2845" r:id="rId7"/>
    <p:sldId id="2850" r:id="rId8"/>
    <p:sldId id="2841" r:id="rId9"/>
    <p:sldId id="2842" r:id="rId10"/>
    <p:sldId id="2844" r:id="rId11"/>
    <p:sldId id="2851" r:id="rId12"/>
    <p:sldId id="2858" r:id="rId13"/>
    <p:sldId id="2843" r:id="rId14"/>
    <p:sldId id="2846" r:id="rId15"/>
    <p:sldId id="386" r:id="rId16"/>
    <p:sldId id="2856" r:id="rId17"/>
    <p:sldId id="2861" r:id="rId18"/>
    <p:sldId id="2853" r:id="rId19"/>
    <p:sldId id="381" r:id="rId20"/>
    <p:sldId id="352"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28"/>
    <p:restoredTop sz="86423"/>
  </p:normalViewPr>
  <p:slideViewPr>
    <p:cSldViewPr snapToGrid="0">
      <p:cViewPr>
        <p:scale>
          <a:sx n="123" d="100"/>
          <a:sy n="123" d="100"/>
        </p:scale>
        <p:origin x="744"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ZRh-EbPBTTc</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020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Students choose… “And all our Inclusive Access agreements include an "opt-out" option as required by U.S. Department of Education (DOE) regulations.”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48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751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757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9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22770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9" r:id="rId5"/>
    <p:sldLayoutId id="2147483661" r:id="rId6"/>
    <p:sldLayoutId id="2147483662" r:id="rId7"/>
    <p:sldLayoutId id="2147483694"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7"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asccc-oeri.org/" TargetMode="External"/><Relationship Id="rId5" Type="http://schemas.openxmlformats.org/officeDocument/2006/relationships/hyperlink" Target="https://asccc-oeri.org/" TargetMode="External"/><Relationship Id="rId4" Type="http://schemas.openxmlformats.org/officeDocument/2006/relationships/hyperlink" Target="https://asccc-oeri.org/oeri-liaison/"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pearson.com/en-us/higher-education/products-services/inclusive-access/faculty.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ccd.edu/wp-content/uploads/2022/11/Merced-College-Opt-Out-Directions.pptx" TargetMode="External"/><Relationship Id="rId2" Type="http://schemas.openxmlformats.org/officeDocument/2006/relationships/hyperlink" Target="https://www.mccd.edu/campus-life/bookstore/follet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idehighered.com/news/2017/11/07/inclusive-access-takes-model-college-textbook-sal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sidehighered.com/news/government/student-aid-policy/2024/03/07/colleges-education-department-odds-over-inclusiv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asccc-oeri.org/about-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Rh-EbPBTT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ucdavisstores.com/EquitableAcces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heducation.com/highered/inclusive-acces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92" y="1661160"/>
            <a:ext cx="7612628" cy="2960536"/>
          </a:xfrm>
        </p:spPr>
        <p:txBody>
          <a:bodyPr>
            <a:normAutofit/>
          </a:bodyPr>
          <a:lstStyle/>
          <a:p>
            <a:pPr algn="ctr"/>
            <a:r>
              <a:rPr lang="en-US" sz="4000" dirty="0"/>
              <a:t>True Access: Ensuring Student Access to Course Resources on Day 1</a:t>
            </a:r>
          </a:p>
        </p:txBody>
      </p:sp>
      <p:sp>
        <p:nvSpPr>
          <p:cNvPr id="3" name="Subtitle 2"/>
          <p:cNvSpPr>
            <a:spLocks noGrp="1"/>
          </p:cNvSpPr>
          <p:nvPr>
            <p:ph type="subTitle" idx="1"/>
          </p:nvPr>
        </p:nvSpPr>
        <p:spPr>
          <a:xfrm>
            <a:off x="311726" y="5220084"/>
            <a:ext cx="8344593" cy="1333116"/>
          </a:xfrm>
        </p:spPr>
        <p:txBody>
          <a:bodyPr>
            <a:normAutofit fontScale="70000" lnSpcReduction="20000"/>
          </a:bodyPr>
          <a:lstStyle/>
          <a:p>
            <a:r>
              <a:rPr lang="en-US" sz="2000" dirty="0"/>
              <a:t>Revised February 15, 2024. </a:t>
            </a:r>
            <a:br>
              <a:rPr lang="en-US" sz="2000" dirty="0"/>
            </a:br>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a:t>
            </a:r>
            <a:r>
              <a:rPr lang="en-US" sz="2000" dirty="0">
                <a:hlinkClick r:id="rId5"/>
              </a:rPr>
              <a:t>True Access: Ensuring Student Access to Course Resources on Day 1</a:t>
            </a:r>
            <a:r>
              <a:rPr lang="en-US" sz="2000" dirty="0">
                <a:hlinkClick r:id="rId4"/>
              </a:rPr>
              <a:t>"</a:t>
            </a:r>
            <a:r>
              <a:rPr lang="en-US" sz="2000" dirty="0"/>
              <a:t> by </a:t>
            </a:r>
            <a:r>
              <a:rPr lang="en-US" sz="2000" dirty="0">
                <a:hlinkClick r:id="rId6"/>
              </a:rPr>
              <a:t>ASCCC OERI</a:t>
            </a:r>
            <a:r>
              <a:rPr lang="en-US" sz="2000" dirty="0"/>
              <a:t> is licensed under </a:t>
            </a:r>
            <a:r>
              <a:rPr lang="en-US" sz="2000" dirty="0">
                <a:hlinkClick r:id="rId7"/>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3DC7-07BF-CF30-577B-050057AA242A}"/>
              </a:ext>
            </a:extLst>
          </p:cNvPr>
          <p:cNvSpPr>
            <a:spLocks noGrp="1"/>
          </p:cNvSpPr>
          <p:nvPr>
            <p:ph type="title"/>
          </p:nvPr>
        </p:nvSpPr>
        <p:spPr/>
        <p:txBody>
          <a:bodyPr/>
          <a:lstStyle/>
          <a:p>
            <a:r>
              <a:rPr lang="en-US" dirty="0">
                <a:hlinkClick r:id="rId2"/>
              </a:rPr>
              <a:t>Pearson Inclusive Access</a:t>
            </a:r>
            <a:endParaRPr lang="en-US" dirty="0"/>
          </a:p>
        </p:txBody>
      </p:sp>
      <p:sp>
        <p:nvSpPr>
          <p:cNvPr id="3" name="Text Placeholder 2">
            <a:extLst>
              <a:ext uri="{FF2B5EF4-FFF2-40B4-BE49-F238E27FC236}">
                <a16:creationId xmlns:a16="http://schemas.microsoft.com/office/drawing/2014/main" id="{C7515917-154C-58B0-FB2D-B81507C10F58}"/>
              </a:ext>
            </a:extLst>
          </p:cNvPr>
          <p:cNvSpPr>
            <a:spLocks noGrp="1"/>
          </p:cNvSpPr>
          <p:nvPr>
            <p:ph type="body" idx="1"/>
          </p:nvPr>
        </p:nvSpPr>
        <p:spPr>
          <a:xfrm>
            <a:off x="518742" y="2015735"/>
            <a:ext cx="8106516" cy="4039079"/>
          </a:xfrm>
        </p:spPr>
        <p:txBody>
          <a:bodyPr/>
          <a:lstStyle/>
          <a:p>
            <a:r>
              <a:rPr lang="en-US" dirty="0"/>
              <a:t>Make every student a prepared student - Pearson Inclusive Access allows you to teach your course your way while empowering students to take ownership of their education. *It also allows you the freedom of continuing to use your courseware or print selections of choice in a digital-first format. And because all students have affordable, anytime/anywhere access to course materials by the first day of class, you won’t lose any teaching days and students are given a successful start in your course. </a:t>
            </a:r>
          </a:p>
          <a:p>
            <a:endParaRPr lang="en-US" dirty="0"/>
          </a:p>
        </p:txBody>
      </p:sp>
    </p:spTree>
    <p:extLst>
      <p:ext uri="{BB962C8B-B14F-4D97-AF65-F5344CB8AC3E}">
        <p14:creationId xmlns:p14="http://schemas.microsoft.com/office/powerpoint/2010/main" val="186713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D6F6-2772-1E49-5FC2-90B50571447C}"/>
              </a:ext>
            </a:extLst>
          </p:cNvPr>
          <p:cNvSpPr>
            <a:spLocks noGrp="1"/>
          </p:cNvSpPr>
          <p:nvPr>
            <p:ph type="title"/>
          </p:nvPr>
        </p:nvSpPr>
        <p:spPr/>
        <p:txBody>
          <a:bodyPr/>
          <a:lstStyle/>
          <a:p>
            <a:r>
              <a:rPr lang="en-US" dirty="0"/>
              <a:t>Pearson </a:t>
            </a:r>
          </a:p>
        </p:txBody>
      </p:sp>
      <p:sp>
        <p:nvSpPr>
          <p:cNvPr id="3" name="Text Placeholder 2">
            <a:extLst>
              <a:ext uri="{FF2B5EF4-FFF2-40B4-BE49-F238E27FC236}">
                <a16:creationId xmlns:a16="http://schemas.microsoft.com/office/drawing/2014/main" id="{84DB6B6B-103F-E39C-18E0-A4635D053C5B}"/>
              </a:ext>
            </a:extLst>
          </p:cNvPr>
          <p:cNvSpPr>
            <a:spLocks noGrp="1"/>
          </p:cNvSpPr>
          <p:nvPr>
            <p:ph type="body" idx="1"/>
          </p:nvPr>
        </p:nvSpPr>
        <p:spPr/>
        <p:txBody>
          <a:bodyPr>
            <a:normAutofit lnSpcReduction="10000"/>
          </a:bodyPr>
          <a:lstStyle/>
          <a:p>
            <a:r>
              <a:rPr lang="en-US" dirty="0"/>
              <a:t>Faculty can confidently begin teaching on day-one. Through Inclusive Access, </a:t>
            </a:r>
            <a:r>
              <a:rPr lang="en-US" dirty="0">
                <a:highlight>
                  <a:srgbClr val="FFFF00"/>
                </a:highlight>
              </a:rPr>
              <a:t>faculty have the academic freedom to choose their favorite Pearson courseware</a:t>
            </a:r>
            <a:r>
              <a:rPr lang="en-US" dirty="0"/>
              <a:t> to teach with materials they can trust. </a:t>
            </a:r>
          </a:p>
          <a:p>
            <a:r>
              <a:rPr lang="en-US" dirty="0">
                <a:highlight>
                  <a:srgbClr val="FFFF00"/>
                </a:highlight>
              </a:rPr>
              <a:t>Pearson partners with Inclusive Access providers to ensure faculty have the academic freedom to choose the quality materials they desire</a:t>
            </a:r>
            <a:r>
              <a:rPr lang="en-US" dirty="0"/>
              <a:t>, and to offer students the interactive digital learning experience to help set them up for success on day one.</a:t>
            </a:r>
          </a:p>
          <a:p>
            <a:r>
              <a:rPr lang="en-US" dirty="0">
                <a:highlight>
                  <a:srgbClr val="FFFF00"/>
                </a:highlight>
              </a:rPr>
              <a:t>Content is developed and written by experienced and respected authors, educators, and practitioners.</a:t>
            </a:r>
          </a:p>
          <a:p>
            <a:r>
              <a:rPr lang="en-US" dirty="0"/>
              <a:t>Pearson understands that faculty want to teach the course their way while also empowering students to take ownership of their education. With Inclusive Access, you can have the same great robust Pearson content, in a different model.</a:t>
            </a:r>
          </a:p>
          <a:p>
            <a:endParaRPr lang="en-US" dirty="0"/>
          </a:p>
        </p:txBody>
      </p:sp>
    </p:spTree>
    <p:extLst>
      <p:ext uri="{BB962C8B-B14F-4D97-AF65-F5344CB8AC3E}">
        <p14:creationId xmlns:p14="http://schemas.microsoft.com/office/powerpoint/2010/main" val="186069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B298-F5A8-1989-B369-951955ACE90A}"/>
              </a:ext>
            </a:extLst>
          </p:cNvPr>
          <p:cNvSpPr>
            <a:spLocks noGrp="1"/>
          </p:cNvSpPr>
          <p:nvPr>
            <p:ph type="title"/>
          </p:nvPr>
        </p:nvSpPr>
        <p:spPr/>
        <p:txBody>
          <a:bodyPr/>
          <a:lstStyle/>
          <a:p>
            <a:r>
              <a:rPr lang="en-US" dirty="0">
                <a:hlinkClick r:id="rId2"/>
              </a:rPr>
              <a:t>Follet Access Textbook Program at Merced College</a:t>
            </a:r>
            <a:endParaRPr lang="en-US" dirty="0"/>
          </a:p>
        </p:txBody>
      </p:sp>
      <p:sp>
        <p:nvSpPr>
          <p:cNvPr id="3" name="Text Placeholder 2">
            <a:extLst>
              <a:ext uri="{FF2B5EF4-FFF2-40B4-BE49-F238E27FC236}">
                <a16:creationId xmlns:a16="http://schemas.microsoft.com/office/drawing/2014/main" id="{64F87BAA-7643-280C-929A-EDD9B3D43E71}"/>
              </a:ext>
            </a:extLst>
          </p:cNvPr>
          <p:cNvSpPr>
            <a:spLocks noGrp="1"/>
          </p:cNvSpPr>
          <p:nvPr>
            <p:ph type="body" idx="1"/>
          </p:nvPr>
        </p:nvSpPr>
        <p:spPr/>
        <p:txBody>
          <a:bodyPr/>
          <a:lstStyle/>
          <a:p>
            <a:r>
              <a:rPr lang="en-US" dirty="0"/>
              <a:t>Follett Access is a partnership between Merced College and the Merced College Bookstore that allows you to rent or purchase textbooks at a standard cost of $25 per unit. The charge will be posted directly to your Merced College Student Fees account and can be paid along with your college charges or using financial aid.</a:t>
            </a:r>
          </a:p>
          <a:p>
            <a:r>
              <a:rPr lang="en-US" dirty="0"/>
              <a:t>All students are opted into Follett Access automatically. You will receive an email from Follett that provides information on how to opt out of the program. You will have to use your @</a:t>
            </a:r>
            <a:r>
              <a:rPr lang="en-US" dirty="0" err="1"/>
              <a:t>campus.mccd.edu</a:t>
            </a:r>
            <a:r>
              <a:rPr lang="en-US" dirty="0"/>
              <a:t> email address to log into the portal (</a:t>
            </a:r>
            <a:r>
              <a:rPr lang="en-US" dirty="0">
                <a:hlinkClick r:id="rId3"/>
              </a:rPr>
              <a:t>opt out directions</a:t>
            </a:r>
            <a:r>
              <a:rPr lang="en-US" dirty="0"/>
              <a:t>). Reminder: If you opt out, you are opting out for your entire semester schedule. You cannot opt out and opt in of individual courses.</a:t>
            </a:r>
          </a:p>
        </p:txBody>
      </p:sp>
    </p:spTree>
    <p:extLst>
      <p:ext uri="{BB962C8B-B14F-4D97-AF65-F5344CB8AC3E}">
        <p14:creationId xmlns:p14="http://schemas.microsoft.com/office/powerpoint/2010/main" val="411588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21AD-E674-F519-62F5-B5E612278329}"/>
              </a:ext>
            </a:extLst>
          </p:cNvPr>
          <p:cNvSpPr>
            <a:spLocks noGrp="1"/>
          </p:cNvSpPr>
          <p:nvPr>
            <p:ph type="title"/>
          </p:nvPr>
        </p:nvSpPr>
        <p:spPr>
          <a:xfrm>
            <a:off x="1277530" y="967329"/>
            <a:ext cx="7202456" cy="893111"/>
          </a:xfrm>
        </p:spPr>
        <p:txBody>
          <a:bodyPr/>
          <a:lstStyle/>
          <a:p>
            <a:br>
              <a:rPr lang="en-US" b="1" dirty="0"/>
            </a:br>
            <a:br>
              <a:rPr lang="en-US" b="1" dirty="0"/>
            </a:br>
            <a:r>
              <a:rPr lang="en-US" b="1" dirty="0">
                <a:hlinkClick r:id="rId3"/>
              </a:rPr>
              <a:t>‘Inclusive Access’ Takes Off</a:t>
            </a:r>
            <a:br>
              <a:rPr lang="en-US" b="1" dirty="0"/>
            </a:br>
            <a:endParaRPr lang="en-US" dirty="0"/>
          </a:p>
        </p:txBody>
      </p:sp>
      <p:sp>
        <p:nvSpPr>
          <p:cNvPr id="3" name="Text Placeholder 2">
            <a:extLst>
              <a:ext uri="{FF2B5EF4-FFF2-40B4-BE49-F238E27FC236}">
                <a16:creationId xmlns:a16="http://schemas.microsoft.com/office/drawing/2014/main" id="{C05ECE0A-69DC-9BBF-A3AA-A894081603BC}"/>
              </a:ext>
            </a:extLst>
          </p:cNvPr>
          <p:cNvSpPr>
            <a:spLocks noGrp="1"/>
          </p:cNvSpPr>
          <p:nvPr>
            <p:ph type="body" idx="1"/>
          </p:nvPr>
        </p:nvSpPr>
        <p:spPr/>
        <p:txBody>
          <a:bodyPr>
            <a:noAutofit/>
          </a:bodyPr>
          <a:lstStyle/>
          <a:p>
            <a:r>
              <a:rPr lang="en-US" sz="1800" dirty="0"/>
              <a:t>Inside Higher Education, November 6, 2017</a:t>
            </a:r>
          </a:p>
          <a:p>
            <a:r>
              <a:rPr lang="en-US" sz="1800" dirty="0">
                <a:highlight>
                  <a:srgbClr val="FFFF00"/>
                </a:highlight>
              </a:rPr>
              <a:t>Publishers can offer discounts of up to around 70 percent with inclusive access because their customer share is increasing</a:t>
            </a:r>
            <a:r>
              <a:rPr lang="en-US" sz="1800" dirty="0"/>
              <a:t>, explained Peyton. </a:t>
            </a:r>
            <a:r>
              <a:rPr lang="en-US" sz="1800" dirty="0">
                <a:highlight>
                  <a:srgbClr val="FFFF00"/>
                </a:highlight>
              </a:rPr>
              <a:t>Publishers previously lost a lot of revenue from textbooks because many students bought secondhand, rented, pirated or just skipped buying textbooks altogether. </a:t>
            </a:r>
            <a:r>
              <a:rPr lang="en-US" sz="1800" dirty="0"/>
              <a:t>Inclusive-access programs have changed that. Now </a:t>
            </a:r>
            <a:r>
              <a:rPr lang="en-US" sz="1800" dirty="0">
                <a:highlight>
                  <a:srgbClr val="FFFF00"/>
                </a:highlight>
              </a:rPr>
              <a:t>whole classes are automatically signed up and charged when they enroll</a:t>
            </a:r>
            <a:r>
              <a:rPr lang="en-US" sz="1800" dirty="0"/>
              <a:t> in a class, with a typical opt-out period of around two weeks. “In these models, the institution charges every student that enrolls -- that uptick in volume allows us to lower the price,” said Peyton.</a:t>
            </a:r>
          </a:p>
        </p:txBody>
      </p:sp>
    </p:spTree>
    <p:extLst>
      <p:ext uri="{BB962C8B-B14F-4D97-AF65-F5344CB8AC3E}">
        <p14:creationId xmlns:p14="http://schemas.microsoft.com/office/powerpoint/2010/main" val="231555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1CAD-F6BA-616B-1678-281F760E4FF8}"/>
              </a:ext>
            </a:extLst>
          </p:cNvPr>
          <p:cNvSpPr>
            <a:spLocks noGrp="1"/>
          </p:cNvSpPr>
          <p:nvPr>
            <p:ph type="title"/>
          </p:nvPr>
        </p:nvSpPr>
        <p:spPr/>
        <p:txBody>
          <a:bodyPr/>
          <a:lstStyle/>
          <a:p>
            <a:r>
              <a:rPr lang="en-US" dirty="0"/>
              <a:t>So…</a:t>
            </a:r>
          </a:p>
        </p:txBody>
      </p:sp>
      <p:sp>
        <p:nvSpPr>
          <p:cNvPr id="3" name="Text Placeholder 2">
            <a:extLst>
              <a:ext uri="{FF2B5EF4-FFF2-40B4-BE49-F238E27FC236}">
                <a16:creationId xmlns:a16="http://schemas.microsoft.com/office/drawing/2014/main" id="{7C6BC9CB-5D0F-C2C3-488B-C5E5BFEB5D11}"/>
              </a:ext>
            </a:extLst>
          </p:cNvPr>
          <p:cNvSpPr>
            <a:spLocks noGrp="1"/>
          </p:cNvSpPr>
          <p:nvPr>
            <p:ph type="body" idx="1"/>
          </p:nvPr>
        </p:nvSpPr>
        <p:spPr/>
        <p:txBody>
          <a:bodyPr>
            <a:noAutofit/>
          </a:bodyPr>
          <a:lstStyle/>
          <a:p>
            <a:r>
              <a:rPr lang="en-US" sz="1800" dirty="0"/>
              <a:t>The cost of textbooks has caused students to not buy them.</a:t>
            </a:r>
          </a:p>
          <a:p>
            <a:r>
              <a:rPr lang="en-US" sz="1800" dirty="0"/>
              <a:t>The publishers who created the problem are going to fix it by:</a:t>
            </a:r>
          </a:p>
          <a:p>
            <a:pPr lvl="1"/>
            <a:r>
              <a:rPr lang="en-US" sz="1800" dirty="0"/>
              <a:t>increasing their customer base</a:t>
            </a:r>
          </a:p>
          <a:p>
            <a:pPr lvl="1"/>
            <a:r>
              <a:rPr lang="en-US" sz="1800" dirty="0"/>
              <a:t>relying on exclusively digital resources</a:t>
            </a:r>
          </a:p>
          <a:p>
            <a:pPr lvl="1"/>
            <a:r>
              <a:rPr lang="en-US" sz="1800" dirty="0"/>
              <a:t>requiring students to be all-in or all-out</a:t>
            </a:r>
          </a:p>
          <a:p>
            <a:pPr lvl="1"/>
            <a:r>
              <a:rPr lang="en-US" sz="1800" dirty="0"/>
              <a:t>having students who have low textbook costs share the “burden” of those students who have high textbook costs</a:t>
            </a:r>
          </a:p>
          <a:p>
            <a:pPr lvl="1"/>
            <a:r>
              <a:rPr lang="en-US" sz="1800" dirty="0"/>
              <a:t>ensuring students have a choice to opt-out (as required)</a:t>
            </a:r>
          </a:p>
        </p:txBody>
      </p:sp>
    </p:spTree>
    <p:extLst>
      <p:ext uri="{BB962C8B-B14F-4D97-AF65-F5344CB8AC3E}">
        <p14:creationId xmlns:p14="http://schemas.microsoft.com/office/powerpoint/2010/main" val="349857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Approaches to Implementing ”True Access”?</a:t>
            </a:r>
          </a:p>
        </p:txBody>
      </p:sp>
      <p:sp>
        <p:nvSpPr>
          <p:cNvPr id="5" name="Text Placeholder 4"/>
          <p:cNvSpPr>
            <a:spLocks noGrp="1"/>
          </p:cNvSpPr>
          <p:nvPr>
            <p:ph type="body" idx="1"/>
          </p:nvPr>
        </p:nvSpPr>
        <p:spPr>
          <a:xfrm>
            <a:off x="1088686" y="2015735"/>
            <a:ext cx="7047396" cy="4039079"/>
          </a:xfrm>
        </p:spPr>
        <p:txBody>
          <a:bodyPr>
            <a:noAutofit/>
          </a:bodyPr>
          <a:lstStyle/>
          <a:p>
            <a:r>
              <a:rPr lang="en-US" sz="2000" dirty="0"/>
              <a:t>Adopt OER</a:t>
            </a:r>
          </a:p>
          <a:p>
            <a:r>
              <a:rPr lang="en-US" sz="2000" dirty="0"/>
              <a:t>Establish course access as ZTC by some other means</a:t>
            </a:r>
          </a:p>
          <a:p>
            <a:r>
              <a:rPr lang="en-US" sz="2000" dirty="0"/>
              <a:t>Create resources to use for the 1</a:t>
            </a:r>
            <a:r>
              <a:rPr lang="en-US" sz="2000" baseline="30000" dirty="0"/>
              <a:t>st</a:t>
            </a:r>
            <a:r>
              <a:rPr lang="en-US" sz="2000" dirty="0"/>
              <a:t> few weeks of class</a:t>
            </a:r>
          </a:p>
          <a:p>
            <a:r>
              <a:rPr lang="en-US" sz="2000" dirty="0"/>
              <a:t>Create a low-cost reader for the 1</a:t>
            </a:r>
            <a:r>
              <a:rPr lang="en-US" sz="2000" baseline="30000" dirty="0"/>
              <a:t>st</a:t>
            </a:r>
            <a:r>
              <a:rPr lang="en-US" sz="2000" dirty="0"/>
              <a:t> few weeks that the college will pay for</a:t>
            </a:r>
          </a:p>
          <a:p>
            <a:r>
              <a:rPr lang="en-US" sz="2000" dirty="0"/>
              <a:t>Find OER that works for those 1</a:t>
            </a:r>
            <a:r>
              <a:rPr lang="en-US" sz="2000" baseline="30000" dirty="0"/>
              <a:t>st</a:t>
            </a:r>
            <a:r>
              <a:rPr lang="en-US" sz="2000" dirty="0"/>
              <a:t> few weeks</a:t>
            </a:r>
          </a:p>
          <a:p>
            <a:endParaRPr lang="en-US" sz="2000" dirty="0"/>
          </a:p>
        </p:txBody>
      </p:sp>
    </p:spTree>
    <p:extLst>
      <p:ext uri="{BB962C8B-B14F-4D97-AF65-F5344CB8AC3E}">
        <p14:creationId xmlns:p14="http://schemas.microsoft.com/office/powerpoint/2010/main" val="143223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A47E-1367-10F3-30A6-4168C28B9A46}"/>
              </a:ext>
            </a:extLst>
          </p:cNvPr>
          <p:cNvSpPr>
            <a:spLocks noGrp="1"/>
          </p:cNvSpPr>
          <p:nvPr>
            <p:ph type="title"/>
          </p:nvPr>
        </p:nvSpPr>
        <p:spPr/>
        <p:txBody>
          <a:bodyPr/>
          <a:lstStyle/>
          <a:p>
            <a:r>
              <a:rPr lang="en-US" dirty="0"/>
              <a:t>Consider an OER Test Drive</a:t>
            </a:r>
          </a:p>
        </p:txBody>
      </p:sp>
      <p:sp>
        <p:nvSpPr>
          <p:cNvPr id="3" name="Text Placeholder 2">
            <a:extLst>
              <a:ext uri="{FF2B5EF4-FFF2-40B4-BE49-F238E27FC236}">
                <a16:creationId xmlns:a16="http://schemas.microsoft.com/office/drawing/2014/main" id="{4B26EDA5-2F5E-9A07-303A-03B46FF7E16C}"/>
              </a:ext>
            </a:extLst>
          </p:cNvPr>
          <p:cNvSpPr>
            <a:spLocks noGrp="1"/>
          </p:cNvSpPr>
          <p:nvPr>
            <p:ph type="body" idx="1"/>
          </p:nvPr>
        </p:nvSpPr>
        <p:spPr>
          <a:xfrm>
            <a:off x="1088685" y="2015735"/>
            <a:ext cx="5873223" cy="4039079"/>
          </a:xfrm>
        </p:spPr>
        <p:txBody>
          <a:bodyPr>
            <a:normAutofit/>
          </a:bodyPr>
          <a:lstStyle/>
          <a:p>
            <a:r>
              <a:rPr lang="en-US" sz="2000" dirty="0"/>
              <a:t>If you are already funding faculty to review OER, why not have them review an OER and then try it?</a:t>
            </a:r>
          </a:p>
          <a:p>
            <a:r>
              <a:rPr lang="en-US" sz="2000" dirty="0"/>
              <a:t>Advantages?</a:t>
            </a:r>
          </a:p>
        </p:txBody>
      </p:sp>
    </p:spTree>
    <p:extLst>
      <p:ext uri="{BB962C8B-B14F-4D97-AF65-F5344CB8AC3E}">
        <p14:creationId xmlns:p14="http://schemas.microsoft.com/office/powerpoint/2010/main" val="181832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55D9E-72FD-0727-3AEC-422DF1CEE9DD}"/>
              </a:ext>
            </a:extLst>
          </p:cNvPr>
          <p:cNvSpPr>
            <a:spLocks noGrp="1"/>
          </p:cNvSpPr>
          <p:nvPr>
            <p:ph type="title"/>
          </p:nvPr>
        </p:nvSpPr>
        <p:spPr/>
        <p:txBody>
          <a:bodyPr/>
          <a:lstStyle/>
          <a:p>
            <a:r>
              <a:rPr lang="en-US" dirty="0"/>
              <a:t>Why is this an ideal time?</a:t>
            </a:r>
          </a:p>
        </p:txBody>
      </p:sp>
      <p:sp>
        <p:nvSpPr>
          <p:cNvPr id="5" name="Text Placeholder 4">
            <a:extLst>
              <a:ext uri="{FF2B5EF4-FFF2-40B4-BE49-F238E27FC236}">
                <a16:creationId xmlns:a16="http://schemas.microsoft.com/office/drawing/2014/main" id="{E7036EB3-1712-FD8D-7819-413D04BEE548}"/>
              </a:ext>
            </a:extLst>
          </p:cNvPr>
          <p:cNvSpPr>
            <a:spLocks noGrp="1"/>
          </p:cNvSpPr>
          <p:nvPr>
            <p:ph type="body" idx="1"/>
          </p:nvPr>
        </p:nvSpPr>
        <p:spPr/>
        <p:txBody>
          <a:bodyPr/>
          <a:lstStyle/>
          <a:p>
            <a:r>
              <a:rPr lang="en-US" dirty="0"/>
              <a:t>It’s a logical use of ZTC funds.</a:t>
            </a:r>
          </a:p>
          <a:p>
            <a:r>
              <a:rPr lang="en-US" dirty="0"/>
              <a:t>The arguments for ensuring day 1 access are compelling.</a:t>
            </a:r>
          </a:p>
          <a:p>
            <a:r>
              <a:rPr lang="en-US" dirty="0"/>
              <a:t>If you’re not ready to go OER, why not give your students more time to get your text?</a:t>
            </a:r>
          </a:p>
          <a:p>
            <a:r>
              <a:rPr lang="en-US" dirty="0"/>
              <a:t>The recommendations of the Instructional Materials Task Force are coming soon.</a:t>
            </a:r>
          </a:p>
          <a:p>
            <a:r>
              <a:rPr lang="en-US" dirty="0"/>
              <a:t>Weren’t you needing another way to bring faculty into the OER fold? (especially as more ZTC funds are going to become available)</a:t>
            </a:r>
          </a:p>
        </p:txBody>
      </p:sp>
    </p:spTree>
    <p:extLst>
      <p:ext uri="{BB962C8B-B14F-4D97-AF65-F5344CB8AC3E}">
        <p14:creationId xmlns:p14="http://schemas.microsoft.com/office/powerpoint/2010/main" val="99442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BE8C-5D52-F0FF-F574-87A58D6BAE3B}"/>
              </a:ext>
            </a:extLst>
          </p:cNvPr>
          <p:cNvSpPr>
            <a:spLocks noGrp="1"/>
          </p:cNvSpPr>
          <p:nvPr>
            <p:ph type="title"/>
          </p:nvPr>
        </p:nvSpPr>
        <p:spPr/>
        <p:txBody>
          <a:bodyPr/>
          <a:lstStyle/>
          <a:p>
            <a:r>
              <a:rPr lang="en-US" dirty="0"/>
              <a:t>IA in the News</a:t>
            </a:r>
          </a:p>
        </p:txBody>
      </p:sp>
      <p:sp>
        <p:nvSpPr>
          <p:cNvPr id="3" name="Text Placeholder 2">
            <a:extLst>
              <a:ext uri="{FF2B5EF4-FFF2-40B4-BE49-F238E27FC236}">
                <a16:creationId xmlns:a16="http://schemas.microsoft.com/office/drawing/2014/main" id="{C15C3D88-DF66-46F4-0076-E116CE455138}"/>
              </a:ext>
            </a:extLst>
          </p:cNvPr>
          <p:cNvSpPr>
            <a:spLocks noGrp="1"/>
          </p:cNvSpPr>
          <p:nvPr>
            <p:ph type="body" idx="1"/>
          </p:nvPr>
        </p:nvSpPr>
        <p:spPr/>
        <p:txBody>
          <a:bodyPr/>
          <a:lstStyle/>
          <a:p>
            <a:r>
              <a:rPr lang="en-US" b="1" dirty="0">
                <a:hlinkClick r:id="rId2"/>
              </a:rPr>
              <a:t>Colleges, Education Department at Odds Over Inclusive Access Changes </a:t>
            </a:r>
            <a:r>
              <a:rPr lang="en-US" b="1" dirty="0"/>
              <a:t>(Inside Higher Education, March 7, 2024)</a:t>
            </a:r>
          </a:p>
          <a:p>
            <a:r>
              <a:rPr lang="en-US" dirty="0"/>
              <a:t>Department officials have said that the existing policies lack transparency and sufficient disclosures. Awareness of the opt-out option is lacking, they and consumer protection advocates argued, and the process can be difficult for students to navigate. The department pointed to comments from negotiators as well as from the public, who have said the current regulations allow institutions to cut deals that are financially advantageous to them or to publishers but aren’t necessarily in the best interest of students.</a:t>
            </a:r>
            <a:endParaRPr lang="en-US" b="1" dirty="0"/>
          </a:p>
          <a:p>
            <a:endParaRPr lang="en-US" dirty="0"/>
          </a:p>
        </p:txBody>
      </p:sp>
    </p:spTree>
    <p:extLst>
      <p:ext uri="{BB962C8B-B14F-4D97-AF65-F5344CB8AC3E}">
        <p14:creationId xmlns:p14="http://schemas.microsoft.com/office/powerpoint/2010/main" val="332541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540" name="Google Shape;540;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800" u="sng">
                <a:solidFill>
                  <a:schemeClr val="hlink"/>
                </a:solidFill>
                <a:hlinkClick r:id="rId3"/>
              </a:rPr>
              <a:t>ASCCC OERI Website </a:t>
            </a:r>
            <a:r>
              <a:rPr lang="en-US" sz="2800"/>
              <a:t>(asccc-oeri.org)</a:t>
            </a:r>
            <a:endParaRPr sz="2800"/>
          </a:p>
          <a:p>
            <a:pPr marL="514337" lvl="1" indent="-260346" algn="l" rtl="0">
              <a:lnSpc>
                <a:spcPct val="120000"/>
              </a:lnSpc>
              <a:spcBef>
                <a:spcPts val="0"/>
              </a:spcBef>
              <a:spcAft>
                <a:spcPts val="0"/>
              </a:spcAft>
              <a:buSzPts val="2800"/>
              <a:buChar char="•"/>
            </a:pPr>
            <a:r>
              <a:rPr lang="en-US" sz="2800"/>
              <a:t>Resources</a:t>
            </a:r>
            <a:endParaRPr sz="2800"/>
          </a:p>
          <a:p>
            <a:pPr marL="514337" lvl="1" indent="-260346" algn="l" rtl="0">
              <a:lnSpc>
                <a:spcPct val="120000"/>
              </a:lnSpc>
              <a:spcBef>
                <a:spcPts val="0"/>
              </a:spcBef>
              <a:spcAft>
                <a:spcPts val="0"/>
              </a:spcAft>
              <a:buSzPts val="2800"/>
              <a:buChar char="•"/>
            </a:pPr>
            <a:r>
              <a:rPr lang="en-US" sz="2800"/>
              <a:t>Webinars and Events</a:t>
            </a:r>
            <a:endParaRPr sz="2800"/>
          </a:p>
          <a:p>
            <a:pPr marL="171446" lvl="0" indent="-177800" algn="l" rtl="0">
              <a:lnSpc>
                <a:spcPct val="120000"/>
              </a:lnSpc>
              <a:spcBef>
                <a:spcPts val="750"/>
              </a:spcBef>
              <a:spcAft>
                <a:spcPts val="0"/>
              </a:spcAft>
              <a:buSzPts val="2800"/>
              <a:buChar char="•"/>
            </a:pPr>
            <a:r>
              <a:rPr lang="en-US" sz="2800" u="sng">
                <a:solidFill>
                  <a:schemeClr val="hlink"/>
                </a:solidFill>
                <a:hlinkClick r:id="rId4"/>
              </a:rPr>
              <a:t>ASCCC OER E-Mail</a:t>
            </a:r>
            <a:r>
              <a:rPr lang="en-US" sz="2800"/>
              <a:t> (</a:t>
            </a:r>
            <a:r>
              <a:rPr lang="en-US" sz="2800" u="sng">
                <a:solidFill>
                  <a:schemeClr val="hlink"/>
                </a:solidFill>
                <a:hlinkClick r:id="rId5"/>
              </a:rPr>
              <a:t>oeri@asccc.org)</a:t>
            </a:r>
            <a:endParaRPr sz="2800"/>
          </a:p>
          <a:p>
            <a:pPr marL="171446" lvl="0" indent="0" algn="l" rtl="0">
              <a:lnSpc>
                <a:spcPct val="120000"/>
              </a:lnSpc>
              <a:spcBef>
                <a:spcPts val="750"/>
              </a:spcBef>
              <a:spcAft>
                <a:spcPts val="0"/>
              </a:spcAft>
              <a:buNone/>
            </a:pPr>
            <a:endParaRPr sz="2800"/>
          </a:p>
        </p:txBody>
      </p:sp>
    </p:spTree>
    <p:extLst>
      <p:ext uri="{BB962C8B-B14F-4D97-AF65-F5344CB8AC3E}">
        <p14:creationId xmlns:p14="http://schemas.microsoft.com/office/powerpoint/2010/main" val="157849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80797-056A-B07E-D819-3E8D9FA16E71}"/>
              </a:ext>
            </a:extLst>
          </p:cNvPr>
          <p:cNvSpPr>
            <a:spLocks noGrp="1"/>
          </p:cNvSpPr>
          <p:nvPr>
            <p:ph type="title"/>
          </p:nvPr>
        </p:nvSpPr>
        <p:spPr/>
        <p:txBody>
          <a:bodyPr/>
          <a:lstStyle/>
          <a:p>
            <a:r>
              <a:rPr lang="en-US" dirty="0"/>
              <a:t>True Access – Event Description</a:t>
            </a:r>
          </a:p>
        </p:txBody>
      </p:sp>
      <p:sp>
        <p:nvSpPr>
          <p:cNvPr id="5" name="Text Placeholder 4">
            <a:extLst>
              <a:ext uri="{FF2B5EF4-FFF2-40B4-BE49-F238E27FC236}">
                <a16:creationId xmlns:a16="http://schemas.microsoft.com/office/drawing/2014/main" id="{DF604CFD-4399-5004-6F59-AE25AD122A25}"/>
              </a:ext>
            </a:extLst>
          </p:cNvPr>
          <p:cNvSpPr>
            <a:spLocks noGrp="1"/>
          </p:cNvSpPr>
          <p:nvPr>
            <p:ph type="body" idx="1"/>
          </p:nvPr>
        </p:nvSpPr>
        <p:spPr/>
        <p:txBody>
          <a:bodyPr>
            <a:normAutofit lnSpcReduction="10000"/>
          </a:bodyPr>
          <a:lstStyle/>
          <a:p>
            <a:r>
              <a:rPr lang="en-US" sz="2000" dirty="0"/>
              <a:t>There are some students who can’t access course resources because of delays in financial aid or other funding sources. What if you could provide students with the time they need to purchase your commercial text? While adopting open educational resources (OER) may not be an option for all courses or may simply not be something you’re ready to do, the value of removing cost-barriers to first-day access to course resources is obvious. Join us for a discussion of sustainable approaches to ensuring equitable access to course materials on the first day. </a:t>
            </a:r>
            <a:endParaRPr lang="en-US" sz="1800" dirty="0"/>
          </a:p>
        </p:txBody>
      </p:sp>
    </p:spTree>
    <p:extLst>
      <p:ext uri="{BB962C8B-B14F-4D97-AF65-F5344CB8AC3E}">
        <p14:creationId xmlns:p14="http://schemas.microsoft.com/office/powerpoint/2010/main" val="163221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And to contact us</a:t>
            </a:r>
            <a:r>
              <a:rPr lang="mr-IN" sz="4400" dirty="0">
                <a:latin typeface="+mj-lt"/>
              </a:rPr>
              <a:t>…</a:t>
            </a:r>
            <a:endParaRPr sz="4400" dirty="0">
              <a:latin typeface="+mj-lt"/>
            </a:endParaRPr>
          </a:p>
        </p:txBody>
      </p:sp>
      <p:sp>
        <p:nvSpPr>
          <p:cNvPr id="320" name="Google Shape;320;p3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228600" algn="l" rtl="0">
              <a:lnSpc>
                <a:spcPct val="120000"/>
              </a:lnSpc>
              <a:spcBef>
                <a:spcPts val="0"/>
              </a:spcBef>
              <a:spcAft>
                <a:spcPts val="0"/>
              </a:spcAft>
              <a:buSzPts val="3600"/>
              <a:buChar char="•"/>
            </a:pPr>
            <a:r>
              <a:rPr lang="en-US" sz="3600" dirty="0">
                <a:latin typeface="+mj-lt"/>
              </a:rPr>
              <a:t>General OERI E-Mail: </a:t>
            </a:r>
            <a:r>
              <a:rPr lang="en-US" sz="3600" dirty="0">
                <a:latin typeface="+mj-lt"/>
                <a:hlinkClick r:id="rId3"/>
              </a:rPr>
              <a:t>oeri@asccc.org</a:t>
            </a:r>
            <a:endParaRPr lang="en-US" sz="3600" dirty="0">
              <a:latin typeface="+mj-lt"/>
            </a:endParaRPr>
          </a:p>
          <a:p>
            <a:pPr marL="171446" lvl="0" indent="-228600">
              <a:spcBef>
                <a:spcPts val="0"/>
              </a:spcBef>
              <a:buSzPts val="3600"/>
            </a:pPr>
            <a:r>
              <a:rPr lang="en-US" sz="3600" dirty="0">
                <a:latin typeface="+mj-lt"/>
              </a:rPr>
              <a:t>Find everyone’s e-mail at: </a:t>
            </a:r>
            <a:r>
              <a:rPr lang="en-US" sz="3600" dirty="0">
                <a:latin typeface="+mj-lt"/>
                <a:hlinkClick r:id="rId4"/>
              </a:rPr>
              <a:t>https://asccc-oeri.org</a:t>
            </a:r>
            <a:r>
              <a:rPr lang="en-US" sz="3600">
                <a:latin typeface="+mj-lt"/>
                <a:hlinkClick r:id="rId4"/>
              </a:rPr>
              <a:t>/about-us/</a:t>
            </a:r>
            <a:endParaRPr lang="en-US" sz="3600">
              <a:latin typeface="+mj-lt"/>
            </a:endParaRPr>
          </a:p>
        </p:txBody>
      </p:sp>
    </p:spTree>
    <p:extLst>
      <p:ext uri="{BB962C8B-B14F-4D97-AF65-F5344CB8AC3E}">
        <p14:creationId xmlns:p14="http://schemas.microsoft.com/office/powerpoint/2010/main" val="172539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BA7C-B4F4-E149-C325-131B2A2F2C6E}"/>
              </a:ext>
            </a:extLst>
          </p:cNvPr>
          <p:cNvSpPr>
            <a:spLocks noGrp="1"/>
          </p:cNvSpPr>
          <p:nvPr>
            <p:ph type="title"/>
          </p:nvPr>
        </p:nvSpPr>
        <p:spPr/>
        <p:txBody>
          <a:bodyPr/>
          <a:lstStyle/>
          <a:p>
            <a:r>
              <a:rPr lang="en-US" dirty="0"/>
              <a:t>Presenters</a:t>
            </a:r>
          </a:p>
        </p:txBody>
      </p:sp>
      <p:sp>
        <p:nvSpPr>
          <p:cNvPr id="5" name="Text Placeholder 4">
            <a:extLst>
              <a:ext uri="{FF2B5EF4-FFF2-40B4-BE49-F238E27FC236}">
                <a16:creationId xmlns:a16="http://schemas.microsoft.com/office/drawing/2014/main" id="{6F8655B9-76F4-A582-1744-9619F889F06B}"/>
              </a:ext>
            </a:extLst>
          </p:cNvPr>
          <p:cNvSpPr>
            <a:spLocks noGrp="1"/>
          </p:cNvSpPr>
          <p:nvPr>
            <p:ph type="body" idx="1"/>
          </p:nvPr>
        </p:nvSpPr>
        <p:spPr/>
        <p:txBody>
          <a:bodyPr>
            <a:normAutofit lnSpcReduction="10000"/>
          </a:bodyPr>
          <a:lstStyle/>
          <a:p>
            <a:r>
              <a:rPr lang="en-US" sz="2400" dirty="0">
                <a:latin typeface="+mj-lt"/>
              </a:rPr>
              <a:t>Jennifer Paris </a:t>
            </a:r>
          </a:p>
          <a:p>
            <a:pPr lvl="1"/>
            <a:r>
              <a:rPr lang="en-US" sz="2400" dirty="0"/>
              <a:t>Regional Lead, Area C and Discipline Lead Coordinator, </a:t>
            </a:r>
            <a:r>
              <a:rPr lang="en-US" sz="2400" dirty="0">
                <a:latin typeface="+mj-lt"/>
              </a:rPr>
              <a:t>Academic Senate for California Community Colleges Open Educational Resources Initiative</a:t>
            </a:r>
            <a:endParaRPr lang="en-US" sz="2400" dirty="0"/>
          </a:p>
          <a:p>
            <a:r>
              <a:rPr lang="en-US" sz="2400" dirty="0">
                <a:latin typeface="+mj-lt"/>
              </a:rPr>
              <a:t>Michelle Pilati</a:t>
            </a:r>
          </a:p>
          <a:p>
            <a:pPr lvl="1"/>
            <a:r>
              <a:rPr lang="en-US" sz="2400" dirty="0">
                <a:latin typeface="+mj-lt"/>
              </a:rPr>
              <a:t>Project Director, Academic Senate for California Community Colleges Open Educational Resources Initiative</a:t>
            </a:r>
          </a:p>
        </p:txBody>
      </p:sp>
    </p:spTree>
    <p:extLst>
      <p:ext uri="{BB962C8B-B14F-4D97-AF65-F5344CB8AC3E}">
        <p14:creationId xmlns:p14="http://schemas.microsoft.com/office/powerpoint/2010/main" val="78623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Text Placeholder 2"/>
          <p:cNvSpPr>
            <a:spLocks noGrp="1"/>
          </p:cNvSpPr>
          <p:nvPr>
            <p:ph type="body" idx="1"/>
          </p:nvPr>
        </p:nvSpPr>
        <p:spPr/>
        <p:txBody>
          <a:bodyPr>
            <a:normAutofit/>
          </a:bodyPr>
          <a:lstStyle/>
          <a:p>
            <a:r>
              <a:rPr lang="en-US" sz="2800" dirty="0"/>
              <a:t>Why does 1</a:t>
            </a:r>
            <a:r>
              <a:rPr lang="en-US" sz="2800" baseline="30000" dirty="0"/>
              <a:t>st</a:t>
            </a:r>
            <a:r>
              <a:rPr lang="en-US" sz="2800" dirty="0"/>
              <a:t> day access matter?</a:t>
            </a:r>
          </a:p>
          <a:p>
            <a:r>
              <a:rPr lang="en-US" sz="2800" dirty="0"/>
              <a:t>What is “True Access”?</a:t>
            </a:r>
          </a:p>
          <a:p>
            <a:r>
              <a:rPr lang="en-US" sz="2800" dirty="0"/>
              <a:t>Alternatives to “True Access”</a:t>
            </a:r>
          </a:p>
          <a:p>
            <a:r>
              <a:rPr lang="en-US" sz="2800" dirty="0"/>
              <a:t>Approaches to Implementing “True Access”?</a:t>
            </a:r>
          </a:p>
          <a:p>
            <a:r>
              <a:rPr lang="en-US" sz="2800" dirty="0"/>
              <a:t>Discussion</a:t>
            </a:r>
          </a:p>
          <a:p>
            <a:endParaRPr lang="en-US" sz="2800" dirty="0"/>
          </a:p>
        </p:txBody>
      </p:sp>
    </p:spTree>
    <p:extLst>
      <p:ext uri="{BB962C8B-B14F-4D97-AF65-F5344CB8AC3E}">
        <p14:creationId xmlns:p14="http://schemas.microsoft.com/office/powerpoint/2010/main" val="101281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178F-3F84-1E5E-1AF5-E3AAF365BB46}"/>
              </a:ext>
            </a:extLst>
          </p:cNvPr>
          <p:cNvSpPr>
            <a:spLocks noGrp="1"/>
          </p:cNvSpPr>
          <p:nvPr>
            <p:ph type="ctrTitle"/>
          </p:nvPr>
        </p:nvSpPr>
        <p:spPr>
          <a:xfrm>
            <a:off x="1564858" y="2579977"/>
            <a:ext cx="6477803" cy="1538289"/>
          </a:xfrm>
        </p:spPr>
        <p:txBody>
          <a:bodyPr>
            <a:normAutofit/>
          </a:bodyPr>
          <a:lstStyle/>
          <a:p>
            <a:r>
              <a:rPr lang="en-US" sz="4000" dirty="0"/>
              <a:t>Why does 1</a:t>
            </a:r>
            <a:r>
              <a:rPr lang="en-US" sz="4000" baseline="30000" dirty="0"/>
              <a:t>st</a:t>
            </a:r>
            <a:r>
              <a:rPr lang="en-US" sz="4000" dirty="0"/>
              <a:t> day access matter?</a:t>
            </a:r>
          </a:p>
        </p:txBody>
      </p:sp>
      <p:sp>
        <p:nvSpPr>
          <p:cNvPr id="3" name="Subtitle 2">
            <a:extLst>
              <a:ext uri="{FF2B5EF4-FFF2-40B4-BE49-F238E27FC236}">
                <a16:creationId xmlns:a16="http://schemas.microsoft.com/office/drawing/2014/main" id="{9D9921BB-6E37-37C5-209C-EE5851D249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49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ED9025-15EF-1ECB-90A3-D65343DAE02C}"/>
              </a:ext>
            </a:extLst>
          </p:cNvPr>
          <p:cNvSpPr>
            <a:spLocks noGrp="1"/>
          </p:cNvSpPr>
          <p:nvPr>
            <p:ph type="title"/>
          </p:nvPr>
        </p:nvSpPr>
        <p:spPr/>
        <p:txBody>
          <a:bodyPr/>
          <a:lstStyle/>
          <a:p>
            <a:r>
              <a:rPr lang="en-US" dirty="0"/>
              <a:t>Inclusive Access with Cengage</a:t>
            </a:r>
          </a:p>
        </p:txBody>
      </p:sp>
      <p:sp>
        <p:nvSpPr>
          <p:cNvPr id="5" name="Text Placeholder 4">
            <a:extLst>
              <a:ext uri="{FF2B5EF4-FFF2-40B4-BE49-F238E27FC236}">
                <a16:creationId xmlns:a16="http://schemas.microsoft.com/office/drawing/2014/main" id="{022403DF-B822-A7E0-17A6-3E04C0FFC823}"/>
              </a:ext>
            </a:extLst>
          </p:cNvPr>
          <p:cNvSpPr>
            <a:spLocks noGrp="1"/>
          </p:cNvSpPr>
          <p:nvPr>
            <p:ph type="body" idx="1"/>
          </p:nvPr>
        </p:nvSpPr>
        <p:spPr/>
        <p:txBody>
          <a:bodyPr/>
          <a:lstStyle/>
          <a:p>
            <a:r>
              <a:rPr lang="en-US" dirty="0">
                <a:hlinkClick r:id="rId3"/>
              </a:rPr>
              <a:t>IA with Cengage - YouTube</a:t>
            </a:r>
            <a:endParaRPr lang="en-US" dirty="0"/>
          </a:p>
        </p:txBody>
      </p:sp>
    </p:spTree>
    <p:extLst>
      <p:ext uri="{BB962C8B-B14F-4D97-AF65-F5344CB8AC3E}">
        <p14:creationId xmlns:p14="http://schemas.microsoft.com/office/powerpoint/2010/main" val="20307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6710-85BF-6425-30A4-23B028E50E67}"/>
              </a:ext>
            </a:extLst>
          </p:cNvPr>
          <p:cNvSpPr>
            <a:spLocks noGrp="1"/>
          </p:cNvSpPr>
          <p:nvPr>
            <p:ph type="title"/>
          </p:nvPr>
        </p:nvSpPr>
        <p:spPr/>
        <p:txBody>
          <a:bodyPr/>
          <a:lstStyle/>
          <a:p>
            <a:r>
              <a:rPr lang="en-US" dirty="0"/>
              <a:t>What is “True Access”?</a:t>
            </a:r>
          </a:p>
        </p:txBody>
      </p:sp>
      <p:sp>
        <p:nvSpPr>
          <p:cNvPr id="4" name="Text Placeholder 3">
            <a:extLst>
              <a:ext uri="{FF2B5EF4-FFF2-40B4-BE49-F238E27FC236}">
                <a16:creationId xmlns:a16="http://schemas.microsoft.com/office/drawing/2014/main" id="{2FBDBFD1-C838-A4F9-50FE-00977840A62F}"/>
              </a:ext>
            </a:extLst>
          </p:cNvPr>
          <p:cNvSpPr>
            <a:spLocks noGrp="1"/>
          </p:cNvSpPr>
          <p:nvPr>
            <p:ph type="body" idx="1"/>
          </p:nvPr>
        </p:nvSpPr>
        <p:spPr/>
        <p:txBody>
          <a:bodyPr>
            <a:normAutofit/>
          </a:bodyPr>
          <a:lstStyle/>
          <a:p>
            <a:r>
              <a:rPr lang="en-US" sz="2000" dirty="0"/>
              <a:t>No ”opt in” or “opt out” process required</a:t>
            </a:r>
          </a:p>
          <a:p>
            <a:r>
              <a:rPr lang="en-US" sz="2000" dirty="0"/>
              <a:t>No cost to the student</a:t>
            </a:r>
          </a:p>
          <a:p>
            <a:r>
              <a:rPr lang="en-US" sz="2000" dirty="0"/>
              <a:t>May be made available to students when selecting classes</a:t>
            </a:r>
          </a:p>
          <a:p>
            <a:r>
              <a:rPr lang="en-US" sz="2000" dirty="0"/>
              <a:t>Access is not limited</a:t>
            </a:r>
          </a:p>
          <a:p>
            <a:r>
              <a:rPr lang="en-US" sz="2000" dirty="0"/>
              <a:t>On-going commitment to commercial publishers is not required</a:t>
            </a:r>
          </a:p>
          <a:p>
            <a:r>
              <a:rPr lang="en-US" sz="2000" dirty="0"/>
              <a:t>Not inconsistent with zero-textbook-cost efforts</a:t>
            </a:r>
          </a:p>
        </p:txBody>
      </p:sp>
    </p:spTree>
    <p:extLst>
      <p:ext uri="{BB962C8B-B14F-4D97-AF65-F5344CB8AC3E}">
        <p14:creationId xmlns:p14="http://schemas.microsoft.com/office/powerpoint/2010/main" val="348026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13E1-D988-786C-BF39-BAC24E47C423}"/>
              </a:ext>
            </a:extLst>
          </p:cNvPr>
          <p:cNvSpPr>
            <a:spLocks noGrp="1"/>
          </p:cNvSpPr>
          <p:nvPr>
            <p:ph type="title"/>
          </p:nvPr>
        </p:nvSpPr>
        <p:spPr/>
        <p:txBody>
          <a:bodyPr/>
          <a:lstStyle/>
          <a:p>
            <a:r>
              <a:rPr lang="en-US" dirty="0"/>
              <a:t>“</a:t>
            </a:r>
            <a:r>
              <a:rPr lang="en-US" dirty="0">
                <a:hlinkClick r:id="rId2"/>
              </a:rPr>
              <a:t>Equitable Access</a:t>
            </a:r>
            <a:r>
              <a:rPr lang="en-US" dirty="0"/>
              <a:t>” at UC Davis</a:t>
            </a:r>
          </a:p>
        </p:txBody>
      </p:sp>
      <p:sp>
        <p:nvSpPr>
          <p:cNvPr id="3" name="Text Placeholder 2">
            <a:extLst>
              <a:ext uri="{FF2B5EF4-FFF2-40B4-BE49-F238E27FC236}">
                <a16:creationId xmlns:a16="http://schemas.microsoft.com/office/drawing/2014/main" id="{F562EE37-0B8D-A375-7D87-EE438750F6EB}"/>
              </a:ext>
            </a:extLst>
          </p:cNvPr>
          <p:cNvSpPr>
            <a:spLocks noGrp="1"/>
          </p:cNvSpPr>
          <p:nvPr>
            <p:ph type="body" idx="1"/>
          </p:nvPr>
        </p:nvSpPr>
        <p:spPr/>
        <p:txBody>
          <a:bodyPr>
            <a:normAutofit/>
          </a:bodyPr>
          <a:lstStyle/>
          <a:p>
            <a:r>
              <a:rPr lang="en-US" dirty="0">
                <a:effectLst/>
              </a:rPr>
              <a:t>“Every class. Every textbook. One revolutionary price.”</a:t>
            </a:r>
          </a:p>
          <a:p>
            <a:r>
              <a:rPr lang="en-US" dirty="0">
                <a:effectLst/>
              </a:rPr>
              <a:t>EQUITY - A flat-rate textbook model creates equity among students by charging the same per-term price, regardless of major.</a:t>
            </a:r>
          </a:p>
          <a:p>
            <a:r>
              <a:rPr lang="en-US" dirty="0">
                <a:effectLst/>
              </a:rPr>
              <a:t>AFFORDABILITY - One low, predictable flat rate significantly increases affordability and positively affects academic outcomes.</a:t>
            </a:r>
          </a:p>
          <a:p>
            <a:r>
              <a:rPr lang="en-US" dirty="0">
                <a:effectLst/>
              </a:rPr>
              <a:t>ACCESS - Students now arrive to campus with day-one access to all their textbooks.</a:t>
            </a:r>
          </a:p>
          <a:p>
            <a:r>
              <a:rPr lang="en-US" dirty="0">
                <a:effectLst/>
              </a:rPr>
              <a:t>FINANCIAL AID - Financial aid for textbooks is based on a campuswide average; a flat-rate textbook model creates financial predictability.</a:t>
            </a:r>
          </a:p>
          <a:p>
            <a:r>
              <a:rPr lang="en-US" dirty="0">
                <a:effectLst/>
              </a:rPr>
              <a:t>CONVENIENCE - Textbooks automatically move with students in Canvas as courses are added and dropped, saving time and money.</a:t>
            </a:r>
          </a:p>
          <a:p>
            <a:endParaRPr lang="en-US" dirty="0">
              <a:effectLst/>
            </a:endParaRPr>
          </a:p>
          <a:p>
            <a:endParaRPr lang="en-US" dirty="0">
              <a:effectLst/>
            </a:endParaRPr>
          </a:p>
          <a:p>
            <a:endParaRPr lang="en-US" dirty="0">
              <a:effectLst/>
            </a:endParaRPr>
          </a:p>
          <a:p>
            <a:endParaRPr lang="en-US" dirty="0">
              <a:effectLst/>
            </a:endParaRPr>
          </a:p>
          <a:p>
            <a:endParaRPr lang="en-US" b="1" dirty="0">
              <a:effectLst/>
            </a:endParaRPr>
          </a:p>
          <a:p>
            <a:endParaRPr lang="en-US" dirty="0"/>
          </a:p>
        </p:txBody>
      </p:sp>
    </p:spTree>
    <p:extLst>
      <p:ext uri="{BB962C8B-B14F-4D97-AF65-F5344CB8AC3E}">
        <p14:creationId xmlns:p14="http://schemas.microsoft.com/office/powerpoint/2010/main" val="143662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82E0-4949-8198-75CD-F7FB7B3EB454}"/>
              </a:ext>
            </a:extLst>
          </p:cNvPr>
          <p:cNvSpPr>
            <a:spLocks noGrp="1"/>
          </p:cNvSpPr>
          <p:nvPr>
            <p:ph type="title"/>
          </p:nvPr>
        </p:nvSpPr>
        <p:spPr/>
        <p:txBody>
          <a:bodyPr/>
          <a:lstStyle/>
          <a:p>
            <a:r>
              <a:rPr lang="en-US" b="1" dirty="0">
                <a:hlinkClick r:id="rId3"/>
              </a:rPr>
              <a:t>McGraw Hill Inclusive Access</a:t>
            </a:r>
            <a:endParaRPr lang="en-US" dirty="0"/>
          </a:p>
        </p:txBody>
      </p:sp>
      <p:sp>
        <p:nvSpPr>
          <p:cNvPr id="3" name="Text Placeholder 2">
            <a:extLst>
              <a:ext uri="{FF2B5EF4-FFF2-40B4-BE49-F238E27FC236}">
                <a16:creationId xmlns:a16="http://schemas.microsoft.com/office/drawing/2014/main" id="{26385A85-7C55-9898-22C1-CDCF753623EB}"/>
              </a:ext>
            </a:extLst>
          </p:cNvPr>
          <p:cNvSpPr>
            <a:spLocks noGrp="1"/>
          </p:cNvSpPr>
          <p:nvPr>
            <p:ph type="body" idx="1"/>
          </p:nvPr>
        </p:nvSpPr>
        <p:spPr/>
        <p:txBody>
          <a:bodyPr>
            <a:normAutofit fontScale="85000" lnSpcReduction="10000"/>
          </a:bodyPr>
          <a:lstStyle/>
          <a:p>
            <a:r>
              <a:rPr lang="en-US" b="1" dirty="0">
                <a:solidFill>
                  <a:schemeClr val="tx1">
                    <a:lumMod val="50000"/>
                  </a:schemeClr>
                </a:solidFill>
                <a:effectLst/>
              </a:rPr>
              <a:t>Together, we can improve student success</a:t>
            </a:r>
            <a:r>
              <a:rPr lang="en-US" b="1" dirty="0">
                <a:solidFill>
                  <a:srgbClr val="E3B9FC"/>
                </a:solidFill>
                <a:effectLst/>
              </a:rPr>
              <a:t>.</a:t>
            </a:r>
            <a:endParaRPr lang="en-US" b="1" dirty="0"/>
          </a:p>
          <a:p>
            <a:r>
              <a:rPr lang="en-US" b="1" dirty="0"/>
              <a:t>Why are institutions choosing Inclusive Access?</a:t>
            </a:r>
          </a:p>
          <a:p>
            <a:r>
              <a:rPr lang="en-US" b="1" dirty="0"/>
              <a:t>Millions saved - </a:t>
            </a:r>
            <a:r>
              <a:rPr lang="en-US" dirty="0"/>
              <a:t>Inclusive Access has saved students on average more than $150 million per year over the past 3 years.</a:t>
            </a:r>
          </a:p>
          <a:p>
            <a:r>
              <a:rPr lang="en-US" b="1" dirty="0"/>
              <a:t>Students choose what’s best for them - </a:t>
            </a:r>
            <a:r>
              <a:rPr lang="en-US" dirty="0"/>
              <a:t>Students have the freedom to choose whatever purchase option they feel works best for them. (They can “opt-out.)</a:t>
            </a:r>
          </a:p>
          <a:p>
            <a:r>
              <a:rPr lang="en-US" b="1" dirty="0"/>
              <a:t>Student success is bolstered by Department of Education guidelines</a:t>
            </a:r>
          </a:p>
          <a:p>
            <a:r>
              <a:rPr lang="en-US" dirty="0"/>
              <a:t>Research shows that students perform better when they have access to course materials on day one of class. In 2016, the U.S. Department of Education issued federal guidance for institutions of higher learning to ensure course materials were financial aid eligible, and could be included in tuition and fees. This provides students the opportunity to have the critical learning resources necessary to be successful. The Inclusive Access program, with its goal of getting course materials into the hands of all students on day one, arose out of that guidance.</a:t>
            </a:r>
          </a:p>
          <a:p>
            <a:endParaRPr lang="en-US" dirty="0"/>
          </a:p>
          <a:p>
            <a:endParaRPr lang="en-US" b="1" dirty="0"/>
          </a:p>
          <a:p>
            <a:endParaRPr lang="en-US" dirty="0"/>
          </a:p>
        </p:txBody>
      </p:sp>
    </p:spTree>
    <p:extLst>
      <p:ext uri="{BB962C8B-B14F-4D97-AF65-F5344CB8AC3E}">
        <p14:creationId xmlns:p14="http://schemas.microsoft.com/office/powerpoint/2010/main" val="1032464821"/>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23139</TotalTime>
  <Words>1529</Words>
  <Application>Microsoft Macintosh PowerPoint</Application>
  <PresentationFormat>On-screen Show (4:3)</PresentationFormat>
  <Paragraphs>101</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vt:lpstr>
      <vt:lpstr>Gallery</vt:lpstr>
      <vt:lpstr>True Access: Ensuring Student Access to Course Resources on Day 1</vt:lpstr>
      <vt:lpstr>True Access – Event Description</vt:lpstr>
      <vt:lpstr>Presenters</vt:lpstr>
      <vt:lpstr>Overview</vt:lpstr>
      <vt:lpstr>Why does 1st day access matter?</vt:lpstr>
      <vt:lpstr>Inclusive Access with Cengage</vt:lpstr>
      <vt:lpstr>What is “True Access”?</vt:lpstr>
      <vt:lpstr>“Equitable Access” at UC Davis</vt:lpstr>
      <vt:lpstr>McGraw Hill Inclusive Access</vt:lpstr>
      <vt:lpstr>Pearson Inclusive Access</vt:lpstr>
      <vt:lpstr>Pearson </vt:lpstr>
      <vt:lpstr>Follet Access Textbook Program at Merced College</vt:lpstr>
      <vt:lpstr>  ‘Inclusive Access’ Takes Off </vt:lpstr>
      <vt:lpstr>So…</vt:lpstr>
      <vt:lpstr>Approaches to Implementing ”True Access”?</vt:lpstr>
      <vt:lpstr>Consider an OER Test Drive</vt:lpstr>
      <vt:lpstr>Why is this an ideal time?</vt:lpstr>
      <vt:lpstr>IA in the News</vt:lpstr>
      <vt:lpstr>More Information</vt:lpstr>
      <vt:lpstr>And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Michelle Pilati</cp:lastModifiedBy>
  <cp:revision>61</cp:revision>
  <cp:lastPrinted>2024-01-29T19:24:00Z</cp:lastPrinted>
  <dcterms:created xsi:type="dcterms:W3CDTF">2020-03-05T11:04:57Z</dcterms:created>
  <dcterms:modified xsi:type="dcterms:W3CDTF">2024-03-15T17:01:00Z</dcterms:modified>
</cp:coreProperties>
</file>