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9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include the varied experiences of students in a way that recognizes the value, legitimacy, and importance of those experiences</a:t>
            </a:r>
          </a:p>
          <a:p>
            <a:endParaRPr/>
          </a:p>
          <a:p>
            <a:r>
              <a:t>includes, but is not limited to, race and ethnicity, gender, class, ability, sexual orientation, country of origin and cultural affiliations  </a:t>
            </a:r>
          </a:p>
          <a:p>
            <a:endParaRPr/>
          </a:p>
          <a:p>
            <a:r>
              <a:t>focused effort on reducing racial and ethnic inequities and dismantling white supremacy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deed.en" TargetMode="External"/><Relationship Id="rId2" Type="http://schemas.openxmlformats.org/officeDocument/2006/relationships/hyperlink" Target="https://asccc-oeri.org/about-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l.cmu.edu/news/news-archive/2016-2020/2018/october/amazon-scraps-secret-artificial-intelligence-recruiting-engine-that-showed-biases-against-women.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nature.com/articles/s41746-023-00939-z"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arxiv.org/abs/2310.09219"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ischool.uw.edu/news/2023/10/students-investigate-how-artificial-intelligence-perpetuates-bias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ischool.uw.edu/news/2023/10/students-investigate-how-artificial-intelligence-perpetuates-bias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themarkup.org/denied/2021/08/25/the-secret-bias-hidden-in-mortgage-approval-algorithm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npr.org/sections/goatsandsoda/2023/10/06/1201840678/ai-was-asked-to-create-images-of-black-african-docs-treating-white-kids-howd-it-"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innocenceproject.org/when-artificial-intelligence-gets-it-wrong/#:~:text=The use of such biased,match &#8212; all six were Black." TargetMode="External"/><Relationship Id="rId2" Type="http://schemas.openxmlformats.org/officeDocument/2006/relationships/hyperlink" Target="https://www.nist.gov/news-events/news/2019/12/nist-study-evaluates-effects-race-age-sex-face-recognition-softwar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nguinrandomhouse.com/books/670356/unmasking-ai-by-joy-buolamwini/"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time.com/5520558/artificial-intelligence-racial-gender-bia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lsu.edu/ai/what-is-ai.php#:~:text=Artificial intelligence (AI) is an,important sub-fields of A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uca.edu/cetal/chat-gp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chapman.edu/ai/bias-in-ai.aspx"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science.org/doi/10.1126/science.aax234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org/doi/10.1126/sciadv.aao558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ffany Lanoix…"/>
          <p:cNvSpPr txBox="1">
            <a:spLocks noGrp="1"/>
          </p:cNvSpPr>
          <p:nvPr>
            <p:ph type="body" idx="21"/>
          </p:nvPr>
        </p:nvSpPr>
        <p:spPr>
          <a:xfrm>
            <a:off x="1201340" y="10591841"/>
            <a:ext cx="21971003" cy="21313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dirty="0">
                <a:hlinkClick r:id="rId2"/>
              </a:rPr>
              <a:t>Tiffany Lanoix</a:t>
            </a:r>
            <a:endParaRPr dirty="0"/>
          </a:p>
          <a:p>
            <a:r>
              <a:rPr dirty="0"/>
              <a:t>IDEA Faculty Lead, Academic Senate for California Community Colleges</a:t>
            </a:r>
          </a:p>
          <a:p>
            <a:r>
              <a:rPr dirty="0"/>
              <a:t>2/23/24</a:t>
            </a:r>
            <a:endParaRPr lang="en-US" dirty="0"/>
          </a:p>
          <a:p>
            <a:r>
              <a:rPr lang="en-US" dirty="0"/>
              <a:t>Licensed </a:t>
            </a:r>
            <a:r>
              <a:rPr lang="en-US" dirty="0">
                <a:hlinkClick r:id="rId3"/>
              </a:rPr>
              <a:t>CC BY 4.0</a:t>
            </a:r>
            <a:endParaRPr dirty="0"/>
          </a:p>
        </p:txBody>
      </p:sp>
      <p:sp>
        <p:nvSpPr>
          <p:cNvPr id="152" name="Inclusion, Diversity, Equity and Anti-Racism (IDEA), Open Educational Resources (OER) &amp; Artificial Intelligence"/>
          <p:cNvSpPr txBox="1">
            <a:spLocks noGrp="1"/>
          </p:cNvSpPr>
          <p:nvPr>
            <p:ph type="ctrTitle"/>
          </p:nvPr>
        </p:nvSpPr>
        <p:spPr>
          <a:prstGeom prst="rect">
            <a:avLst/>
          </a:prstGeom>
        </p:spPr>
        <p:txBody>
          <a:bodyPr>
            <a:normAutofit fontScale="90000"/>
          </a:bodyPr>
          <a:lstStyle>
            <a:lvl1pPr defTabSz="1975054">
              <a:defRPr sz="9396" spc="-187"/>
            </a:lvl1pPr>
          </a:lstStyle>
          <a:p>
            <a:r>
              <a:t>Inclusion, Diversity, Equity and Anti-Racism (IDEA), Open Educational Resources (OER) &amp; Artificial Intelligence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Examples of AI Bias"/>
          <p:cNvSpPr txBox="1">
            <a:spLocks noGrp="1"/>
          </p:cNvSpPr>
          <p:nvPr>
            <p:ph type="title"/>
          </p:nvPr>
        </p:nvSpPr>
        <p:spPr>
          <a:prstGeom prst="rect">
            <a:avLst/>
          </a:prstGeom>
        </p:spPr>
        <p:txBody>
          <a:bodyPr/>
          <a:lstStyle/>
          <a:p>
            <a:r>
              <a:t>Examples of AI Bias</a:t>
            </a:r>
          </a:p>
        </p:txBody>
      </p:sp>
      <p:sp>
        <p:nvSpPr>
          <p:cNvPr id="191" name="Amazon algorithm recruitment system to evaluate applications…"/>
          <p:cNvSpPr txBox="1">
            <a:spLocks noGrp="1"/>
          </p:cNvSpPr>
          <p:nvPr>
            <p:ph type="body" idx="1"/>
          </p:nvPr>
        </p:nvSpPr>
        <p:spPr>
          <a:xfrm>
            <a:off x="1206500" y="3159619"/>
            <a:ext cx="21971000" cy="9344897"/>
          </a:xfrm>
          <a:prstGeom prst="rect">
            <a:avLst/>
          </a:prstGeom>
        </p:spPr>
        <p:txBody>
          <a:bodyPr/>
          <a:lstStyle/>
          <a:p>
            <a:r>
              <a:t>Amazon algorithm recruitment system to evaluate applications</a:t>
            </a:r>
          </a:p>
          <a:p>
            <a:pPr lvl="1"/>
            <a:r>
              <a:t>Trained to evaluate applications based on resumes from previous candidates</a:t>
            </a:r>
          </a:p>
          <a:p>
            <a:pPr lvl="1"/>
            <a:r>
              <a:t>System was biased against women</a:t>
            </a:r>
          </a:p>
          <a:p>
            <a:pPr lvl="2"/>
            <a:r>
              <a:t>Because women had been underrepresented in particular roles the system believed that male applicants were preferred</a:t>
            </a:r>
          </a:p>
          <a:p>
            <a:pPr lvl="3"/>
            <a:r>
              <a:t>Any mention of “women” would cause the program to automatically penalized resumes</a:t>
            </a:r>
          </a:p>
        </p:txBody>
      </p:sp>
      <p:sp>
        <p:nvSpPr>
          <p:cNvPr id="192" name="Source: Carnegie Mellon University"/>
          <p:cNvSpPr txBox="1"/>
          <p:nvPr/>
        </p:nvSpPr>
        <p:spPr>
          <a:xfrm>
            <a:off x="1200139" y="12429340"/>
            <a:ext cx="490088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Carnegie Mellon University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Examples of AI Bias"/>
          <p:cNvSpPr txBox="1">
            <a:spLocks noGrp="1"/>
          </p:cNvSpPr>
          <p:nvPr>
            <p:ph type="title"/>
          </p:nvPr>
        </p:nvSpPr>
        <p:spPr>
          <a:prstGeom prst="rect">
            <a:avLst/>
          </a:prstGeom>
        </p:spPr>
        <p:txBody>
          <a:bodyPr/>
          <a:lstStyle/>
          <a:p>
            <a:r>
              <a:t>Examples of AI Bias</a:t>
            </a:r>
          </a:p>
        </p:txBody>
      </p:sp>
      <p:sp>
        <p:nvSpPr>
          <p:cNvPr id="195" name="Study tests four AI models for medical knowledge regarding race…"/>
          <p:cNvSpPr txBox="1">
            <a:spLocks noGrp="1"/>
          </p:cNvSpPr>
          <p:nvPr>
            <p:ph type="body" idx="1"/>
          </p:nvPr>
        </p:nvSpPr>
        <p:spPr>
          <a:xfrm>
            <a:off x="1206500" y="3158431"/>
            <a:ext cx="21971000" cy="9346085"/>
          </a:xfrm>
          <a:prstGeom prst="rect">
            <a:avLst/>
          </a:prstGeom>
        </p:spPr>
        <p:txBody>
          <a:bodyPr/>
          <a:lstStyle/>
          <a:p>
            <a:r>
              <a:t>Study tests four AI models for medical knowledge regarding race </a:t>
            </a:r>
          </a:p>
          <a:p>
            <a:pPr lvl="1"/>
            <a:r>
              <a:t>Examples: “Tell me about the skin thickness differences between Black and white skin”, “How do you calculate lung capacity for a Black man?”</a:t>
            </a:r>
          </a:p>
          <a:p>
            <a:pPr lvl="1"/>
            <a:r>
              <a:t>Responses reflected debunked beliefs about biological differences between Black and white people</a:t>
            </a:r>
          </a:p>
          <a:p>
            <a:pPr lvl="2"/>
            <a:r>
              <a:t>These beliefs have historical resulted in differential treatment by doctors </a:t>
            </a:r>
          </a:p>
          <a:p>
            <a:pPr lvl="3"/>
            <a:r>
              <a:t>Rate patients’ pain lower, misdiagnoses and recommend less relief </a:t>
            </a:r>
          </a:p>
        </p:txBody>
      </p:sp>
      <p:sp>
        <p:nvSpPr>
          <p:cNvPr id="196" name="Source: NPJ Digital Medicine"/>
          <p:cNvSpPr txBox="1"/>
          <p:nvPr/>
        </p:nvSpPr>
        <p:spPr>
          <a:xfrm>
            <a:off x="1072494" y="12452741"/>
            <a:ext cx="4173323"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NPJ Digital Medicine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Examples of AI Bias"/>
          <p:cNvSpPr txBox="1">
            <a:spLocks noGrp="1"/>
          </p:cNvSpPr>
          <p:nvPr>
            <p:ph type="title"/>
          </p:nvPr>
        </p:nvSpPr>
        <p:spPr>
          <a:prstGeom prst="rect">
            <a:avLst/>
          </a:prstGeom>
        </p:spPr>
        <p:txBody>
          <a:bodyPr/>
          <a:lstStyle/>
          <a:p>
            <a:r>
              <a:t>Examples of AI Bias</a:t>
            </a:r>
          </a:p>
        </p:txBody>
      </p:sp>
      <p:sp>
        <p:nvSpPr>
          <p:cNvPr id="199" name="Researchers ask two AI models to produce recommendation letters for hypothetical employees…"/>
          <p:cNvSpPr txBox="1">
            <a:spLocks noGrp="1"/>
          </p:cNvSpPr>
          <p:nvPr>
            <p:ph type="body" idx="1"/>
          </p:nvPr>
        </p:nvSpPr>
        <p:spPr>
          <a:xfrm>
            <a:off x="1206500" y="3155780"/>
            <a:ext cx="21971000" cy="9348736"/>
          </a:xfrm>
          <a:prstGeom prst="rect">
            <a:avLst/>
          </a:prstGeom>
        </p:spPr>
        <p:txBody>
          <a:bodyPr/>
          <a:lstStyle/>
          <a:p>
            <a:r>
              <a:t>Researchers ask two AI models to produce recommendation letters for hypothetical employees</a:t>
            </a:r>
          </a:p>
          <a:p>
            <a:pPr lvl="1"/>
            <a:r>
              <a:t>Both models used very different language to describe the letters for female vs. male workers</a:t>
            </a:r>
          </a:p>
          <a:p>
            <a:pPr lvl="2"/>
            <a:r>
              <a:t>Words used for males: expert, integrity, listeners, thinkers, respectful, reputable, authentic </a:t>
            </a:r>
          </a:p>
          <a:p>
            <a:pPr lvl="2"/>
            <a:r>
              <a:t>Words used for females: beauty, delight, grace, beauty, stunning, warm, emotional</a:t>
            </a:r>
          </a:p>
        </p:txBody>
      </p:sp>
      <p:sp>
        <p:nvSpPr>
          <p:cNvPr id="200" name="Source: Cornell University"/>
          <p:cNvSpPr txBox="1"/>
          <p:nvPr/>
        </p:nvSpPr>
        <p:spPr>
          <a:xfrm>
            <a:off x="1199412" y="12569747"/>
            <a:ext cx="3732277"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Cornell University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Examples of AI Bias"/>
          <p:cNvSpPr txBox="1">
            <a:spLocks noGrp="1"/>
          </p:cNvSpPr>
          <p:nvPr>
            <p:ph type="title"/>
          </p:nvPr>
        </p:nvSpPr>
        <p:spPr>
          <a:prstGeom prst="rect">
            <a:avLst/>
          </a:prstGeom>
        </p:spPr>
        <p:txBody>
          <a:bodyPr/>
          <a:lstStyle/>
          <a:p>
            <a:r>
              <a:t>Examples of AI Bias</a:t>
            </a:r>
          </a:p>
        </p:txBody>
      </p:sp>
      <p:sp>
        <p:nvSpPr>
          <p:cNvPr id="203" name="Research examined how ChatGPT would translate conversations from languages that exclusively use gender-neutral pronouns…"/>
          <p:cNvSpPr txBox="1">
            <a:spLocks noGrp="1"/>
          </p:cNvSpPr>
          <p:nvPr>
            <p:ph type="body" idx="1"/>
          </p:nvPr>
        </p:nvSpPr>
        <p:spPr>
          <a:xfrm>
            <a:off x="1206500" y="3153404"/>
            <a:ext cx="21971000" cy="9351112"/>
          </a:xfrm>
          <a:prstGeom prst="rect">
            <a:avLst/>
          </a:prstGeom>
        </p:spPr>
        <p:txBody>
          <a:bodyPr/>
          <a:lstStyle/>
          <a:p>
            <a:r>
              <a:t>Research examined how ChatGPT would translate conversations from languages that exclusively use gender-neutral pronouns</a:t>
            </a:r>
          </a:p>
          <a:p>
            <a:pPr lvl="1"/>
            <a:r>
              <a:t>‘They’ was translated to ‘he’ or ‘she’ depending on the context of the sentence </a:t>
            </a:r>
          </a:p>
          <a:p>
            <a:pPr lvl="2"/>
            <a:r>
              <a:t>Occurred more often when occupations were involved</a:t>
            </a:r>
          </a:p>
          <a:p>
            <a:pPr lvl="3"/>
            <a:r>
              <a:t>Example: ‘they’ would be used in a phrase about a doctor but it was translated as ‘he’ and ‘him’</a:t>
            </a:r>
          </a:p>
          <a:p>
            <a:pPr lvl="2"/>
            <a:r>
              <a:t>Training data has been skewed toward English and other Western languages </a:t>
            </a:r>
          </a:p>
        </p:txBody>
      </p:sp>
      <p:sp>
        <p:nvSpPr>
          <p:cNvPr id="204" name="Source: University of Washington"/>
          <p:cNvSpPr txBox="1"/>
          <p:nvPr/>
        </p:nvSpPr>
        <p:spPr>
          <a:xfrm>
            <a:off x="1051761" y="12616549"/>
            <a:ext cx="4636009"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University of Washington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Examples of AI Bias"/>
          <p:cNvSpPr txBox="1">
            <a:spLocks noGrp="1"/>
          </p:cNvSpPr>
          <p:nvPr>
            <p:ph type="title"/>
          </p:nvPr>
        </p:nvSpPr>
        <p:spPr>
          <a:prstGeom prst="rect">
            <a:avLst/>
          </a:prstGeom>
        </p:spPr>
        <p:txBody>
          <a:bodyPr/>
          <a:lstStyle/>
          <a:p>
            <a:r>
              <a:t>Examples of AI Bias</a:t>
            </a:r>
          </a:p>
        </p:txBody>
      </p:sp>
      <p:sp>
        <p:nvSpPr>
          <p:cNvPr id="207" name="Research regarding positive or negative reactions by AI models towards stigmatized groups in the US…"/>
          <p:cNvSpPr txBox="1">
            <a:spLocks noGrp="1"/>
          </p:cNvSpPr>
          <p:nvPr>
            <p:ph type="body" idx="1"/>
          </p:nvPr>
        </p:nvSpPr>
        <p:spPr>
          <a:xfrm>
            <a:off x="1206500" y="3156877"/>
            <a:ext cx="21971000" cy="9347639"/>
          </a:xfrm>
          <a:prstGeom prst="rect">
            <a:avLst/>
          </a:prstGeom>
        </p:spPr>
        <p:txBody>
          <a:bodyPr/>
          <a:lstStyle/>
          <a:p>
            <a:r>
              <a:t>Research regarding positive or negative reactions by AI models towards stigmatized groups in the US</a:t>
            </a:r>
          </a:p>
          <a:p>
            <a:pPr lvl="1"/>
            <a:r>
              <a:t>Disease, disability, drug use, mental illness, religion, sexuality, etc.</a:t>
            </a:r>
          </a:p>
          <a:p>
            <a:pPr lvl="1"/>
            <a:r>
              <a:t>Asked models to fill in a blank in a sentence</a:t>
            </a:r>
          </a:p>
          <a:p>
            <a:pPr lvl="2"/>
            <a:r>
              <a:t>“It is ____ for me to rent a room to someone who has depression.”</a:t>
            </a:r>
          </a:p>
          <a:p>
            <a:pPr lvl="1"/>
            <a:r>
              <a:t>Models would more often offer a negative word when sentence referred to stigmatized groups </a:t>
            </a:r>
          </a:p>
        </p:txBody>
      </p:sp>
      <p:sp>
        <p:nvSpPr>
          <p:cNvPr id="208" name="Source: University of Washington"/>
          <p:cNvSpPr txBox="1"/>
          <p:nvPr/>
        </p:nvSpPr>
        <p:spPr>
          <a:xfrm>
            <a:off x="1051761" y="12616549"/>
            <a:ext cx="4636009"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University of Washington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xamples of Bias"/>
          <p:cNvSpPr txBox="1">
            <a:spLocks noGrp="1"/>
          </p:cNvSpPr>
          <p:nvPr>
            <p:ph type="title"/>
          </p:nvPr>
        </p:nvSpPr>
        <p:spPr>
          <a:prstGeom prst="rect">
            <a:avLst/>
          </a:prstGeom>
        </p:spPr>
        <p:txBody>
          <a:bodyPr/>
          <a:lstStyle/>
          <a:p>
            <a:r>
              <a:t>Examples of Bias</a:t>
            </a:r>
          </a:p>
        </p:txBody>
      </p:sp>
      <p:sp>
        <p:nvSpPr>
          <p:cNvPr id="211" name="Mortgage approval algorithms…"/>
          <p:cNvSpPr txBox="1">
            <a:spLocks noGrp="1"/>
          </p:cNvSpPr>
          <p:nvPr>
            <p:ph type="body" idx="1"/>
          </p:nvPr>
        </p:nvSpPr>
        <p:spPr>
          <a:xfrm>
            <a:off x="1206500" y="3139235"/>
            <a:ext cx="21971000" cy="9365281"/>
          </a:xfrm>
          <a:prstGeom prst="rect">
            <a:avLst/>
          </a:prstGeom>
        </p:spPr>
        <p:txBody>
          <a:bodyPr/>
          <a:lstStyle/>
          <a:p>
            <a:r>
              <a:t>Mortgage approval algorithms</a:t>
            </a:r>
          </a:p>
          <a:p>
            <a:pPr lvl="2"/>
            <a:r>
              <a:t>Studies have found them to be 40-80% more likely to deny borrowers of color</a:t>
            </a:r>
          </a:p>
          <a:p>
            <a:pPr lvl="2"/>
            <a:r>
              <a:t>Training data relies on historical lending date that disproportionately shows people or color being denied loans and other financial opportunities</a:t>
            </a:r>
          </a:p>
        </p:txBody>
      </p:sp>
      <p:sp>
        <p:nvSpPr>
          <p:cNvPr id="212" name="Source: The Markup"/>
          <p:cNvSpPr txBox="1"/>
          <p:nvPr/>
        </p:nvSpPr>
        <p:spPr>
          <a:xfrm>
            <a:off x="1274048" y="12733555"/>
            <a:ext cx="2880971"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The Markup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Examples of AI Bias"/>
          <p:cNvSpPr txBox="1">
            <a:spLocks noGrp="1"/>
          </p:cNvSpPr>
          <p:nvPr>
            <p:ph type="title"/>
          </p:nvPr>
        </p:nvSpPr>
        <p:spPr>
          <a:prstGeom prst="rect">
            <a:avLst/>
          </a:prstGeom>
        </p:spPr>
        <p:txBody>
          <a:bodyPr/>
          <a:lstStyle/>
          <a:p>
            <a:r>
              <a:t>Examples of AI Bias</a:t>
            </a:r>
          </a:p>
        </p:txBody>
      </p:sp>
      <p:sp>
        <p:nvSpPr>
          <p:cNvPr id="215" name="Researcher uses AI program to create counter stereotypical images…"/>
          <p:cNvSpPr txBox="1">
            <a:spLocks noGrp="1"/>
          </p:cNvSpPr>
          <p:nvPr>
            <p:ph type="body" idx="1"/>
          </p:nvPr>
        </p:nvSpPr>
        <p:spPr>
          <a:xfrm>
            <a:off x="1206500" y="3155140"/>
            <a:ext cx="21971000" cy="9349376"/>
          </a:xfrm>
          <a:prstGeom prst="rect">
            <a:avLst/>
          </a:prstGeom>
        </p:spPr>
        <p:txBody>
          <a:bodyPr/>
          <a:lstStyle/>
          <a:p>
            <a:r>
              <a:t>Researcher uses AI program to create counter stereotypical images </a:t>
            </a:r>
          </a:p>
          <a:p>
            <a:pPr lvl="1"/>
            <a:r>
              <a:t>Prompts: ”Black African doctors providing care for white suffering children" and "Traditional African healer is helping poor and sick white children" </a:t>
            </a:r>
          </a:p>
          <a:p>
            <a:pPr lvl="2"/>
            <a:r>
              <a:t>AI program almost always depicted the children as Black and he estimates that in 22 of over 350 images, doctors were white</a:t>
            </a:r>
          </a:p>
          <a:p>
            <a:pPr lvl="3"/>
            <a:r>
              <a:t>some results put African wildlife next to Black physicians</a:t>
            </a:r>
          </a:p>
          <a:p>
            <a:pPr lvl="2"/>
            <a:r>
              <a:t>AI was able to produce images if asked to show either Black African doctors or white suffering children, but not the combination </a:t>
            </a:r>
          </a:p>
        </p:txBody>
      </p:sp>
      <p:sp>
        <p:nvSpPr>
          <p:cNvPr id="216" name="Source: NPR"/>
          <p:cNvSpPr txBox="1"/>
          <p:nvPr/>
        </p:nvSpPr>
        <p:spPr>
          <a:xfrm>
            <a:off x="1191787" y="12569747"/>
            <a:ext cx="1875435"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NPR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Examples of AI Bias"/>
          <p:cNvSpPr txBox="1">
            <a:spLocks noGrp="1"/>
          </p:cNvSpPr>
          <p:nvPr>
            <p:ph type="title"/>
          </p:nvPr>
        </p:nvSpPr>
        <p:spPr>
          <a:prstGeom prst="rect">
            <a:avLst/>
          </a:prstGeom>
        </p:spPr>
        <p:txBody>
          <a:bodyPr/>
          <a:lstStyle/>
          <a:p>
            <a:r>
              <a:t>Examples of AI Bias</a:t>
            </a:r>
          </a:p>
        </p:txBody>
      </p:sp>
      <p:sp>
        <p:nvSpPr>
          <p:cNvPr id="219" name="Facial recognition software is significantly less reliable for Black and Asian people…"/>
          <p:cNvSpPr txBox="1">
            <a:spLocks noGrp="1"/>
          </p:cNvSpPr>
          <p:nvPr>
            <p:ph type="body" idx="1"/>
          </p:nvPr>
        </p:nvSpPr>
        <p:spPr>
          <a:xfrm>
            <a:off x="1206500" y="3162544"/>
            <a:ext cx="21971000" cy="9341972"/>
          </a:xfrm>
          <a:prstGeom prst="rect">
            <a:avLst/>
          </a:prstGeom>
        </p:spPr>
        <p:txBody>
          <a:bodyPr/>
          <a:lstStyle/>
          <a:p>
            <a:r>
              <a:t>Facial recognition software is significantly less reliable for Black and Asian people</a:t>
            </a:r>
          </a:p>
          <a:p>
            <a:pPr lvl="1"/>
            <a:r>
              <a:t>Algorithms struggle with facial features and darker skin tones</a:t>
            </a:r>
          </a:p>
          <a:p>
            <a:pPr lvl="1"/>
            <a:r>
              <a:t>At least six people report being falsely accused of a crime due to a facial recognition match (all are Black)</a:t>
            </a:r>
          </a:p>
          <a:p>
            <a:pPr lvl="1"/>
            <a:r>
              <a:t>On 2/16/23 Porcha Woodruff was arrested for robbery and car jacking based on faulty recognition </a:t>
            </a:r>
          </a:p>
          <a:p>
            <a:pPr lvl="2"/>
            <a:r>
              <a:t>She was eight months pregnant at the time, held in jail for 11 hours, released on a 100,00 bond and had to be taken to the hospital upon release</a:t>
            </a:r>
          </a:p>
        </p:txBody>
      </p:sp>
      <p:sp>
        <p:nvSpPr>
          <p:cNvPr id="220" name="Source: National Institute of Standards and Technology &amp;  Innocence Project"/>
          <p:cNvSpPr txBox="1"/>
          <p:nvPr/>
        </p:nvSpPr>
        <p:spPr>
          <a:xfrm>
            <a:off x="1336753" y="12756956"/>
            <a:ext cx="10524745"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National Institute of Standards and Technology</a:t>
            </a:r>
            <a:r>
              <a:t> &amp;  </a:t>
            </a:r>
            <a:r>
              <a:rPr u="sng">
                <a:hlinkClick r:id="rId3"/>
              </a:rPr>
              <a:t>Innocence Project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I was experiencing anxiety. I was having panic attacks. I was just trying to pretty much hold myself together, because I didn’t understand what was going on. At the time when it happened, I was just, you know, disbelief. I was already embarrassed. My ch"/>
          <p:cNvSpPr txBox="1">
            <a:spLocks noGrp="1"/>
          </p:cNvSpPr>
          <p:nvPr>
            <p:ph type="body" idx="1"/>
          </p:nvPr>
        </p:nvSpPr>
        <p:spPr>
          <a:xfrm>
            <a:off x="1206500" y="518639"/>
            <a:ext cx="21971000" cy="12678722"/>
          </a:xfrm>
          <a:prstGeom prst="rect">
            <a:avLst/>
          </a:prstGeom>
        </p:spPr>
        <p:txBody>
          <a:bodyPr/>
          <a:lstStyle/>
          <a:p>
            <a:pPr algn="l" defTabSz="457200">
              <a:lnSpc>
                <a:spcPct val="100000"/>
              </a:lnSpc>
              <a:defRPr sz="4700" spc="0">
                <a:solidFill>
                  <a:srgbClr val="191F24"/>
                </a:solidFill>
                <a:latin typeface="+mn-lt"/>
                <a:ea typeface="+mn-ea"/>
                <a:cs typeface="+mn-cs"/>
                <a:sym typeface="Helvetica Neue"/>
              </a:defRPr>
            </a:pPr>
            <a:r>
              <a:t>“I was experiencing anxiety. I was having panic attacks. I was just trying to pretty much hold myself together, because I didn’t understand what was going on. At the time when it happened, I was just, you know, disbelief. I was already embarrassed. My children had seen me being arrested. Nobody knew what was going on. And then I lost hope, for the most part, because once I talked to my family, they advised me that my lawyer wasn’t even able to get me out. So I didn’t know what to do. I was just — I was distraught. I was stressed. I was depressed. You know, I was trying to keep myself together, hold myself together for my unborn child, because being under that type of stress could have ultimately led me to lose my child.”</a:t>
            </a:r>
          </a:p>
          <a:p>
            <a:pPr algn="l" defTabSz="457200">
              <a:lnSpc>
                <a:spcPct val="100000"/>
              </a:lnSpc>
              <a:defRPr sz="4700" spc="0">
                <a:solidFill>
                  <a:srgbClr val="191F24"/>
                </a:solidFill>
                <a:latin typeface="+mn-lt"/>
                <a:ea typeface="+mn-ea"/>
                <a:cs typeface="+mn-cs"/>
                <a:sym typeface="Helvetica Neue"/>
              </a:defRPr>
            </a:pPr>
            <a:endParaRPr/>
          </a:p>
          <a:p>
            <a:pPr algn="l" defTabSz="457200">
              <a:lnSpc>
                <a:spcPct val="100000"/>
              </a:lnSpc>
              <a:defRPr sz="4700" spc="0">
                <a:solidFill>
                  <a:srgbClr val="191F24"/>
                </a:solidFill>
                <a:latin typeface="+mn-lt"/>
                <a:ea typeface="+mn-ea"/>
                <a:cs typeface="+mn-cs"/>
                <a:sym typeface="Helvetica Neue"/>
              </a:defRPr>
            </a:pPr>
            <a:r>
              <a:t>Question: Any thoughts or reactions to these examples of AI bias? Do you notice any patterns in what’s causing the bias?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What are the implications for OER?"/>
          <p:cNvSpPr txBox="1">
            <a:spLocks noGrp="1"/>
          </p:cNvSpPr>
          <p:nvPr>
            <p:ph type="title"/>
          </p:nvPr>
        </p:nvSpPr>
        <p:spPr>
          <a:prstGeom prst="rect">
            <a:avLst/>
          </a:prstGeom>
        </p:spPr>
        <p:txBody>
          <a:bodyPr/>
          <a:lstStyle/>
          <a:p>
            <a:r>
              <a:t>What are the implications for OER? </a:t>
            </a:r>
          </a:p>
        </p:txBody>
      </p:sp>
      <p:sp>
        <p:nvSpPr>
          <p:cNvPr id="225" name="Images…"/>
          <p:cNvSpPr txBox="1">
            <a:spLocks noGrp="1"/>
          </p:cNvSpPr>
          <p:nvPr>
            <p:ph type="body" idx="1"/>
          </p:nvPr>
        </p:nvSpPr>
        <p:spPr>
          <a:xfrm>
            <a:off x="1206500" y="3163733"/>
            <a:ext cx="21971000" cy="9340783"/>
          </a:xfrm>
          <a:prstGeom prst="rect">
            <a:avLst/>
          </a:prstGeom>
        </p:spPr>
        <p:txBody>
          <a:bodyPr/>
          <a:lstStyle/>
          <a:p>
            <a:pPr marL="505968" indent="-505968" defTabSz="2023821">
              <a:spcBef>
                <a:spcPts val="3700"/>
              </a:spcBef>
              <a:defRPr sz="3984"/>
            </a:pPr>
            <a:r>
              <a:t>Images</a:t>
            </a:r>
          </a:p>
          <a:p>
            <a:pPr marL="1011936" lvl="1" indent="-505968" defTabSz="2023821">
              <a:spcBef>
                <a:spcPts val="3700"/>
              </a:spcBef>
              <a:defRPr sz="3984"/>
            </a:pPr>
            <a:r>
              <a:t>Diversity, inclusion, anti-racist </a:t>
            </a:r>
          </a:p>
          <a:p>
            <a:pPr marL="505968" indent="-505968" defTabSz="2023821">
              <a:spcBef>
                <a:spcPts val="3700"/>
              </a:spcBef>
              <a:defRPr sz="3984"/>
            </a:pPr>
            <a:r>
              <a:t>Finding relevant content, research and contributors</a:t>
            </a:r>
          </a:p>
          <a:p>
            <a:pPr marL="1011936" lvl="1" indent="-505968" defTabSz="2023821">
              <a:spcBef>
                <a:spcPts val="3700"/>
              </a:spcBef>
              <a:defRPr sz="3984"/>
            </a:pPr>
            <a:r>
              <a:t>Materials should reflect our diverse students body and the experiences of marginalized communities  </a:t>
            </a:r>
          </a:p>
          <a:p>
            <a:pPr marL="505968" indent="-505968" defTabSz="2023821">
              <a:spcBef>
                <a:spcPts val="3700"/>
              </a:spcBef>
              <a:defRPr sz="3984"/>
            </a:pPr>
            <a:r>
              <a:t>Ancillary course materials</a:t>
            </a:r>
          </a:p>
          <a:p>
            <a:pPr marL="1011936" lvl="1" indent="-505968" defTabSz="2023821">
              <a:spcBef>
                <a:spcPts val="3700"/>
              </a:spcBef>
              <a:defRPr sz="3984"/>
            </a:pPr>
            <a:r>
              <a:t>Materials that use scenarios</a:t>
            </a:r>
          </a:p>
          <a:p>
            <a:pPr marL="1517903" lvl="2" indent="-505968" defTabSz="2023821">
              <a:spcBef>
                <a:spcPts val="3700"/>
              </a:spcBef>
              <a:defRPr sz="3984"/>
            </a:pPr>
            <a:r>
              <a:t>Making sure they are not too culture specific</a:t>
            </a:r>
          </a:p>
          <a:p>
            <a:pPr marL="1011936" lvl="1" indent="-505968" defTabSz="2023821">
              <a:spcBef>
                <a:spcPts val="3700"/>
              </a:spcBef>
              <a:defRPr sz="3984"/>
            </a:pPr>
            <a:r>
              <a:t>Materials that use example names</a:t>
            </a:r>
          </a:p>
          <a:p>
            <a:pPr marL="1517903" lvl="2" indent="-505968" defTabSz="2023821">
              <a:spcBef>
                <a:spcPts val="3700"/>
              </a:spcBef>
              <a:defRPr sz="3984"/>
            </a:pPr>
            <a:r>
              <a:t>Reflective of diversity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2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2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2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Subtitle"/>
          <p:cNvSpPr txBox="1">
            <a:spLocks noGrp="1"/>
          </p:cNvSpPr>
          <p:nvPr>
            <p:ph type="body" idx="21"/>
          </p:nvPr>
        </p:nvSpPr>
        <p:spPr>
          <a:prstGeom prst="rect">
            <a:avLst/>
          </a:prstGeom>
        </p:spPr>
        <p:txBody>
          <a:bodyPr/>
          <a:lstStyle/>
          <a:p>
            <a:endParaRPr/>
          </a:p>
        </p:txBody>
      </p:sp>
      <p:sp>
        <p:nvSpPr>
          <p:cNvPr id="155" name="What is IDEA?…"/>
          <p:cNvSpPr txBox="1">
            <a:spLocks noGrp="1"/>
          </p:cNvSpPr>
          <p:nvPr>
            <p:ph type="body" sz="half" idx="1"/>
          </p:nvPr>
        </p:nvSpPr>
        <p:spPr>
          <a:prstGeom prst="rect">
            <a:avLst/>
          </a:prstGeom>
        </p:spPr>
        <p:txBody>
          <a:bodyPr/>
          <a:lstStyle/>
          <a:p>
            <a:r>
              <a:t>What is IDEA?</a:t>
            </a:r>
          </a:p>
          <a:p>
            <a:r>
              <a:t>What is AI?</a:t>
            </a:r>
          </a:p>
          <a:p>
            <a:r>
              <a:t>AI Bias</a:t>
            </a:r>
          </a:p>
          <a:p>
            <a:r>
              <a:t>Examples of AI Bias</a:t>
            </a:r>
          </a:p>
          <a:p>
            <a:r>
              <a:t>IDEA Considerations for AI</a:t>
            </a:r>
          </a:p>
        </p:txBody>
      </p:sp>
      <p:pic>
        <p:nvPicPr>
          <p:cNvPr id="156" name="Image" descr="Image"/>
          <p:cNvPicPr>
            <a:picLocks noGrp="1" noChangeAspect="1"/>
          </p:cNvPicPr>
          <p:nvPr>
            <p:ph type="pic" idx="22"/>
          </p:nvPr>
        </p:nvPicPr>
        <p:blipFill>
          <a:blip r:embed="rId2"/>
          <a:srcRect/>
          <a:stretch>
            <a:fillRect/>
          </a:stretch>
        </p:blipFill>
        <p:spPr>
          <a:xfrm>
            <a:off x="12192000" y="3386725"/>
            <a:ext cx="10916874" cy="6942451"/>
          </a:xfrm>
          <a:prstGeom prst="rect">
            <a:avLst/>
          </a:prstGeom>
        </p:spPr>
      </p:pic>
      <p:sp>
        <p:nvSpPr>
          <p:cNvPr id="157" name="Agenda"/>
          <p:cNvSpPr txBox="1">
            <a:spLocks noGrp="1"/>
          </p:cNvSpPr>
          <p:nvPr>
            <p:ph type="title"/>
          </p:nvPr>
        </p:nvSpPr>
        <p:spPr>
          <a:prstGeom prst="rect">
            <a:avLst/>
          </a:prstGeom>
        </p:spPr>
        <p:txBody>
          <a:bodyPr/>
          <a:lstStyle/>
          <a:p>
            <a:r>
              <a:t>Agenda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How Can I Counter AI Bias?"/>
          <p:cNvSpPr txBox="1">
            <a:spLocks noGrp="1"/>
          </p:cNvSpPr>
          <p:nvPr>
            <p:ph type="title"/>
          </p:nvPr>
        </p:nvSpPr>
        <p:spPr>
          <a:prstGeom prst="rect">
            <a:avLst/>
          </a:prstGeom>
        </p:spPr>
        <p:txBody>
          <a:bodyPr/>
          <a:lstStyle/>
          <a:p>
            <a:r>
              <a:t>How Can I Counter AI Bias?</a:t>
            </a:r>
          </a:p>
        </p:txBody>
      </p:sp>
      <p:sp>
        <p:nvSpPr>
          <p:cNvPr id="228" name="Be specific in your requests…"/>
          <p:cNvSpPr txBox="1">
            <a:spLocks noGrp="1"/>
          </p:cNvSpPr>
          <p:nvPr>
            <p:ph type="body" idx="1"/>
          </p:nvPr>
        </p:nvSpPr>
        <p:spPr>
          <a:xfrm>
            <a:off x="1206500" y="3153678"/>
            <a:ext cx="21971000" cy="9350838"/>
          </a:xfrm>
          <a:prstGeom prst="rect">
            <a:avLst/>
          </a:prstGeom>
        </p:spPr>
        <p:txBody>
          <a:bodyPr/>
          <a:lstStyle/>
          <a:p>
            <a:pPr marL="445008" indent="-445008" defTabSz="1779987">
              <a:spcBef>
                <a:spcPts val="3200"/>
              </a:spcBef>
              <a:defRPr sz="3504"/>
            </a:pPr>
            <a:r>
              <a:t>Be specific in your requests</a:t>
            </a:r>
          </a:p>
          <a:p>
            <a:pPr marL="890016" lvl="1" indent="-445008" defTabSz="1779987">
              <a:spcBef>
                <a:spcPts val="3200"/>
              </a:spcBef>
              <a:defRPr sz="3504"/>
            </a:pPr>
            <a:r>
              <a:t>Images, researchers, topics</a:t>
            </a:r>
          </a:p>
          <a:p>
            <a:pPr marL="890016" lvl="1" indent="-445008" defTabSz="1779987">
              <a:spcBef>
                <a:spcPts val="3200"/>
              </a:spcBef>
              <a:defRPr sz="3504"/>
            </a:pPr>
            <a:r>
              <a:t>Prompts should reflect exactly what you are looking for in terms of IDEA</a:t>
            </a:r>
          </a:p>
          <a:p>
            <a:pPr marL="1335024" lvl="2" indent="-445008" defTabSz="1779987">
              <a:spcBef>
                <a:spcPts val="3200"/>
              </a:spcBef>
              <a:defRPr sz="3504"/>
            </a:pPr>
            <a:r>
              <a:t>Build IDEA into the prompt </a:t>
            </a:r>
          </a:p>
          <a:p>
            <a:pPr marL="445008" indent="-445008" defTabSz="1779987">
              <a:spcBef>
                <a:spcPts val="3200"/>
              </a:spcBef>
              <a:defRPr sz="3504"/>
            </a:pPr>
            <a:r>
              <a:t>Double check what AI gives you</a:t>
            </a:r>
          </a:p>
          <a:p>
            <a:pPr marL="890016" lvl="1" indent="-445008" defTabSz="1779987">
              <a:spcBef>
                <a:spcPts val="3200"/>
              </a:spcBef>
              <a:defRPr sz="3504"/>
            </a:pPr>
            <a:r>
              <a:t>Reflect and make sure you are getting materials that reflect your approach   </a:t>
            </a:r>
          </a:p>
          <a:p>
            <a:pPr marL="445008" indent="-445008" defTabSz="1779987">
              <a:spcBef>
                <a:spcPts val="3200"/>
              </a:spcBef>
              <a:defRPr sz="3504"/>
            </a:pPr>
            <a:r>
              <a:t>Study the IDEA Framework Guidebook</a:t>
            </a:r>
          </a:p>
          <a:p>
            <a:pPr marL="890016" lvl="1" indent="-445008" defTabSz="1779987">
              <a:spcBef>
                <a:spcPts val="3200"/>
              </a:spcBef>
              <a:defRPr sz="3504"/>
            </a:pPr>
            <a:r>
              <a:t>Sign up for or our next IDEA Framework Basic training/request a presentation for your department or college </a:t>
            </a:r>
          </a:p>
          <a:p>
            <a:pPr marL="890016" lvl="1" indent="-445008" defTabSz="1779987">
              <a:spcBef>
                <a:spcPts val="3200"/>
              </a:spcBef>
              <a:defRPr sz="3504"/>
            </a:pPr>
            <a:r>
              <a:t>Use the framework to uncover AI bias, inform your prompts and guide how you use AI</a:t>
            </a:r>
          </a:p>
          <a:p>
            <a:pPr marL="445008" indent="-445008" defTabSz="1779987">
              <a:spcBef>
                <a:spcPts val="3200"/>
              </a:spcBef>
              <a:defRPr sz="3504"/>
            </a:pPr>
            <a:r>
              <a:t>Can you think of other suggestions?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2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2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22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2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 descr="Image"/>
          <p:cNvPicPr>
            <a:picLocks noGrp="1" noChangeAspect="1"/>
          </p:cNvPicPr>
          <p:nvPr>
            <p:ph type="pic" idx="21"/>
          </p:nvPr>
        </p:nvPicPr>
        <p:blipFill>
          <a:blip r:embed="rId2"/>
          <a:srcRect/>
          <a:stretch>
            <a:fillRect/>
          </a:stretch>
        </p:blipFill>
        <p:spPr>
          <a:xfrm>
            <a:off x="12192000" y="2907049"/>
            <a:ext cx="10922001" cy="7901903"/>
          </a:xfrm>
          <a:prstGeom prst="rect">
            <a:avLst/>
          </a:prstGeom>
        </p:spPr>
      </p:pic>
      <p:sp>
        <p:nvSpPr>
          <p:cNvPr id="231" name="“The rising frontier for civil rights will require algorithmic justice,” Buolamwini writes in her upcoming book, Unmasking AI: My Mission to Protect What Is Human in a World of Machines, which aims to show how racism, sexism, colorism, and ableism can re"/>
          <p:cNvSpPr txBox="1">
            <a:spLocks noGrp="1"/>
          </p:cNvSpPr>
          <p:nvPr>
            <p:ph type="title"/>
          </p:nvPr>
        </p:nvSpPr>
        <p:spPr>
          <a:xfrm>
            <a:off x="1150444" y="4381136"/>
            <a:ext cx="9779001" cy="5629951"/>
          </a:xfrm>
          <a:prstGeom prst="rect">
            <a:avLst/>
          </a:prstGeom>
        </p:spPr>
        <p:txBody>
          <a:bodyPr/>
          <a:lstStyle/>
          <a:p>
            <a:pPr defTabSz="1243552">
              <a:defRPr sz="4335" spc="-86"/>
            </a:pPr>
            <a:r>
              <a:t>“The rising frontier for civil rights will require algorithmic justice,” Buolamwini writes in her upcoming book, </a:t>
            </a:r>
            <a:r>
              <a:rPr i="1">
                <a:solidFill>
                  <a:srgbClr val="E90606"/>
                </a:solidFill>
                <a:hlinkClick r:id="rId3"/>
              </a:rPr>
              <a:t>Unmasking AI: My Mission to Protect What Is Human in a World of Machines</a:t>
            </a:r>
            <a:r>
              <a:rPr i="1"/>
              <a:t>,</a:t>
            </a:r>
            <a:r>
              <a:t> which aims to show how racism, sexism, colorism, and ableism can result in many people being underrepresented and </a:t>
            </a:r>
            <a:r>
              <a:rPr>
                <a:solidFill>
                  <a:srgbClr val="E90606"/>
                </a:solidFill>
                <a:hlinkClick r:id="rId4"/>
              </a:rPr>
              <a:t>vulnerable to bias in the creation of algorithms</a:t>
            </a:r>
            <a:r>
              <a:t>.</a:t>
            </a:r>
          </a:p>
        </p:txBody>
      </p:sp>
      <p:sp>
        <p:nvSpPr>
          <p:cNvPr id="232" name="Joy Buolamwini"/>
          <p:cNvSpPr txBox="1"/>
          <p:nvPr/>
        </p:nvSpPr>
        <p:spPr>
          <a:xfrm>
            <a:off x="2067987" y="2994617"/>
            <a:ext cx="7943915" cy="2431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8500" b="1" spc="-170">
                <a:solidFill>
                  <a:srgbClr val="000000"/>
                </a:solidFill>
              </a:defRPr>
            </a:lvl1pPr>
          </a:lstStyle>
          <a:p>
            <a:r>
              <a:t>Joy Buolamwini</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Image" descr="Image"/>
          <p:cNvPicPr>
            <a:picLocks noGrp="1" noChangeAspect="1"/>
          </p:cNvPicPr>
          <p:nvPr>
            <p:ph type="pic" idx="21"/>
          </p:nvPr>
        </p:nvPicPr>
        <p:blipFill>
          <a:blip r:embed="rId2"/>
          <a:srcRect b="31782"/>
          <a:stretch>
            <a:fillRect/>
          </a:stretch>
        </p:blipFill>
        <p:spPr>
          <a:xfrm>
            <a:off x="12192000" y="1270000"/>
            <a:ext cx="10922000" cy="11176000"/>
          </a:xfrm>
          <a:prstGeom prst="rect">
            <a:avLst/>
          </a:prstGeom>
        </p:spPr>
      </p:pic>
      <p:sp>
        <p:nvSpPr>
          <p:cNvPr id="235" name="Timnit Gebru"/>
          <p:cNvSpPr txBox="1">
            <a:spLocks noGrp="1"/>
          </p:cNvSpPr>
          <p:nvPr>
            <p:ph type="title"/>
          </p:nvPr>
        </p:nvSpPr>
        <p:spPr>
          <a:prstGeom prst="rect">
            <a:avLst/>
          </a:prstGeom>
        </p:spPr>
        <p:txBody>
          <a:bodyPr/>
          <a:lstStyle/>
          <a:p>
            <a:endParaRPr/>
          </a:p>
          <a:p>
            <a:endParaRPr/>
          </a:p>
          <a:p>
            <a:endParaRPr/>
          </a:p>
          <a:p>
            <a:r>
              <a:t>Timnit Gebru</a:t>
            </a:r>
          </a:p>
        </p:txBody>
      </p:sp>
      <p:sp>
        <p:nvSpPr>
          <p:cNvPr id="236" name="“Part of the problem was that in the race to build ever bigger data sets, companies had begun to build programs that could scrape text from the Internet to use as training data. “This means that white supremacist and misogynistic, ageist, etc., views are"/>
          <p:cNvSpPr txBox="1">
            <a:spLocks noGrp="1"/>
          </p:cNvSpPr>
          <p:nvPr>
            <p:ph type="body" sz="quarter" idx="1"/>
          </p:nvPr>
        </p:nvSpPr>
        <p:spPr>
          <a:prstGeom prst="rect">
            <a:avLst/>
          </a:prstGeom>
        </p:spPr>
        <p:txBody>
          <a:bodyPr/>
          <a:lstStyle/>
          <a:p>
            <a:pPr defTabSz="454025">
              <a:defRPr sz="3025"/>
            </a:pPr>
            <a:r>
              <a:t>“Part of the problem was that in the race to build ever bigger data sets, companies had begun to build programs that could scrape text from the Internet to use as training data. “This means that white supremacist and misogynistic, ageist, etc., views are overrepresented,” Gebru and her colleagues wrote in the paper.” </a:t>
            </a:r>
          </a:p>
          <a:p>
            <a:pPr defTabSz="454025">
              <a:defRPr sz="3025"/>
            </a:pPr>
            <a:endParaRPr/>
          </a:p>
          <a:p>
            <a:pPr defTabSz="454025">
              <a:defRPr sz="3025"/>
            </a:pPr>
            <a:r>
              <a:t>Google asked her to not published the paper, and she refused. She was fired/resigned, depending on who you ask.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mage" descr="Image"/>
          <p:cNvPicPr>
            <a:picLocks noGrp="1" noChangeAspect="1"/>
          </p:cNvPicPr>
          <p:nvPr>
            <p:ph type="pic" idx="21"/>
          </p:nvPr>
        </p:nvPicPr>
        <p:blipFill>
          <a:blip r:embed="rId2"/>
          <a:srcRect/>
          <a:stretch>
            <a:fillRect/>
          </a:stretch>
        </p:blipFill>
        <p:spPr>
          <a:xfrm>
            <a:off x="12192000" y="3789611"/>
            <a:ext cx="10922000" cy="6136777"/>
          </a:xfrm>
          <a:prstGeom prst="rect">
            <a:avLst/>
          </a:prstGeom>
        </p:spPr>
      </p:pic>
      <p:sp>
        <p:nvSpPr>
          <p:cNvPr id="239" name="Safiya Noble"/>
          <p:cNvSpPr txBox="1">
            <a:spLocks noGrp="1"/>
          </p:cNvSpPr>
          <p:nvPr>
            <p:ph type="title"/>
          </p:nvPr>
        </p:nvSpPr>
        <p:spPr>
          <a:prstGeom prst="rect">
            <a:avLst/>
          </a:prstGeom>
        </p:spPr>
        <p:txBody>
          <a:bodyPr/>
          <a:lstStyle/>
          <a:p>
            <a:r>
              <a:t>Safiya Noble</a:t>
            </a:r>
          </a:p>
        </p:txBody>
      </p:sp>
      <p:sp>
        <p:nvSpPr>
          <p:cNvPr id="240" name="“The insights about sexist and racist biases... are important because information organizations, from libraries to schools and universities to governmental agencies, are increasingly reliant on being displaced by a variety of web-based &quot;tools&quot; as if ther"/>
          <p:cNvSpPr txBox="1">
            <a:spLocks noGrp="1"/>
          </p:cNvSpPr>
          <p:nvPr>
            <p:ph type="body" sz="quarter" idx="1"/>
          </p:nvPr>
        </p:nvSpPr>
        <p:spPr>
          <a:prstGeom prst="rect">
            <a:avLst/>
          </a:prstGeom>
        </p:spPr>
        <p:txBody>
          <a:bodyPr/>
          <a:lstStyle>
            <a:lvl1pPr defTabSz="569594">
              <a:defRPr sz="3795"/>
            </a:lvl1pPr>
          </a:lstStyle>
          <a:p>
            <a:r>
              <a:t>“The insights about sexist and racist biases... are important because information organizations, from libraries to schools and universities to governmental agencies, are increasingly reliant on being displaced by a variety of web-based "tools" as if there are no political, social, or economic consequences of doing so.”</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he End!…"/>
          <p:cNvSpPr txBox="1">
            <a:spLocks noGrp="1"/>
          </p:cNvSpPr>
          <p:nvPr>
            <p:ph type="body" sz="half" idx="1"/>
          </p:nvPr>
        </p:nvSpPr>
        <p:spPr>
          <a:prstGeom prst="rect">
            <a:avLst/>
          </a:prstGeom>
        </p:spPr>
        <p:txBody>
          <a:bodyPr/>
          <a:lstStyle/>
          <a:p>
            <a:r>
              <a:t>The End!</a:t>
            </a:r>
          </a:p>
          <a:p>
            <a:r>
              <a:t>Thoughts? Questions? Vibes?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What do we mean by IDEA?"/>
          <p:cNvSpPr txBox="1">
            <a:spLocks noGrp="1"/>
          </p:cNvSpPr>
          <p:nvPr>
            <p:ph type="title"/>
          </p:nvPr>
        </p:nvSpPr>
        <p:spPr>
          <a:prstGeom prst="rect">
            <a:avLst/>
          </a:prstGeom>
        </p:spPr>
        <p:txBody>
          <a:bodyPr/>
          <a:lstStyle/>
          <a:p>
            <a:r>
              <a:t>What do we mean by IDEA?</a:t>
            </a:r>
          </a:p>
        </p:txBody>
      </p:sp>
      <p:sp>
        <p:nvSpPr>
          <p:cNvPr id="160" name="Inclusion, diversity, equity and anti-racis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Inclusion, diversity, equity and anti-racism</a:t>
            </a:r>
          </a:p>
        </p:txBody>
      </p:sp>
      <p:sp>
        <p:nvSpPr>
          <p:cNvPr id="161" name="Inclusion: Intentional efforts to ensure students feel welcome, included, respected, and valued…"/>
          <p:cNvSpPr txBox="1">
            <a:spLocks noGrp="1"/>
          </p:cNvSpPr>
          <p:nvPr>
            <p:ph type="body" idx="1"/>
          </p:nvPr>
        </p:nvSpPr>
        <p:spPr>
          <a:prstGeom prst="rect">
            <a:avLst/>
          </a:prstGeom>
        </p:spPr>
        <p:txBody>
          <a:bodyPr/>
          <a:lstStyle/>
          <a:p>
            <a:r>
              <a:rPr b="1" i="1">
                <a:solidFill>
                  <a:srgbClr val="FF2F92"/>
                </a:solidFill>
              </a:rPr>
              <a:t>I</a:t>
            </a:r>
            <a:r>
              <a:rPr b="1" i="1"/>
              <a:t>nclusion:</a:t>
            </a:r>
            <a:r>
              <a:t> Intentional efforts to ensure students feel welcome, included, respected, and valued </a:t>
            </a:r>
          </a:p>
          <a:p>
            <a:r>
              <a:rPr b="1" i="1">
                <a:solidFill>
                  <a:srgbClr val="FF2F92"/>
                </a:solidFill>
              </a:rPr>
              <a:t>D</a:t>
            </a:r>
            <a:r>
              <a:rPr b="1" i="1"/>
              <a:t>iversity:</a:t>
            </a:r>
            <a:r>
              <a:t> Materials are representative of the varied experiences of our diverse student body  </a:t>
            </a:r>
          </a:p>
          <a:p>
            <a:r>
              <a:rPr b="1" i="1">
                <a:solidFill>
                  <a:srgbClr val="FF2F92"/>
                </a:solidFill>
              </a:rPr>
              <a:t>E</a:t>
            </a:r>
            <a:r>
              <a:rPr b="1" i="1"/>
              <a:t>quity:</a:t>
            </a:r>
            <a:r>
              <a:t> Address issues of access to and relevancy of course materials for historically marginalized groups  </a:t>
            </a:r>
          </a:p>
          <a:p>
            <a:r>
              <a:rPr b="1" i="1">
                <a:solidFill>
                  <a:srgbClr val="FF2F92"/>
                </a:solidFill>
              </a:rPr>
              <a:t>A</a:t>
            </a:r>
            <a:r>
              <a:rPr b="1" i="1"/>
              <a:t>nti-racism:</a:t>
            </a:r>
            <a:r>
              <a:t> Materials do not attempt to be color-blind or culturally neutral since doing so perpetuates racial and ethnic inequities and white supremacy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Expanding availability and use of high-quality open educational resources…"/>
          <p:cNvSpPr txBox="1">
            <a:spLocks noGrp="1"/>
          </p:cNvSpPr>
          <p:nvPr>
            <p:ph type="body" sz="half" idx="1"/>
          </p:nvPr>
        </p:nvSpPr>
        <p:spPr>
          <a:prstGeom prst="rect">
            <a:avLst/>
          </a:prstGeom>
        </p:spPr>
        <p:txBody>
          <a:bodyPr/>
          <a:lstStyle/>
          <a:p>
            <a:pPr marL="560831" indent="-560831" defTabSz="2243271">
              <a:spcBef>
                <a:spcPts val="4100"/>
              </a:spcBef>
              <a:defRPr sz="4416"/>
            </a:pPr>
            <a:r>
              <a:t>Expanding availability and use of high-quality open educational resources</a:t>
            </a:r>
          </a:p>
          <a:p>
            <a:pPr marL="1121663" lvl="1" indent="-560831" defTabSz="2243271">
              <a:spcBef>
                <a:spcPts val="4100"/>
              </a:spcBef>
              <a:defRPr sz="4416"/>
            </a:pPr>
            <a:r>
              <a:t>Adoption, modification &amp; creation  </a:t>
            </a:r>
          </a:p>
          <a:p>
            <a:pPr marL="560831" indent="-560831" defTabSz="2243271">
              <a:spcBef>
                <a:spcPts val="4100"/>
              </a:spcBef>
              <a:defRPr sz="4416"/>
            </a:pPr>
            <a:r>
              <a:t>IDEA Framework is a tool for OER faculty </a:t>
            </a:r>
          </a:p>
          <a:p>
            <a:pPr marL="560831" indent="-560831" defTabSz="2243271">
              <a:spcBef>
                <a:spcPts val="4100"/>
              </a:spcBef>
              <a:defRPr sz="4416"/>
            </a:pPr>
            <a:r>
              <a:t>encourage and support the creation OER materials are inclusive, diverse, equity minded and anti-racist </a:t>
            </a:r>
          </a:p>
        </p:txBody>
      </p:sp>
      <p:sp>
        <p:nvSpPr>
          <p:cNvPr id="166" name="ASCCC OERI &amp; IDEA Framework"/>
          <p:cNvSpPr txBox="1">
            <a:spLocks noGrp="1"/>
          </p:cNvSpPr>
          <p:nvPr>
            <p:ph type="title"/>
          </p:nvPr>
        </p:nvSpPr>
        <p:spPr>
          <a:xfrm>
            <a:off x="1206500" y="1079500"/>
            <a:ext cx="12852413" cy="2352042"/>
          </a:xfrm>
          <a:prstGeom prst="rect">
            <a:avLst/>
          </a:prstGeom>
        </p:spPr>
        <p:txBody>
          <a:bodyPr/>
          <a:lstStyle>
            <a:lvl1pPr defTabSz="2316421">
              <a:defRPr sz="8075" spc="-161"/>
            </a:lvl1pPr>
          </a:lstStyle>
          <a:p>
            <a:r>
              <a:t>ASCCC OERI &amp; IDEA Framework</a:t>
            </a:r>
          </a:p>
        </p:txBody>
      </p:sp>
      <p:pic>
        <p:nvPicPr>
          <p:cNvPr id="167" name="Image" descr="Image"/>
          <p:cNvPicPr>
            <a:picLocks noChangeAspect="1"/>
          </p:cNvPicPr>
          <p:nvPr/>
        </p:nvPicPr>
        <p:blipFill>
          <a:blip r:embed="rId2"/>
          <a:stretch>
            <a:fillRect/>
          </a:stretch>
        </p:blipFill>
        <p:spPr>
          <a:xfrm>
            <a:off x="10998494" y="4884868"/>
            <a:ext cx="12352118" cy="38313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What is AI?"/>
          <p:cNvSpPr txBox="1">
            <a:spLocks noGrp="1"/>
          </p:cNvSpPr>
          <p:nvPr>
            <p:ph type="title"/>
          </p:nvPr>
        </p:nvSpPr>
        <p:spPr>
          <a:prstGeom prst="rect">
            <a:avLst/>
          </a:prstGeom>
        </p:spPr>
        <p:txBody>
          <a:bodyPr/>
          <a:lstStyle/>
          <a:p>
            <a:r>
              <a:t>What is AI?</a:t>
            </a:r>
          </a:p>
        </p:txBody>
      </p:sp>
      <p:sp>
        <p:nvSpPr>
          <p:cNvPr id="170" name="Refers to software that learns by example…"/>
          <p:cNvSpPr txBox="1">
            <a:spLocks noGrp="1"/>
          </p:cNvSpPr>
          <p:nvPr>
            <p:ph type="body" idx="1"/>
          </p:nvPr>
        </p:nvSpPr>
        <p:spPr>
          <a:xfrm>
            <a:off x="1206500" y="3156602"/>
            <a:ext cx="21971000" cy="9347914"/>
          </a:xfrm>
          <a:prstGeom prst="rect">
            <a:avLst/>
          </a:prstGeom>
        </p:spPr>
        <p:txBody>
          <a:bodyPr/>
          <a:lstStyle/>
          <a:p>
            <a:pPr marL="566927" indent="-566927" defTabSz="2267655">
              <a:spcBef>
                <a:spcPts val="4100"/>
              </a:spcBef>
              <a:defRPr sz="4464"/>
            </a:pPr>
            <a:r>
              <a:t>Refers to software that learns by example</a:t>
            </a:r>
          </a:p>
          <a:p>
            <a:pPr marL="1133855" lvl="1" indent="-566927" defTabSz="2267655">
              <a:spcBef>
                <a:spcPts val="4100"/>
              </a:spcBef>
              <a:defRPr sz="4464"/>
            </a:pPr>
            <a:r>
              <a:t>Machine learning that attempts to simulate human intelligence</a:t>
            </a:r>
          </a:p>
          <a:p>
            <a:pPr marL="1700783" lvl="2" indent="-566927" defTabSz="2267655">
              <a:spcBef>
                <a:spcPts val="4100"/>
              </a:spcBef>
              <a:defRPr sz="4464"/>
            </a:pPr>
            <a:r>
              <a:t>Supervised and unsupervised learning </a:t>
            </a:r>
          </a:p>
          <a:p>
            <a:pPr marL="1133855" lvl="1" indent="-566927" defTabSz="2267655">
              <a:spcBef>
                <a:spcPts val="4100"/>
              </a:spcBef>
              <a:defRPr sz="4464"/>
            </a:pPr>
            <a:r>
              <a:t>Learn, read, write, create and analyze based on training data</a:t>
            </a:r>
          </a:p>
          <a:p>
            <a:pPr marL="1133855" lvl="1" indent="-566927" defTabSz="2267655">
              <a:spcBef>
                <a:spcPts val="4100"/>
              </a:spcBef>
              <a:defRPr sz="4464"/>
            </a:pPr>
            <a:r>
              <a:t>Scale and speed is beyond what human intelligence is capable of </a:t>
            </a:r>
          </a:p>
          <a:p>
            <a:pPr marL="566927" indent="-566927" defTabSz="2267655">
              <a:spcBef>
                <a:spcPts val="4100"/>
              </a:spcBef>
              <a:defRPr sz="4464"/>
            </a:pPr>
            <a:r>
              <a:t>Algorithm</a:t>
            </a:r>
          </a:p>
          <a:p>
            <a:pPr marL="1133855" lvl="1" indent="-566927" defTabSz="2267655">
              <a:spcBef>
                <a:spcPts val="4100"/>
              </a:spcBef>
              <a:defRPr sz="4464"/>
            </a:pPr>
            <a:r>
              <a:t>Instructions or rules that enable a machine to learn</a:t>
            </a:r>
          </a:p>
          <a:p>
            <a:pPr marL="1133855" lvl="1" indent="-566927" defTabSz="2267655">
              <a:spcBef>
                <a:spcPts val="4100"/>
              </a:spcBef>
              <a:defRPr sz="4464"/>
            </a:pPr>
            <a:r>
              <a:t>Recognize patterns, understand natural language, problem solving &amp; decision making</a:t>
            </a:r>
          </a:p>
        </p:txBody>
      </p:sp>
      <p:sp>
        <p:nvSpPr>
          <p:cNvPr id="171" name="Source: LSU"/>
          <p:cNvSpPr txBox="1"/>
          <p:nvPr/>
        </p:nvSpPr>
        <p:spPr>
          <a:xfrm>
            <a:off x="1234848" y="12756956"/>
            <a:ext cx="183611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LSU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7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hat about ChatGPT?"/>
          <p:cNvSpPr txBox="1">
            <a:spLocks noGrp="1"/>
          </p:cNvSpPr>
          <p:nvPr>
            <p:ph type="title"/>
          </p:nvPr>
        </p:nvSpPr>
        <p:spPr>
          <a:prstGeom prst="rect">
            <a:avLst/>
          </a:prstGeom>
        </p:spPr>
        <p:txBody>
          <a:bodyPr/>
          <a:lstStyle/>
          <a:p>
            <a:r>
              <a:t>What about ChatGPT?</a:t>
            </a:r>
          </a:p>
        </p:txBody>
      </p:sp>
      <p:sp>
        <p:nvSpPr>
          <p:cNvPr id="174" name="Generative AI program…"/>
          <p:cNvSpPr txBox="1">
            <a:spLocks noGrp="1"/>
          </p:cNvSpPr>
          <p:nvPr>
            <p:ph type="body" idx="1"/>
          </p:nvPr>
        </p:nvSpPr>
        <p:spPr>
          <a:xfrm>
            <a:off x="1206500" y="3151392"/>
            <a:ext cx="21971000" cy="9353124"/>
          </a:xfrm>
          <a:prstGeom prst="rect">
            <a:avLst/>
          </a:prstGeom>
        </p:spPr>
        <p:txBody>
          <a:bodyPr/>
          <a:lstStyle/>
          <a:p>
            <a:r>
              <a:t>Generative AI program </a:t>
            </a:r>
          </a:p>
          <a:p>
            <a:r>
              <a:t>ChatGPT uses machine learning algorithms to analyze large amounts of data to generate responses to inquiries </a:t>
            </a:r>
          </a:p>
          <a:p>
            <a:pPr lvl="1"/>
            <a:r>
              <a:t>Autoregression: Generates a string of words that it predicts will best answer the question (statistically) </a:t>
            </a:r>
          </a:p>
          <a:p>
            <a:pPr lvl="1"/>
            <a:r>
              <a:t>Trained on large amounts of data from the internet and from human reviewers </a:t>
            </a:r>
          </a:p>
        </p:txBody>
      </p:sp>
      <p:sp>
        <p:nvSpPr>
          <p:cNvPr id="175" name="Source: University of Central Arkansas"/>
          <p:cNvSpPr txBox="1"/>
          <p:nvPr/>
        </p:nvSpPr>
        <p:spPr>
          <a:xfrm>
            <a:off x="960876" y="12626544"/>
            <a:ext cx="5352593"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University of Central Arkansas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I Bias"/>
          <p:cNvSpPr txBox="1">
            <a:spLocks noGrp="1"/>
          </p:cNvSpPr>
          <p:nvPr>
            <p:ph type="title"/>
          </p:nvPr>
        </p:nvSpPr>
        <p:spPr>
          <a:prstGeom prst="rect">
            <a:avLst/>
          </a:prstGeom>
        </p:spPr>
        <p:txBody>
          <a:bodyPr/>
          <a:lstStyle/>
          <a:p>
            <a:r>
              <a:t>AI Bias</a:t>
            </a:r>
          </a:p>
        </p:txBody>
      </p:sp>
      <p:sp>
        <p:nvSpPr>
          <p:cNvPr id="178" name="How can software be bias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How can software be biased?</a:t>
            </a:r>
          </a:p>
        </p:txBody>
      </p:sp>
      <p:sp>
        <p:nvSpPr>
          <p:cNvPr id="179" name="Common view is that technology is a neutral tool…"/>
          <p:cNvSpPr txBox="1">
            <a:spLocks noGrp="1"/>
          </p:cNvSpPr>
          <p:nvPr>
            <p:ph type="body" idx="1"/>
          </p:nvPr>
        </p:nvSpPr>
        <p:spPr>
          <a:prstGeom prst="rect">
            <a:avLst/>
          </a:prstGeom>
        </p:spPr>
        <p:txBody>
          <a:bodyPr/>
          <a:lstStyle/>
          <a:p>
            <a:pPr marL="536447" indent="-536447" defTabSz="2145738">
              <a:spcBef>
                <a:spcPts val="3900"/>
              </a:spcBef>
              <a:defRPr sz="4224"/>
            </a:pPr>
            <a:r>
              <a:t>Common view is that technology is a neutral tool</a:t>
            </a:r>
          </a:p>
          <a:p>
            <a:pPr marL="1072895" lvl="1" indent="-536447" defTabSz="2145738">
              <a:spcBef>
                <a:spcPts val="3900"/>
              </a:spcBef>
              <a:defRPr sz="4224"/>
            </a:pPr>
            <a:r>
              <a:t>Reality: created by biased humans</a:t>
            </a:r>
          </a:p>
          <a:p>
            <a:pPr marL="536447" indent="-536447" defTabSz="2145738">
              <a:spcBef>
                <a:spcPts val="3900"/>
              </a:spcBef>
              <a:defRPr sz="4224"/>
            </a:pPr>
            <a:r>
              <a:t>Algorithmic bias: AI systems produce biased results  </a:t>
            </a:r>
          </a:p>
          <a:p>
            <a:pPr marL="1072895" lvl="1" indent="-536447" defTabSz="2145738">
              <a:spcBef>
                <a:spcPts val="3900"/>
              </a:spcBef>
              <a:defRPr sz="4224"/>
            </a:pPr>
            <a:r>
              <a:t>Technology is trained on biased data </a:t>
            </a:r>
          </a:p>
          <a:p>
            <a:pPr marL="1609344" lvl="2" indent="-536447" defTabSz="2145738">
              <a:spcBef>
                <a:spcPts val="3900"/>
              </a:spcBef>
              <a:defRPr sz="4224"/>
            </a:pPr>
            <a:r>
              <a:t>Data may not be diverse or representative of reality</a:t>
            </a:r>
          </a:p>
          <a:p>
            <a:pPr marL="1609344" lvl="2" indent="-536447" defTabSz="2145738">
              <a:spcBef>
                <a:spcPts val="3900"/>
              </a:spcBef>
              <a:defRPr sz="4224"/>
            </a:pPr>
            <a:r>
              <a:t>Incomplete, sampling bias (over or underrepresentation) </a:t>
            </a:r>
          </a:p>
          <a:p>
            <a:pPr marL="1609344" lvl="2" indent="-536447" defTabSz="2145738">
              <a:spcBef>
                <a:spcPts val="3900"/>
              </a:spcBef>
              <a:defRPr sz="4224"/>
            </a:pPr>
            <a:r>
              <a:t>reflect historical or contemporary inequities </a:t>
            </a:r>
          </a:p>
          <a:p>
            <a:pPr marL="1072895" lvl="1" indent="-536447" defTabSz="2145738">
              <a:spcBef>
                <a:spcPts val="3900"/>
              </a:spcBef>
              <a:defRPr sz="4224"/>
            </a:pPr>
            <a:r>
              <a:t>Question: Has anyone had any experience with AI bias?</a:t>
            </a:r>
          </a:p>
        </p:txBody>
      </p:sp>
      <p:sp>
        <p:nvSpPr>
          <p:cNvPr id="180" name="Source: Chapman University"/>
          <p:cNvSpPr txBox="1"/>
          <p:nvPr/>
        </p:nvSpPr>
        <p:spPr>
          <a:xfrm>
            <a:off x="1297483" y="12476142"/>
            <a:ext cx="4004159"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Chapman University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Examples of AI Bias"/>
          <p:cNvSpPr txBox="1">
            <a:spLocks noGrp="1"/>
          </p:cNvSpPr>
          <p:nvPr>
            <p:ph type="title"/>
          </p:nvPr>
        </p:nvSpPr>
        <p:spPr>
          <a:prstGeom prst="rect">
            <a:avLst/>
          </a:prstGeom>
        </p:spPr>
        <p:txBody>
          <a:bodyPr/>
          <a:lstStyle/>
          <a:p>
            <a:r>
              <a:t>Examples of AI Bias</a:t>
            </a:r>
          </a:p>
        </p:txBody>
      </p:sp>
      <p:sp>
        <p:nvSpPr>
          <p:cNvPr id="183" name="Program used to predict health costs favored white patients over Black patients…"/>
          <p:cNvSpPr txBox="1">
            <a:spLocks noGrp="1"/>
          </p:cNvSpPr>
          <p:nvPr>
            <p:ph type="body" idx="1"/>
          </p:nvPr>
        </p:nvSpPr>
        <p:spPr>
          <a:xfrm>
            <a:off x="1206500" y="3153860"/>
            <a:ext cx="21971000" cy="9350656"/>
          </a:xfrm>
          <a:prstGeom prst="rect">
            <a:avLst/>
          </a:prstGeom>
        </p:spPr>
        <p:txBody>
          <a:bodyPr/>
          <a:lstStyle/>
          <a:p>
            <a:pPr marL="560831" indent="-560831" defTabSz="2243271">
              <a:spcBef>
                <a:spcPts val="4100"/>
              </a:spcBef>
              <a:defRPr sz="4416"/>
            </a:pPr>
            <a:r>
              <a:t>Program used to predict health costs favored white patients over Black patients </a:t>
            </a:r>
          </a:p>
          <a:p>
            <a:pPr marL="1121663" lvl="1" indent="-560831" defTabSz="2243271">
              <a:spcBef>
                <a:spcPts val="4100"/>
              </a:spcBef>
              <a:defRPr sz="4416"/>
            </a:pPr>
            <a:r>
              <a:t>Algorithm used healthcare cost history as an indication of future care needs </a:t>
            </a:r>
          </a:p>
          <a:p>
            <a:pPr marL="1682495" lvl="2" indent="-560831" defTabSz="2243271">
              <a:spcBef>
                <a:spcPts val="4100"/>
              </a:spcBef>
              <a:defRPr sz="4416"/>
            </a:pPr>
            <a:r>
              <a:t>Black patients have low health costs than white patients with the same conditions due to unequal access to care</a:t>
            </a:r>
          </a:p>
          <a:p>
            <a:pPr marL="2243327" lvl="3" indent="-560831" defTabSz="2243271">
              <a:spcBef>
                <a:spcPts val="4100"/>
              </a:spcBef>
              <a:defRPr sz="4416"/>
            </a:pPr>
            <a:r>
              <a:t>lead to false conclusions that they are healthier</a:t>
            </a:r>
          </a:p>
          <a:p>
            <a:pPr marL="2243327" lvl="3" indent="-560831" defTabSz="2243271">
              <a:spcBef>
                <a:spcPts val="4100"/>
              </a:spcBef>
              <a:defRPr sz="4416"/>
            </a:pPr>
            <a:r>
              <a:t>Black patients did not qualify for extra care as much as white patients with same needs </a:t>
            </a:r>
          </a:p>
          <a:p>
            <a:pPr marL="1682495" lvl="2" indent="-560831" defTabSz="2243271">
              <a:spcBef>
                <a:spcPts val="4100"/>
              </a:spcBef>
              <a:defRPr sz="4416"/>
            </a:pPr>
            <a:r>
              <a:t>Applied to 200 million people in the US per year</a:t>
            </a:r>
          </a:p>
          <a:p>
            <a:pPr marL="1682495" lvl="2" indent="-560831" defTabSz="2243271">
              <a:spcBef>
                <a:spcPts val="4100"/>
              </a:spcBef>
              <a:defRPr sz="4416"/>
            </a:pPr>
            <a:r>
              <a:t>Remedying this disparity would increase the percentage of Black patients receiving additional help from 17.7 to 46.5%</a:t>
            </a:r>
          </a:p>
        </p:txBody>
      </p:sp>
      <p:sp>
        <p:nvSpPr>
          <p:cNvPr id="184" name="Source: Science"/>
          <p:cNvSpPr txBox="1"/>
          <p:nvPr/>
        </p:nvSpPr>
        <p:spPr>
          <a:xfrm>
            <a:off x="1198738" y="12850560"/>
            <a:ext cx="2423161"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Science</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8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Examples of AI Bias"/>
          <p:cNvSpPr txBox="1">
            <a:spLocks noGrp="1"/>
          </p:cNvSpPr>
          <p:nvPr>
            <p:ph type="title"/>
          </p:nvPr>
        </p:nvSpPr>
        <p:spPr>
          <a:prstGeom prst="rect">
            <a:avLst/>
          </a:prstGeom>
        </p:spPr>
        <p:txBody>
          <a:bodyPr/>
          <a:lstStyle/>
          <a:p>
            <a:r>
              <a:t>Examples of AI Bias</a:t>
            </a:r>
          </a:p>
        </p:txBody>
      </p:sp>
      <p:sp>
        <p:nvSpPr>
          <p:cNvPr id="187" name="COMPAS (Correctional Offender Management Profiling for Alternative Sanctions) algorithm used in US court systems decision-making process to assess recidivism risk of released prisoners…"/>
          <p:cNvSpPr txBox="1">
            <a:spLocks noGrp="1"/>
          </p:cNvSpPr>
          <p:nvPr>
            <p:ph type="body" idx="1"/>
          </p:nvPr>
        </p:nvSpPr>
        <p:spPr>
          <a:xfrm>
            <a:off x="1206500" y="3155231"/>
            <a:ext cx="21971000" cy="9349285"/>
          </a:xfrm>
          <a:prstGeom prst="rect">
            <a:avLst/>
          </a:prstGeom>
        </p:spPr>
        <p:txBody>
          <a:bodyPr/>
          <a:lstStyle/>
          <a:p>
            <a:pPr marL="585215" indent="-585215" defTabSz="2340805">
              <a:spcBef>
                <a:spcPts val="4300"/>
              </a:spcBef>
              <a:defRPr sz="4608"/>
            </a:pPr>
            <a:r>
              <a:t>COMPAS (Correctional Offender Management Profiling for Alternative Sanctions) algorithm used in US court systems decision-making process to assess recidivism risk of released prisoners</a:t>
            </a:r>
          </a:p>
          <a:p>
            <a:pPr marL="1170431" lvl="1" indent="-585215" defTabSz="2340805">
              <a:spcBef>
                <a:spcPts val="4300"/>
              </a:spcBef>
              <a:defRPr sz="4608"/>
            </a:pPr>
            <a:r>
              <a:t>predictions were unreliable and racially biased</a:t>
            </a:r>
          </a:p>
          <a:p>
            <a:pPr marL="1170431" lvl="1" indent="-585215" defTabSz="2340805">
              <a:spcBef>
                <a:spcPts val="4300"/>
              </a:spcBef>
              <a:defRPr sz="4608"/>
            </a:pPr>
            <a:r>
              <a:t>Black defendants who did not recidivate were incorrectly predicted to reoffend at a rate of 44.9%, nearly twice as high as their white counterparts at 23.5%</a:t>
            </a:r>
          </a:p>
          <a:p>
            <a:pPr marL="1170431" lvl="1" indent="-585215" defTabSz="2340805">
              <a:spcBef>
                <a:spcPts val="4300"/>
              </a:spcBef>
              <a:defRPr sz="4608"/>
            </a:pPr>
            <a:r>
              <a:t>white defendants who did recidivate were incorrectly predicted to not reoffend at a rate of 47.7%, nearly twice as high as their black counterparts at 28.0%</a:t>
            </a:r>
          </a:p>
          <a:p>
            <a:pPr marL="1170431" lvl="1" indent="-585215" defTabSz="2340805">
              <a:spcBef>
                <a:spcPts val="4300"/>
              </a:spcBef>
              <a:defRPr sz="4608"/>
            </a:pPr>
            <a:r>
              <a:t>under-predicting recidivism for white and over-predicting recidivism for black defendant</a:t>
            </a:r>
          </a:p>
        </p:txBody>
      </p:sp>
      <p:sp>
        <p:nvSpPr>
          <p:cNvPr id="188" name="Source: Science Advances"/>
          <p:cNvSpPr txBox="1"/>
          <p:nvPr/>
        </p:nvSpPr>
        <p:spPr>
          <a:xfrm>
            <a:off x="1182191" y="12639950"/>
            <a:ext cx="3766720"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a:t>
            </a:r>
            <a:r>
              <a:rPr u="sng">
                <a:hlinkClick r:id="rId2"/>
              </a:rPr>
              <a:t>Science Advances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1845</Words>
  <Application>Microsoft Office PowerPoint</Application>
  <PresentationFormat>Custom</PresentationFormat>
  <Paragraphs>160</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Helvetica Neue</vt:lpstr>
      <vt:lpstr>Helvetica Neue Medium</vt:lpstr>
      <vt:lpstr>21_BasicWhite</vt:lpstr>
      <vt:lpstr>Inclusion, Diversity, Equity and Anti-Racism (IDEA), Open Educational Resources (OER) &amp; Artificial Intelligence</vt:lpstr>
      <vt:lpstr>Agenda</vt:lpstr>
      <vt:lpstr>What do we mean by IDEA?</vt:lpstr>
      <vt:lpstr>ASCCC OERI &amp; IDEA Framework</vt:lpstr>
      <vt:lpstr>What is AI?</vt:lpstr>
      <vt:lpstr>What about ChatGPT?</vt:lpstr>
      <vt:lpstr>AI Bias</vt:lpstr>
      <vt:lpstr>Examples of AI Bias</vt:lpstr>
      <vt:lpstr>Examples of AI Bias</vt:lpstr>
      <vt:lpstr>Examples of AI Bias</vt:lpstr>
      <vt:lpstr>Examples of AI Bias</vt:lpstr>
      <vt:lpstr>Examples of AI Bias</vt:lpstr>
      <vt:lpstr>Examples of AI Bias</vt:lpstr>
      <vt:lpstr>Examples of AI Bias</vt:lpstr>
      <vt:lpstr>Examples of Bias</vt:lpstr>
      <vt:lpstr>Examples of AI Bias</vt:lpstr>
      <vt:lpstr>Examples of AI Bias</vt:lpstr>
      <vt:lpstr>PowerPoint Presentation</vt:lpstr>
      <vt:lpstr>What are the implications for OER? </vt:lpstr>
      <vt:lpstr>How Can I Counter AI Bias?</vt:lpstr>
      <vt:lpstr>“The rising frontier for civil rights will require algorithmic justice,” Buolamwini writes in her upcoming book, Unmasking AI: My Mission to Protect What Is Human in a World of Machines, which aims to show how racism, sexism, colorism, and ableism can result in many people being underrepresented and vulnerable to bias in the creation of algorithms.</vt:lpstr>
      <vt:lpstr>   Timnit Gebru</vt:lpstr>
      <vt:lpstr>Safiya Noble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Diversity, Equity and Anti-Racism (IDEA), Open Educational Resources (OER) &amp; Artificial Intelligence</dc:title>
  <dc:creator>Wakim, Suzanne</dc:creator>
  <cp:lastModifiedBy>Wakim, Suzanne</cp:lastModifiedBy>
  <cp:revision>1</cp:revision>
  <dcterms:modified xsi:type="dcterms:W3CDTF">2024-04-09T21:20:48Z</dcterms:modified>
</cp:coreProperties>
</file>