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Lato" panose="020F0502020204030203" pitchFamily="34" charset="0"/>
      <p:regular r:id="rId40"/>
      <p:bold r:id="rId41"/>
      <p:italic r:id="rId42"/>
      <p:boldItalic r:id="rId43"/>
    </p:embeddedFont>
    <p:embeddedFont>
      <p:font typeface="Montserrat" panose="00000500000000000000" pitchFamily="2" charset="0"/>
      <p:regular r:id="rId44"/>
      <p:bold r:id="rId45"/>
      <p:italic r:id="rId46"/>
      <p:boldItalic r:id="rId47"/>
    </p:embeddedFont>
    <p:embeddedFont>
      <p:font typeface="Raleway"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034D9-CDA3-4AD7-9932-F06AE750A592}">
  <a:tblStyle styleId="{9C1034D9-CDA3-4AD7-9932-F06AE750A5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498FDCB-BC16-4A3F-9DC0-EC9279D685C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spreadsheets/d/1KU973qDJobZqgf0A9yoqWPRn56mfu-u1dP-VtMKGkFc/edit#gi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f6af9d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5f6af9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2e76c2699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2e76c269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e8a1d61a6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3e8a1d61a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e8a1d61a6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3e8a1d61a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c36780ae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c36780ae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e76c26997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2e76c2699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12:45</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2e76c26997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2e76c26997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c7c639fc7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3c7c639fc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2e76c26997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2e76c26997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c7c639fc7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3c7c639fc7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c7c639fc7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3c7c639fc7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12:55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e8a1d61a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3e8a1d61a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2e76c26997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2e76c26997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e76c26997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2e76c26997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e76c26997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2e76c26997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1:05</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2e76c26997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2e76c26997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e76c26997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2e76c26997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2e76c26997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2e76c26997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2e76c26997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2e76c26997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3e8a1d61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3e8a1d61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c36780ae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c36780ae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2e76c2699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2e76c2699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e76c2699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2e76c269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c36780ae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3c36780ae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2e76c26997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2e76c2699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c36780ae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c36780ae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3c36780ae2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3c36780ae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428bfca81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428bfca8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fe20a7c5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cfe20a7c5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3c367805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3c367805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63385584b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363385584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e76c2699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2e76c2699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cfe20a7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cfe20a7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fe20a7c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fe20a7c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c2a3aaa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c2a3aaa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https://docs.google.com/spreadsheets/d/1KU973qDJobZqgf0A9yoqWPRn56mfu-u1dP-VtMKGkFc/edit#gid=0</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63385584b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63385584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12:40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1f3af419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1f3af41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lt2"/>
        </a:solidFill>
        <a:effectLst/>
      </p:bgPr>
    </p:bg>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729450" y="1322450"/>
            <a:ext cx="3787800" cy="1988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86" name="Google Shape;86;p12"/>
          <p:cNvSpPr txBox="1">
            <a:spLocks noGrp="1"/>
          </p:cNvSpPr>
          <p:nvPr>
            <p:ph type="subTitle" idx="1"/>
          </p:nvPr>
        </p:nvSpPr>
        <p:spPr>
          <a:xfrm>
            <a:off x="729595" y="3401500"/>
            <a:ext cx="3787800" cy="5412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7" name="Google Shape;8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8" name="Google Shape;88;p12"/>
          <p:cNvGrpSpPr/>
          <p:nvPr/>
        </p:nvGrpSpPr>
        <p:grpSpPr>
          <a:xfrm>
            <a:off x="830392" y="1191256"/>
            <a:ext cx="745763" cy="45826"/>
            <a:chOff x="4580561" y="2589004"/>
            <a:chExt cx="1064464" cy="25200"/>
          </a:xfrm>
        </p:grpSpPr>
        <p:sp>
          <p:nvSpPr>
            <p:cNvPr id="89" name="Google Shape;89;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l="31883" t="8096" r="25713"/>
          <a:stretch/>
        </p:blipFill>
        <p:spPr>
          <a:xfrm>
            <a:off x="0" y="0"/>
            <a:ext cx="4575250" cy="5143500"/>
          </a:xfrm>
          <a:prstGeom prst="rect">
            <a:avLst/>
          </a:prstGeom>
          <a:noFill/>
          <a:ln>
            <a:noFill/>
          </a:ln>
        </p:spPr>
      </p:pic>
      <p:sp>
        <p:nvSpPr>
          <p:cNvPr id="94" name="Google Shape;94;p13"/>
          <p:cNvSpPr/>
          <p:nvPr/>
        </p:nvSpPr>
        <p:spPr>
          <a:xfrm>
            <a:off x="-75" y="0"/>
            <a:ext cx="4572000" cy="5143500"/>
          </a:xfrm>
          <a:prstGeom prst="rect">
            <a:avLst/>
          </a:prstGeom>
          <a:solidFill>
            <a:srgbClr val="178D7D">
              <a:alpha val="6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3"/>
          <p:cNvGrpSpPr/>
          <p:nvPr/>
        </p:nvGrpSpPr>
        <p:grpSpPr>
          <a:xfrm>
            <a:off x="830392" y="1191256"/>
            <a:ext cx="745763" cy="45826"/>
            <a:chOff x="4580561" y="2589004"/>
            <a:chExt cx="1064464" cy="25200"/>
          </a:xfrm>
        </p:grpSpPr>
        <p:sp>
          <p:nvSpPr>
            <p:cNvPr id="96" name="Google Shape;96;p13"/>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rot="-5400000">
              <a:off x="4836311" y="2333254"/>
              <a:ext cx="25200" cy="53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3"/>
          <p:cNvSpPr txBox="1">
            <a:spLocks noGrp="1"/>
          </p:cNvSpPr>
          <p:nvPr>
            <p:ph type="title"/>
          </p:nvPr>
        </p:nvSpPr>
        <p:spPr>
          <a:xfrm>
            <a:off x="730000" y="1318650"/>
            <a:ext cx="3300900" cy="168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99" name="Google Shape;99;p13"/>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00" name="Google Shape;100;p13"/>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01" name="Google Shape;101;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2"/>
        <p:cNvGrpSpPr/>
        <p:nvPr/>
      </p:nvGrpSpPr>
      <p:grpSpPr>
        <a:xfrm>
          <a:off x="0" y="0"/>
          <a:ext cx="0" cy="0"/>
          <a:chOff x="0" y="0"/>
          <a:chExt cx="0" cy="0"/>
        </a:xfrm>
      </p:grpSpPr>
      <p:sp>
        <p:nvSpPr>
          <p:cNvPr id="103" name="Google Shape;103;p14"/>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4"/>
          <p:cNvGrpSpPr/>
          <p:nvPr/>
        </p:nvGrpSpPr>
        <p:grpSpPr>
          <a:xfrm>
            <a:off x="830392" y="1191256"/>
            <a:ext cx="745763" cy="45826"/>
            <a:chOff x="4580561" y="2589004"/>
            <a:chExt cx="1064464" cy="25200"/>
          </a:xfrm>
        </p:grpSpPr>
        <p:sp>
          <p:nvSpPr>
            <p:cNvPr id="105" name="Google Shape;105;p1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4"/>
          <p:cNvSpPr txBox="1">
            <a:spLocks noGrp="1"/>
          </p:cNvSpPr>
          <p:nvPr>
            <p:ph type="title"/>
          </p:nvPr>
        </p:nvSpPr>
        <p:spPr>
          <a:xfrm>
            <a:off x="730000" y="1318650"/>
            <a:ext cx="3300900" cy="1687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000"/>
              <a:buNone/>
              <a:defRPr sz="3000">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08" name="Google Shape;108;p14"/>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9" name="Google Shape;109;p14"/>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0" name="Google Shape;110;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11"/>
        <p:cNvGrpSpPr/>
        <p:nvPr/>
      </p:nvGrpSpPr>
      <p:grpSpPr>
        <a:xfrm>
          <a:off x="0" y="0"/>
          <a:ext cx="0" cy="0"/>
          <a:chOff x="0" y="0"/>
          <a:chExt cx="0" cy="0"/>
        </a:xfrm>
      </p:grpSpPr>
      <p:grpSp>
        <p:nvGrpSpPr>
          <p:cNvPr id="112" name="Google Shape;112;p15"/>
          <p:cNvGrpSpPr/>
          <p:nvPr/>
        </p:nvGrpSpPr>
        <p:grpSpPr>
          <a:xfrm>
            <a:off x="830392" y="1191256"/>
            <a:ext cx="745763" cy="45826"/>
            <a:chOff x="4580561" y="2589004"/>
            <a:chExt cx="1064464" cy="25200"/>
          </a:xfrm>
        </p:grpSpPr>
        <p:sp>
          <p:nvSpPr>
            <p:cNvPr id="113" name="Google Shape;113;p1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5"/>
          <p:cNvSpPr txBox="1">
            <a:spLocks noGrp="1"/>
          </p:cNvSpPr>
          <p:nvPr>
            <p:ph type="title"/>
          </p:nvPr>
        </p:nvSpPr>
        <p:spPr>
          <a:xfrm>
            <a:off x="729450" y="1322450"/>
            <a:ext cx="7688400" cy="1518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16" name="Google Shape;116;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3">
    <p:spTree>
      <p:nvGrpSpPr>
        <p:cNvPr id="1" name="Shape 117"/>
        <p:cNvGrpSpPr/>
        <p:nvPr/>
      </p:nvGrpSpPr>
      <p:grpSpPr>
        <a:xfrm>
          <a:off x="0" y="0"/>
          <a:ext cx="0" cy="0"/>
          <a:chOff x="0" y="0"/>
          <a:chExt cx="0" cy="0"/>
        </a:xfrm>
      </p:grpSpPr>
      <p:pic>
        <p:nvPicPr>
          <p:cNvPr id="118" name="Google Shape;118;p16" descr="Side view of hands writing in a notebook at a cafe"/>
          <p:cNvPicPr preferRelativeResize="0"/>
          <p:nvPr/>
        </p:nvPicPr>
        <p:blipFill rotWithShape="1">
          <a:blip r:embed="rId2">
            <a:alphaModFix/>
          </a:blip>
          <a:srcRect l="9050" t="12064" r="54351" b="26446"/>
          <a:stretch/>
        </p:blipFill>
        <p:spPr>
          <a:xfrm>
            <a:off x="1" y="-50"/>
            <a:ext cx="4572000" cy="5143501"/>
          </a:xfrm>
          <a:prstGeom prst="rect">
            <a:avLst/>
          </a:prstGeom>
          <a:noFill/>
          <a:ln>
            <a:noFill/>
          </a:ln>
        </p:spPr>
      </p:pic>
      <p:sp>
        <p:nvSpPr>
          <p:cNvPr id="119" name="Google Shape;119;p16"/>
          <p:cNvSpPr/>
          <p:nvPr/>
        </p:nvSpPr>
        <p:spPr>
          <a:xfrm>
            <a:off x="1650" y="0"/>
            <a:ext cx="4568700" cy="5143500"/>
          </a:xfrm>
          <a:prstGeom prst="rect">
            <a:avLst/>
          </a:prstGeom>
          <a:solidFill>
            <a:srgbClr val="178D7D">
              <a:alpha val="6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6"/>
          <p:cNvGrpSpPr/>
          <p:nvPr/>
        </p:nvGrpSpPr>
        <p:grpSpPr>
          <a:xfrm>
            <a:off x="830392" y="1191256"/>
            <a:ext cx="745763" cy="45826"/>
            <a:chOff x="4580561" y="2589004"/>
            <a:chExt cx="1064464" cy="25200"/>
          </a:xfrm>
        </p:grpSpPr>
        <p:sp>
          <p:nvSpPr>
            <p:cNvPr id="121" name="Google Shape;121;p16"/>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rot="-5400000">
              <a:off x="4836311" y="2333254"/>
              <a:ext cx="25200" cy="536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6"/>
          <p:cNvSpPr txBox="1">
            <a:spLocks noGrp="1"/>
          </p:cNvSpPr>
          <p:nvPr>
            <p:ph type="title"/>
          </p:nvPr>
        </p:nvSpPr>
        <p:spPr>
          <a:xfrm>
            <a:off x="730000" y="1318650"/>
            <a:ext cx="3300900" cy="168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124" name="Google Shape;124;p16"/>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25" name="Google Shape;125;p16"/>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26" name="Google Shape;126;p16"/>
          <p:cNvSpPr txBox="1">
            <a:spLocks noGrp="1"/>
          </p:cNvSpPr>
          <p:nvPr>
            <p:ph type="sldNum" idx="12"/>
          </p:nvPr>
        </p:nvSpPr>
        <p:spPr>
          <a:xfrm>
            <a:off x="8536300" y="4749850"/>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 name="Google Shape;129;p17"/>
          <p:cNvSpPr txBox="1">
            <a:spLocks noGrp="1"/>
          </p:cNvSpPr>
          <p:nvPr>
            <p:ph type="body" idx="1"/>
          </p:nvPr>
        </p:nvSpPr>
        <p:spPr>
          <a:xfrm>
            <a:off x="4632614" y="551800"/>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0" name="Google Shape;130;p17"/>
          <p:cNvSpPr txBox="1">
            <a:spLocks noGrp="1"/>
          </p:cNvSpPr>
          <p:nvPr>
            <p:ph type="dt" idx="10"/>
          </p:nvPr>
        </p:nvSpPr>
        <p:spPr>
          <a:xfrm>
            <a:off x="-4985" y="4871304"/>
            <a:ext cx="10878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1" name="Google Shape;131;p17"/>
          <p:cNvSpPr txBox="1">
            <a:spLocks noGrp="1"/>
          </p:cNvSpPr>
          <p:nvPr>
            <p:ph type="ftr" idx="11"/>
          </p:nvPr>
        </p:nvSpPr>
        <p:spPr>
          <a:xfrm>
            <a:off x="2950747" y="4760042"/>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2" name="Google Shape;132;p17"/>
          <p:cNvSpPr txBox="1">
            <a:spLocks noGrp="1"/>
          </p:cNvSpPr>
          <p:nvPr>
            <p:ph type="sldNum" idx="12"/>
          </p:nvPr>
        </p:nvSpPr>
        <p:spPr>
          <a:xfrm>
            <a:off x="7093971" y="4852988"/>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adapt.libretexts.org/logi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adapt.libretexts.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cccconfer.zoom.us/meeting/register/tZYscemsqj4jH9C7Q9WIsQnFxbDgADouPTfO"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asccc-oeri.org/webinars-and-event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asccc-oeri.org/2023/05/05/want-to-learn-about-h5p-librestudio-and-adapt-for-open-educational-resources-oer/" TargetMode="External"/><Relationship Id="rId13" Type="http://schemas.openxmlformats.org/officeDocument/2006/relationships/hyperlink" Target="https://asccc-oeri.org/2022/06/27/h5p-level-i-introduction-to-h5p/" TargetMode="External"/><Relationship Id="rId3" Type="http://schemas.openxmlformats.org/officeDocument/2006/relationships/hyperlink" Target="https://asccc-oeri.org/2023/10/27/spanish-open-educational-resources-oer-hackathon-lets-create-a-hw-collection/" TargetMode="External"/><Relationship Id="rId7" Type="http://schemas.openxmlformats.org/officeDocument/2006/relationships/hyperlink" Target="https://asccc-oeri.org/2023/08/11/h5p-part-i-introduction-to-h5p-and-libretexts-studio/" TargetMode="External"/><Relationship Id="rId12" Type="http://schemas.openxmlformats.org/officeDocument/2006/relationships/hyperlink" Target="https://asccc-oeri.org/2022/07/11/h5p-level-ii-building-interactive-content-in-librestudio/"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asccc-oeri.org/2023/08/18/h5p-part-ii-introduction-to-adapt/" TargetMode="External"/><Relationship Id="rId11" Type="http://schemas.openxmlformats.org/officeDocument/2006/relationships/hyperlink" Target="https://asccc-oeri.org/2022/07/13/h5p-level-iii-creating-summative-assessments-with-h5p-in-adapt/" TargetMode="External"/><Relationship Id="rId5" Type="http://schemas.openxmlformats.org/officeDocument/2006/relationships/hyperlink" Target="https://asccc-oeri.org/2023/09/08/integrating-adapt-in-canvas/" TargetMode="External"/><Relationship Id="rId10" Type="http://schemas.openxmlformats.org/officeDocument/2006/relationships/hyperlink" Target="https://asccc-oeri.org/2022/12/02/creating-summative-assessments-with-h5p-and-adapt/" TargetMode="External"/><Relationship Id="rId4" Type="http://schemas.openxmlformats.org/officeDocument/2006/relationships/hyperlink" Target="https://asccc-oeri.org/2023/10/20/getting-spanish-to-zero-an-openly-licensed-homework-option-for-spanish/" TargetMode="External"/><Relationship Id="rId9" Type="http://schemas.openxmlformats.org/officeDocument/2006/relationships/hyperlink" Target="https://asccc-oeri.org/2023/05/05/whats-new-in-spanish-oer-tarea-libre/" TargetMode="External"/><Relationship Id="rId14" Type="http://schemas.openxmlformats.org/officeDocument/2006/relationships/hyperlink" Target="https://asccc-oeri.org/2022/05/13/online-homework-solutions-to-facilitate-oer-adoption-in-chemistr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hem.libretexts.org/Courses/Remixer_University/LibreVerse_Accessibility_Conformance_Reports"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zoom.libretexts.org" TargetMode="External"/><Relationship Id="rId5" Type="http://schemas.openxmlformats.org/officeDocument/2006/relationships/hyperlink" Target="https://chem.libretexts.org/Courses/Remixer_University/Mastering_ADAPT%3A_A_User's_Guide/03%3A_Using_ADAPT_as_an_Administrator/3.01%3A_Interfacing_to_Canvas_via_LTI" TargetMode="External"/><Relationship Id="rId4" Type="http://schemas.openxmlformats.org/officeDocument/2006/relationships/hyperlink" Target="https://chem.libretexts.org/Courses/Remixer_University/LibreTexts_Construction_Guide/09%3A_ADAPT_Homework_Syste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cmoon@chabotcollege.edu"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dapt.libretexts.org/open-courses/common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docs.google.com/spreadsheets/d/1KU973qDJobZqgf0A9yoqWPRn56mfu-u1dP-VtMKGkFc/edit#gi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dapt.libretexts.org/logi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6"/>
        <p:cNvGrpSpPr/>
        <p:nvPr/>
      </p:nvGrpSpPr>
      <p:grpSpPr>
        <a:xfrm>
          <a:off x="0" y="0"/>
          <a:ext cx="0" cy="0"/>
          <a:chOff x="0" y="0"/>
          <a:chExt cx="0" cy="0"/>
        </a:xfrm>
      </p:grpSpPr>
      <p:pic>
        <p:nvPicPr>
          <p:cNvPr id="137" name="Google Shape;137;p18" descr="Open Chromebook laptop computer"/>
          <p:cNvPicPr preferRelativeResize="0"/>
          <p:nvPr/>
        </p:nvPicPr>
        <p:blipFill rotWithShape="1">
          <a:blip r:embed="rId3">
            <a:alphaModFix/>
          </a:blip>
          <a:srcRect r="3344"/>
          <a:stretch/>
        </p:blipFill>
        <p:spPr>
          <a:xfrm>
            <a:off x="4031350" y="1628651"/>
            <a:ext cx="4977902" cy="3096599"/>
          </a:xfrm>
          <a:prstGeom prst="rect">
            <a:avLst/>
          </a:prstGeom>
          <a:noFill/>
          <a:ln>
            <a:noFill/>
          </a:ln>
        </p:spPr>
      </p:pic>
      <p:sp>
        <p:nvSpPr>
          <p:cNvPr id="138" name="Google Shape;138;p18"/>
          <p:cNvSpPr txBox="1">
            <a:spLocks noGrp="1"/>
          </p:cNvSpPr>
          <p:nvPr>
            <p:ph type="ctrTitle"/>
          </p:nvPr>
        </p:nvSpPr>
        <p:spPr>
          <a:xfrm>
            <a:off x="284725" y="1916700"/>
            <a:ext cx="4075500" cy="202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900">
                <a:solidFill>
                  <a:srgbClr val="4B4B4B"/>
                </a:solidFill>
              </a:rPr>
              <a:t>Getting Spanish HW to ZTC with LibreTexts ADAPT</a:t>
            </a:r>
            <a:endParaRPr sz="3900">
              <a:solidFill>
                <a:srgbClr val="4B4B4B"/>
              </a:solidFill>
            </a:endParaRPr>
          </a:p>
        </p:txBody>
      </p:sp>
      <p:sp>
        <p:nvSpPr>
          <p:cNvPr id="139" name="Google Shape;139;p18"/>
          <p:cNvSpPr txBox="1">
            <a:spLocks noGrp="1"/>
          </p:cNvSpPr>
          <p:nvPr>
            <p:ph type="subTitle" idx="1"/>
          </p:nvPr>
        </p:nvSpPr>
        <p:spPr>
          <a:xfrm>
            <a:off x="399575" y="4319400"/>
            <a:ext cx="2987400" cy="824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4B4B4B"/>
                </a:solidFill>
              </a:rPr>
              <a:t>Friday, April 26, 2024</a:t>
            </a:r>
            <a:endParaRPr>
              <a:solidFill>
                <a:srgbClr val="4B4B4B"/>
              </a:solidFill>
            </a:endParaRPr>
          </a:p>
        </p:txBody>
      </p:sp>
      <p:pic>
        <p:nvPicPr>
          <p:cNvPr id="140" name="Google Shape;140;p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79300" y="1916700"/>
            <a:ext cx="3782100" cy="2178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848850" y="67825"/>
            <a:ext cx="74463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solidFill>
                  <a:srgbClr val="000000"/>
                </a:solidFill>
              </a:rPr>
              <a:t>Search for ADAPT questions, collections, and </a:t>
            </a:r>
            <a:endParaRPr sz="2300">
              <a:solidFill>
                <a:srgbClr val="000000"/>
              </a:solidFill>
            </a:endParaRPr>
          </a:p>
          <a:p>
            <a:pPr marL="0" lvl="0" indent="0" algn="ctr" rtl="0">
              <a:spcBef>
                <a:spcPts val="0"/>
              </a:spcBef>
              <a:spcAft>
                <a:spcPts val="0"/>
              </a:spcAft>
              <a:buNone/>
            </a:pPr>
            <a:r>
              <a:rPr lang="en" sz="2300">
                <a:solidFill>
                  <a:srgbClr val="000000"/>
                </a:solidFill>
              </a:rPr>
              <a:t>public courses</a:t>
            </a:r>
            <a:endParaRPr sz="3800"/>
          </a:p>
        </p:txBody>
      </p:sp>
      <p:sp>
        <p:nvSpPr>
          <p:cNvPr id="213" name="Google Shape;213;p27"/>
          <p:cNvSpPr/>
          <p:nvPr/>
        </p:nvSpPr>
        <p:spPr>
          <a:xfrm rot="-5400000">
            <a:off x="4247550" y="-1927775"/>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7"/>
          <p:cNvPicPr preferRelativeResize="0"/>
          <p:nvPr/>
        </p:nvPicPr>
        <p:blipFill>
          <a:blip r:embed="rId3">
            <a:alphaModFix/>
          </a:blip>
          <a:stretch>
            <a:fillRect/>
          </a:stretch>
        </p:blipFill>
        <p:spPr>
          <a:xfrm>
            <a:off x="355800" y="1176200"/>
            <a:ext cx="2364575" cy="3669450"/>
          </a:xfrm>
          <a:prstGeom prst="rect">
            <a:avLst/>
          </a:prstGeom>
          <a:noFill/>
          <a:ln>
            <a:noFill/>
          </a:ln>
        </p:spPr>
      </p:pic>
      <p:sp>
        <p:nvSpPr>
          <p:cNvPr id="215" name="Google Shape;215;p27"/>
          <p:cNvSpPr txBox="1"/>
          <p:nvPr/>
        </p:nvSpPr>
        <p:spPr>
          <a:xfrm>
            <a:off x="3152925" y="3094825"/>
            <a:ext cx="5681100" cy="1493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aleway"/>
              <a:buChar char="●"/>
            </a:pPr>
            <a:r>
              <a:rPr lang="en">
                <a:latin typeface="Raleway"/>
                <a:ea typeface="Raleway"/>
                <a:cs typeface="Raleway"/>
                <a:sym typeface="Raleway"/>
              </a:rPr>
              <a:t>Questions: Search among </a:t>
            </a:r>
            <a:r>
              <a:rPr lang="en" sz="1500" b="1">
                <a:solidFill>
                  <a:srgbClr val="212529"/>
                </a:solidFill>
                <a:highlight>
                  <a:srgbClr val="FFFFFF"/>
                </a:highlight>
                <a:latin typeface="Roboto"/>
                <a:ea typeface="Roboto"/>
                <a:cs typeface="Roboto"/>
                <a:sym typeface="Roboto"/>
              </a:rPr>
              <a:t>195,308 </a:t>
            </a:r>
            <a:r>
              <a:rPr lang="en">
                <a:latin typeface="Raleway"/>
                <a:ea typeface="Raleway"/>
                <a:cs typeface="Raleway"/>
                <a:sym typeface="Raleway"/>
              </a:rPr>
              <a:t>ADAPT questions.</a:t>
            </a:r>
            <a:endParaRPr>
              <a:latin typeface="Raleway"/>
              <a:ea typeface="Raleway"/>
              <a:cs typeface="Raleway"/>
              <a:sym typeface="Raleway"/>
            </a:endParaRPr>
          </a:p>
          <a:p>
            <a:pPr marL="457200" lvl="0" indent="0" algn="l" rtl="0">
              <a:spcBef>
                <a:spcPts val="0"/>
              </a:spcBef>
              <a:spcAft>
                <a:spcPts val="0"/>
              </a:spcAft>
              <a:buNone/>
            </a:pPr>
            <a:endParaRPr>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a:latin typeface="Raleway"/>
                <a:ea typeface="Raleway"/>
                <a:cs typeface="Raleway"/>
                <a:sym typeface="Raleway"/>
              </a:rPr>
              <a:t>Public Courses: Search among shared public courses.</a:t>
            </a:r>
            <a:endParaRPr>
              <a:latin typeface="Raleway"/>
              <a:ea typeface="Raleway"/>
              <a:cs typeface="Raleway"/>
              <a:sym typeface="Raleway"/>
            </a:endParaRPr>
          </a:p>
          <a:p>
            <a:pPr marL="457200" lvl="0" indent="0" algn="l" rtl="0">
              <a:spcBef>
                <a:spcPts val="0"/>
              </a:spcBef>
              <a:spcAft>
                <a:spcPts val="0"/>
              </a:spcAft>
              <a:buNone/>
            </a:pPr>
            <a:endParaRPr>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a:latin typeface="Raleway"/>
                <a:ea typeface="Raleway"/>
                <a:cs typeface="Raleway"/>
                <a:sym typeface="Raleway"/>
              </a:rPr>
              <a:t>Commons: Search from collections. </a:t>
            </a:r>
            <a:endParaRPr>
              <a:latin typeface="Raleway"/>
              <a:ea typeface="Raleway"/>
              <a:cs typeface="Raleway"/>
              <a:sym typeface="Raleway"/>
            </a:endParaRPr>
          </a:p>
          <a:p>
            <a:pPr marL="457200" lvl="0" indent="0" algn="l" rtl="0">
              <a:spcBef>
                <a:spcPts val="0"/>
              </a:spcBef>
              <a:spcAft>
                <a:spcPts val="0"/>
              </a:spcAft>
              <a:buNone/>
            </a:pPr>
            <a:endParaRPr>
              <a:latin typeface="Raleway"/>
              <a:ea typeface="Raleway"/>
              <a:cs typeface="Raleway"/>
              <a:sym typeface="Raleway"/>
            </a:endParaRPr>
          </a:p>
        </p:txBody>
      </p:sp>
      <p:cxnSp>
        <p:nvCxnSpPr>
          <p:cNvPr id="216" name="Google Shape;216;p27"/>
          <p:cNvCxnSpPr/>
          <p:nvPr/>
        </p:nvCxnSpPr>
        <p:spPr>
          <a:xfrm rot="10800000">
            <a:off x="2150450" y="3232900"/>
            <a:ext cx="1184100" cy="72600"/>
          </a:xfrm>
          <a:prstGeom prst="straightConnector1">
            <a:avLst/>
          </a:prstGeom>
          <a:noFill/>
          <a:ln w="28575" cap="flat" cmpd="sng">
            <a:solidFill>
              <a:schemeClr val="accent3"/>
            </a:solidFill>
            <a:prstDash val="solid"/>
            <a:round/>
            <a:headEnd type="none" w="med" len="med"/>
            <a:tailEnd type="triangle" w="med" len="med"/>
          </a:ln>
        </p:spPr>
      </p:cxnSp>
      <p:cxnSp>
        <p:nvCxnSpPr>
          <p:cNvPr id="217" name="Google Shape;217;p27"/>
          <p:cNvCxnSpPr/>
          <p:nvPr/>
        </p:nvCxnSpPr>
        <p:spPr>
          <a:xfrm flipH="1">
            <a:off x="1859875" y="3748650"/>
            <a:ext cx="1452900" cy="108900"/>
          </a:xfrm>
          <a:prstGeom prst="straightConnector1">
            <a:avLst/>
          </a:prstGeom>
          <a:noFill/>
          <a:ln w="28575" cap="flat" cmpd="sng">
            <a:solidFill>
              <a:schemeClr val="accent3"/>
            </a:solidFill>
            <a:prstDash val="solid"/>
            <a:round/>
            <a:headEnd type="none" w="med" len="med"/>
            <a:tailEnd type="triangle" w="med" len="med"/>
          </a:ln>
        </p:spPr>
      </p:cxnSp>
      <p:cxnSp>
        <p:nvCxnSpPr>
          <p:cNvPr id="218" name="Google Shape;218;p27"/>
          <p:cNvCxnSpPr/>
          <p:nvPr/>
        </p:nvCxnSpPr>
        <p:spPr>
          <a:xfrm rot="10800000">
            <a:off x="1841725" y="4170025"/>
            <a:ext cx="1489200" cy="0"/>
          </a:xfrm>
          <a:prstGeom prst="straightConnector1">
            <a:avLst/>
          </a:prstGeom>
          <a:noFill/>
          <a:ln w="28575" cap="flat" cmpd="sng">
            <a:solidFill>
              <a:schemeClr val="accent3"/>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1394550" y="-12"/>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B4B4B"/>
                </a:solidFill>
              </a:rPr>
              <a:t>Search in Commons</a:t>
            </a:r>
            <a:endParaRPr>
              <a:solidFill>
                <a:srgbClr val="4B4B4B"/>
              </a:solidFill>
            </a:endParaRPr>
          </a:p>
        </p:txBody>
      </p:sp>
      <p:pic>
        <p:nvPicPr>
          <p:cNvPr id="224" name="Google Shape;224;p28"/>
          <p:cNvPicPr preferRelativeResize="0"/>
          <p:nvPr/>
        </p:nvPicPr>
        <p:blipFill>
          <a:blip r:embed="rId3">
            <a:alphaModFix/>
          </a:blip>
          <a:stretch>
            <a:fillRect/>
          </a:stretch>
        </p:blipFill>
        <p:spPr>
          <a:xfrm>
            <a:off x="805300" y="1085263"/>
            <a:ext cx="6160910" cy="3622913"/>
          </a:xfrm>
          <a:prstGeom prst="rect">
            <a:avLst/>
          </a:prstGeom>
          <a:noFill/>
          <a:ln>
            <a:noFill/>
          </a:ln>
        </p:spPr>
      </p:pic>
      <p:sp>
        <p:nvSpPr>
          <p:cNvPr id="225" name="Google Shape;225;p28"/>
          <p:cNvSpPr/>
          <p:nvPr/>
        </p:nvSpPr>
        <p:spPr>
          <a:xfrm rot="-5400000">
            <a:off x="3800625" y="-2043300"/>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770375" y="-31887"/>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333333"/>
                </a:solidFill>
              </a:rPr>
              <a:t>Search Public Courses</a:t>
            </a:r>
            <a:endParaRPr>
              <a:solidFill>
                <a:srgbClr val="333333"/>
              </a:solidFill>
            </a:endParaRPr>
          </a:p>
        </p:txBody>
      </p:sp>
      <p:pic>
        <p:nvPicPr>
          <p:cNvPr id="231" name="Google Shape;231;p29"/>
          <p:cNvPicPr preferRelativeResize="0"/>
          <p:nvPr/>
        </p:nvPicPr>
        <p:blipFill>
          <a:blip r:embed="rId3">
            <a:alphaModFix/>
          </a:blip>
          <a:stretch>
            <a:fillRect/>
          </a:stretch>
        </p:blipFill>
        <p:spPr>
          <a:xfrm>
            <a:off x="770375" y="1043624"/>
            <a:ext cx="6585927" cy="3882177"/>
          </a:xfrm>
          <a:prstGeom prst="rect">
            <a:avLst/>
          </a:prstGeom>
          <a:noFill/>
          <a:ln>
            <a:noFill/>
          </a:ln>
        </p:spPr>
      </p:pic>
      <p:sp>
        <p:nvSpPr>
          <p:cNvPr id="232" name="Google Shape;232;p29"/>
          <p:cNvSpPr/>
          <p:nvPr/>
        </p:nvSpPr>
        <p:spPr>
          <a:xfrm rot="-5400000">
            <a:off x="3543075" y="-2027475"/>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378625" y="8271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Import an existing course</a:t>
            </a:r>
            <a:endParaRPr>
              <a:solidFill>
                <a:srgbClr val="434343"/>
              </a:solidFill>
            </a:endParaRPr>
          </a:p>
        </p:txBody>
      </p:sp>
      <p:pic>
        <p:nvPicPr>
          <p:cNvPr id="238" name="Google Shape;238;p30"/>
          <p:cNvPicPr preferRelativeResize="0"/>
          <p:nvPr/>
        </p:nvPicPr>
        <p:blipFill>
          <a:blip r:embed="rId3">
            <a:alphaModFix/>
          </a:blip>
          <a:stretch>
            <a:fillRect/>
          </a:stretch>
        </p:blipFill>
        <p:spPr>
          <a:xfrm>
            <a:off x="5244900" y="1320800"/>
            <a:ext cx="2938275" cy="1487725"/>
          </a:xfrm>
          <a:prstGeom prst="rect">
            <a:avLst/>
          </a:prstGeom>
          <a:noFill/>
          <a:ln>
            <a:noFill/>
          </a:ln>
        </p:spPr>
      </p:pic>
      <p:sp>
        <p:nvSpPr>
          <p:cNvPr id="239" name="Google Shape;239;p30"/>
          <p:cNvSpPr txBox="1"/>
          <p:nvPr/>
        </p:nvSpPr>
        <p:spPr>
          <a:xfrm>
            <a:off x="378625" y="1269925"/>
            <a:ext cx="44544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Raleway"/>
                <a:ea typeface="Raleway"/>
                <a:cs typeface="Raleway"/>
                <a:sym typeface="Raleway"/>
              </a:rPr>
              <a:t>You can look for public courses that other instructors have shared by going to “</a:t>
            </a:r>
            <a:r>
              <a:rPr lang="en" sz="1800" b="1">
                <a:latin typeface="Raleway"/>
                <a:ea typeface="Raleway"/>
                <a:cs typeface="Raleway"/>
                <a:sym typeface="Raleway"/>
              </a:rPr>
              <a:t>Public Courses”</a:t>
            </a:r>
            <a:r>
              <a:rPr lang="en" sz="1800">
                <a:latin typeface="Raleway"/>
                <a:ea typeface="Raleway"/>
                <a:cs typeface="Raleway"/>
                <a:sym typeface="Raleway"/>
              </a:rPr>
              <a:t>.</a:t>
            </a:r>
            <a:endParaRPr sz="1800">
              <a:latin typeface="Raleway"/>
              <a:ea typeface="Raleway"/>
              <a:cs typeface="Raleway"/>
              <a:sym typeface="Raleway"/>
            </a:endParaRPr>
          </a:p>
          <a:p>
            <a:pPr marL="0" lvl="0" indent="0" algn="l" rtl="0">
              <a:spcBef>
                <a:spcPts val="0"/>
              </a:spcBef>
              <a:spcAft>
                <a:spcPts val="0"/>
              </a:spcAft>
              <a:buNone/>
            </a:pPr>
            <a:endParaRPr sz="1800">
              <a:latin typeface="Raleway"/>
              <a:ea typeface="Raleway"/>
              <a:cs typeface="Raleway"/>
              <a:sym typeface="Raleway"/>
            </a:endParaRPr>
          </a:p>
          <a:p>
            <a:pPr marL="0" lvl="0" indent="0" algn="l" rtl="0">
              <a:spcBef>
                <a:spcPts val="0"/>
              </a:spcBef>
              <a:spcAft>
                <a:spcPts val="0"/>
              </a:spcAft>
              <a:buNone/>
            </a:pPr>
            <a:r>
              <a:rPr lang="en" sz="1800">
                <a:latin typeface="Raleway"/>
                <a:ea typeface="Raleway"/>
                <a:cs typeface="Raleway"/>
                <a:sym typeface="Raleway"/>
              </a:rPr>
              <a:t>If you like what you see, you can import the course to your account:</a:t>
            </a:r>
            <a:endParaRPr sz="1800">
              <a:latin typeface="Raleway"/>
              <a:ea typeface="Raleway"/>
              <a:cs typeface="Raleway"/>
              <a:sym typeface="Raleway"/>
            </a:endParaRPr>
          </a:p>
          <a:p>
            <a:pPr marL="457200" lvl="0" indent="-342900" algn="l" rtl="0">
              <a:spcBef>
                <a:spcPts val="0"/>
              </a:spcBef>
              <a:spcAft>
                <a:spcPts val="0"/>
              </a:spcAft>
              <a:buSzPts val="1800"/>
              <a:buFont typeface="Raleway"/>
              <a:buAutoNum type="arabicPeriod"/>
            </a:pPr>
            <a:r>
              <a:rPr lang="en" sz="1800">
                <a:latin typeface="Raleway"/>
                <a:ea typeface="Raleway"/>
                <a:cs typeface="Raleway"/>
                <a:sym typeface="Raleway"/>
              </a:rPr>
              <a:t>Click on “Import course”</a:t>
            </a:r>
            <a:endParaRPr sz="1800">
              <a:latin typeface="Raleway"/>
              <a:ea typeface="Raleway"/>
              <a:cs typeface="Raleway"/>
              <a:sym typeface="Raleway"/>
            </a:endParaRPr>
          </a:p>
          <a:p>
            <a:pPr marL="457200" lvl="0" indent="-342900" algn="l" rtl="0">
              <a:spcBef>
                <a:spcPts val="0"/>
              </a:spcBef>
              <a:spcAft>
                <a:spcPts val="0"/>
              </a:spcAft>
              <a:buSzPts val="1800"/>
              <a:buFont typeface="Raleway"/>
              <a:buAutoNum type="arabicPeriod"/>
            </a:pPr>
            <a:r>
              <a:rPr lang="en" sz="1800">
                <a:latin typeface="Raleway"/>
                <a:ea typeface="Raleway"/>
                <a:cs typeface="Raleway"/>
                <a:sym typeface="Raleway"/>
              </a:rPr>
              <a:t>Search for course name or instructor name</a:t>
            </a:r>
            <a:endParaRPr sz="1800">
              <a:latin typeface="Raleway"/>
              <a:ea typeface="Raleway"/>
              <a:cs typeface="Raleway"/>
              <a:sym typeface="Raleway"/>
            </a:endParaRPr>
          </a:p>
          <a:p>
            <a:pPr marL="457200" lvl="0" indent="-342900" algn="l" rtl="0">
              <a:spcBef>
                <a:spcPts val="0"/>
              </a:spcBef>
              <a:spcAft>
                <a:spcPts val="0"/>
              </a:spcAft>
              <a:buSzPts val="1800"/>
              <a:buFont typeface="Raleway"/>
              <a:buAutoNum type="arabicPeriod"/>
            </a:pPr>
            <a:r>
              <a:rPr lang="en" sz="1800">
                <a:latin typeface="Raleway"/>
                <a:ea typeface="Raleway"/>
                <a:cs typeface="Raleway"/>
                <a:sym typeface="Raleway"/>
              </a:rPr>
              <a:t>Then, import.</a:t>
            </a:r>
            <a:endParaRPr sz="1800">
              <a:latin typeface="Raleway"/>
              <a:ea typeface="Raleway"/>
              <a:cs typeface="Raleway"/>
              <a:sym typeface="Raleway"/>
            </a:endParaRPr>
          </a:p>
          <a:p>
            <a:pPr marL="0" lvl="0" indent="0" algn="l" rtl="0">
              <a:spcBef>
                <a:spcPts val="0"/>
              </a:spcBef>
              <a:spcAft>
                <a:spcPts val="0"/>
              </a:spcAft>
              <a:buNone/>
            </a:pPr>
            <a:endParaRPr>
              <a:latin typeface="Lato"/>
              <a:ea typeface="Lato"/>
              <a:cs typeface="Lato"/>
              <a:sym typeface="Lato"/>
            </a:endParaRPr>
          </a:p>
        </p:txBody>
      </p:sp>
      <p:sp>
        <p:nvSpPr>
          <p:cNvPr id="240" name="Google Shape;240;p30"/>
          <p:cNvSpPr/>
          <p:nvPr/>
        </p:nvSpPr>
        <p:spPr>
          <a:xfrm rot="-5400000">
            <a:off x="3361225" y="-1912875"/>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811175" y="-48437"/>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212529"/>
                </a:solidFill>
              </a:rPr>
              <a:t>Activity # 1: Now, You Do It …</a:t>
            </a:r>
            <a:endParaRPr>
              <a:solidFill>
                <a:srgbClr val="212529"/>
              </a:solidFill>
            </a:endParaRPr>
          </a:p>
        </p:txBody>
      </p:sp>
      <p:sp>
        <p:nvSpPr>
          <p:cNvPr id="246" name="Google Shape;246;p31"/>
          <p:cNvSpPr/>
          <p:nvPr/>
        </p:nvSpPr>
        <p:spPr>
          <a:xfrm rot="-5400000">
            <a:off x="3757525" y="-2018525"/>
            <a:ext cx="47700" cy="57027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p:nvPr/>
        </p:nvSpPr>
        <p:spPr>
          <a:xfrm>
            <a:off x="0" y="930550"/>
            <a:ext cx="42135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aleway"/>
              <a:buAutoNum type="arabicPeriod"/>
            </a:pPr>
            <a:r>
              <a:rPr lang="en">
                <a:latin typeface="Raleway"/>
                <a:ea typeface="Raleway"/>
                <a:cs typeface="Raleway"/>
                <a:sym typeface="Raleway"/>
              </a:rPr>
              <a:t>Search and import a </a:t>
            </a:r>
            <a:r>
              <a:rPr lang="en" b="1">
                <a:latin typeface="Raleway"/>
                <a:ea typeface="Raleway"/>
                <a:cs typeface="Raleway"/>
                <a:sym typeface="Raleway"/>
              </a:rPr>
              <a:t>Public Course</a:t>
            </a:r>
            <a:r>
              <a:rPr lang="en">
                <a:latin typeface="Raleway"/>
                <a:ea typeface="Raleway"/>
                <a:cs typeface="Raleway"/>
                <a:sym typeface="Raleway"/>
              </a:rPr>
              <a:t> or a collection from </a:t>
            </a:r>
            <a:r>
              <a:rPr lang="en" b="1">
                <a:latin typeface="Raleway"/>
                <a:ea typeface="Raleway"/>
                <a:cs typeface="Raleway"/>
                <a:sym typeface="Raleway"/>
              </a:rPr>
              <a:t>Commons</a:t>
            </a:r>
            <a:endParaRPr b="1">
              <a:latin typeface="Raleway"/>
              <a:ea typeface="Raleway"/>
              <a:cs typeface="Raleway"/>
              <a:sym typeface="Raleway"/>
            </a:endParaRPr>
          </a:p>
        </p:txBody>
      </p:sp>
      <p:pic>
        <p:nvPicPr>
          <p:cNvPr id="248" name="Google Shape;248;p31"/>
          <p:cNvPicPr preferRelativeResize="0"/>
          <p:nvPr/>
        </p:nvPicPr>
        <p:blipFill>
          <a:blip r:embed="rId3">
            <a:alphaModFix/>
          </a:blip>
          <a:stretch>
            <a:fillRect/>
          </a:stretch>
        </p:blipFill>
        <p:spPr>
          <a:xfrm>
            <a:off x="0" y="1509825"/>
            <a:ext cx="4651950" cy="1568750"/>
          </a:xfrm>
          <a:prstGeom prst="rect">
            <a:avLst/>
          </a:prstGeom>
          <a:noFill/>
          <a:ln>
            <a:noFill/>
          </a:ln>
        </p:spPr>
      </p:pic>
      <p:sp>
        <p:nvSpPr>
          <p:cNvPr id="249" name="Google Shape;249;p31"/>
          <p:cNvSpPr txBox="1"/>
          <p:nvPr/>
        </p:nvSpPr>
        <p:spPr>
          <a:xfrm>
            <a:off x="5070850" y="930550"/>
            <a:ext cx="398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2.   Search for </a:t>
            </a:r>
            <a:r>
              <a:rPr lang="en" b="1">
                <a:latin typeface="Raleway"/>
                <a:ea typeface="Raleway"/>
                <a:cs typeface="Raleway"/>
                <a:sym typeface="Raleway"/>
              </a:rPr>
              <a:t>questions</a:t>
            </a:r>
            <a:r>
              <a:rPr lang="en">
                <a:latin typeface="Raleway"/>
                <a:ea typeface="Raleway"/>
                <a:cs typeface="Raleway"/>
                <a:sym typeface="Raleway"/>
              </a:rPr>
              <a:t> and save to favorites.</a:t>
            </a:r>
            <a:endParaRPr/>
          </a:p>
        </p:txBody>
      </p:sp>
      <p:pic>
        <p:nvPicPr>
          <p:cNvPr id="250" name="Google Shape;250;p31"/>
          <p:cNvPicPr preferRelativeResize="0"/>
          <p:nvPr/>
        </p:nvPicPr>
        <p:blipFill>
          <a:blip r:embed="rId4">
            <a:alphaModFix/>
          </a:blip>
          <a:stretch>
            <a:fillRect/>
          </a:stretch>
        </p:blipFill>
        <p:spPr>
          <a:xfrm>
            <a:off x="5256275" y="1583075"/>
            <a:ext cx="3617644" cy="3065624"/>
          </a:xfrm>
          <a:prstGeom prst="rect">
            <a:avLst/>
          </a:prstGeom>
          <a:noFill/>
          <a:ln>
            <a:noFill/>
          </a:ln>
        </p:spPr>
      </p:pic>
      <p:pic>
        <p:nvPicPr>
          <p:cNvPr id="251" name="Google Shape;251;p31"/>
          <p:cNvPicPr preferRelativeResize="0"/>
          <p:nvPr/>
        </p:nvPicPr>
        <p:blipFill>
          <a:blip r:embed="rId5">
            <a:alphaModFix/>
          </a:blip>
          <a:stretch>
            <a:fillRect/>
          </a:stretch>
        </p:blipFill>
        <p:spPr>
          <a:xfrm>
            <a:off x="811175" y="2979800"/>
            <a:ext cx="3029601" cy="201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ctrTitle"/>
          </p:nvPr>
        </p:nvSpPr>
        <p:spPr>
          <a:xfrm>
            <a:off x="667000" y="11087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B4B4B"/>
                </a:solidFill>
              </a:rPr>
              <a:t>Let’s get to work</a:t>
            </a:r>
            <a:endParaRPr sz="4000">
              <a:solidFill>
                <a:srgbClr val="4B4B4B"/>
              </a:solidFill>
            </a:endParaRPr>
          </a:p>
          <a:p>
            <a:pPr marL="0" lvl="0" indent="0" algn="l" rtl="0">
              <a:spcBef>
                <a:spcPts val="0"/>
              </a:spcBef>
              <a:spcAft>
                <a:spcPts val="0"/>
              </a:spcAft>
              <a:buNone/>
            </a:pPr>
            <a:endParaRPr sz="4000">
              <a:solidFill>
                <a:srgbClr val="4B4B4B"/>
              </a:solidFill>
            </a:endParaRPr>
          </a:p>
        </p:txBody>
      </p:sp>
      <p:sp>
        <p:nvSpPr>
          <p:cNvPr id="257" name="Google Shape;257;p32"/>
          <p:cNvSpPr txBox="1"/>
          <p:nvPr/>
        </p:nvSpPr>
        <p:spPr>
          <a:xfrm>
            <a:off x="521700" y="2787675"/>
            <a:ext cx="81525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Raleway"/>
                <a:ea typeface="Raleway"/>
                <a:cs typeface="Raleway"/>
                <a:sym typeface="Raleway"/>
              </a:rPr>
              <a:t>2. Create an ADAPT course</a:t>
            </a:r>
            <a:r>
              <a:rPr lang="en" sz="2600">
                <a:latin typeface="Raleway"/>
                <a:ea typeface="Raleway"/>
                <a:cs typeface="Raleway"/>
                <a:sym typeface="Raleway"/>
              </a:rPr>
              <a:t> and set the Gradebook integration in Canvas</a:t>
            </a:r>
            <a:endParaRPr sz="2600">
              <a:latin typeface="Raleway"/>
              <a:ea typeface="Raleway"/>
              <a:cs typeface="Raleway"/>
              <a:sym typeface="Raleway"/>
            </a:endParaRPr>
          </a:p>
          <a:p>
            <a:pPr marL="342900" lvl="0" indent="0" algn="l" rtl="0">
              <a:spcBef>
                <a:spcPts val="0"/>
              </a:spcBef>
              <a:spcAft>
                <a:spcPts val="0"/>
              </a:spcAft>
              <a:buNone/>
            </a:pPr>
            <a:endParaRPr sz="2600" b="1">
              <a:latin typeface="Raleway"/>
              <a:ea typeface="Raleway"/>
              <a:cs typeface="Raleway"/>
              <a:sym typeface="Raleway"/>
            </a:endParaRPr>
          </a:p>
          <a:p>
            <a:pPr marL="342900" lvl="0" indent="0" algn="l" rtl="0">
              <a:spcBef>
                <a:spcPts val="0"/>
              </a:spcBef>
              <a:spcAft>
                <a:spcPts val="0"/>
              </a:spcAft>
              <a:buNone/>
            </a:pPr>
            <a:endParaRPr sz="1700">
              <a:solidFill>
                <a:srgbClr val="4B4B4B"/>
              </a:solidFill>
              <a:latin typeface="Raleway"/>
              <a:ea typeface="Raleway"/>
              <a:cs typeface="Raleway"/>
              <a:sym typeface="Raleway"/>
            </a:endParaRPr>
          </a:p>
        </p:txBody>
      </p:sp>
      <p:pic>
        <p:nvPicPr>
          <p:cNvPr id="258" name="Google Shape;258;p32"/>
          <p:cNvPicPr preferRelativeResize="0"/>
          <p:nvPr/>
        </p:nvPicPr>
        <p:blipFill>
          <a:blip r:embed="rId3">
            <a:alphaModFix/>
          </a:blip>
          <a:stretch>
            <a:fillRect/>
          </a:stretch>
        </p:blipFill>
        <p:spPr>
          <a:xfrm>
            <a:off x="0" y="2025"/>
            <a:ext cx="2019800" cy="61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262550" y="111750"/>
            <a:ext cx="4539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rgbClr val="000000"/>
                </a:solidFill>
              </a:rPr>
              <a:t>Create an ADAPT course and set the Gradebook integration with Canvas</a:t>
            </a:r>
            <a:endParaRPr sz="3500">
              <a:solidFill>
                <a:srgbClr val="434343"/>
              </a:solidFill>
            </a:endParaRPr>
          </a:p>
        </p:txBody>
      </p:sp>
      <p:sp>
        <p:nvSpPr>
          <p:cNvPr id="264" name="Google Shape;264;p33"/>
          <p:cNvSpPr txBox="1"/>
          <p:nvPr/>
        </p:nvSpPr>
        <p:spPr>
          <a:xfrm>
            <a:off x="435275" y="1160725"/>
            <a:ext cx="47385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a:ea typeface="Raleway"/>
                <a:cs typeface="Raleway"/>
                <a:sym typeface="Raleway"/>
              </a:rPr>
              <a:t>Enter:</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School: find your college if LTI was done</a:t>
            </a:r>
            <a:endParaRPr sz="1700" b="1">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Course Name</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Section/CRN</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Term</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Start/end date</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Public: Yes &gt;if you want to share your course with other instructors</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LMS: select “</a:t>
            </a:r>
            <a:r>
              <a:rPr lang="en" sz="1700" b="1">
                <a:latin typeface="Raleway"/>
                <a:ea typeface="Raleway"/>
                <a:cs typeface="Raleway"/>
                <a:sym typeface="Raleway"/>
              </a:rPr>
              <a:t>Yes</a:t>
            </a:r>
            <a:r>
              <a:rPr lang="en" sz="1700">
                <a:latin typeface="Raleway"/>
                <a:ea typeface="Raleway"/>
                <a:cs typeface="Raleway"/>
                <a:sym typeface="Raleway"/>
              </a:rPr>
              <a:t>” for Canvas integration</a:t>
            </a:r>
            <a:endParaRPr sz="1700">
              <a:latin typeface="Raleway"/>
              <a:ea typeface="Raleway"/>
              <a:cs typeface="Raleway"/>
              <a:sym typeface="Raleway"/>
            </a:endParaRPr>
          </a:p>
        </p:txBody>
      </p:sp>
      <p:sp>
        <p:nvSpPr>
          <p:cNvPr id="265" name="Google Shape;265;p33"/>
          <p:cNvSpPr/>
          <p:nvPr/>
        </p:nvSpPr>
        <p:spPr>
          <a:xfrm rot="-5400000">
            <a:off x="2452950" y="-1448175"/>
            <a:ext cx="47700" cy="49536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 name="Google Shape;266;p33"/>
          <p:cNvPicPr preferRelativeResize="0"/>
          <p:nvPr/>
        </p:nvPicPr>
        <p:blipFill>
          <a:blip r:embed="rId3">
            <a:alphaModFix/>
          </a:blip>
          <a:stretch>
            <a:fillRect/>
          </a:stretch>
        </p:blipFill>
        <p:spPr>
          <a:xfrm>
            <a:off x="5905125" y="111750"/>
            <a:ext cx="2714903" cy="4838700"/>
          </a:xfrm>
          <a:prstGeom prst="rect">
            <a:avLst/>
          </a:prstGeom>
          <a:noFill/>
          <a:ln>
            <a:noFill/>
          </a:ln>
        </p:spPr>
      </p:pic>
      <p:cxnSp>
        <p:nvCxnSpPr>
          <p:cNvPr id="267" name="Google Shape;267;p33"/>
          <p:cNvCxnSpPr/>
          <p:nvPr/>
        </p:nvCxnSpPr>
        <p:spPr>
          <a:xfrm>
            <a:off x="3886675" y="3610625"/>
            <a:ext cx="1998000" cy="792000"/>
          </a:xfrm>
          <a:prstGeom prst="straightConnector1">
            <a:avLst/>
          </a:prstGeom>
          <a:noFill/>
          <a:ln w="28575" cap="flat" cmpd="sng">
            <a:solidFill>
              <a:schemeClr val="accent3"/>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ctrTitle"/>
          </p:nvPr>
        </p:nvSpPr>
        <p:spPr>
          <a:xfrm>
            <a:off x="667000" y="11087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B4B4B"/>
                </a:solidFill>
              </a:rPr>
              <a:t>Let’s get to work</a:t>
            </a:r>
            <a:endParaRPr sz="4000">
              <a:solidFill>
                <a:srgbClr val="4B4B4B"/>
              </a:solidFill>
            </a:endParaRPr>
          </a:p>
          <a:p>
            <a:pPr marL="0" lvl="0" indent="0" algn="l" rtl="0">
              <a:spcBef>
                <a:spcPts val="0"/>
              </a:spcBef>
              <a:spcAft>
                <a:spcPts val="0"/>
              </a:spcAft>
              <a:buNone/>
            </a:pPr>
            <a:endParaRPr sz="4000">
              <a:solidFill>
                <a:srgbClr val="4B4B4B"/>
              </a:solidFill>
            </a:endParaRPr>
          </a:p>
        </p:txBody>
      </p:sp>
      <p:sp>
        <p:nvSpPr>
          <p:cNvPr id="273" name="Google Shape;273;p34"/>
          <p:cNvSpPr txBox="1"/>
          <p:nvPr/>
        </p:nvSpPr>
        <p:spPr>
          <a:xfrm>
            <a:off x="495750" y="2947500"/>
            <a:ext cx="81525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Raleway"/>
                <a:ea typeface="Raleway"/>
                <a:cs typeface="Raleway"/>
                <a:sym typeface="Raleway"/>
              </a:rPr>
              <a:t>3. Create an assignment</a:t>
            </a:r>
            <a:r>
              <a:rPr lang="en" sz="2600">
                <a:latin typeface="Raleway"/>
                <a:ea typeface="Raleway"/>
                <a:cs typeface="Raleway"/>
                <a:sym typeface="Raleway"/>
              </a:rPr>
              <a:t> and add existing questions</a:t>
            </a:r>
            <a:endParaRPr sz="2600">
              <a:latin typeface="Raleway"/>
              <a:ea typeface="Raleway"/>
              <a:cs typeface="Raleway"/>
              <a:sym typeface="Raleway"/>
            </a:endParaRPr>
          </a:p>
          <a:p>
            <a:pPr marL="342900" lvl="0" indent="0" algn="l" rtl="0">
              <a:spcBef>
                <a:spcPts val="0"/>
              </a:spcBef>
              <a:spcAft>
                <a:spcPts val="0"/>
              </a:spcAft>
              <a:buNone/>
            </a:pPr>
            <a:endParaRPr sz="2600" b="1">
              <a:latin typeface="Raleway"/>
              <a:ea typeface="Raleway"/>
              <a:cs typeface="Raleway"/>
              <a:sym typeface="Raleway"/>
            </a:endParaRPr>
          </a:p>
          <a:p>
            <a:pPr marL="342900" lvl="0" indent="0" algn="l" rtl="0">
              <a:spcBef>
                <a:spcPts val="0"/>
              </a:spcBef>
              <a:spcAft>
                <a:spcPts val="0"/>
              </a:spcAft>
              <a:buNone/>
            </a:pPr>
            <a:endParaRPr sz="2600" b="1">
              <a:latin typeface="Raleway"/>
              <a:ea typeface="Raleway"/>
              <a:cs typeface="Raleway"/>
              <a:sym typeface="Raleway"/>
            </a:endParaRPr>
          </a:p>
          <a:p>
            <a:pPr marL="342900" lvl="0" indent="0" algn="l" rtl="0">
              <a:spcBef>
                <a:spcPts val="0"/>
              </a:spcBef>
              <a:spcAft>
                <a:spcPts val="0"/>
              </a:spcAft>
              <a:buNone/>
            </a:pPr>
            <a:endParaRPr sz="1700">
              <a:solidFill>
                <a:srgbClr val="4B4B4B"/>
              </a:solidFill>
              <a:latin typeface="Raleway"/>
              <a:ea typeface="Raleway"/>
              <a:cs typeface="Raleway"/>
              <a:sym typeface="Raleway"/>
            </a:endParaRPr>
          </a:p>
        </p:txBody>
      </p:sp>
      <p:pic>
        <p:nvPicPr>
          <p:cNvPr id="274" name="Google Shape;274;p34"/>
          <p:cNvPicPr preferRelativeResize="0"/>
          <p:nvPr/>
        </p:nvPicPr>
        <p:blipFill>
          <a:blip r:embed="rId3">
            <a:alphaModFix/>
          </a:blip>
          <a:stretch>
            <a:fillRect/>
          </a:stretch>
        </p:blipFill>
        <p:spPr>
          <a:xfrm>
            <a:off x="0" y="2025"/>
            <a:ext cx="2019800" cy="616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139225" y="206050"/>
            <a:ext cx="50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Create a new assignment</a:t>
            </a:r>
            <a:endParaRPr>
              <a:solidFill>
                <a:srgbClr val="434343"/>
              </a:solidFill>
            </a:endParaRPr>
          </a:p>
        </p:txBody>
      </p:sp>
      <p:pic>
        <p:nvPicPr>
          <p:cNvPr id="280" name="Google Shape;280;p35"/>
          <p:cNvPicPr preferRelativeResize="0"/>
          <p:nvPr/>
        </p:nvPicPr>
        <p:blipFill>
          <a:blip r:embed="rId3">
            <a:alphaModFix/>
          </a:blip>
          <a:stretch>
            <a:fillRect/>
          </a:stretch>
        </p:blipFill>
        <p:spPr>
          <a:xfrm>
            <a:off x="5666025" y="123375"/>
            <a:ext cx="1834645" cy="4838700"/>
          </a:xfrm>
          <a:prstGeom prst="rect">
            <a:avLst/>
          </a:prstGeom>
          <a:noFill/>
          <a:ln>
            <a:noFill/>
          </a:ln>
        </p:spPr>
      </p:pic>
      <p:sp>
        <p:nvSpPr>
          <p:cNvPr id="281" name="Google Shape;281;p35"/>
          <p:cNvSpPr txBox="1"/>
          <p:nvPr/>
        </p:nvSpPr>
        <p:spPr>
          <a:xfrm>
            <a:off x="399000" y="1487200"/>
            <a:ext cx="44181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a:ea typeface="Raleway"/>
                <a:cs typeface="Raleway"/>
                <a:sym typeface="Raleway"/>
              </a:rPr>
              <a:t>Enter:</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Name of the assignment</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Assignment group</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Points (default is 10)</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Assessment type</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 of allowed attempts</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Late policy</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Assign to</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Available on</a:t>
            </a: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Due date</a:t>
            </a:r>
            <a:endParaRPr sz="1700">
              <a:latin typeface="Raleway"/>
              <a:ea typeface="Raleway"/>
              <a:cs typeface="Raleway"/>
              <a:sym typeface="Raleway"/>
            </a:endParaRPr>
          </a:p>
        </p:txBody>
      </p:sp>
      <p:sp>
        <p:nvSpPr>
          <p:cNvPr id="282" name="Google Shape;282;p35"/>
          <p:cNvSpPr/>
          <p:nvPr/>
        </p:nvSpPr>
        <p:spPr>
          <a:xfrm rot="-5400000">
            <a:off x="2714475" y="-1437200"/>
            <a:ext cx="47700" cy="49536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197225" y="162600"/>
            <a:ext cx="4982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34343"/>
                </a:solidFill>
              </a:rPr>
              <a:t>Activity # 2: Add Questions</a:t>
            </a:r>
            <a:endParaRPr sz="3000">
              <a:solidFill>
                <a:srgbClr val="434343"/>
              </a:solidFill>
            </a:endParaRPr>
          </a:p>
        </p:txBody>
      </p:sp>
      <p:sp>
        <p:nvSpPr>
          <p:cNvPr id="288" name="Google Shape;288;p36"/>
          <p:cNvSpPr/>
          <p:nvPr/>
        </p:nvSpPr>
        <p:spPr>
          <a:xfrm rot="-5400000">
            <a:off x="2595725" y="-1378500"/>
            <a:ext cx="47700" cy="48447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 name="Google Shape;289;p36"/>
          <p:cNvPicPr preferRelativeResize="0"/>
          <p:nvPr/>
        </p:nvPicPr>
        <p:blipFill>
          <a:blip r:embed="rId3">
            <a:alphaModFix/>
          </a:blip>
          <a:stretch>
            <a:fillRect/>
          </a:stretch>
        </p:blipFill>
        <p:spPr>
          <a:xfrm>
            <a:off x="400375" y="1389151"/>
            <a:ext cx="3297425" cy="3405651"/>
          </a:xfrm>
          <a:prstGeom prst="rect">
            <a:avLst/>
          </a:prstGeom>
          <a:noFill/>
          <a:ln>
            <a:noFill/>
          </a:ln>
        </p:spPr>
      </p:pic>
      <p:pic>
        <p:nvPicPr>
          <p:cNvPr id="290" name="Google Shape;290;p36"/>
          <p:cNvPicPr preferRelativeResize="0"/>
          <p:nvPr/>
        </p:nvPicPr>
        <p:blipFill>
          <a:blip r:embed="rId4">
            <a:alphaModFix/>
          </a:blip>
          <a:stretch>
            <a:fillRect/>
          </a:stretch>
        </p:blipFill>
        <p:spPr>
          <a:xfrm>
            <a:off x="4002775" y="1570801"/>
            <a:ext cx="4709027" cy="1841150"/>
          </a:xfrm>
          <a:prstGeom prst="rect">
            <a:avLst/>
          </a:prstGeom>
          <a:noFill/>
          <a:ln>
            <a:noFill/>
          </a:ln>
        </p:spPr>
      </p:pic>
      <p:sp>
        <p:nvSpPr>
          <p:cNvPr id="291" name="Google Shape;291;p36"/>
          <p:cNvSpPr txBox="1"/>
          <p:nvPr/>
        </p:nvSpPr>
        <p:spPr>
          <a:xfrm>
            <a:off x="239750" y="1111525"/>
            <a:ext cx="30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Step 1: Add Questions</a:t>
            </a:r>
            <a:endParaRPr b="1">
              <a:latin typeface="Raleway"/>
              <a:ea typeface="Raleway"/>
              <a:cs typeface="Raleway"/>
              <a:sym typeface="Raleway"/>
            </a:endParaRPr>
          </a:p>
        </p:txBody>
      </p:sp>
      <p:sp>
        <p:nvSpPr>
          <p:cNvPr id="292" name="Google Shape;292;p36"/>
          <p:cNvSpPr txBox="1"/>
          <p:nvPr/>
        </p:nvSpPr>
        <p:spPr>
          <a:xfrm>
            <a:off x="4104475" y="1111525"/>
            <a:ext cx="476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Step 2: Click on “Please choose a question source”</a:t>
            </a:r>
            <a:endParaRPr b="1">
              <a:latin typeface="Raleway"/>
              <a:ea typeface="Raleway"/>
              <a:cs typeface="Raleway"/>
              <a:sym typeface="Raleway"/>
            </a:endParaRPr>
          </a:p>
        </p:txBody>
      </p:sp>
      <p:pic>
        <p:nvPicPr>
          <p:cNvPr id="293" name="Google Shape;293;p36"/>
          <p:cNvPicPr preferRelativeResize="0"/>
          <p:nvPr/>
        </p:nvPicPr>
        <p:blipFill>
          <a:blip r:embed="rId5">
            <a:alphaModFix/>
          </a:blip>
          <a:stretch>
            <a:fillRect/>
          </a:stretch>
        </p:blipFill>
        <p:spPr>
          <a:xfrm>
            <a:off x="4213450" y="3759300"/>
            <a:ext cx="2344608" cy="1231800"/>
          </a:xfrm>
          <a:prstGeom prst="rect">
            <a:avLst/>
          </a:prstGeom>
          <a:noFill/>
          <a:ln>
            <a:noFill/>
          </a:ln>
        </p:spPr>
      </p:pic>
      <p:sp>
        <p:nvSpPr>
          <p:cNvPr id="294" name="Google Shape;294;p36"/>
          <p:cNvSpPr txBox="1"/>
          <p:nvPr/>
        </p:nvSpPr>
        <p:spPr>
          <a:xfrm>
            <a:off x="4104475" y="3310225"/>
            <a:ext cx="438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Step 3: Go to “My Favorites” and find the question you saved on activity # 1.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592150" y="141525"/>
            <a:ext cx="3300900" cy="105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4B4B4B"/>
              </a:solidFill>
            </a:endParaRPr>
          </a:p>
          <a:p>
            <a:pPr marL="0" lvl="0" indent="0" algn="l" rtl="0">
              <a:spcBef>
                <a:spcPts val="0"/>
              </a:spcBef>
              <a:spcAft>
                <a:spcPts val="0"/>
              </a:spcAft>
              <a:buNone/>
            </a:pPr>
            <a:endParaRPr>
              <a:solidFill>
                <a:srgbClr val="4B4B4B"/>
              </a:solidFill>
            </a:endParaRPr>
          </a:p>
          <a:p>
            <a:pPr marL="0" lvl="0" indent="0" algn="l" rtl="0">
              <a:spcBef>
                <a:spcPts val="0"/>
              </a:spcBef>
              <a:spcAft>
                <a:spcPts val="0"/>
              </a:spcAft>
              <a:buNone/>
            </a:pPr>
            <a:r>
              <a:rPr lang="en" sz="2500">
                <a:solidFill>
                  <a:srgbClr val="4B4B4B"/>
                </a:solidFill>
              </a:rPr>
              <a:t>Create an instructor ADAPT account</a:t>
            </a:r>
            <a:endParaRPr sz="2500">
              <a:solidFill>
                <a:srgbClr val="4B4B4B"/>
              </a:solidFill>
            </a:endParaRPr>
          </a:p>
        </p:txBody>
      </p:sp>
      <p:sp>
        <p:nvSpPr>
          <p:cNvPr id="146" name="Google Shape;146;p19"/>
          <p:cNvSpPr txBox="1">
            <a:spLocks noGrp="1"/>
          </p:cNvSpPr>
          <p:nvPr>
            <p:ph type="body" idx="2"/>
          </p:nvPr>
        </p:nvSpPr>
        <p:spPr>
          <a:xfrm>
            <a:off x="4838800" y="141525"/>
            <a:ext cx="3741600" cy="1464000"/>
          </a:xfrm>
          <a:prstGeom prst="rect">
            <a:avLst/>
          </a:prstGeom>
        </p:spPr>
        <p:txBody>
          <a:bodyPr spcFirstLastPara="1" wrap="square" lIns="91425" tIns="91425" rIns="91425" bIns="91425" anchor="t" anchorCtr="0">
            <a:noAutofit/>
          </a:bodyPr>
          <a:lstStyle/>
          <a:p>
            <a:pPr marL="457200" lvl="0" indent="-304800" algn="l" rtl="0">
              <a:spcBef>
                <a:spcPts val="600"/>
              </a:spcBef>
              <a:spcAft>
                <a:spcPts val="0"/>
              </a:spcAft>
              <a:buClr>
                <a:srgbClr val="434343"/>
              </a:buClr>
              <a:buSzPts val="1200"/>
              <a:buChar char="▷"/>
            </a:pPr>
            <a:r>
              <a:rPr lang="en" sz="1500">
                <a:solidFill>
                  <a:srgbClr val="4B4B4B"/>
                </a:solidFill>
              </a:rPr>
              <a:t>Go to: </a:t>
            </a:r>
            <a:endParaRPr sz="1500">
              <a:solidFill>
                <a:srgbClr val="4B4B4B"/>
              </a:solidFill>
            </a:endParaRPr>
          </a:p>
          <a:p>
            <a:pPr marL="0" lvl="0" indent="0" algn="l" rtl="0">
              <a:spcBef>
                <a:spcPts val="600"/>
              </a:spcBef>
              <a:spcAft>
                <a:spcPts val="0"/>
              </a:spcAft>
              <a:buNone/>
            </a:pPr>
            <a:r>
              <a:rPr lang="en" sz="1500" u="sng">
                <a:solidFill>
                  <a:schemeClr val="hlink"/>
                </a:solidFill>
                <a:latin typeface="Arial"/>
                <a:ea typeface="Arial"/>
                <a:cs typeface="Arial"/>
                <a:sym typeface="Arial"/>
                <a:hlinkClick r:id="rId3"/>
              </a:rPr>
              <a:t>Login · ADAPT (libretexts.org)</a:t>
            </a:r>
            <a:endParaRPr sz="2000"/>
          </a:p>
          <a:p>
            <a:pPr marL="457200" lvl="0" indent="-317500" algn="l" rtl="0">
              <a:spcBef>
                <a:spcPts val="600"/>
              </a:spcBef>
              <a:spcAft>
                <a:spcPts val="0"/>
              </a:spcAft>
              <a:buClr>
                <a:srgbClr val="434343"/>
              </a:buClr>
              <a:buSzPts val="1400"/>
              <a:buChar char="▷"/>
            </a:pPr>
            <a:r>
              <a:rPr lang="en" sz="1400">
                <a:solidFill>
                  <a:srgbClr val="434343"/>
                </a:solidFill>
              </a:rPr>
              <a:t>Create an instructor account</a:t>
            </a:r>
            <a:endParaRPr sz="1400">
              <a:solidFill>
                <a:srgbClr val="434343"/>
              </a:solidFill>
            </a:endParaRPr>
          </a:p>
          <a:p>
            <a:pPr marL="457200" lvl="0" indent="-317500" algn="l" rtl="0">
              <a:spcBef>
                <a:spcPts val="0"/>
              </a:spcBef>
              <a:spcAft>
                <a:spcPts val="0"/>
              </a:spcAft>
              <a:buClr>
                <a:srgbClr val="434343"/>
              </a:buClr>
              <a:buSzPts val="1400"/>
              <a:buChar char="▷"/>
            </a:pPr>
            <a:r>
              <a:rPr lang="en" sz="1400">
                <a:solidFill>
                  <a:srgbClr val="434343"/>
                </a:solidFill>
              </a:rPr>
              <a:t>Access code:</a:t>
            </a:r>
            <a:endParaRPr sz="1400">
              <a:solidFill>
                <a:srgbClr val="434343"/>
              </a:solidFill>
            </a:endParaRPr>
          </a:p>
          <a:p>
            <a:pPr marL="342900" lvl="0" indent="0" algn="l" rtl="0">
              <a:spcBef>
                <a:spcPts val="600"/>
              </a:spcBef>
              <a:spcAft>
                <a:spcPts val="0"/>
              </a:spcAft>
              <a:buNone/>
            </a:pPr>
            <a:endParaRPr sz="1600"/>
          </a:p>
          <a:p>
            <a:pPr marL="0" lvl="0" indent="0" algn="l" rtl="0">
              <a:spcBef>
                <a:spcPts val="600"/>
              </a:spcBef>
              <a:spcAft>
                <a:spcPts val="0"/>
              </a:spcAft>
              <a:buNone/>
            </a:pPr>
            <a:endParaRPr/>
          </a:p>
        </p:txBody>
      </p:sp>
      <p:pic>
        <p:nvPicPr>
          <p:cNvPr id="147" name="Google Shape;147;p1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263152" y="1831775"/>
            <a:ext cx="1844522" cy="1672200"/>
          </a:xfrm>
          <a:prstGeom prst="rect">
            <a:avLst/>
          </a:prstGeom>
          <a:noFill/>
          <a:ln>
            <a:noFill/>
          </a:ln>
        </p:spPr>
      </p:pic>
      <p:sp>
        <p:nvSpPr>
          <p:cNvPr id="148" name="Google Shape;148;p19">
            <a:extLst>
              <a:ext uri="{C183D7F6-B498-43B3-948B-1728B52AA6E4}">
                <adec:decorative xmlns:adec="http://schemas.microsoft.com/office/drawing/2017/decorative" val="1"/>
              </a:ext>
            </a:extLst>
          </p:cNvPr>
          <p:cNvSpPr txBox="1"/>
          <p:nvPr/>
        </p:nvSpPr>
        <p:spPr>
          <a:xfrm>
            <a:off x="5513475" y="3503975"/>
            <a:ext cx="313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149" name="Google Shape;149;p19"/>
          <p:cNvPicPr preferRelativeResize="0"/>
          <p:nvPr/>
        </p:nvPicPr>
        <p:blipFill>
          <a:blip r:embed="rId5">
            <a:alphaModFix/>
          </a:blip>
          <a:stretch>
            <a:fillRect/>
          </a:stretch>
        </p:blipFill>
        <p:spPr>
          <a:xfrm>
            <a:off x="4708218" y="1831775"/>
            <a:ext cx="2484757" cy="3003301"/>
          </a:xfrm>
          <a:prstGeom prst="rect">
            <a:avLst/>
          </a:prstGeom>
          <a:noFill/>
          <a:ln>
            <a:noFill/>
          </a:ln>
        </p:spPr>
      </p:pic>
      <p:sp>
        <p:nvSpPr>
          <p:cNvPr id="150" name="Google Shape;150;p19"/>
          <p:cNvSpPr txBox="1"/>
          <p:nvPr/>
        </p:nvSpPr>
        <p:spPr>
          <a:xfrm>
            <a:off x="7138525" y="1519525"/>
            <a:ext cx="1712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Click on “contact us” and complete the form.  Once confirmed, you will receive an email with the access code which you will use to create the ADAPT account</a:t>
            </a:r>
            <a:endParaRPr>
              <a:latin typeface="Lato"/>
              <a:ea typeface="Lato"/>
              <a:cs typeface="Lato"/>
              <a:sym typeface="Lato"/>
            </a:endParaRPr>
          </a:p>
        </p:txBody>
      </p:sp>
      <p:sp>
        <p:nvSpPr>
          <p:cNvPr id="151" name="Google Shape;151;p19"/>
          <p:cNvSpPr/>
          <p:nvPr/>
        </p:nvSpPr>
        <p:spPr>
          <a:xfrm>
            <a:off x="6217150" y="2437525"/>
            <a:ext cx="594900" cy="72600"/>
          </a:xfrm>
          <a:prstGeom prst="leftArrow">
            <a:avLst>
              <a:gd name="adj1" fmla="val 50000"/>
              <a:gd name="adj2" fmla="val 50000"/>
            </a:avLst>
          </a:prstGeom>
          <a:solidFill>
            <a:schemeClr val="accent3"/>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7"/>
          <p:cNvPicPr preferRelativeResize="0"/>
          <p:nvPr/>
        </p:nvPicPr>
        <p:blipFill>
          <a:blip r:embed="rId3">
            <a:alphaModFix/>
          </a:blip>
          <a:stretch>
            <a:fillRect/>
          </a:stretch>
        </p:blipFill>
        <p:spPr>
          <a:xfrm>
            <a:off x="668175" y="1302813"/>
            <a:ext cx="4046800" cy="3622912"/>
          </a:xfrm>
          <a:prstGeom prst="rect">
            <a:avLst/>
          </a:prstGeom>
          <a:noFill/>
          <a:ln>
            <a:noFill/>
          </a:ln>
        </p:spPr>
      </p:pic>
      <p:sp>
        <p:nvSpPr>
          <p:cNvPr id="300" name="Google Shape;300;p37"/>
          <p:cNvSpPr txBox="1"/>
          <p:nvPr/>
        </p:nvSpPr>
        <p:spPr>
          <a:xfrm>
            <a:off x="494025" y="544850"/>
            <a:ext cx="496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Step 4: Click on the + sign to add the activity to the assignment.</a:t>
            </a:r>
            <a:endParaRPr b="1"/>
          </a:p>
        </p:txBody>
      </p:sp>
      <p:pic>
        <p:nvPicPr>
          <p:cNvPr id="301" name="Google Shape;301;p37"/>
          <p:cNvPicPr preferRelativeResize="0"/>
          <p:nvPr/>
        </p:nvPicPr>
        <p:blipFill>
          <a:blip r:embed="rId4">
            <a:alphaModFix/>
          </a:blip>
          <a:stretch>
            <a:fillRect/>
          </a:stretch>
        </p:blipFill>
        <p:spPr>
          <a:xfrm>
            <a:off x="4881900" y="1383925"/>
            <a:ext cx="4124225" cy="34606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ctrTitle"/>
          </p:nvPr>
        </p:nvSpPr>
        <p:spPr>
          <a:xfrm>
            <a:off x="667000" y="11087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B4B4B"/>
                </a:solidFill>
              </a:rPr>
              <a:t>Let’s get to work</a:t>
            </a:r>
            <a:endParaRPr sz="4000">
              <a:solidFill>
                <a:srgbClr val="4B4B4B"/>
              </a:solidFill>
            </a:endParaRPr>
          </a:p>
          <a:p>
            <a:pPr marL="0" lvl="0" indent="0" algn="l" rtl="0">
              <a:spcBef>
                <a:spcPts val="0"/>
              </a:spcBef>
              <a:spcAft>
                <a:spcPts val="0"/>
              </a:spcAft>
              <a:buNone/>
            </a:pPr>
            <a:endParaRPr sz="4000">
              <a:solidFill>
                <a:srgbClr val="4B4B4B"/>
              </a:solidFill>
            </a:endParaRPr>
          </a:p>
        </p:txBody>
      </p:sp>
      <p:sp>
        <p:nvSpPr>
          <p:cNvPr id="307" name="Google Shape;307;p38"/>
          <p:cNvSpPr txBox="1"/>
          <p:nvPr/>
        </p:nvSpPr>
        <p:spPr>
          <a:xfrm>
            <a:off x="495750" y="2947500"/>
            <a:ext cx="81525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Raleway"/>
                <a:ea typeface="Raleway"/>
                <a:cs typeface="Raleway"/>
                <a:sym typeface="Raleway"/>
              </a:rPr>
              <a:t>4. Create auto-graded ADAPT native questions</a:t>
            </a:r>
            <a:r>
              <a:rPr lang="en" sz="2600">
                <a:latin typeface="Raleway"/>
                <a:ea typeface="Raleway"/>
                <a:cs typeface="Raleway"/>
                <a:sym typeface="Raleway"/>
              </a:rPr>
              <a:t>: </a:t>
            </a:r>
            <a:endParaRPr sz="2600">
              <a:latin typeface="Raleway"/>
              <a:ea typeface="Raleway"/>
              <a:cs typeface="Raleway"/>
              <a:sym typeface="Raleway"/>
            </a:endParaRPr>
          </a:p>
          <a:p>
            <a:pPr marL="914400" lvl="0" indent="-381000" algn="l" rtl="0">
              <a:spcBef>
                <a:spcPts val="0"/>
              </a:spcBef>
              <a:spcAft>
                <a:spcPts val="0"/>
              </a:spcAft>
              <a:buSzPts val="2400"/>
              <a:buFont typeface="Raleway"/>
              <a:buChar char="●"/>
            </a:pPr>
            <a:r>
              <a:rPr lang="en" sz="2400">
                <a:latin typeface="Raleway"/>
                <a:ea typeface="Raleway"/>
                <a:cs typeface="Raleway"/>
                <a:sym typeface="Raleway"/>
              </a:rPr>
              <a:t>Fill-in the blanks</a:t>
            </a:r>
            <a:endParaRPr sz="2400">
              <a:latin typeface="Raleway"/>
              <a:ea typeface="Raleway"/>
              <a:cs typeface="Raleway"/>
              <a:sym typeface="Raleway"/>
            </a:endParaRPr>
          </a:p>
          <a:p>
            <a:pPr marL="914400" lvl="0" indent="-381000" algn="l" rtl="0">
              <a:spcBef>
                <a:spcPts val="0"/>
              </a:spcBef>
              <a:spcAft>
                <a:spcPts val="0"/>
              </a:spcAft>
              <a:buSzPts val="2400"/>
              <a:buFont typeface="Raleway"/>
              <a:buChar char="●"/>
            </a:pPr>
            <a:r>
              <a:rPr lang="en" sz="2400">
                <a:latin typeface="Raleway"/>
                <a:ea typeface="Raleway"/>
                <a:cs typeface="Raleway"/>
                <a:sym typeface="Raleway"/>
              </a:rPr>
              <a:t>Select choice</a:t>
            </a:r>
            <a:endParaRPr sz="2400">
              <a:latin typeface="Raleway"/>
              <a:ea typeface="Raleway"/>
              <a:cs typeface="Raleway"/>
              <a:sym typeface="Raleway"/>
            </a:endParaRPr>
          </a:p>
          <a:p>
            <a:pPr marL="914400" lvl="0" indent="-381000" algn="l" rtl="0">
              <a:spcBef>
                <a:spcPts val="0"/>
              </a:spcBef>
              <a:spcAft>
                <a:spcPts val="0"/>
              </a:spcAft>
              <a:buSzPts val="2400"/>
              <a:buFont typeface="Raleway"/>
              <a:buChar char="●"/>
            </a:pPr>
            <a:r>
              <a:rPr lang="en" sz="2400">
                <a:latin typeface="Raleway"/>
                <a:ea typeface="Raleway"/>
                <a:cs typeface="Raleway"/>
                <a:sym typeface="Raleway"/>
              </a:rPr>
              <a:t>Matching</a:t>
            </a:r>
            <a:endParaRPr sz="1500">
              <a:solidFill>
                <a:srgbClr val="4B4B4B"/>
              </a:solidFill>
              <a:latin typeface="Raleway"/>
              <a:ea typeface="Raleway"/>
              <a:cs typeface="Raleway"/>
              <a:sym typeface="Raleway"/>
            </a:endParaRPr>
          </a:p>
        </p:txBody>
      </p:sp>
      <p:pic>
        <p:nvPicPr>
          <p:cNvPr id="308" name="Google Shape;308;p38"/>
          <p:cNvPicPr preferRelativeResize="0"/>
          <p:nvPr/>
        </p:nvPicPr>
        <p:blipFill>
          <a:blip r:embed="rId3">
            <a:alphaModFix/>
          </a:blip>
          <a:stretch>
            <a:fillRect/>
          </a:stretch>
        </p:blipFill>
        <p:spPr>
          <a:xfrm>
            <a:off x="0" y="2025"/>
            <a:ext cx="2019800" cy="61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399575" y="111400"/>
            <a:ext cx="8013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300">
                <a:solidFill>
                  <a:srgbClr val="333333"/>
                </a:solidFill>
              </a:rPr>
              <a:t>Activity # 3: Create a new auto-graded question in ADAP</a:t>
            </a:r>
            <a:r>
              <a:rPr lang="en" sz="2500">
                <a:solidFill>
                  <a:srgbClr val="333333"/>
                </a:solidFill>
              </a:rPr>
              <a:t>T</a:t>
            </a:r>
            <a:endParaRPr sz="2500">
              <a:solidFill>
                <a:srgbClr val="333333"/>
              </a:solidFill>
            </a:endParaRPr>
          </a:p>
        </p:txBody>
      </p:sp>
      <p:sp>
        <p:nvSpPr>
          <p:cNvPr id="314" name="Google Shape;314;p39"/>
          <p:cNvSpPr/>
          <p:nvPr/>
        </p:nvSpPr>
        <p:spPr>
          <a:xfrm rot="-5400000">
            <a:off x="4382225" y="-2695050"/>
            <a:ext cx="47700" cy="75270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39"/>
          <p:cNvPicPr preferRelativeResize="0"/>
          <p:nvPr/>
        </p:nvPicPr>
        <p:blipFill>
          <a:blip r:embed="rId3">
            <a:alphaModFix/>
          </a:blip>
          <a:stretch>
            <a:fillRect/>
          </a:stretch>
        </p:blipFill>
        <p:spPr>
          <a:xfrm>
            <a:off x="341275" y="2164925"/>
            <a:ext cx="2982475" cy="2586450"/>
          </a:xfrm>
          <a:prstGeom prst="rect">
            <a:avLst/>
          </a:prstGeom>
          <a:noFill/>
          <a:ln>
            <a:noFill/>
          </a:ln>
        </p:spPr>
      </p:pic>
      <p:sp>
        <p:nvSpPr>
          <p:cNvPr id="316" name="Google Shape;316;p39"/>
          <p:cNvSpPr txBox="1"/>
          <p:nvPr/>
        </p:nvSpPr>
        <p:spPr>
          <a:xfrm>
            <a:off x="283325" y="1351313"/>
            <a:ext cx="3385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Raleway"/>
                <a:ea typeface="Raleway"/>
                <a:cs typeface="Raleway"/>
                <a:sym typeface="Raleway"/>
              </a:rPr>
              <a:t>Step # 1: Click on New Question</a:t>
            </a:r>
            <a:endParaRPr sz="1600" b="1">
              <a:latin typeface="Raleway"/>
              <a:ea typeface="Raleway"/>
              <a:cs typeface="Raleway"/>
              <a:sym typeface="Raleway"/>
            </a:endParaRPr>
          </a:p>
        </p:txBody>
      </p:sp>
      <p:pic>
        <p:nvPicPr>
          <p:cNvPr id="317" name="Google Shape;317;p39"/>
          <p:cNvPicPr preferRelativeResize="0"/>
          <p:nvPr/>
        </p:nvPicPr>
        <p:blipFill>
          <a:blip r:embed="rId4">
            <a:alphaModFix/>
          </a:blip>
          <a:stretch>
            <a:fillRect/>
          </a:stretch>
        </p:blipFill>
        <p:spPr>
          <a:xfrm>
            <a:off x="3847294" y="2080749"/>
            <a:ext cx="5173381" cy="2754800"/>
          </a:xfrm>
          <a:prstGeom prst="rect">
            <a:avLst/>
          </a:prstGeom>
          <a:noFill/>
          <a:ln>
            <a:noFill/>
          </a:ln>
        </p:spPr>
      </p:pic>
      <p:sp>
        <p:nvSpPr>
          <p:cNvPr id="318" name="Google Shape;318;p39"/>
          <p:cNvSpPr txBox="1"/>
          <p:nvPr/>
        </p:nvSpPr>
        <p:spPr>
          <a:xfrm>
            <a:off x="3912675" y="1370975"/>
            <a:ext cx="473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Raleway"/>
                <a:ea typeface="Raleway"/>
                <a:cs typeface="Raleway"/>
                <a:sym typeface="Raleway"/>
              </a:rPr>
              <a:t>Step # 2: Select “New” &gt; “Native” question</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title"/>
          </p:nvPr>
        </p:nvSpPr>
        <p:spPr>
          <a:xfrm>
            <a:off x="159950" y="641150"/>
            <a:ext cx="47802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solidFill>
                  <a:srgbClr val="212529"/>
                </a:solidFill>
              </a:rPr>
              <a:t>Create a fill-in the blanks activity</a:t>
            </a:r>
            <a:endParaRPr sz="2500">
              <a:solidFill>
                <a:srgbClr val="212529"/>
              </a:solidFill>
            </a:endParaRPr>
          </a:p>
        </p:txBody>
      </p:sp>
      <p:sp>
        <p:nvSpPr>
          <p:cNvPr id="324" name="Google Shape;324;p40"/>
          <p:cNvSpPr/>
          <p:nvPr/>
        </p:nvSpPr>
        <p:spPr>
          <a:xfrm rot="-5400000">
            <a:off x="2013975" y="-493200"/>
            <a:ext cx="47700" cy="39882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txBox="1"/>
          <p:nvPr/>
        </p:nvSpPr>
        <p:spPr>
          <a:xfrm>
            <a:off x="225350" y="1524750"/>
            <a:ext cx="33126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a:ea typeface="Raleway"/>
                <a:cs typeface="Raleway"/>
                <a:sym typeface="Raleway"/>
              </a:rPr>
              <a:t>Create a question with </a:t>
            </a:r>
            <a:r>
              <a:rPr lang="en" sz="1700" b="1">
                <a:latin typeface="Raleway"/>
                <a:ea typeface="Raleway"/>
                <a:cs typeface="Raleway"/>
                <a:sym typeface="Raleway"/>
              </a:rPr>
              <a:t>fill-in-the blanks</a:t>
            </a:r>
            <a:r>
              <a:rPr lang="en" sz="1700">
                <a:latin typeface="Raleway"/>
                <a:ea typeface="Raleway"/>
                <a:cs typeface="Raleway"/>
                <a:sym typeface="Raleway"/>
              </a:rPr>
              <a:t> by underlining the correct responses. </a:t>
            </a:r>
            <a:endParaRPr sz="1700">
              <a:latin typeface="Raleway"/>
              <a:ea typeface="Raleway"/>
              <a:cs typeface="Raleway"/>
              <a:sym typeface="Raleway"/>
            </a:endParaRPr>
          </a:p>
        </p:txBody>
      </p:sp>
      <p:pic>
        <p:nvPicPr>
          <p:cNvPr id="326" name="Google Shape;326;p40"/>
          <p:cNvPicPr preferRelativeResize="0"/>
          <p:nvPr/>
        </p:nvPicPr>
        <p:blipFill>
          <a:blip r:embed="rId3">
            <a:alphaModFix/>
          </a:blip>
          <a:stretch>
            <a:fillRect/>
          </a:stretch>
        </p:blipFill>
        <p:spPr>
          <a:xfrm>
            <a:off x="4165825" y="193775"/>
            <a:ext cx="4912776" cy="4644574"/>
          </a:xfrm>
          <a:prstGeom prst="rect">
            <a:avLst/>
          </a:prstGeom>
          <a:noFill/>
          <a:ln>
            <a:noFill/>
          </a:ln>
        </p:spPr>
      </p:pic>
      <p:pic>
        <p:nvPicPr>
          <p:cNvPr id="327" name="Google Shape;327;p40"/>
          <p:cNvPicPr preferRelativeResize="0"/>
          <p:nvPr/>
        </p:nvPicPr>
        <p:blipFill>
          <a:blip r:embed="rId4">
            <a:alphaModFix/>
          </a:blip>
          <a:stretch>
            <a:fillRect/>
          </a:stretch>
        </p:blipFill>
        <p:spPr>
          <a:xfrm>
            <a:off x="268538" y="2724325"/>
            <a:ext cx="3538574" cy="2027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title"/>
          </p:nvPr>
        </p:nvSpPr>
        <p:spPr>
          <a:xfrm>
            <a:off x="198375" y="330400"/>
            <a:ext cx="47802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solidFill>
                  <a:srgbClr val="212529"/>
                </a:solidFill>
              </a:rPr>
              <a:t>Create a select choice (drop-down) activity</a:t>
            </a:r>
            <a:endParaRPr sz="2500">
              <a:solidFill>
                <a:srgbClr val="212529"/>
              </a:solidFill>
            </a:endParaRPr>
          </a:p>
        </p:txBody>
      </p:sp>
      <p:sp>
        <p:nvSpPr>
          <p:cNvPr id="333" name="Google Shape;333;p41"/>
          <p:cNvSpPr/>
          <p:nvPr/>
        </p:nvSpPr>
        <p:spPr>
          <a:xfrm rot="-5400000">
            <a:off x="2086650" y="-1024250"/>
            <a:ext cx="47700" cy="39882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1"/>
          <p:cNvSpPr txBox="1"/>
          <p:nvPr/>
        </p:nvSpPr>
        <p:spPr>
          <a:xfrm>
            <a:off x="168225" y="1038700"/>
            <a:ext cx="433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Use </a:t>
            </a:r>
            <a:r>
              <a:rPr lang="en" b="1">
                <a:latin typeface="Raleway"/>
                <a:ea typeface="Raleway"/>
                <a:cs typeface="Raleway"/>
                <a:sym typeface="Raleway"/>
              </a:rPr>
              <a:t>brackets</a:t>
            </a:r>
            <a:r>
              <a:rPr lang="en">
                <a:latin typeface="Raleway"/>
                <a:ea typeface="Raleway"/>
                <a:cs typeface="Raleway"/>
                <a:sym typeface="Raleway"/>
              </a:rPr>
              <a:t> for answers. Example. The [planet] is the closest planet to the sun; there are [number-of-planets] planets. Then, add the choices below with your first choice being the correct response. Add distractors. Each student will receive a randomized ordering of the choices. </a:t>
            </a:r>
            <a:endParaRPr sz="1700">
              <a:latin typeface="Raleway"/>
              <a:ea typeface="Raleway"/>
              <a:cs typeface="Raleway"/>
              <a:sym typeface="Raleway"/>
            </a:endParaRPr>
          </a:p>
        </p:txBody>
      </p:sp>
      <p:pic>
        <p:nvPicPr>
          <p:cNvPr id="335" name="Google Shape;335;p41"/>
          <p:cNvPicPr preferRelativeResize="0"/>
          <p:nvPr/>
        </p:nvPicPr>
        <p:blipFill>
          <a:blip r:embed="rId3">
            <a:alphaModFix/>
          </a:blip>
          <a:stretch>
            <a:fillRect/>
          </a:stretch>
        </p:blipFill>
        <p:spPr>
          <a:xfrm>
            <a:off x="4648800" y="101525"/>
            <a:ext cx="4284851" cy="4758650"/>
          </a:xfrm>
          <a:prstGeom prst="rect">
            <a:avLst/>
          </a:prstGeom>
          <a:noFill/>
          <a:ln>
            <a:noFill/>
          </a:ln>
        </p:spPr>
      </p:pic>
      <p:pic>
        <p:nvPicPr>
          <p:cNvPr id="336" name="Google Shape;336;p41"/>
          <p:cNvPicPr preferRelativeResize="0"/>
          <p:nvPr/>
        </p:nvPicPr>
        <p:blipFill>
          <a:blip r:embed="rId4">
            <a:alphaModFix/>
          </a:blip>
          <a:stretch>
            <a:fillRect/>
          </a:stretch>
        </p:blipFill>
        <p:spPr>
          <a:xfrm>
            <a:off x="273900" y="2740621"/>
            <a:ext cx="4120649" cy="2236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2"/>
          <p:cNvSpPr txBox="1">
            <a:spLocks noGrp="1"/>
          </p:cNvSpPr>
          <p:nvPr>
            <p:ph type="title"/>
          </p:nvPr>
        </p:nvSpPr>
        <p:spPr>
          <a:xfrm>
            <a:off x="196275" y="330400"/>
            <a:ext cx="47802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solidFill>
                  <a:srgbClr val="212529"/>
                </a:solidFill>
              </a:rPr>
              <a:t>Create a matching</a:t>
            </a:r>
            <a:endParaRPr sz="2500">
              <a:solidFill>
                <a:srgbClr val="212529"/>
              </a:solidFill>
            </a:endParaRPr>
          </a:p>
          <a:p>
            <a:pPr marL="0" lvl="0" indent="0" algn="l" rtl="0">
              <a:spcBef>
                <a:spcPts val="0"/>
              </a:spcBef>
              <a:spcAft>
                <a:spcPts val="0"/>
              </a:spcAft>
              <a:buNone/>
            </a:pPr>
            <a:r>
              <a:rPr lang="en" sz="2500">
                <a:solidFill>
                  <a:srgbClr val="212529"/>
                </a:solidFill>
              </a:rPr>
              <a:t>activity</a:t>
            </a:r>
            <a:endParaRPr sz="2500">
              <a:solidFill>
                <a:srgbClr val="212529"/>
              </a:solidFill>
            </a:endParaRPr>
          </a:p>
        </p:txBody>
      </p:sp>
      <p:sp>
        <p:nvSpPr>
          <p:cNvPr id="342" name="Google Shape;342;p42"/>
          <p:cNvSpPr/>
          <p:nvPr/>
        </p:nvSpPr>
        <p:spPr>
          <a:xfrm rot="-5400000">
            <a:off x="2130200" y="-1024250"/>
            <a:ext cx="47700" cy="39882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2"/>
          <p:cNvSpPr txBox="1"/>
          <p:nvPr/>
        </p:nvSpPr>
        <p:spPr>
          <a:xfrm>
            <a:off x="159950" y="1067800"/>
            <a:ext cx="4053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Create a list of terms to match along with their matching terms. Matching terms can include media such as images. Optionally, add distractors which do not satisfy any of the matches.</a:t>
            </a:r>
            <a:endParaRPr sz="1700">
              <a:latin typeface="Raleway"/>
              <a:ea typeface="Raleway"/>
              <a:cs typeface="Raleway"/>
              <a:sym typeface="Raleway"/>
            </a:endParaRPr>
          </a:p>
        </p:txBody>
      </p:sp>
      <p:pic>
        <p:nvPicPr>
          <p:cNvPr id="344" name="Google Shape;344;p42"/>
          <p:cNvPicPr preferRelativeResize="0"/>
          <p:nvPr/>
        </p:nvPicPr>
        <p:blipFill>
          <a:blip r:embed="rId3">
            <a:alphaModFix/>
          </a:blip>
          <a:stretch>
            <a:fillRect/>
          </a:stretch>
        </p:blipFill>
        <p:spPr>
          <a:xfrm>
            <a:off x="297650" y="2404000"/>
            <a:ext cx="3607874" cy="2535575"/>
          </a:xfrm>
          <a:prstGeom prst="rect">
            <a:avLst/>
          </a:prstGeom>
          <a:noFill/>
          <a:ln>
            <a:noFill/>
          </a:ln>
        </p:spPr>
      </p:pic>
      <p:pic>
        <p:nvPicPr>
          <p:cNvPr id="345" name="Google Shape;345;p42"/>
          <p:cNvPicPr preferRelativeResize="0"/>
          <p:nvPr/>
        </p:nvPicPr>
        <p:blipFill>
          <a:blip r:embed="rId4">
            <a:alphaModFix/>
          </a:blip>
          <a:stretch>
            <a:fillRect/>
          </a:stretch>
        </p:blipFill>
        <p:spPr>
          <a:xfrm>
            <a:off x="5128875" y="152400"/>
            <a:ext cx="3862724" cy="45749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3"/>
          <p:cNvSpPr txBox="1">
            <a:spLocks noGrp="1"/>
          </p:cNvSpPr>
          <p:nvPr>
            <p:ph type="ctrTitle"/>
          </p:nvPr>
        </p:nvSpPr>
        <p:spPr>
          <a:xfrm>
            <a:off x="667000" y="11087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B4B4B"/>
                </a:solidFill>
              </a:rPr>
              <a:t>Let’s get to work</a:t>
            </a:r>
            <a:endParaRPr sz="4000">
              <a:solidFill>
                <a:srgbClr val="4B4B4B"/>
              </a:solidFill>
            </a:endParaRPr>
          </a:p>
          <a:p>
            <a:pPr marL="0" lvl="0" indent="0" algn="l" rtl="0">
              <a:spcBef>
                <a:spcPts val="0"/>
              </a:spcBef>
              <a:spcAft>
                <a:spcPts val="0"/>
              </a:spcAft>
              <a:buNone/>
            </a:pPr>
            <a:endParaRPr sz="4000">
              <a:solidFill>
                <a:srgbClr val="4B4B4B"/>
              </a:solidFill>
            </a:endParaRPr>
          </a:p>
        </p:txBody>
      </p:sp>
      <p:sp>
        <p:nvSpPr>
          <p:cNvPr id="351" name="Google Shape;351;p43"/>
          <p:cNvSpPr txBox="1"/>
          <p:nvPr/>
        </p:nvSpPr>
        <p:spPr>
          <a:xfrm>
            <a:off x="495750" y="2947500"/>
            <a:ext cx="81525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Raleway"/>
                <a:ea typeface="Raleway"/>
                <a:cs typeface="Raleway"/>
                <a:sym typeface="Raleway"/>
              </a:rPr>
              <a:t>5. Create a Canvas assignment</a:t>
            </a:r>
            <a:r>
              <a:rPr lang="en" sz="2600">
                <a:latin typeface="Raleway"/>
                <a:ea typeface="Raleway"/>
                <a:cs typeface="Raleway"/>
                <a:sym typeface="Raleway"/>
              </a:rPr>
              <a:t> and add ADAPT assignment in Canvas</a:t>
            </a:r>
            <a:endParaRPr sz="2600">
              <a:latin typeface="Raleway"/>
              <a:ea typeface="Raleway"/>
              <a:cs typeface="Raleway"/>
              <a:sym typeface="Raleway"/>
            </a:endParaRPr>
          </a:p>
        </p:txBody>
      </p:sp>
      <p:pic>
        <p:nvPicPr>
          <p:cNvPr id="352" name="Google Shape;352;p43"/>
          <p:cNvPicPr preferRelativeResize="0"/>
          <p:nvPr/>
        </p:nvPicPr>
        <p:blipFill>
          <a:blip r:embed="rId3">
            <a:alphaModFix/>
          </a:blip>
          <a:stretch>
            <a:fillRect/>
          </a:stretch>
        </p:blipFill>
        <p:spPr>
          <a:xfrm>
            <a:off x="0" y="2025"/>
            <a:ext cx="2019800" cy="616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386150" y="10841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B4B4B"/>
                </a:solidFill>
              </a:rPr>
              <a:t>Accessing ADAPT directly</a:t>
            </a:r>
            <a:endParaRPr>
              <a:solidFill>
                <a:srgbClr val="4B4B4B"/>
              </a:solidFill>
            </a:endParaRPr>
          </a:p>
        </p:txBody>
      </p:sp>
      <p:sp>
        <p:nvSpPr>
          <p:cNvPr id="358" name="Google Shape;358;p44"/>
          <p:cNvSpPr txBox="1"/>
          <p:nvPr/>
        </p:nvSpPr>
        <p:spPr>
          <a:xfrm>
            <a:off x="251225" y="1247325"/>
            <a:ext cx="6217800" cy="3546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sz="1600">
                <a:highlight>
                  <a:srgbClr val="FFFFFF"/>
                </a:highlight>
                <a:latin typeface="Raleway"/>
                <a:ea typeface="Raleway"/>
                <a:cs typeface="Raleway"/>
                <a:sym typeface="Raleway"/>
              </a:rPr>
              <a:t>If LTI is not an option for your institution, you and your students can access </a:t>
            </a:r>
            <a:r>
              <a:rPr lang="en" sz="1600">
                <a:solidFill>
                  <a:srgbClr val="0372A6"/>
                </a:solidFill>
                <a:highlight>
                  <a:srgbClr val="FFFFFF"/>
                </a:highlight>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ADAPT</a:t>
            </a:r>
            <a:r>
              <a:rPr lang="en" sz="1600">
                <a:highlight>
                  <a:srgbClr val="FFFFFF"/>
                </a:highlight>
                <a:latin typeface="Raleway"/>
                <a:ea typeface="Raleway"/>
                <a:cs typeface="Raleway"/>
                <a:sym typeface="Raleway"/>
              </a:rPr>
              <a:t> directly by creating an ADAPT account.</a:t>
            </a:r>
            <a:endParaRPr sz="1600">
              <a:highlight>
                <a:srgbClr val="FFFFFF"/>
              </a:highlight>
              <a:latin typeface="Raleway"/>
              <a:ea typeface="Raleway"/>
              <a:cs typeface="Raleway"/>
              <a:sym typeface="Raleway"/>
            </a:endParaRPr>
          </a:p>
          <a:p>
            <a:pPr marL="457200" lvl="0" indent="-330200" algn="l" rtl="0">
              <a:lnSpc>
                <a:spcPct val="140000"/>
              </a:lnSpc>
              <a:spcBef>
                <a:spcPts val="2400"/>
              </a:spcBef>
              <a:spcAft>
                <a:spcPts val="0"/>
              </a:spcAft>
              <a:buSzPts val="1600"/>
              <a:buFont typeface="Raleway"/>
              <a:buAutoNum type="arabicPeriod"/>
            </a:pPr>
            <a:r>
              <a:rPr lang="en" sz="1600">
                <a:highlight>
                  <a:srgbClr val="FFFFFF"/>
                </a:highlight>
                <a:latin typeface="Raleway"/>
                <a:ea typeface="Raleway"/>
                <a:cs typeface="Raleway"/>
                <a:sym typeface="Raleway"/>
              </a:rPr>
              <a:t>Students will need to create a student account.</a:t>
            </a:r>
            <a:endParaRPr sz="1600">
              <a:highlight>
                <a:srgbClr val="FFFFFF"/>
              </a:highlight>
              <a:latin typeface="Raleway"/>
              <a:ea typeface="Raleway"/>
              <a:cs typeface="Raleway"/>
              <a:sym typeface="Raleway"/>
            </a:endParaRPr>
          </a:p>
          <a:p>
            <a:pPr marL="457200" lvl="0" indent="-330200" algn="l" rtl="0">
              <a:lnSpc>
                <a:spcPct val="140000"/>
              </a:lnSpc>
              <a:spcBef>
                <a:spcPts val="0"/>
              </a:spcBef>
              <a:spcAft>
                <a:spcPts val="0"/>
              </a:spcAft>
              <a:buSzPts val="1600"/>
              <a:buFont typeface="Raleway"/>
              <a:buAutoNum type="arabicPeriod"/>
            </a:pPr>
            <a:r>
              <a:rPr lang="en" sz="1600">
                <a:highlight>
                  <a:srgbClr val="FFFFFF"/>
                </a:highlight>
                <a:latin typeface="Raleway"/>
                <a:ea typeface="Raleway"/>
                <a:cs typeface="Raleway"/>
                <a:sym typeface="Raleway"/>
              </a:rPr>
              <a:t>The instructor will need to provide the </a:t>
            </a:r>
            <a:r>
              <a:rPr lang="en" sz="1600" b="1">
                <a:highlight>
                  <a:srgbClr val="FFFFFF"/>
                </a:highlight>
                <a:latin typeface="Raleway"/>
                <a:ea typeface="Raleway"/>
                <a:cs typeface="Raleway"/>
                <a:sym typeface="Raleway"/>
              </a:rPr>
              <a:t>Course Access Code</a:t>
            </a:r>
            <a:r>
              <a:rPr lang="en" sz="1600">
                <a:highlight>
                  <a:srgbClr val="FFFFFF"/>
                </a:highlight>
                <a:latin typeface="Raleway"/>
                <a:ea typeface="Raleway"/>
                <a:cs typeface="Raleway"/>
                <a:sym typeface="Raleway"/>
              </a:rPr>
              <a:t>. To find the code:</a:t>
            </a:r>
            <a:endParaRPr sz="1600">
              <a:highlight>
                <a:srgbClr val="FFFFFF"/>
              </a:highlight>
              <a:latin typeface="Raleway"/>
              <a:ea typeface="Raleway"/>
              <a:cs typeface="Raleway"/>
              <a:sym typeface="Raleway"/>
            </a:endParaRPr>
          </a:p>
          <a:p>
            <a:pPr marL="1282700" lvl="0" indent="-330200" algn="l" rtl="0">
              <a:lnSpc>
                <a:spcPct val="140000"/>
              </a:lnSpc>
              <a:spcBef>
                <a:spcPts val="0"/>
              </a:spcBef>
              <a:spcAft>
                <a:spcPts val="0"/>
              </a:spcAft>
              <a:buSzPts val="1600"/>
              <a:buFont typeface="Raleway"/>
              <a:buChar char="●"/>
            </a:pPr>
            <a:r>
              <a:rPr lang="en" sz="1600">
                <a:highlight>
                  <a:srgbClr val="FFFFFF"/>
                </a:highlight>
                <a:latin typeface="Raleway"/>
                <a:ea typeface="Raleway"/>
                <a:cs typeface="Raleway"/>
                <a:sym typeface="Raleway"/>
              </a:rPr>
              <a:t>Go to the ADAPT course.</a:t>
            </a:r>
            <a:endParaRPr sz="1600">
              <a:highlight>
                <a:srgbClr val="FFFFFF"/>
              </a:highlight>
              <a:latin typeface="Raleway"/>
              <a:ea typeface="Raleway"/>
              <a:cs typeface="Raleway"/>
              <a:sym typeface="Raleway"/>
            </a:endParaRPr>
          </a:p>
          <a:p>
            <a:pPr marL="1282700" lvl="0" indent="-330200" algn="l" rtl="0">
              <a:lnSpc>
                <a:spcPct val="140000"/>
              </a:lnSpc>
              <a:spcBef>
                <a:spcPts val="0"/>
              </a:spcBef>
              <a:spcAft>
                <a:spcPts val="0"/>
              </a:spcAft>
              <a:buSzPts val="1600"/>
              <a:buFont typeface="Raleway"/>
              <a:buChar char="●"/>
            </a:pPr>
            <a:r>
              <a:rPr lang="en" sz="1600">
                <a:highlight>
                  <a:srgbClr val="FFFFFF"/>
                </a:highlight>
                <a:latin typeface="Raleway"/>
                <a:ea typeface="Raleway"/>
                <a:cs typeface="Raleway"/>
                <a:sym typeface="Raleway"/>
              </a:rPr>
              <a:t>Click on Course Properties (the gear symbol).</a:t>
            </a:r>
            <a:endParaRPr sz="1600">
              <a:highlight>
                <a:srgbClr val="FFFFFF"/>
              </a:highlight>
              <a:latin typeface="Raleway"/>
              <a:ea typeface="Raleway"/>
              <a:cs typeface="Raleway"/>
              <a:sym typeface="Raleway"/>
            </a:endParaRPr>
          </a:p>
          <a:p>
            <a:pPr marL="1282700" lvl="0" indent="-330200" algn="l" rtl="0">
              <a:lnSpc>
                <a:spcPct val="140000"/>
              </a:lnSpc>
              <a:spcBef>
                <a:spcPts val="0"/>
              </a:spcBef>
              <a:spcAft>
                <a:spcPts val="0"/>
              </a:spcAft>
              <a:buSzPts val="1600"/>
              <a:buFont typeface="Raleway"/>
              <a:buChar char="●"/>
            </a:pPr>
            <a:r>
              <a:rPr lang="en" sz="1600">
                <a:highlight>
                  <a:srgbClr val="FFFFFF"/>
                </a:highlight>
                <a:latin typeface="Raleway"/>
                <a:ea typeface="Raleway"/>
                <a:cs typeface="Raleway"/>
                <a:sym typeface="Raleway"/>
              </a:rPr>
              <a:t>Then, click on Sections.</a:t>
            </a:r>
            <a:endParaRPr sz="1600">
              <a:highlight>
                <a:srgbClr val="FFFFFF"/>
              </a:highlight>
              <a:latin typeface="Raleway"/>
              <a:ea typeface="Raleway"/>
              <a:cs typeface="Raleway"/>
              <a:sym typeface="Raleway"/>
            </a:endParaRPr>
          </a:p>
          <a:p>
            <a:pPr marL="1282700" lvl="0" indent="-330200" algn="l" rtl="0">
              <a:lnSpc>
                <a:spcPct val="140000"/>
              </a:lnSpc>
              <a:spcBef>
                <a:spcPts val="0"/>
              </a:spcBef>
              <a:spcAft>
                <a:spcPts val="0"/>
              </a:spcAft>
              <a:buSzPts val="1600"/>
              <a:buFont typeface="Raleway"/>
              <a:buChar char="●"/>
            </a:pPr>
            <a:r>
              <a:rPr lang="en" sz="1600">
                <a:highlight>
                  <a:srgbClr val="FFFFFF"/>
                </a:highlight>
                <a:latin typeface="Raleway"/>
                <a:ea typeface="Raleway"/>
                <a:cs typeface="Raleway"/>
                <a:sym typeface="Raleway"/>
              </a:rPr>
              <a:t>You will find the Course Access Code here.</a:t>
            </a:r>
            <a:endParaRPr sz="1600">
              <a:highlight>
                <a:srgbClr val="FFFFFF"/>
              </a:highlight>
              <a:latin typeface="Raleway"/>
              <a:ea typeface="Raleway"/>
              <a:cs typeface="Raleway"/>
              <a:sym typeface="Raleway"/>
            </a:endParaRPr>
          </a:p>
        </p:txBody>
      </p:sp>
      <p:sp>
        <p:nvSpPr>
          <p:cNvPr id="359" name="Google Shape;359;p44"/>
          <p:cNvSpPr/>
          <p:nvPr/>
        </p:nvSpPr>
        <p:spPr>
          <a:xfrm rot="-5400000">
            <a:off x="3593600" y="-2251075"/>
            <a:ext cx="47700" cy="6386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44"/>
          <p:cNvPicPr preferRelativeResize="0"/>
          <p:nvPr/>
        </p:nvPicPr>
        <p:blipFill>
          <a:blip r:embed="rId4">
            <a:alphaModFix/>
          </a:blip>
          <a:stretch>
            <a:fillRect/>
          </a:stretch>
        </p:blipFill>
        <p:spPr>
          <a:xfrm>
            <a:off x="6932975" y="918125"/>
            <a:ext cx="1990450" cy="40248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5"/>
          <p:cNvSpPr txBox="1">
            <a:spLocks noGrp="1"/>
          </p:cNvSpPr>
          <p:nvPr>
            <p:ph type="title"/>
          </p:nvPr>
        </p:nvSpPr>
        <p:spPr>
          <a:xfrm>
            <a:off x="261175" y="358400"/>
            <a:ext cx="86238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Important: ADAPT Access Code for Students</a:t>
            </a:r>
            <a:endParaRPr>
              <a:solidFill>
                <a:srgbClr val="434343"/>
              </a:solidFill>
            </a:endParaRPr>
          </a:p>
        </p:txBody>
      </p:sp>
      <p:sp>
        <p:nvSpPr>
          <p:cNvPr id="366" name="Google Shape;366;p45"/>
          <p:cNvSpPr txBox="1"/>
          <p:nvPr/>
        </p:nvSpPr>
        <p:spPr>
          <a:xfrm>
            <a:off x="261175" y="1537975"/>
            <a:ext cx="3866700" cy="2493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AutoNum type="arabicPeriod"/>
            </a:pPr>
            <a:r>
              <a:rPr lang="en">
                <a:latin typeface="Lato"/>
                <a:ea typeface="Lato"/>
                <a:cs typeface="Lato"/>
                <a:sym typeface="Lato"/>
              </a:rPr>
              <a:t>Go to your ADAPT course &gt; course properties &gt; sections &gt; and get the “Access code”</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a:p>
            <a:pPr marL="457200" lvl="0" indent="-317500" algn="l" rtl="0">
              <a:spcBef>
                <a:spcPts val="0"/>
              </a:spcBef>
              <a:spcAft>
                <a:spcPts val="0"/>
              </a:spcAft>
              <a:buSzPts val="1400"/>
              <a:buFont typeface="Lato"/>
              <a:buAutoNum type="arabicPeriod"/>
            </a:pPr>
            <a:r>
              <a:rPr lang="en">
                <a:latin typeface="Lato"/>
                <a:ea typeface="Lato"/>
                <a:cs typeface="Lato"/>
                <a:sym typeface="Lato"/>
              </a:rPr>
              <a:t>Share this access code with your students. They will need to enter this code once when accessing ADAPT in Canvas.</a:t>
            </a:r>
            <a:endParaRPr>
              <a:solidFill>
                <a:srgbClr val="434343"/>
              </a:solidFill>
              <a:latin typeface="Lato"/>
              <a:ea typeface="Lato"/>
              <a:cs typeface="Lato"/>
              <a:sym typeface="Lato"/>
            </a:endParaRPr>
          </a:p>
          <a:p>
            <a:pPr marL="1371600" lvl="0" indent="0" algn="l" rtl="0">
              <a:spcBef>
                <a:spcPts val="600"/>
              </a:spcBef>
              <a:spcAft>
                <a:spcPts val="0"/>
              </a:spcAft>
              <a:buNone/>
            </a:pPr>
            <a:endParaRPr>
              <a:solidFill>
                <a:srgbClr val="434343"/>
              </a:solidFill>
              <a:latin typeface="Lato"/>
              <a:ea typeface="Lato"/>
              <a:cs typeface="Lato"/>
              <a:sym typeface="Lato"/>
            </a:endParaRPr>
          </a:p>
          <a:p>
            <a:pPr marL="457200" lvl="0" indent="-317500" algn="l" rtl="0">
              <a:spcBef>
                <a:spcPts val="600"/>
              </a:spcBef>
              <a:spcAft>
                <a:spcPts val="0"/>
              </a:spcAft>
              <a:buClr>
                <a:srgbClr val="434343"/>
              </a:buClr>
              <a:buSzPts val="1400"/>
              <a:buFont typeface="Lato"/>
              <a:buAutoNum type="arabicPeriod"/>
            </a:pPr>
            <a:r>
              <a:rPr lang="en">
                <a:solidFill>
                  <a:srgbClr val="434343"/>
                </a:solidFill>
                <a:latin typeface="Lato"/>
                <a:ea typeface="Lato"/>
                <a:cs typeface="Lato"/>
                <a:sym typeface="Lato"/>
              </a:rPr>
              <a:t>Done. </a:t>
            </a:r>
            <a:endParaRPr>
              <a:solidFill>
                <a:srgbClr val="434343"/>
              </a:solidFill>
              <a:latin typeface="Lato"/>
              <a:ea typeface="Lato"/>
              <a:cs typeface="Lato"/>
              <a:sym typeface="Lato"/>
            </a:endParaRPr>
          </a:p>
        </p:txBody>
      </p:sp>
      <p:pic>
        <p:nvPicPr>
          <p:cNvPr id="367" name="Google Shape;367;p45"/>
          <p:cNvPicPr preferRelativeResize="0"/>
          <p:nvPr/>
        </p:nvPicPr>
        <p:blipFill>
          <a:blip r:embed="rId3">
            <a:alphaModFix/>
          </a:blip>
          <a:stretch>
            <a:fillRect/>
          </a:stretch>
        </p:blipFill>
        <p:spPr>
          <a:xfrm>
            <a:off x="4396350" y="1623675"/>
            <a:ext cx="4207600" cy="1613050"/>
          </a:xfrm>
          <a:prstGeom prst="rect">
            <a:avLst/>
          </a:prstGeom>
          <a:noFill/>
          <a:ln>
            <a:noFill/>
          </a:ln>
        </p:spPr>
      </p:pic>
      <p:sp>
        <p:nvSpPr>
          <p:cNvPr id="368" name="Google Shape;368;p45"/>
          <p:cNvSpPr/>
          <p:nvPr/>
        </p:nvSpPr>
        <p:spPr>
          <a:xfrm rot="-5400000">
            <a:off x="4178725" y="-1953400"/>
            <a:ext cx="47700" cy="6386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6"/>
          <p:cNvSpPr txBox="1">
            <a:spLocks noGrp="1"/>
          </p:cNvSpPr>
          <p:nvPr>
            <p:ph type="title"/>
          </p:nvPr>
        </p:nvSpPr>
        <p:spPr>
          <a:xfrm>
            <a:off x="429400" y="278600"/>
            <a:ext cx="815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34343"/>
                </a:solidFill>
              </a:rPr>
              <a:t>Activity # 4: How to link ADAPT in Canvas</a:t>
            </a:r>
            <a:endParaRPr sz="3000">
              <a:solidFill>
                <a:srgbClr val="434343"/>
              </a:solidFill>
            </a:endParaRPr>
          </a:p>
        </p:txBody>
      </p:sp>
      <p:sp>
        <p:nvSpPr>
          <p:cNvPr id="374" name="Google Shape;374;p46"/>
          <p:cNvSpPr txBox="1"/>
          <p:nvPr/>
        </p:nvSpPr>
        <p:spPr>
          <a:xfrm>
            <a:off x="507825" y="1298575"/>
            <a:ext cx="5638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a:ea typeface="Raleway"/>
                <a:cs typeface="Raleway"/>
                <a:sym typeface="Raleway"/>
              </a:rPr>
              <a:t>Step # 1: Create an assignment in Canvas. Then edit.</a:t>
            </a:r>
            <a:endParaRPr sz="1700">
              <a:latin typeface="Raleway"/>
              <a:ea typeface="Raleway"/>
              <a:cs typeface="Raleway"/>
              <a:sym typeface="Raleway"/>
            </a:endParaRPr>
          </a:p>
        </p:txBody>
      </p:sp>
      <p:pic>
        <p:nvPicPr>
          <p:cNvPr id="375" name="Google Shape;375;p46"/>
          <p:cNvPicPr preferRelativeResize="0"/>
          <p:nvPr/>
        </p:nvPicPr>
        <p:blipFill>
          <a:blip r:embed="rId3">
            <a:alphaModFix/>
          </a:blip>
          <a:stretch>
            <a:fillRect/>
          </a:stretch>
        </p:blipFill>
        <p:spPr>
          <a:xfrm>
            <a:off x="592263" y="1859850"/>
            <a:ext cx="3936086" cy="2832125"/>
          </a:xfrm>
          <a:prstGeom prst="rect">
            <a:avLst/>
          </a:prstGeom>
          <a:noFill/>
          <a:ln>
            <a:noFill/>
          </a:ln>
        </p:spPr>
      </p:pic>
      <p:sp>
        <p:nvSpPr>
          <p:cNvPr id="376" name="Google Shape;376;p46"/>
          <p:cNvSpPr/>
          <p:nvPr/>
        </p:nvSpPr>
        <p:spPr>
          <a:xfrm rot="-5400000">
            <a:off x="3677025" y="-2033200"/>
            <a:ext cx="47700" cy="6386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333333"/>
                </a:solidFill>
              </a:rPr>
              <a:t>Goals for this webinar</a:t>
            </a:r>
            <a:endParaRPr>
              <a:solidFill>
                <a:srgbClr val="333333"/>
              </a:solidFill>
            </a:endParaRPr>
          </a:p>
        </p:txBody>
      </p:sp>
      <p:sp>
        <p:nvSpPr>
          <p:cNvPr id="157" name="Google Shape;157;p20"/>
          <p:cNvSpPr/>
          <p:nvPr/>
        </p:nvSpPr>
        <p:spPr>
          <a:xfrm rot="-5400000">
            <a:off x="3630325" y="-1672950"/>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txBox="1"/>
          <p:nvPr/>
        </p:nvSpPr>
        <p:spPr>
          <a:xfrm>
            <a:off x="850000" y="1649125"/>
            <a:ext cx="7504500" cy="2862900"/>
          </a:xfrm>
          <a:prstGeom prst="rect">
            <a:avLst/>
          </a:prstGeom>
          <a:noFill/>
          <a:ln>
            <a:noFill/>
          </a:ln>
        </p:spPr>
        <p:txBody>
          <a:bodyPr spcFirstLastPara="1" wrap="square" lIns="91425" tIns="91425" rIns="91425" bIns="91425" anchor="t" anchorCtr="0">
            <a:spAutoFit/>
          </a:bodyPr>
          <a:lstStyle/>
          <a:p>
            <a:pPr marL="342900" lvl="0" indent="-279400" algn="l" rtl="0">
              <a:spcBef>
                <a:spcPts val="0"/>
              </a:spcBef>
              <a:spcAft>
                <a:spcPts val="0"/>
              </a:spcAft>
              <a:buClr>
                <a:srgbClr val="000000"/>
              </a:buClr>
              <a:buSzPts val="2000"/>
              <a:buFont typeface="Raleway"/>
              <a:buChar char="●"/>
            </a:pPr>
            <a:r>
              <a:rPr lang="en" sz="2000">
                <a:latin typeface="Raleway"/>
                <a:ea typeface="Raleway"/>
                <a:cs typeface="Raleway"/>
                <a:sym typeface="Raleway"/>
              </a:rPr>
              <a:t>Find ADAPT questions, collections, and public courses.</a:t>
            </a:r>
            <a:endParaRPr sz="2000">
              <a:latin typeface="Raleway"/>
              <a:ea typeface="Raleway"/>
              <a:cs typeface="Raleway"/>
              <a:sym typeface="Raleway"/>
            </a:endParaRPr>
          </a:p>
          <a:p>
            <a:pPr marL="342900" lvl="0" indent="-279400" algn="l" rtl="0">
              <a:spcBef>
                <a:spcPts val="0"/>
              </a:spcBef>
              <a:spcAft>
                <a:spcPts val="0"/>
              </a:spcAft>
              <a:buClr>
                <a:srgbClr val="000000"/>
              </a:buClr>
              <a:buSzPts val="2000"/>
              <a:buFont typeface="Raleway"/>
              <a:buChar char="●"/>
            </a:pPr>
            <a:r>
              <a:rPr lang="en" sz="2000">
                <a:latin typeface="Raleway"/>
                <a:ea typeface="Raleway"/>
                <a:cs typeface="Raleway"/>
                <a:sym typeface="Raleway"/>
              </a:rPr>
              <a:t>Create an ADAPT course and set the Gradebook integration with Canvas.</a:t>
            </a:r>
            <a:endParaRPr sz="2000">
              <a:latin typeface="Raleway"/>
              <a:ea typeface="Raleway"/>
              <a:cs typeface="Raleway"/>
              <a:sym typeface="Raleway"/>
            </a:endParaRPr>
          </a:p>
          <a:p>
            <a:pPr marL="342900" lvl="0" indent="-279400" algn="l" rtl="0">
              <a:spcBef>
                <a:spcPts val="0"/>
              </a:spcBef>
              <a:spcAft>
                <a:spcPts val="0"/>
              </a:spcAft>
              <a:buClr>
                <a:srgbClr val="000000"/>
              </a:buClr>
              <a:buSzPts val="2000"/>
              <a:buFont typeface="Raleway"/>
              <a:buChar char="●"/>
            </a:pPr>
            <a:r>
              <a:rPr lang="en" sz="2000">
                <a:latin typeface="Raleway"/>
                <a:ea typeface="Raleway"/>
                <a:cs typeface="Raleway"/>
                <a:sym typeface="Raleway"/>
              </a:rPr>
              <a:t>Create an assignment and add existing questions.</a:t>
            </a:r>
            <a:endParaRPr sz="2000">
              <a:latin typeface="Raleway"/>
              <a:ea typeface="Raleway"/>
              <a:cs typeface="Raleway"/>
              <a:sym typeface="Raleway"/>
            </a:endParaRPr>
          </a:p>
          <a:p>
            <a:pPr marL="342900" lvl="0" indent="-279400" algn="l" rtl="0">
              <a:spcBef>
                <a:spcPts val="0"/>
              </a:spcBef>
              <a:spcAft>
                <a:spcPts val="0"/>
              </a:spcAft>
              <a:buClr>
                <a:srgbClr val="000000"/>
              </a:buClr>
              <a:buSzPts val="2000"/>
              <a:buFont typeface="Raleway"/>
              <a:buChar char="●"/>
            </a:pPr>
            <a:r>
              <a:rPr lang="en" sz="2000">
                <a:latin typeface="Raleway"/>
                <a:ea typeface="Raleway"/>
                <a:cs typeface="Raleway"/>
                <a:sym typeface="Raleway"/>
              </a:rPr>
              <a:t>Create new ADAPT native questions: multiple choice, select choice, etc.</a:t>
            </a:r>
            <a:endParaRPr sz="2000">
              <a:latin typeface="Raleway"/>
              <a:ea typeface="Raleway"/>
              <a:cs typeface="Raleway"/>
              <a:sym typeface="Raleway"/>
            </a:endParaRPr>
          </a:p>
          <a:p>
            <a:pPr marL="342900" lvl="0" indent="-279400" algn="l" rtl="0">
              <a:spcBef>
                <a:spcPts val="0"/>
              </a:spcBef>
              <a:spcAft>
                <a:spcPts val="0"/>
              </a:spcAft>
              <a:buClr>
                <a:srgbClr val="000000"/>
              </a:buClr>
              <a:buSzPts val="2000"/>
              <a:buFont typeface="Raleway"/>
              <a:buChar char="●"/>
            </a:pPr>
            <a:r>
              <a:rPr lang="en" sz="2000">
                <a:latin typeface="Raleway"/>
                <a:ea typeface="Raleway"/>
                <a:cs typeface="Raleway"/>
                <a:sym typeface="Raleway"/>
              </a:rPr>
              <a:t>Create a Canvas assignment and link ADAPT assignment in Canvas.</a:t>
            </a:r>
            <a:endParaRPr sz="1600">
              <a:solidFill>
                <a:srgbClr val="202124"/>
              </a:solidFill>
              <a:highlight>
                <a:srgbClr val="FFFFFF"/>
              </a:highlight>
              <a:latin typeface="Raleway"/>
              <a:ea typeface="Raleway"/>
              <a:cs typeface="Raleway"/>
              <a:sym typeface="Raleway"/>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txBox="1">
            <a:spLocks noGrp="1"/>
          </p:cNvSpPr>
          <p:nvPr>
            <p:ph type="title"/>
          </p:nvPr>
        </p:nvSpPr>
        <p:spPr>
          <a:xfrm>
            <a:off x="297450" y="151675"/>
            <a:ext cx="8321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solidFill>
                  <a:srgbClr val="434343"/>
                </a:solidFill>
              </a:rPr>
              <a:t>Select ADAPT in External Tool</a:t>
            </a:r>
            <a:endParaRPr sz="2200">
              <a:solidFill>
                <a:srgbClr val="434343"/>
              </a:solidFill>
            </a:endParaRPr>
          </a:p>
        </p:txBody>
      </p:sp>
      <p:sp>
        <p:nvSpPr>
          <p:cNvPr id="382" name="Google Shape;382;p47"/>
          <p:cNvSpPr txBox="1"/>
          <p:nvPr/>
        </p:nvSpPr>
        <p:spPr>
          <a:xfrm>
            <a:off x="391800" y="1009075"/>
            <a:ext cx="8752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Step # 2: Edit the assignment and choose “external tool” under submission type.</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Step # 3: Click on “find” and look for ADAPT and “select”.</a:t>
            </a: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Step # 4: Click on “Load This Tool in A New Tab”</a:t>
            </a:r>
            <a:endParaRPr>
              <a:latin typeface="Raleway"/>
              <a:ea typeface="Raleway"/>
              <a:cs typeface="Raleway"/>
              <a:sym typeface="Raleway"/>
            </a:endParaRPr>
          </a:p>
          <a:p>
            <a:pPr marL="0" lvl="0" indent="0" algn="l" rtl="0">
              <a:spcBef>
                <a:spcPts val="0"/>
              </a:spcBef>
              <a:spcAft>
                <a:spcPts val="0"/>
              </a:spcAft>
              <a:buNone/>
            </a:pPr>
            <a:endParaRPr>
              <a:latin typeface="Lato"/>
              <a:ea typeface="Lato"/>
              <a:cs typeface="Lato"/>
              <a:sym typeface="Lato"/>
            </a:endParaRPr>
          </a:p>
        </p:txBody>
      </p:sp>
      <p:pic>
        <p:nvPicPr>
          <p:cNvPr id="383" name="Google Shape;383;p47"/>
          <p:cNvPicPr preferRelativeResize="0"/>
          <p:nvPr/>
        </p:nvPicPr>
        <p:blipFill>
          <a:blip r:embed="rId3">
            <a:alphaModFix/>
          </a:blip>
          <a:stretch>
            <a:fillRect/>
          </a:stretch>
        </p:blipFill>
        <p:spPr>
          <a:xfrm>
            <a:off x="1008413" y="1781325"/>
            <a:ext cx="2524550" cy="1446125"/>
          </a:xfrm>
          <a:prstGeom prst="rect">
            <a:avLst/>
          </a:prstGeom>
          <a:noFill/>
          <a:ln>
            <a:noFill/>
          </a:ln>
        </p:spPr>
      </p:pic>
      <p:pic>
        <p:nvPicPr>
          <p:cNvPr id="384" name="Google Shape;384;p47"/>
          <p:cNvPicPr preferRelativeResize="0"/>
          <p:nvPr/>
        </p:nvPicPr>
        <p:blipFill>
          <a:blip r:embed="rId4">
            <a:alphaModFix/>
          </a:blip>
          <a:stretch>
            <a:fillRect/>
          </a:stretch>
        </p:blipFill>
        <p:spPr>
          <a:xfrm>
            <a:off x="5472524" y="1781325"/>
            <a:ext cx="1800250" cy="1795625"/>
          </a:xfrm>
          <a:prstGeom prst="rect">
            <a:avLst/>
          </a:prstGeom>
          <a:noFill/>
          <a:ln>
            <a:noFill/>
          </a:ln>
        </p:spPr>
      </p:pic>
      <p:pic>
        <p:nvPicPr>
          <p:cNvPr id="385" name="Google Shape;385;p47"/>
          <p:cNvPicPr preferRelativeResize="0"/>
          <p:nvPr/>
        </p:nvPicPr>
        <p:blipFill>
          <a:blip r:embed="rId5">
            <a:alphaModFix/>
          </a:blip>
          <a:stretch>
            <a:fillRect/>
          </a:stretch>
        </p:blipFill>
        <p:spPr>
          <a:xfrm>
            <a:off x="5217827" y="3696625"/>
            <a:ext cx="2457526" cy="1282175"/>
          </a:xfrm>
          <a:prstGeom prst="rect">
            <a:avLst/>
          </a:prstGeom>
          <a:noFill/>
          <a:ln>
            <a:noFill/>
          </a:ln>
        </p:spPr>
      </p:pic>
      <p:sp>
        <p:nvSpPr>
          <p:cNvPr id="386" name="Google Shape;386;p47"/>
          <p:cNvSpPr/>
          <p:nvPr/>
        </p:nvSpPr>
        <p:spPr>
          <a:xfrm rot="-5400000">
            <a:off x="3561000" y="-2160125"/>
            <a:ext cx="47700" cy="6386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8"/>
          <p:cNvSpPr txBox="1">
            <a:spLocks noGrp="1"/>
          </p:cNvSpPr>
          <p:nvPr>
            <p:ph type="title"/>
          </p:nvPr>
        </p:nvSpPr>
        <p:spPr>
          <a:xfrm>
            <a:off x="429400" y="278600"/>
            <a:ext cx="815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rgbClr val="434343"/>
                </a:solidFill>
              </a:rPr>
              <a:t>Example of an Assignment Description </a:t>
            </a:r>
            <a:endParaRPr sz="3000">
              <a:solidFill>
                <a:srgbClr val="434343"/>
              </a:solidFill>
            </a:endParaRPr>
          </a:p>
        </p:txBody>
      </p:sp>
      <p:sp>
        <p:nvSpPr>
          <p:cNvPr id="392" name="Google Shape;392;p48"/>
          <p:cNvSpPr/>
          <p:nvPr/>
        </p:nvSpPr>
        <p:spPr>
          <a:xfrm rot="-5400000">
            <a:off x="3677025" y="-2033200"/>
            <a:ext cx="47700" cy="6386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48"/>
          <p:cNvPicPr preferRelativeResize="0"/>
          <p:nvPr/>
        </p:nvPicPr>
        <p:blipFill>
          <a:blip r:embed="rId3">
            <a:alphaModFix/>
          </a:blip>
          <a:stretch>
            <a:fillRect/>
          </a:stretch>
        </p:blipFill>
        <p:spPr>
          <a:xfrm>
            <a:off x="631875" y="1292500"/>
            <a:ext cx="3876679" cy="3655000"/>
          </a:xfrm>
          <a:prstGeom prst="rect">
            <a:avLst/>
          </a:prstGeom>
          <a:noFill/>
          <a:ln>
            <a:noFill/>
          </a:ln>
        </p:spPr>
      </p:pic>
      <p:sp>
        <p:nvSpPr>
          <p:cNvPr id="394" name="Google Shape;394;p48"/>
          <p:cNvSpPr txBox="1"/>
          <p:nvPr/>
        </p:nvSpPr>
        <p:spPr>
          <a:xfrm>
            <a:off x="4823850" y="1663650"/>
            <a:ext cx="3596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This is an example of the description you can include on the assignment.</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You should let the students know:</a:t>
            </a:r>
            <a:endParaRPr>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a:latin typeface="Raleway"/>
                <a:ea typeface="Raleway"/>
                <a:cs typeface="Raleway"/>
                <a:sym typeface="Raleway"/>
              </a:rPr>
              <a:t>ADAPT Access code</a:t>
            </a:r>
            <a:endParaRPr>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a:latin typeface="Raleway"/>
                <a:ea typeface="Raleway"/>
                <a:cs typeface="Raleway"/>
                <a:sym typeface="Raleway"/>
              </a:rPr>
              <a:t>Instructions about the assignment settings such as unlimited attempts.</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p:txBody>
      </p:sp>
      <p:sp>
        <p:nvSpPr>
          <p:cNvPr id="395" name="Google Shape;395;p48"/>
          <p:cNvSpPr txBox="1"/>
          <p:nvPr/>
        </p:nvSpPr>
        <p:spPr>
          <a:xfrm>
            <a:off x="4743925" y="4402475"/>
            <a:ext cx="330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Students need to click on “Load ….” to open the ADAPT assignment</a:t>
            </a:r>
            <a:endParaRPr>
              <a:latin typeface="Raleway"/>
              <a:ea typeface="Raleway"/>
              <a:cs typeface="Raleway"/>
              <a:sym typeface="Raleway"/>
            </a:endParaRPr>
          </a:p>
        </p:txBody>
      </p:sp>
      <p:cxnSp>
        <p:nvCxnSpPr>
          <p:cNvPr id="396" name="Google Shape;396;p48"/>
          <p:cNvCxnSpPr>
            <a:stCxn id="395" idx="1"/>
          </p:cNvCxnSpPr>
          <p:nvPr/>
        </p:nvCxnSpPr>
        <p:spPr>
          <a:xfrm rot="10800000">
            <a:off x="3051325" y="4605875"/>
            <a:ext cx="1692600" cy="104400"/>
          </a:xfrm>
          <a:prstGeom prst="straightConnector1">
            <a:avLst/>
          </a:prstGeom>
          <a:noFill/>
          <a:ln w="28575" cap="flat" cmpd="sng">
            <a:solidFill>
              <a:schemeClr val="accent3"/>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9"/>
          <p:cNvSpPr txBox="1">
            <a:spLocks noGrp="1"/>
          </p:cNvSpPr>
          <p:nvPr>
            <p:ph type="title"/>
          </p:nvPr>
        </p:nvSpPr>
        <p:spPr>
          <a:xfrm>
            <a:off x="414900" y="155250"/>
            <a:ext cx="7688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How to select the assignment in Canvas</a:t>
            </a:r>
            <a:endParaRPr>
              <a:solidFill>
                <a:srgbClr val="434343"/>
              </a:solidFill>
            </a:endParaRPr>
          </a:p>
        </p:txBody>
      </p:sp>
      <p:sp>
        <p:nvSpPr>
          <p:cNvPr id="402" name="Google Shape;402;p49"/>
          <p:cNvSpPr txBox="1"/>
          <p:nvPr/>
        </p:nvSpPr>
        <p:spPr>
          <a:xfrm>
            <a:off x="297450" y="1342100"/>
            <a:ext cx="36852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In Canvas:</a:t>
            </a:r>
            <a:endParaRPr b="1">
              <a:latin typeface="Raleway"/>
              <a:ea typeface="Raleway"/>
              <a:cs typeface="Raleway"/>
              <a:sym typeface="Raleway"/>
            </a:endParaRPr>
          </a:p>
          <a:p>
            <a:pPr marL="457200" lvl="0" indent="-317500" algn="l" rtl="0">
              <a:spcBef>
                <a:spcPts val="0"/>
              </a:spcBef>
              <a:spcAft>
                <a:spcPts val="0"/>
              </a:spcAft>
              <a:buSzPts val="1400"/>
              <a:buFont typeface="Raleway"/>
              <a:buAutoNum type="arabicPeriod"/>
            </a:pPr>
            <a:r>
              <a:rPr lang="en">
                <a:latin typeface="Raleway"/>
                <a:ea typeface="Raleway"/>
                <a:cs typeface="Raleway"/>
                <a:sym typeface="Raleway"/>
              </a:rPr>
              <a:t>Click on “Load”</a:t>
            </a:r>
            <a:endParaRPr>
              <a:latin typeface="Raleway"/>
              <a:ea typeface="Raleway"/>
              <a:cs typeface="Raleway"/>
              <a:sym typeface="Raleway"/>
            </a:endParaRPr>
          </a:p>
          <a:p>
            <a:pPr marL="457200" lvl="0" indent="-317500" algn="l" rtl="0">
              <a:spcBef>
                <a:spcPts val="0"/>
              </a:spcBef>
              <a:spcAft>
                <a:spcPts val="0"/>
              </a:spcAft>
              <a:buSzPts val="1400"/>
              <a:buFont typeface="Raleway"/>
              <a:buAutoNum type="arabicPeriod"/>
            </a:pPr>
            <a:r>
              <a:rPr lang="en">
                <a:latin typeface="Raleway"/>
                <a:ea typeface="Raleway"/>
                <a:cs typeface="Raleway"/>
                <a:sym typeface="Raleway"/>
              </a:rPr>
              <a:t>You will be able to see “Course” and “Assignment” you want to link to Canvas.</a:t>
            </a:r>
            <a:endParaRPr>
              <a:latin typeface="Raleway"/>
              <a:ea typeface="Raleway"/>
              <a:cs typeface="Raleway"/>
              <a:sym typeface="Raleway"/>
            </a:endParaRPr>
          </a:p>
          <a:p>
            <a:pPr marL="457200" lvl="0" indent="-317500" algn="l" rtl="0">
              <a:spcBef>
                <a:spcPts val="0"/>
              </a:spcBef>
              <a:spcAft>
                <a:spcPts val="0"/>
              </a:spcAft>
              <a:buSzPts val="1400"/>
              <a:buFont typeface="Raleway"/>
              <a:buAutoNum type="arabicPeriod"/>
            </a:pPr>
            <a:r>
              <a:rPr lang="en">
                <a:latin typeface="Raleway"/>
                <a:ea typeface="Raleway"/>
                <a:cs typeface="Raleway"/>
                <a:sym typeface="Raleway"/>
              </a:rPr>
              <a:t>Click “Link Assignment”.</a:t>
            </a:r>
            <a:endParaRPr>
              <a:latin typeface="Raleway"/>
              <a:ea typeface="Raleway"/>
              <a:cs typeface="Raleway"/>
              <a:sym typeface="Raleway"/>
            </a:endParaRPr>
          </a:p>
          <a:p>
            <a:pPr marL="457200" lvl="0" indent="-317500" algn="l" rtl="0">
              <a:spcBef>
                <a:spcPts val="0"/>
              </a:spcBef>
              <a:spcAft>
                <a:spcPts val="0"/>
              </a:spcAft>
              <a:buSzPts val="1400"/>
              <a:buFont typeface="Raleway"/>
              <a:buAutoNum type="arabicPeriod"/>
            </a:pPr>
            <a:r>
              <a:rPr lang="en">
                <a:latin typeface="Raleway"/>
                <a:ea typeface="Raleway"/>
                <a:cs typeface="Raleway"/>
                <a:sym typeface="Raleway"/>
              </a:rPr>
              <a:t>Done</a:t>
            </a:r>
            <a:endParaRPr>
              <a:latin typeface="Raleway"/>
              <a:ea typeface="Raleway"/>
              <a:cs typeface="Raleway"/>
              <a:sym typeface="Raleway"/>
            </a:endParaRPr>
          </a:p>
          <a:p>
            <a:pPr marL="457200" lvl="0" indent="0" algn="l" rtl="0">
              <a:spcBef>
                <a:spcPts val="0"/>
              </a:spcBef>
              <a:spcAft>
                <a:spcPts val="0"/>
              </a:spcAft>
              <a:buNone/>
            </a:pPr>
            <a:r>
              <a:rPr lang="en">
                <a:latin typeface="Raleway"/>
                <a:ea typeface="Raleway"/>
                <a:cs typeface="Raleway"/>
                <a:sym typeface="Raleway"/>
              </a:rPr>
              <a:t>This assignment is created and a column will appear in “Grades”.</a:t>
            </a:r>
            <a:endParaRPr>
              <a:latin typeface="Raleway"/>
              <a:ea typeface="Raleway"/>
              <a:cs typeface="Raleway"/>
              <a:sym typeface="Raleway"/>
            </a:endParaRPr>
          </a:p>
        </p:txBody>
      </p:sp>
      <p:pic>
        <p:nvPicPr>
          <p:cNvPr id="403" name="Google Shape;403;p49"/>
          <p:cNvPicPr preferRelativeResize="0"/>
          <p:nvPr/>
        </p:nvPicPr>
        <p:blipFill>
          <a:blip r:embed="rId3">
            <a:alphaModFix/>
          </a:blip>
          <a:stretch>
            <a:fillRect/>
          </a:stretch>
        </p:blipFill>
        <p:spPr>
          <a:xfrm>
            <a:off x="4461625" y="1101700"/>
            <a:ext cx="3155700" cy="1217275"/>
          </a:xfrm>
          <a:prstGeom prst="rect">
            <a:avLst/>
          </a:prstGeom>
          <a:noFill/>
          <a:ln>
            <a:noFill/>
          </a:ln>
        </p:spPr>
      </p:pic>
      <p:pic>
        <p:nvPicPr>
          <p:cNvPr id="404" name="Google Shape;404;p49"/>
          <p:cNvPicPr preferRelativeResize="0"/>
          <p:nvPr/>
        </p:nvPicPr>
        <p:blipFill>
          <a:blip r:embed="rId4">
            <a:alphaModFix/>
          </a:blip>
          <a:stretch>
            <a:fillRect/>
          </a:stretch>
        </p:blipFill>
        <p:spPr>
          <a:xfrm>
            <a:off x="4512400" y="2102850"/>
            <a:ext cx="4156826" cy="2760517"/>
          </a:xfrm>
          <a:prstGeom prst="rect">
            <a:avLst/>
          </a:prstGeom>
          <a:noFill/>
          <a:ln>
            <a:noFill/>
          </a:ln>
        </p:spPr>
      </p:pic>
      <p:sp>
        <p:nvSpPr>
          <p:cNvPr id="405" name="Google Shape;405;p49"/>
          <p:cNvSpPr/>
          <p:nvPr/>
        </p:nvSpPr>
        <p:spPr>
          <a:xfrm rot="-5400000">
            <a:off x="4269375" y="-2745750"/>
            <a:ext cx="47700" cy="7469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0"/>
          <p:cNvSpPr txBox="1">
            <a:spLocks noGrp="1"/>
          </p:cNvSpPr>
          <p:nvPr>
            <p:ph type="ctrTitle"/>
          </p:nvPr>
        </p:nvSpPr>
        <p:spPr>
          <a:xfrm>
            <a:off x="638300" y="9927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Looking for more ADAPT training and resources?</a:t>
            </a:r>
            <a:endParaRPr>
              <a:solidFill>
                <a:srgbClr val="43434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1"/>
          <p:cNvSpPr txBox="1">
            <a:spLocks noGrp="1"/>
          </p:cNvSpPr>
          <p:nvPr>
            <p:ph type="title"/>
          </p:nvPr>
        </p:nvSpPr>
        <p:spPr>
          <a:xfrm>
            <a:off x="1035375" y="159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a:solidFill>
                  <a:srgbClr val="434343"/>
                </a:solidFill>
              </a:rPr>
              <a:t>More ADAPT Webinars</a:t>
            </a:r>
            <a:endParaRPr/>
          </a:p>
        </p:txBody>
      </p:sp>
      <p:sp>
        <p:nvSpPr>
          <p:cNvPr id="416" name="Google Shape;416;p51"/>
          <p:cNvSpPr/>
          <p:nvPr/>
        </p:nvSpPr>
        <p:spPr>
          <a:xfrm rot="-5400000">
            <a:off x="4085450" y="-1963700"/>
            <a:ext cx="47700" cy="59145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1"/>
          <p:cNvSpPr txBox="1"/>
          <p:nvPr/>
        </p:nvSpPr>
        <p:spPr>
          <a:xfrm>
            <a:off x="496025" y="1152825"/>
            <a:ext cx="8364000" cy="349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Continuing the Path to Zero in Spanish Open Educational Resources (OER): Tarea Libre 2</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Friday, May 3, 2024 from 9:30 am – 10:30 am</a:t>
            </a:r>
            <a:endParaRPr b="1">
              <a:latin typeface="Raleway"/>
              <a:ea typeface="Raleway"/>
              <a:cs typeface="Raleway"/>
              <a:sym typeface="Raleway"/>
            </a:endParaRPr>
          </a:p>
          <a:p>
            <a:pPr marL="0" lvl="0" indent="0" algn="l" rtl="0">
              <a:spcBef>
                <a:spcPts val="0"/>
              </a:spcBef>
              <a:spcAft>
                <a:spcPts val="0"/>
              </a:spcAft>
              <a:buNone/>
            </a:pPr>
            <a:r>
              <a:rPr lang="en" u="sng">
                <a:solidFill>
                  <a:schemeClr val="hlink"/>
                </a:solidFill>
                <a:latin typeface="Raleway"/>
                <a:ea typeface="Raleway"/>
                <a:cs typeface="Raleway"/>
                <a:sym typeface="Raleway"/>
                <a:hlinkClick r:id="rId3"/>
              </a:rPr>
              <a:t>Register</a:t>
            </a:r>
            <a:endParaRPr>
              <a:latin typeface="Raleway"/>
              <a:ea typeface="Raleway"/>
              <a:cs typeface="Raleway"/>
              <a:sym typeface="Raleway"/>
            </a:endParaRPr>
          </a:p>
          <a:p>
            <a:pPr marL="0" lvl="0" indent="0" algn="l" rtl="0">
              <a:spcBef>
                <a:spcPts val="0"/>
              </a:spcBef>
              <a:spcAft>
                <a:spcPts val="0"/>
              </a:spcAft>
              <a:buNone/>
            </a:pPr>
            <a:r>
              <a:rPr lang="en" sz="1200">
                <a:latin typeface="Raleway"/>
                <a:ea typeface="Raleway"/>
                <a:cs typeface="Raleway"/>
                <a:sym typeface="Raleway"/>
              </a:rPr>
              <a:t>Join us for a sneak preview of Tarea Libre 2, a second-year Spanish homework ancillary that consists of a comprehensive and accessible OER question bank of more than 800 interactive activities created all in ADAPT for intermediate and advanced Spanish. Specifically aligned with C-ID SPAN 200 and 210, this supplementary resource will complement the Spanish OER text materials already identified on the ASCCC OERI Spanish Discipline page and will continue the work started with Tarea Libre (first-year).</a:t>
            </a:r>
            <a:endParaRPr sz="1200">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Spanish Open Educational Resources (OER) Homework Hackathon 2: Let’s have fun with ADAPT</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Friday, May 10, 2024 from 11:00 am-12:00 pm</a:t>
            </a:r>
            <a:endParaRPr b="1">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Registration will be available soon in </a:t>
            </a:r>
            <a:r>
              <a:rPr lang="en" u="sng">
                <a:solidFill>
                  <a:schemeClr val="hlink"/>
                </a:solidFill>
                <a:latin typeface="Raleway"/>
                <a:ea typeface="Raleway"/>
                <a:cs typeface="Raleway"/>
                <a:sym typeface="Raleway"/>
                <a:hlinkClick r:id="rId4"/>
              </a:rPr>
              <a:t>https://asccc-oeri.org/webinars-and-events/</a:t>
            </a:r>
            <a:r>
              <a:rPr lang="en">
                <a:latin typeface="Raleway"/>
                <a:ea typeface="Raleway"/>
                <a:cs typeface="Raleway"/>
                <a:sym typeface="Raleway"/>
              </a:rPr>
              <a:t>   </a:t>
            </a:r>
            <a:endParaRPr>
              <a:latin typeface="Raleway"/>
              <a:ea typeface="Raleway"/>
              <a:cs typeface="Raleway"/>
              <a:sym typeface="Raleway"/>
            </a:endParaRPr>
          </a:p>
          <a:p>
            <a:pPr marL="0" lvl="0" indent="0" algn="l" rtl="0">
              <a:spcBef>
                <a:spcPts val="0"/>
              </a:spcBef>
              <a:spcAft>
                <a:spcPts val="0"/>
              </a:spcAft>
              <a:buNone/>
            </a:pPr>
            <a:r>
              <a:rPr lang="en" sz="1200">
                <a:latin typeface="Raleway"/>
                <a:ea typeface="Raleway"/>
                <a:cs typeface="Raleway"/>
                <a:sym typeface="Raleway"/>
              </a:rPr>
              <a:t>Do you want to help us expand the Spanish OER homework activities in ADAPT? During our OER Hackathon 2, we will create a collection of activities using LibreTexts ADAPT homework system. Come and join the fun and share the newly created resources with the world!</a:t>
            </a:r>
            <a:endParaRPr sz="1200">
              <a:latin typeface="Raleway"/>
              <a:ea typeface="Raleway"/>
              <a:cs typeface="Raleway"/>
              <a:sym typeface="Raleway"/>
            </a:endParaRPr>
          </a:p>
          <a:p>
            <a:pPr marL="0" lvl="0" indent="0" algn="l" rtl="0">
              <a:spcBef>
                <a:spcPts val="0"/>
              </a:spcBef>
              <a:spcAft>
                <a:spcPts val="0"/>
              </a:spcAft>
              <a:buNone/>
            </a:pPr>
            <a:endParaRPr sz="2100">
              <a:solidFill>
                <a:srgbClr val="53031B"/>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2"/>
          <p:cNvSpPr txBox="1">
            <a:spLocks noGrp="1"/>
          </p:cNvSpPr>
          <p:nvPr>
            <p:ph type="title"/>
          </p:nvPr>
        </p:nvSpPr>
        <p:spPr>
          <a:xfrm>
            <a:off x="963500" y="0"/>
            <a:ext cx="7675200" cy="48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solidFill>
                  <a:srgbClr val="4B4B4B"/>
                </a:solidFill>
              </a:rPr>
              <a:t>Past Recorded Webinars on ADAPT</a:t>
            </a:r>
            <a:endParaRPr sz="2700">
              <a:solidFill>
                <a:srgbClr val="4B4B4B"/>
              </a:solidFill>
            </a:endParaRPr>
          </a:p>
        </p:txBody>
      </p:sp>
      <p:sp>
        <p:nvSpPr>
          <p:cNvPr id="423" name="Google Shape;423;p52"/>
          <p:cNvSpPr/>
          <p:nvPr/>
        </p:nvSpPr>
        <p:spPr>
          <a:xfrm rot="-5400000">
            <a:off x="4069375" y="-2908650"/>
            <a:ext cx="47700" cy="66585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24" name="Google Shape;424;p52"/>
          <p:cNvGraphicFramePr/>
          <p:nvPr/>
        </p:nvGraphicFramePr>
        <p:xfrm>
          <a:off x="441450" y="604200"/>
          <a:ext cx="3000000" cy="3000000"/>
        </p:xfrm>
        <a:graphic>
          <a:graphicData uri="http://schemas.openxmlformats.org/drawingml/2006/table">
            <a:tbl>
              <a:tblPr>
                <a:solidFill>
                  <a:srgbClr val="F0F0F0"/>
                </a:solidFill>
                <a:tableStyleId>{8498FDCB-BC16-4A3F-9DC0-EC9279D685CB}</a:tableStyleId>
              </a:tblPr>
              <a:tblGrid>
                <a:gridCol w="6710575">
                  <a:extLst>
                    <a:ext uri="{9D8B030D-6E8A-4147-A177-3AD203B41FA5}">
                      <a16:colId xmlns:a16="http://schemas.microsoft.com/office/drawing/2014/main" val="20000"/>
                    </a:ext>
                  </a:extLst>
                </a:gridCol>
                <a:gridCol w="1319350">
                  <a:extLst>
                    <a:ext uri="{9D8B030D-6E8A-4147-A177-3AD203B41FA5}">
                      <a16:colId xmlns:a16="http://schemas.microsoft.com/office/drawing/2014/main" val="20001"/>
                    </a:ext>
                  </a:extLst>
                </a:gridCol>
              </a:tblGrid>
              <a:tr h="394325">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Spanish Open Educational Resources (OER) Hackathon: Let’s create a HW Collection</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2023/10/27</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0"/>
                  </a:ext>
                </a:extLst>
              </a:tr>
              <a:tr h="27930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Getting Spanish to Zero – An Openly-Licensed Homework Option for Spanish</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2023/10/20</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1"/>
                  </a:ext>
                </a:extLst>
              </a:tr>
              <a:tr h="27930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Integrating ADAPT in Canvas</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2023/09/08</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2"/>
                  </a:ext>
                </a:extLst>
              </a:tr>
              <a:tr h="27930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H5P Part II – Introduction to ADAPT</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2023/08/18</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3"/>
                  </a:ext>
                </a:extLst>
              </a:tr>
              <a:tr h="43655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H5P Part I – Introduction to H5P and LibreTexts Studio</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2023/08/11</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4"/>
                  </a:ext>
                </a:extLst>
              </a:tr>
              <a:tr h="27930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Want to Learn About H5P/LibreStudio and ADAPT for Open Educational Resources (OER)?</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2023/05/05</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5"/>
                  </a:ext>
                </a:extLst>
              </a:tr>
              <a:tr h="394325">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What’s new in Spanish OER: Tarea Libre</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2023/05/05</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6"/>
                  </a:ext>
                </a:extLst>
              </a:tr>
              <a:tr h="394325">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Creating Summative Assessments with H5P and ADAPT</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2022/12/02</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7"/>
                  </a:ext>
                </a:extLst>
              </a:tr>
              <a:tr h="394325">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H5P Level III – Creating Summative Assessments with H5P in ADAPT</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2022/07/13</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08"/>
                  </a:ext>
                </a:extLst>
              </a:tr>
              <a:tr h="27930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12">
                            <a:extLst>
                              <a:ext uri="{A12FA001-AC4F-418D-AE19-62706E023703}">
                                <ahyp:hlinkClr xmlns:ahyp="http://schemas.microsoft.com/office/drawing/2018/hyperlinkcolor" val="tx"/>
                              </a:ext>
                            </a:extLst>
                          </a:hlinkClick>
                        </a:rPr>
                        <a:t>H5P Level II – Building Interactive Content in LibreStudio</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2022/07/11</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09"/>
                  </a:ext>
                </a:extLst>
              </a:tr>
              <a:tr h="394325">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13">
                            <a:extLst>
                              <a:ext uri="{A12FA001-AC4F-418D-AE19-62706E023703}">
                                <ahyp:hlinkClr xmlns:ahyp="http://schemas.microsoft.com/office/drawing/2018/hyperlinkcolor" val="tx"/>
                              </a:ext>
                            </a:extLst>
                          </a:hlinkClick>
                        </a:rPr>
                        <a:t>H5P Level I – Introduction to H5P</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2022/06/27</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solidFill>
                      <a:srgbClr val="FDFDFD"/>
                    </a:solidFill>
                  </a:tcPr>
                </a:tc>
                <a:extLst>
                  <a:ext uri="{0D108BD9-81ED-4DB2-BD59-A6C34878D82A}">
                    <a16:rowId xmlns:a16="http://schemas.microsoft.com/office/drawing/2014/main" val="10010"/>
                  </a:ext>
                </a:extLst>
              </a:tr>
              <a:tr h="535150">
                <a:tc>
                  <a:txBody>
                    <a:bodyPr/>
                    <a:lstStyle/>
                    <a:p>
                      <a:pPr marL="0" lvl="0" indent="0" algn="l" rtl="0">
                        <a:lnSpc>
                          <a:spcPct val="100000"/>
                        </a:lnSpc>
                        <a:spcBef>
                          <a:spcPts val="0"/>
                        </a:spcBef>
                        <a:spcAft>
                          <a:spcPts val="0"/>
                        </a:spcAft>
                        <a:buNone/>
                      </a:pPr>
                      <a:r>
                        <a:rPr lang="en" sz="900">
                          <a:solidFill>
                            <a:srgbClr val="53031B"/>
                          </a:solidFill>
                          <a:highlight>
                            <a:srgbClr val="F0F0F0"/>
                          </a:highlight>
                          <a:uFill>
                            <a:noFill/>
                          </a:uFill>
                          <a:latin typeface="Montserrat"/>
                          <a:ea typeface="Montserrat"/>
                          <a:cs typeface="Montserrat"/>
                          <a:sym typeface="Montserrat"/>
                          <a:hlinkClick r:id="rId14">
                            <a:extLst>
                              <a:ext uri="{A12FA001-AC4F-418D-AE19-62706E023703}">
                                <ahyp:hlinkClr xmlns:ahyp="http://schemas.microsoft.com/office/drawing/2018/hyperlinkcolor" val="tx"/>
                              </a:ext>
                            </a:extLst>
                          </a:hlinkClick>
                        </a:rPr>
                        <a:t>Online Homework Solutions to Facilitate OER Adoption in Chemistry</a:t>
                      </a:r>
                      <a:endParaRPr sz="900">
                        <a:solidFill>
                          <a:srgbClr val="53031B"/>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solidFill>
                            <a:srgbClr val="333333"/>
                          </a:solidFill>
                          <a:highlight>
                            <a:srgbClr val="F0F0F0"/>
                          </a:highlight>
                          <a:latin typeface="Montserrat"/>
                          <a:ea typeface="Montserrat"/>
                          <a:cs typeface="Montserrat"/>
                          <a:sym typeface="Montserrat"/>
                        </a:rPr>
                        <a:t>2022/05/13</a:t>
                      </a:r>
                      <a:endParaRPr sz="900">
                        <a:solidFill>
                          <a:srgbClr val="333333"/>
                        </a:solidFill>
                        <a:highlight>
                          <a:srgbClr val="F0F0F0"/>
                        </a:highlight>
                        <a:latin typeface="Montserrat"/>
                        <a:ea typeface="Montserrat"/>
                        <a:cs typeface="Montserrat"/>
                        <a:sym typeface="Montserrat"/>
                      </a:endParaRPr>
                    </a:p>
                  </a:txBody>
                  <a:tcPr marL="95250" marR="95250" marT="76200" marB="76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E9E9E9"/>
                      </a:solidFill>
                      <a:prstDash val="solid"/>
                      <a:round/>
                      <a:headEnd type="none" w="sm" len="sm"/>
                      <a:tailEnd type="none" w="sm" len="sm"/>
                    </a:lnT>
                    <a:lnB w="9525" cap="flat" cmpd="sng">
                      <a:solidFill>
                        <a:srgbClr val="E9E9E9"/>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3"/>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ADAPT resources</a:t>
            </a:r>
            <a:endParaRPr>
              <a:solidFill>
                <a:srgbClr val="434343"/>
              </a:solidFill>
            </a:endParaRPr>
          </a:p>
        </p:txBody>
      </p:sp>
      <p:sp>
        <p:nvSpPr>
          <p:cNvPr id="430" name="Google Shape;430;p53"/>
          <p:cNvSpPr txBox="1"/>
          <p:nvPr/>
        </p:nvSpPr>
        <p:spPr>
          <a:xfrm>
            <a:off x="703700" y="1197000"/>
            <a:ext cx="7942500" cy="3546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Raleway"/>
              <a:buChar char="●"/>
            </a:pPr>
            <a:r>
              <a:rPr lang="en" sz="1700">
                <a:latin typeface="Raleway"/>
                <a:ea typeface="Raleway"/>
                <a:cs typeface="Raleway"/>
                <a:sym typeface="Raleway"/>
              </a:rPr>
              <a:t>Accessibility </a:t>
            </a:r>
            <a:r>
              <a:rPr lang="en" sz="1700" u="sng">
                <a:solidFill>
                  <a:schemeClr val="hlink"/>
                </a:solidFill>
                <a:latin typeface="Raleway"/>
                <a:ea typeface="Raleway"/>
                <a:cs typeface="Raleway"/>
                <a:sym typeface="Raleway"/>
                <a:hlinkClick r:id="rId3"/>
              </a:rPr>
              <a:t>reports</a:t>
            </a:r>
            <a:endParaRPr sz="1700">
              <a:latin typeface="Raleway"/>
              <a:ea typeface="Raleway"/>
              <a:cs typeface="Raleway"/>
              <a:sym typeface="Raleway"/>
            </a:endParaRPr>
          </a:p>
          <a:p>
            <a:pPr marL="457200" lvl="0" indent="0" algn="l" rtl="0">
              <a:spcBef>
                <a:spcPts val="0"/>
              </a:spcBef>
              <a:spcAft>
                <a:spcPts val="0"/>
              </a:spcAft>
              <a:buNone/>
            </a:pP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ADAPT </a:t>
            </a:r>
            <a:r>
              <a:rPr lang="en" sz="1700" u="sng">
                <a:solidFill>
                  <a:schemeClr val="hlink"/>
                </a:solidFill>
                <a:latin typeface="Raleway"/>
                <a:ea typeface="Raleway"/>
                <a:cs typeface="Raleway"/>
                <a:sym typeface="Raleway"/>
                <a:hlinkClick r:id="rId4"/>
              </a:rPr>
              <a:t>construction guide</a:t>
            </a:r>
            <a:endParaRPr sz="1700">
              <a:latin typeface="Raleway"/>
              <a:ea typeface="Raleway"/>
              <a:cs typeface="Raleway"/>
              <a:sym typeface="Raleway"/>
            </a:endParaRPr>
          </a:p>
          <a:p>
            <a:pPr marL="0" lvl="0" indent="0" algn="l" rtl="0">
              <a:spcBef>
                <a:spcPts val="0"/>
              </a:spcBef>
              <a:spcAft>
                <a:spcPts val="0"/>
              </a:spcAft>
              <a:buNone/>
            </a:pPr>
            <a:endParaRPr sz="1700">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Canvas LTI for ADAPT </a:t>
            </a:r>
            <a:r>
              <a:rPr lang="en" sz="1700" u="sng">
                <a:solidFill>
                  <a:schemeClr val="hlink"/>
                </a:solidFill>
                <a:latin typeface="Raleway"/>
                <a:ea typeface="Raleway"/>
                <a:cs typeface="Raleway"/>
                <a:sym typeface="Raleway"/>
                <a:hlinkClick r:id="rId5"/>
              </a:rPr>
              <a:t>instructions</a:t>
            </a:r>
            <a:endParaRPr sz="1700">
              <a:solidFill>
                <a:srgbClr val="201F1E"/>
              </a:solidFill>
              <a:highlight>
                <a:srgbClr val="FFFFFF"/>
              </a:highlight>
              <a:latin typeface="Raleway"/>
              <a:ea typeface="Raleway"/>
              <a:cs typeface="Raleway"/>
              <a:sym typeface="Raleway"/>
            </a:endParaRPr>
          </a:p>
          <a:p>
            <a:pPr marL="914400" marR="381000" lvl="0" indent="0" algn="l" rtl="0">
              <a:lnSpc>
                <a:spcPct val="115000"/>
              </a:lnSpc>
              <a:spcBef>
                <a:spcPts val="0"/>
              </a:spcBef>
              <a:spcAft>
                <a:spcPts val="0"/>
              </a:spcAft>
              <a:buNone/>
            </a:pPr>
            <a:endParaRPr sz="1700">
              <a:solidFill>
                <a:srgbClr val="201F1E"/>
              </a:solidFill>
              <a:highlight>
                <a:srgbClr val="FFFFFF"/>
              </a:highlight>
              <a:latin typeface="Raleway"/>
              <a:ea typeface="Raleway"/>
              <a:cs typeface="Raleway"/>
              <a:sym typeface="Raleway"/>
            </a:endParaRPr>
          </a:p>
          <a:p>
            <a:pPr marL="457200" lvl="0" indent="-336550" algn="l" rtl="0">
              <a:spcBef>
                <a:spcPts val="0"/>
              </a:spcBef>
              <a:spcAft>
                <a:spcPts val="0"/>
              </a:spcAft>
              <a:buSzPts val="1700"/>
              <a:buFont typeface="Raleway"/>
              <a:buChar char="●"/>
            </a:pPr>
            <a:r>
              <a:rPr lang="en" sz="1700">
                <a:latin typeface="Raleway"/>
                <a:ea typeface="Raleway"/>
                <a:cs typeface="Raleway"/>
                <a:sym typeface="Raleway"/>
              </a:rPr>
              <a:t>LibreTexts weekly office hours in </a:t>
            </a:r>
            <a:r>
              <a:rPr lang="en" sz="1700" u="sng">
                <a:solidFill>
                  <a:schemeClr val="hlink"/>
                </a:solidFill>
                <a:latin typeface="Raleway"/>
                <a:ea typeface="Raleway"/>
                <a:cs typeface="Raleway"/>
                <a:sym typeface="Raleway"/>
                <a:hlinkClick r:id="rId6"/>
              </a:rPr>
              <a:t>Zoom</a:t>
            </a:r>
            <a:r>
              <a:rPr lang="en" sz="1700">
                <a:latin typeface="Raleway"/>
                <a:ea typeface="Raleway"/>
                <a:cs typeface="Raleway"/>
                <a:sym typeface="Raleway"/>
              </a:rPr>
              <a:t>:</a:t>
            </a:r>
            <a:endParaRPr sz="1700">
              <a:latin typeface="Raleway"/>
              <a:ea typeface="Raleway"/>
              <a:cs typeface="Raleway"/>
              <a:sym typeface="Raleway"/>
            </a:endParaRPr>
          </a:p>
          <a:p>
            <a:pPr marL="457200" lvl="0" indent="0" algn="l" rtl="0">
              <a:spcBef>
                <a:spcPts val="0"/>
              </a:spcBef>
              <a:spcAft>
                <a:spcPts val="0"/>
              </a:spcAft>
              <a:buNone/>
            </a:pPr>
            <a:endParaRPr sz="1700">
              <a:latin typeface="Raleway"/>
              <a:ea typeface="Raleway"/>
              <a:cs typeface="Raleway"/>
              <a:sym typeface="Raleway"/>
            </a:endParaRPr>
          </a:p>
          <a:p>
            <a:pPr marL="914400" lvl="0" indent="-336550" algn="l" rtl="0">
              <a:spcBef>
                <a:spcPts val="0"/>
              </a:spcBef>
              <a:spcAft>
                <a:spcPts val="0"/>
              </a:spcAft>
              <a:buSzPts val="1700"/>
              <a:buFont typeface="Raleway"/>
              <a:buChar char="●"/>
            </a:pPr>
            <a:r>
              <a:rPr lang="en" sz="1700">
                <a:latin typeface="Raleway"/>
                <a:ea typeface="Raleway"/>
                <a:cs typeface="Raleway"/>
                <a:sym typeface="Raleway"/>
              </a:rPr>
              <a:t>Tuesdays at 9:00-10:00 PST</a:t>
            </a:r>
            <a:endParaRPr sz="1700">
              <a:latin typeface="Raleway"/>
              <a:ea typeface="Raleway"/>
              <a:cs typeface="Raleway"/>
              <a:sym typeface="Raleway"/>
            </a:endParaRPr>
          </a:p>
          <a:p>
            <a:pPr marL="914400" lvl="0" indent="-336550" algn="l" rtl="0">
              <a:spcBef>
                <a:spcPts val="0"/>
              </a:spcBef>
              <a:spcAft>
                <a:spcPts val="0"/>
              </a:spcAft>
              <a:buSzPts val="1700"/>
              <a:buFont typeface="Raleway"/>
              <a:buChar char="●"/>
            </a:pPr>
            <a:r>
              <a:rPr lang="en" sz="1700">
                <a:latin typeface="Raleway"/>
                <a:ea typeface="Raleway"/>
                <a:cs typeface="Raleway"/>
                <a:sym typeface="Raleway"/>
              </a:rPr>
              <a:t>Thursdays at 9:00-10:00 PST</a:t>
            </a:r>
            <a:endParaRPr sz="1700">
              <a:solidFill>
                <a:srgbClr val="3C4858"/>
              </a:solidFill>
              <a:highlight>
                <a:srgbClr val="FFFFFF"/>
              </a:highlight>
              <a:latin typeface="Raleway"/>
              <a:ea typeface="Raleway"/>
              <a:cs typeface="Raleway"/>
              <a:sym typeface="Raleway"/>
            </a:endParaRPr>
          </a:p>
          <a:p>
            <a:pPr marL="457200" marR="381000" lvl="0" indent="0" algn="l" rtl="0">
              <a:lnSpc>
                <a:spcPct val="115000"/>
              </a:lnSpc>
              <a:spcBef>
                <a:spcPts val="0"/>
              </a:spcBef>
              <a:spcAft>
                <a:spcPts val="0"/>
              </a:spcAft>
              <a:buNone/>
            </a:pPr>
            <a:endParaRPr sz="1550">
              <a:solidFill>
                <a:srgbClr val="201F1E"/>
              </a:solidFill>
              <a:highlight>
                <a:srgbClr val="FFFFFF"/>
              </a:highlight>
              <a:latin typeface="Raleway"/>
              <a:ea typeface="Raleway"/>
              <a:cs typeface="Raleway"/>
              <a:sym typeface="Raleway"/>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431" name="Google Shape;431;p53"/>
          <p:cNvSpPr/>
          <p:nvPr/>
        </p:nvSpPr>
        <p:spPr>
          <a:xfrm rot="-5400000">
            <a:off x="4548150" y="-2614975"/>
            <a:ext cx="47700" cy="74691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4"/>
          <p:cNvSpPr txBox="1">
            <a:spLocks noGrp="1"/>
          </p:cNvSpPr>
          <p:nvPr>
            <p:ph type="ctrTitle"/>
          </p:nvPr>
        </p:nvSpPr>
        <p:spPr>
          <a:xfrm>
            <a:off x="637975" y="1159475"/>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B4B4B"/>
                </a:solidFill>
              </a:rPr>
              <a:t>More Questions?</a:t>
            </a:r>
            <a:endParaRPr>
              <a:solidFill>
                <a:srgbClr val="4B4B4B"/>
              </a:solidFill>
            </a:endParaRPr>
          </a:p>
        </p:txBody>
      </p:sp>
      <p:sp>
        <p:nvSpPr>
          <p:cNvPr id="437" name="Google Shape;437;p54"/>
          <p:cNvSpPr txBox="1"/>
          <p:nvPr/>
        </p:nvSpPr>
        <p:spPr>
          <a:xfrm>
            <a:off x="714475" y="2945150"/>
            <a:ext cx="65835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4B4B4B"/>
                </a:solidFill>
                <a:latin typeface="Raleway"/>
                <a:ea typeface="Raleway"/>
                <a:cs typeface="Raleway"/>
                <a:sym typeface="Raleway"/>
              </a:rPr>
              <a:t>Cristina Moon</a:t>
            </a:r>
            <a:endParaRPr sz="1600">
              <a:solidFill>
                <a:srgbClr val="4B4B4B"/>
              </a:solidFill>
              <a:latin typeface="Raleway"/>
              <a:ea typeface="Raleway"/>
              <a:cs typeface="Raleway"/>
              <a:sym typeface="Raleway"/>
            </a:endParaRPr>
          </a:p>
          <a:p>
            <a:pPr marL="0" lvl="0" indent="0" algn="l" rtl="0">
              <a:spcBef>
                <a:spcPts val="0"/>
              </a:spcBef>
              <a:spcAft>
                <a:spcPts val="0"/>
              </a:spcAft>
              <a:buNone/>
            </a:pPr>
            <a:r>
              <a:rPr lang="en" sz="1600">
                <a:solidFill>
                  <a:srgbClr val="4B4B4B"/>
                </a:solidFill>
                <a:latin typeface="Raleway"/>
                <a:ea typeface="Raleway"/>
                <a:cs typeface="Raleway"/>
                <a:sym typeface="Raleway"/>
              </a:rPr>
              <a:t>Spanish Faculty</a:t>
            </a:r>
            <a:endParaRPr sz="1600">
              <a:solidFill>
                <a:srgbClr val="4B4B4B"/>
              </a:solidFill>
              <a:latin typeface="Raleway"/>
              <a:ea typeface="Raleway"/>
              <a:cs typeface="Raleway"/>
              <a:sym typeface="Raleway"/>
            </a:endParaRPr>
          </a:p>
          <a:p>
            <a:pPr marL="0" lvl="0" indent="0" algn="l" rtl="0">
              <a:spcBef>
                <a:spcPts val="0"/>
              </a:spcBef>
              <a:spcAft>
                <a:spcPts val="0"/>
              </a:spcAft>
              <a:buNone/>
            </a:pPr>
            <a:r>
              <a:rPr lang="en" sz="1600">
                <a:solidFill>
                  <a:srgbClr val="4B4B4B"/>
                </a:solidFill>
                <a:latin typeface="Raleway"/>
                <a:ea typeface="Raleway"/>
                <a:cs typeface="Raleway"/>
                <a:sym typeface="Raleway"/>
              </a:rPr>
              <a:t>OER/ZTC Coordinator at Chabot College</a:t>
            </a:r>
            <a:endParaRPr sz="1600">
              <a:solidFill>
                <a:srgbClr val="4B4B4B"/>
              </a:solidFill>
              <a:latin typeface="Raleway"/>
              <a:ea typeface="Raleway"/>
              <a:cs typeface="Raleway"/>
              <a:sym typeface="Raleway"/>
            </a:endParaRPr>
          </a:p>
          <a:p>
            <a:pPr marL="0" lvl="0" indent="0" algn="l" rtl="0">
              <a:spcBef>
                <a:spcPts val="0"/>
              </a:spcBef>
              <a:spcAft>
                <a:spcPts val="0"/>
              </a:spcAft>
              <a:buNone/>
            </a:pPr>
            <a:r>
              <a:rPr lang="en" sz="1600">
                <a:solidFill>
                  <a:srgbClr val="4B4B4B"/>
                </a:solidFill>
                <a:latin typeface="Raleway"/>
                <a:ea typeface="Raleway"/>
                <a:cs typeface="Raleway"/>
                <a:sym typeface="Raleway"/>
              </a:rPr>
              <a:t>ASCCC OERI Spanish Lead, H5P/ADAPT Lead, and OERI Liaison</a:t>
            </a:r>
            <a:endParaRPr sz="1600">
              <a:solidFill>
                <a:srgbClr val="4B4B4B"/>
              </a:solidFill>
              <a:latin typeface="Raleway"/>
              <a:ea typeface="Raleway"/>
              <a:cs typeface="Raleway"/>
              <a:sym typeface="Raleway"/>
            </a:endParaRPr>
          </a:p>
          <a:p>
            <a:pPr marL="0" lvl="0" indent="0" algn="l" rtl="0">
              <a:spcBef>
                <a:spcPts val="0"/>
              </a:spcBef>
              <a:spcAft>
                <a:spcPts val="0"/>
              </a:spcAft>
              <a:buNone/>
            </a:pPr>
            <a:r>
              <a:rPr lang="en" sz="1600" u="sng">
                <a:solidFill>
                  <a:schemeClr val="dk2"/>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cmoon@chabotcollege.edu</a:t>
            </a:r>
            <a:r>
              <a:rPr lang="en" sz="1600">
                <a:solidFill>
                  <a:srgbClr val="0B5394"/>
                </a:solidFill>
                <a:latin typeface="Raleway"/>
                <a:ea typeface="Raleway"/>
                <a:cs typeface="Raleway"/>
                <a:sym typeface="Raleway"/>
              </a:rPr>
              <a:t> </a:t>
            </a:r>
            <a:endParaRPr sz="16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2328950" y="0"/>
            <a:ext cx="3594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What is ADAPT?</a:t>
            </a:r>
            <a:endParaRPr>
              <a:solidFill>
                <a:srgbClr val="434343"/>
              </a:solidFill>
            </a:endParaRPr>
          </a:p>
        </p:txBody>
      </p:sp>
      <p:sp>
        <p:nvSpPr>
          <p:cNvPr id="164" name="Google Shape;164;p21"/>
          <p:cNvSpPr txBox="1"/>
          <p:nvPr/>
        </p:nvSpPr>
        <p:spPr>
          <a:xfrm>
            <a:off x="139225" y="1205625"/>
            <a:ext cx="2624700" cy="337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Raleway"/>
                <a:ea typeface="Raleway"/>
                <a:cs typeface="Raleway"/>
                <a:sym typeface="Raleway"/>
              </a:rPr>
              <a:t>ADAPT is a comprehensive online assessment/homework infrastructure that provides faculty the ability to include auto-graded and non-auto-graded activities from different platforms such as </a:t>
            </a:r>
            <a:r>
              <a:rPr lang="en" sz="1300" b="1">
                <a:latin typeface="Raleway"/>
                <a:ea typeface="Raleway"/>
                <a:cs typeface="Raleway"/>
                <a:sym typeface="Raleway"/>
              </a:rPr>
              <a:t>H5P</a:t>
            </a:r>
            <a:r>
              <a:rPr lang="en" sz="1300">
                <a:latin typeface="Raleway"/>
                <a:ea typeface="Raleway"/>
                <a:cs typeface="Raleway"/>
                <a:sym typeface="Raleway"/>
              </a:rPr>
              <a:t>, </a:t>
            </a:r>
            <a:r>
              <a:rPr lang="en" sz="1300" b="1">
                <a:latin typeface="Raleway"/>
                <a:ea typeface="Raleway"/>
                <a:cs typeface="Raleway"/>
                <a:sym typeface="Raleway"/>
              </a:rPr>
              <a:t>MyOpenMath</a:t>
            </a:r>
            <a:r>
              <a:rPr lang="en" sz="1300">
                <a:latin typeface="Raleway"/>
                <a:ea typeface="Raleway"/>
                <a:cs typeface="Raleway"/>
                <a:sym typeface="Raleway"/>
              </a:rPr>
              <a:t>, </a:t>
            </a:r>
            <a:r>
              <a:rPr lang="en" sz="1300" b="1">
                <a:latin typeface="Raleway"/>
                <a:ea typeface="Raleway"/>
                <a:cs typeface="Raleway"/>
                <a:sym typeface="Raleway"/>
              </a:rPr>
              <a:t>WeBWork</a:t>
            </a:r>
            <a:r>
              <a:rPr lang="en" sz="1300">
                <a:latin typeface="Raleway"/>
                <a:ea typeface="Raleway"/>
                <a:cs typeface="Raleway"/>
                <a:sym typeface="Raleway"/>
              </a:rPr>
              <a:t>, and it’s own </a:t>
            </a:r>
            <a:r>
              <a:rPr lang="en" sz="1300" b="1">
                <a:latin typeface="Raleway"/>
                <a:ea typeface="Raleway"/>
                <a:cs typeface="Raleway"/>
                <a:sym typeface="Raleway"/>
              </a:rPr>
              <a:t>native </a:t>
            </a:r>
            <a:r>
              <a:rPr lang="en" sz="1300">
                <a:latin typeface="Raleway"/>
                <a:ea typeface="Raleway"/>
                <a:cs typeface="Raleway"/>
                <a:sym typeface="Raleway"/>
              </a:rPr>
              <a:t>ADAPT questions.</a:t>
            </a:r>
            <a:endParaRPr sz="1300">
              <a:latin typeface="Raleway"/>
              <a:ea typeface="Raleway"/>
              <a:cs typeface="Raleway"/>
              <a:sym typeface="Raleway"/>
            </a:endParaRPr>
          </a:p>
          <a:p>
            <a:pPr marL="0" lvl="0" indent="0" algn="l" rtl="0">
              <a:spcBef>
                <a:spcPts val="0"/>
              </a:spcBef>
              <a:spcAft>
                <a:spcPts val="0"/>
              </a:spcAft>
              <a:buNone/>
            </a:pPr>
            <a:endParaRPr sz="1300">
              <a:latin typeface="Raleway"/>
              <a:ea typeface="Raleway"/>
              <a:cs typeface="Raleway"/>
              <a:sym typeface="Raleway"/>
            </a:endParaRPr>
          </a:p>
          <a:p>
            <a:pPr marL="0" lvl="0" indent="0" algn="l" rtl="0">
              <a:spcBef>
                <a:spcPts val="0"/>
              </a:spcBef>
              <a:spcAft>
                <a:spcPts val="0"/>
              </a:spcAft>
              <a:buNone/>
            </a:pPr>
            <a:r>
              <a:rPr lang="en" sz="1300">
                <a:latin typeface="Raleway"/>
                <a:ea typeface="Raleway"/>
                <a:cs typeface="Raleway"/>
                <a:sym typeface="Raleway"/>
              </a:rPr>
              <a:t>ADAPT can be integrated into an LMS such as Canvas with full grade integration or it could be run independently.</a:t>
            </a:r>
            <a:endParaRPr sz="1300">
              <a:latin typeface="Raleway"/>
              <a:ea typeface="Raleway"/>
              <a:cs typeface="Raleway"/>
              <a:sym typeface="Raleway"/>
            </a:endParaRPr>
          </a:p>
          <a:p>
            <a:pPr marL="0" lvl="0" indent="0" algn="l" rtl="0">
              <a:spcBef>
                <a:spcPts val="0"/>
              </a:spcBef>
              <a:spcAft>
                <a:spcPts val="0"/>
              </a:spcAft>
              <a:buNone/>
            </a:pPr>
            <a:r>
              <a:rPr lang="en" sz="1200">
                <a:latin typeface="Raleway"/>
                <a:ea typeface="Raleway"/>
                <a:cs typeface="Raleway"/>
                <a:sym typeface="Raleway"/>
              </a:rPr>
              <a:t>  </a:t>
            </a:r>
            <a:endParaRPr sz="1200">
              <a:latin typeface="Raleway"/>
              <a:ea typeface="Raleway"/>
              <a:cs typeface="Raleway"/>
              <a:sym typeface="Raleway"/>
            </a:endParaRPr>
          </a:p>
        </p:txBody>
      </p:sp>
      <p:pic>
        <p:nvPicPr>
          <p:cNvPr id="165" name="Google Shape;165;p21"/>
          <p:cNvPicPr preferRelativeResize="0"/>
          <p:nvPr/>
        </p:nvPicPr>
        <p:blipFill>
          <a:blip r:embed="rId3">
            <a:alphaModFix/>
          </a:blip>
          <a:stretch>
            <a:fillRect/>
          </a:stretch>
        </p:blipFill>
        <p:spPr>
          <a:xfrm>
            <a:off x="2916325" y="1147613"/>
            <a:ext cx="6075275" cy="3630442"/>
          </a:xfrm>
          <a:prstGeom prst="rect">
            <a:avLst/>
          </a:prstGeom>
          <a:noFill/>
          <a:ln>
            <a:noFill/>
          </a:ln>
        </p:spPr>
      </p:pic>
      <p:sp>
        <p:nvSpPr>
          <p:cNvPr id="166" name="Google Shape;166;p21"/>
          <p:cNvSpPr/>
          <p:nvPr/>
        </p:nvSpPr>
        <p:spPr>
          <a:xfrm rot="-5400000">
            <a:off x="4102550" y="-1941775"/>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2602275" y="0"/>
            <a:ext cx="4777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Spanish OER in ADAPT</a:t>
            </a:r>
            <a:endParaRPr>
              <a:solidFill>
                <a:srgbClr val="434343"/>
              </a:solidFill>
            </a:endParaRPr>
          </a:p>
        </p:txBody>
      </p:sp>
      <p:sp>
        <p:nvSpPr>
          <p:cNvPr id="172" name="Google Shape;172;p22"/>
          <p:cNvSpPr/>
          <p:nvPr/>
        </p:nvSpPr>
        <p:spPr>
          <a:xfrm rot="-5400000">
            <a:off x="5018300" y="-1995600"/>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73" name="Google Shape;173;p22"/>
          <p:cNvGraphicFramePr/>
          <p:nvPr/>
        </p:nvGraphicFramePr>
        <p:xfrm>
          <a:off x="838075" y="1414600"/>
          <a:ext cx="7467850" cy="2833925"/>
        </p:xfrm>
        <a:graphic>
          <a:graphicData uri="http://schemas.openxmlformats.org/drawingml/2006/table">
            <a:tbl>
              <a:tblPr>
                <a:noFill/>
                <a:tableStyleId>{9C1034D9-CDA3-4AD7-9932-F06AE750A592}</a:tableStyleId>
              </a:tblPr>
              <a:tblGrid>
                <a:gridCol w="5607600">
                  <a:extLst>
                    <a:ext uri="{9D8B030D-6E8A-4147-A177-3AD203B41FA5}">
                      <a16:colId xmlns:a16="http://schemas.microsoft.com/office/drawing/2014/main" val="20000"/>
                    </a:ext>
                  </a:extLst>
                </a:gridCol>
                <a:gridCol w="1860250">
                  <a:extLst>
                    <a:ext uri="{9D8B030D-6E8A-4147-A177-3AD203B41FA5}">
                      <a16:colId xmlns:a16="http://schemas.microsoft.com/office/drawing/2014/main" val="20001"/>
                    </a:ext>
                  </a:extLst>
                </a:gridCol>
              </a:tblGrid>
              <a:tr h="433425">
                <a:tc>
                  <a:txBody>
                    <a:bodyPr/>
                    <a:lstStyle/>
                    <a:p>
                      <a:pPr marL="0" lvl="0" indent="0" algn="l" rtl="0">
                        <a:spcBef>
                          <a:spcPts val="0"/>
                        </a:spcBef>
                        <a:spcAft>
                          <a:spcPts val="0"/>
                        </a:spcAft>
                        <a:buNone/>
                      </a:pPr>
                      <a:r>
                        <a:rPr lang="en" b="1"/>
                        <a:t>Title of Spanish OER Collection in ADAPT Commons</a:t>
                      </a:r>
                      <a:endParaRPr b="1"/>
                    </a:p>
                  </a:txBody>
                  <a:tcPr marL="91425" marR="91425" marT="91425" marB="91425"/>
                </a:tc>
                <a:tc>
                  <a:txBody>
                    <a:bodyPr/>
                    <a:lstStyle/>
                    <a:p>
                      <a:pPr marL="0" lvl="0" indent="0" algn="l" rtl="0">
                        <a:spcBef>
                          <a:spcPts val="0"/>
                        </a:spcBef>
                        <a:spcAft>
                          <a:spcPts val="0"/>
                        </a:spcAft>
                        <a:buNone/>
                      </a:pPr>
                      <a:r>
                        <a:rPr lang="en" b="1"/>
                        <a:t># of activities</a:t>
                      </a:r>
                      <a:endParaRPr b="1"/>
                    </a:p>
                  </a:txBody>
                  <a:tcPr marL="91425" marR="91425" marT="91425" marB="91425"/>
                </a:tc>
                <a:extLst>
                  <a:ext uri="{0D108BD9-81ED-4DB2-BD59-A6C34878D82A}">
                    <a16:rowId xmlns:a16="http://schemas.microsoft.com/office/drawing/2014/main" val="10000"/>
                  </a:ext>
                </a:extLst>
              </a:tr>
              <a:tr h="433425">
                <a:tc>
                  <a:txBody>
                    <a:bodyPr/>
                    <a:lstStyle/>
                    <a:p>
                      <a:pPr marL="0" lvl="0" indent="0" algn="l" rtl="0">
                        <a:spcBef>
                          <a:spcPts val="0"/>
                        </a:spcBef>
                        <a:spcAft>
                          <a:spcPts val="0"/>
                        </a:spcAft>
                        <a:buNone/>
                      </a:pPr>
                      <a:r>
                        <a:rPr lang="en" u="sng">
                          <a:solidFill>
                            <a:schemeClr val="hlink"/>
                          </a:solidFill>
                          <a:hlinkClick r:id="rId3"/>
                        </a:rPr>
                        <a:t>Entrada Libre (Intermediate Spanish)</a:t>
                      </a:r>
                      <a:endParaRPr/>
                    </a:p>
                  </a:txBody>
                  <a:tcPr marL="91425" marR="91425" marT="91425" marB="91425"/>
                </a:tc>
                <a:tc>
                  <a:txBody>
                    <a:bodyPr/>
                    <a:lstStyle/>
                    <a:p>
                      <a:pPr marL="0" lvl="0" indent="0" algn="l" rtl="0">
                        <a:spcBef>
                          <a:spcPts val="0"/>
                        </a:spcBef>
                        <a:spcAft>
                          <a:spcPts val="0"/>
                        </a:spcAft>
                        <a:buNone/>
                      </a:pPr>
                      <a:r>
                        <a:rPr lang="en"/>
                        <a:t>116</a:t>
                      </a:r>
                      <a:endParaRPr/>
                    </a:p>
                  </a:txBody>
                  <a:tcPr marL="91425" marR="91425" marT="91425" marB="91425"/>
                </a:tc>
                <a:extLst>
                  <a:ext uri="{0D108BD9-81ED-4DB2-BD59-A6C34878D82A}">
                    <a16:rowId xmlns:a16="http://schemas.microsoft.com/office/drawing/2014/main" val="10001"/>
                  </a:ext>
                </a:extLst>
              </a:tr>
              <a:tr h="433425">
                <a:tc>
                  <a:txBody>
                    <a:bodyPr/>
                    <a:lstStyle/>
                    <a:p>
                      <a:pPr marL="0" lvl="0" indent="0" algn="l" rtl="0">
                        <a:spcBef>
                          <a:spcPts val="0"/>
                        </a:spcBef>
                        <a:spcAft>
                          <a:spcPts val="0"/>
                        </a:spcAft>
                        <a:buNone/>
                      </a:pPr>
                      <a:r>
                        <a:rPr lang="en" u="sng">
                          <a:solidFill>
                            <a:schemeClr val="hlink"/>
                          </a:solidFill>
                          <a:hlinkClick r:id="rId3"/>
                        </a:rPr>
                        <a:t>¡Naveguemos juntos! (Introductory Spanish)</a:t>
                      </a:r>
                      <a:endParaRPr/>
                    </a:p>
                  </a:txBody>
                  <a:tcPr marL="91425" marR="91425" marT="91425" marB="91425"/>
                </a:tc>
                <a:tc>
                  <a:txBody>
                    <a:bodyPr/>
                    <a:lstStyle/>
                    <a:p>
                      <a:pPr marL="0" lvl="0" indent="0" algn="l" rtl="0">
                        <a:spcBef>
                          <a:spcPts val="0"/>
                        </a:spcBef>
                        <a:spcAft>
                          <a:spcPts val="0"/>
                        </a:spcAft>
                        <a:buNone/>
                      </a:pPr>
                      <a:r>
                        <a:rPr lang="en"/>
                        <a:t>463</a:t>
                      </a:r>
                      <a:endParaRPr/>
                    </a:p>
                  </a:txBody>
                  <a:tcPr marL="91425" marR="91425" marT="91425" marB="91425"/>
                </a:tc>
                <a:extLst>
                  <a:ext uri="{0D108BD9-81ED-4DB2-BD59-A6C34878D82A}">
                    <a16:rowId xmlns:a16="http://schemas.microsoft.com/office/drawing/2014/main" val="10002"/>
                  </a:ext>
                </a:extLst>
              </a:tr>
              <a:tr h="433425">
                <a:tc>
                  <a:txBody>
                    <a:bodyPr/>
                    <a:lstStyle/>
                    <a:p>
                      <a:pPr marL="0" lvl="0" indent="0" algn="l" rtl="0">
                        <a:spcBef>
                          <a:spcPts val="0"/>
                        </a:spcBef>
                        <a:spcAft>
                          <a:spcPts val="0"/>
                        </a:spcAft>
                        <a:buNone/>
                      </a:pPr>
                      <a:r>
                        <a:rPr lang="en" u="sng">
                          <a:solidFill>
                            <a:schemeClr val="hlink"/>
                          </a:solidFill>
                          <a:hlinkClick r:id="rId3"/>
                        </a:rPr>
                        <a:t>Tarea Libre (First-year Spanish)</a:t>
                      </a:r>
                      <a:endParaRPr/>
                    </a:p>
                  </a:txBody>
                  <a:tcPr marL="91425" marR="91425" marT="91425" marB="91425"/>
                </a:tc>
                <a:tc>
                  <a:txBody>
                    <a:bodyPr/>
                    <a:lstStyle/>
                    <a:p>
                      <a:pPr marL="0" lvl="0" indent="0" algn="l" rtl="0">
                        <a:spcBef>
                          <a:spcPts val="0"/>
                        </a:spcBef>
                        <a:spcAft>
                          <a:spcPts val="0"/>
                        </a:spcAft>
                        <a:buNone/>
                      </a:pPr>
                      <a:r>
                        <a:rPr lang="en"/>
                        <a:t>1,410</a:t>
                      </a:r>
                      <a:endParaRPr/>
                    </a:p>
                  </a:txBody>
                  <a:tcPr marL="91425" marR="91425" marT="91425" marB="91425"/>
                </a:tc>
                <a:extLst>
                  <a:ext uri="{0D108BD9-81ED-4DB2-BD59-A6C34878D82A}">
                    <a16:rowId xmlns:a16="http://schemas.microsoft.com/office/drawing/2014/main" val="10003"/>
                  </a:ext>
                </a:extLst>
              </a:tr>
              <a:tr h="433425">
                <a:tc>
                  <a:txBody>
                    <a:bodyPr/>
                    <a:lstStyle/>
                    <a:p>
                      <a:pPr marL="0" lvl="0" indent="0" algn="l" rtl="0">
                        <a:spcBef>
                          <a:spcPts val="0"/>
                        </a:spcBef>
                        <a:spcAft>
                          <a:spcPts val="0"/>
                        </a:spcAft>
                        <a:buNone/>
                      </a:pPr>
                      <a:r>
                        <a:rPr lang="en" u="sng">
                          <a:solidFill>
                            <a:schemeClr val="hlink"/>
                          </a:solidFill>
                          <a:hlinkClick r:id="rId3"/>
                        </a:rPr>
                        <a:t>Introducción al Español (Palacios)</a:t>
                      </a:r>
                      <a:endParaRPr/>
                    </a:p>
                  </a:txBody>
                  <a:tcPr marL="91425" marR="91425" marT="91425" marB="91425"/>
                </a:tc>
                <a:tc>
                  <a:txBody>
                    <a:bodyPr/>
                    <a:lstStyle/>
                    <a:p>
                      <a:pPr marL="0" lvl="0" indent="0" algn="l" rtl="0">
                        <a:spcBef>
                          <a:spcPts val="0"/>
                        </a:spcBef>
                        <a:spcAft>
                          <a:spcPts val="0"/>
                        </a:spcAft>
                        <a:buNone/>
                      </a:pPr>
                      <a:r>
                        <a:rPr lang="en"/>
                        <a:t>50</a:t>
                      </a:r>
                      <a:endParaRPr/>
                    </a:p>
                  </a:txBody>
                  <a:tcPr marL="91425" marR="91425" marT="91425" marB="91425"/>
                </a:tc>
                <a:extLst>
                  <a:ext uri="{0D108BD9-81ED-4DB2-BD59-A6C34878D82A}">
                    <a16:rowId xmlns:a16="http://schemas.microsoft.com/office/drawing/2014/main" val="10004"/>
                  </a:ext>
                </a:extLst>
              </a:tr>
              <a:tr h="666800">
                <a:tc>
                  <a:txBody>
                    <a:bodyPr/>
                    <a:lstStyle/>
                    <a:p>
                      <a:pPr marL="0" lvl="0" indent="0" algn="l" rtl="0">
                        <a:spcBef>
                          <a:spcPts val="0"/>
                        </a:spcBef>
                        <a:spcAft>
                          <a:spcPts val="0"/>
                        </a:spcAft>
                        <a:buNone/>
                      </a:pPr>
                      <a:r>
                        <a:rPr lang="en" u="sng">
                          <a:solidFill>
                            <a:schemeClr val="hlink"/>
                          </a:solidFill>
                          <a:hlinkClick r:id="rId3"/>
                        </a:rPr>
                        <a:t>¡Chévere! Introductory Spanish I and II (Brown, Escudero, Montoya, and Small)</a:t>
                      </a:r>
                      <a:endParaRPr/>
                    </a:p>
                  </a:txBody>
                  <a:tcPr marL="91425" marR="91425" marT="91425" marB="91425"/>
                </a:tc>
                <a:tc>
                  <a:txBody>
                    <a:bodyPr/>
                    <a:lstStyle/>
                    <a:p>
                      <a:pPr marL="0" lvl="0" indent="0" algn="l" rtl="0">
                        <a:spcBef>
                          <a:spcPts val="0"/>
                        </a:spcBef>
                        <a:spcAft>
                          <a:spcPts val="0"/>
                        </a:spcAft>
                        <a:buNone/>
                      </a:pPr>
                      <a:r>
                        <a:rPr lang="en" dirty="0"/>
                        <a:t>I = 626</a:t>
                      </a:r>
                      <a:endParaRPr dirty="0"/>
                    </a:p>
                    <a:p>
                      <a:pPr marL="0" lvl="0" indent="0" algn="l" rtl="0">
                        <a:spcBef>
                          <a:spcPts val="0"/>
                        </a:spcBef>
                        <a:spcAft>
                          <a:spcPts val="0"/>
                        </a:spcAft>
                        <a:buNone/>
                      </a:pPr>
                      <a:r>
                        <a:rPr lang="en" dirty="0"/>
                        <a:t>II = 487</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174" name="Google Shape;174;p22"/>
          <p:cNvSpPr txBox="1"/>
          <p:nvPr/>
        </p:nvSpPr>
        <p:spPr>
          <a:xfrm>
            <a:off x="857250" y="4395225"/>
            <a:ext cx="74679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 addition, if you do a search for Spanish questions, you will find 4,889 question in ADAPT. 1,394 are ADAPT native questions.</a:t>
            </a:r>
            <a:endParaRPr sz="24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2328950" y="0"/>
            <a:ext cx="4951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rPr>
              <a:t>Who is using ADAPT</a:t>
            </a:r>
            <a:endParaRPr>
              <a:solidFill>
                <a:srgbClr val="434343"/>
              </a:solidFill>
            </a:endParaRPr>
          </a:p>
        </p:txBody>
      </p:sp>
      <p:sp>
        <p:nvSpPr>
          <p:cNvPr id="180" name="Google Shape;180;p23"/>
          <p:cNvSpPr txBox="1"/>
          <p:nvPr/>
        </p:nvSpPr>
        <p:spPr>
          <a:xfrm>
            <a:off x="1024175" y="1058550"/>
            <a:ext cx="74082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Raleway"/>
                <a:ea typeface="Raleway"/>
                <a:cs typeface="Raleway"/>
                <a:sym typeface="Raleway"/>
              </a:rPr>
              <a:t>Spring 2024</a:t>
            </a:r>
            <a:endParaRPr sz="2100" b="1">
              <a:latin typeface="Raleway"/>
              <a:ea typeface="Raleway"/>
              <a:cs typeface="Raleway"/>
              <a:sym typeface="Raleway"/>
            </a:endParaRPr>
          </a:p>
          <a:p>
            <a:pPr marL="457200" lvl="0" indent="-349250" algn="l" rtl="0">
              <a:spcBef>
                <a:spcPts val="0"/>
              </a:spcBef>
              <a:spcAft>
                <a:spcPts val="0"/>
              </a:spcAft>
              <a:buSzPts val="1900"/>
              <a:buFont typeface="Raleway"/>
              <a:buChar char="●"/>
            </a:pPr>
            <a:r>
              <a:rPr lang="en" sz="1900">
                <a:latin typeface="Raleway"/>
                <a:ea typeface="Raleway"/>
                <a:cs typeface="Raleway"/>
                <a:sym typeface="Raleway"/>
              </a:rPr>
              <a:t>+ 115 active ADAPT courses</a:t>
            </a:r>
            <a:endParaRPr sz="1900">
              <a:latin typeface="Raleway"/>
              <a:ea typeface="Raleway"/>
              <a:cs typeface="Raleway"/>
              <a:sym typeface="Raleway"/>
            </a:endParaRPr>
          </a:p>
          <a:p>
            <a:pPr marL="914400" lvl="1" indent="-349250" algn="l" rtl="0">
              <a:spcBef>
                <a:spcPts val="0"/>
              </a:spcBef>
              <a:spcAft>
                <a:spcPts val="0"/>
              </a:spcAft>
              <a:buSzPts val="1900"/>
              <a:buFont typeface="Raleway"/>
              <a:buChar char="○"/>
            </a:pPr>
            <a:r>
              <a:rPr lang="en" sz="1900">
                <a:latin typeface="Raleway"/>
                <a:ea typeface="Raleway"/>
                <a:cs typeface="Raleway"/>
                <a:sym typeface="Raleway"/>
              </a:rPr>
              <a:t>56 from Spanish classes</a:t>
            </a:r>
            <a:endParaRPr sz="1900">
              <a:latin typeface="Raleway"/>
              <a:ea typeface="Raleway"/>
              <a:cs typeface="Raleway"/>
              <a:sym typeface="Raleway"/>
            </a:endParaRPr>
          </a:p>
          <a:p>
            <a:pPr marL="457200" lvl="0" indent="-349250" algn="l" rtl="0">
              <a:spcBef>
                <a:spcPts val="0"/>
              </a:spcBef>
              <a:spcAft>
                <a:spcPts val="0"/>
              </a:spcAft>
              <a:buSzPts val="1900"/>
              <a:buFont typeface="Raleway"/>
              <a:buChar char="●"/>
            </a:pPr>
            <a:r>
              <a:rPr lang="en" sz="1900">
                <a:latin typeface="Raleway"/>
                <a:ea typeface="Raleway"/>
                <a:cs typeface="Raleway"/>
                <a:sym typeface="Raleway"/>
              </a:rPr>
              <a:t>+3,500 students are using ADAPT</a:t>
            </a:r>
            <a:endParaRPr sz="1900">
              <a:latin typeface="Raleway"/>
              <a:ea typeface="Raleway"/>
              <a:cs typeface="Raleway"/>
              <a:sym typeface="Raleway"/>
            </a:endParaRPr>
          </a:p>
          <a:p>
            <a:pPr marL="914400" lvl="1" indent="-349250" algn="l" rtl="0">
              <a:spcBef>
                <a:spcPts val="0"/>
              </a:spcBef>
              <a:spcAft>
                <a:spcPts val="0"/>
              </a:spcAft>
              <a:buSzPts val="1900"/>
              <a:buFont typeface="Raleway"/>
              <a:buChar char="○"/>
            </a:pPr>
            <a:r>
              <a:rPr lang="en" sz="1900">
                <a:latin typeface="Raleway"/>
                <a:ea typeface="Raleway"/>
                <a:cs typeface="Raleway"/>
                <a:sym typeface="Raleway"/>
              </a:rPr>
              <a:t>Almost 1,000 are from Spanish classes</a:t>
            </a:r>
            <a:endParaRPr sz="1900">
              <a:latin typeface="Raleway"/>
              <a:ea typeface="Raleway"/>
              <a:cs typeface="Raleway"/>
              <a:sym typeface="Raleway"/>
            </a:endParaRPr>
          </a:p>
          <a:p>
            <a:pPr marL="457200" lvl="0" indent="-349250" algn="l" rtl="0">
              <a:spcBef>
                <a:spcPts val="0"/>
              </a:spcBef>
              <a:spcAft>
                <a:spcPts val="0"/>
              </a:spcAft>
              <a:buSzPts val="1900"/>
              <a:buFont typeface="Raleway"/>
              <a:buChar char="●"/>
            </a:pPr>
            <a:r>
              <a:rPr lang="en" sz="1900">
                <a:latin typeface="Raleway"/>
                <a:ea typeface="Raleway"/>
                <a:cs typeface="Raleway"/>
                <a:sym typeface="Raleway"/>
              </a:rPr>
              <a:t>Colleges using ADAPT for Spanish:</a:t>
            </a:r>
            <a:endParaRPr sz="1000">
              <a:latin typeface="Raleway"/>
              <a:ea typeface="Raleway"/>
              <a:cs typeface="Raleway"/>
              <a:sym typeface="Raleway"/>
            </a:endParaRPr>
          </a:p>
          <a:p>
            <a:pPr marL="0" lvl="0" indent="0" algn="l" rtl="0">
              <a:spcBef>
                <a:spcPts val="0"/>
              </a:spcBef>
              <a:spcAft>
                <a:spcPts val="0"/>
              </a:spcAft>
              <a:buNone/>
            </a:pPr>
            <a:r>
              <a:rPr lang="en" sz="1200">
                <a:latin typeface="Raleway"/>
                <a:ea typeface="Raleway"/>
                <a:cs typeface="Raleway"/>
                <a:sym typeface="Raleway"/>
              </a:rPr>
              <a:t>  </a:t>
            </a:r>
            <a:endParaRPr sz="1200">
              <a:latin typeface="Raleway"/>
              <a:ea typeface="Raleway"/>
              <a:cs typeface="Raleway"/>
              <a:sym typeface="Raleway"/>
            </a:endParaRPr>
          </a:p>
        </p:txBody>
      </p:sp>
      <p:sp>
        <p:nvSpPr>
          <p:cNvPr id="181" name="Google Shape;181;p23"/>
          <p:cNvSpPr/>
          <p:nvPr/>
        </p:nvSpPr>
        <p:spPr>
          <a:xfrm rot="-5400000">
            <a:off x="4548150" y="-1918875"/>
            <a:ext cx="47700" cy="57537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txBox="1"/>
          <p:nvPr/>
        </p:nvSpPr>
        <p:spPr>
          <a:xfrm>
            <a:off x="1024175" y="2991450"/>
            <a:ext cx="2754900" cy="1717200"/>
          </a:xfrm>
          <a:prstGeom prst="rect">
            <a:avLst/>
          </a:prstGeom>
          <a:noFill/>
          <a:ln>
            <a:noFill/>
          </a:ln>
        </p:spPr>
        <p:txBody>
          <a:bodyPr spcFirstLastPara="1" wrap="square" lIns="91425" tIns="91425" rIns="91425" bIns="91425" anchor="t" anchorCtr="0">
            <a:noAutofit/>
          </a:bodyPr>
          <a:lstStyle/>
          <a:p>
            <a:pPr marL="914400" lvl="1" indent="-304800" algn="l" rtl="0">
              <a:spcBef>
                <a:spcPts val="0"/>
              </a:spcBef>
              <a:spcAft>
                <a:spcPts val="0"/>
              </a:spcAft>
              <a:buSzPts val="1200"/>
              <a:buFont typeface="Raleway"/>
              <a:buChar char="○"/>
            </a:pPr>
            <a:r>
              <a:rPr lang="en" sz="1200">
                <a:latin typeface="Raleway"/>
                <a:ea typeface="Raleway"/>
                <a:cs typeface="Raleway"/>
                <a:sym typeface="Raleway"/>
              </a:rPr>
              <a:t>Allan Hancock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American River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Cal State LA</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Cañada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Cerro Coso CC</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Chabot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Columbia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Cuyamaca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Cypress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Estrella Mountain CC</a:t>
            </a:r>
            <a:endParaRPr sz="1200">
              <a:latin typeface="Raleway"/>
              <a:ea typeface="Raleway"/>
              <a:cs typeface="Raleway"/>
              <a:sym typeface="Raleway"/>
            </a:endParaRPr>
          </a:p>
          <a:p>
            <a:pPr marL="914400" lvl="0" indent="0" algn="l" rtl="0">
              <a:spcBef>
                <a:spcPts val="0"/>
              </a:spcBef>
              <a:spcAft>
                <a:spcPts val="0"/>
              </a:spcAft>
              <a:buNone/>
            </a:pPr>
            <a:endParaRPr sz="1200">
              <a:solidFill>
                <a:schemeClr val="dk1"/>
              </a:solidFill>
              <a:latin typeface="Lato"/>
              <a:ea typeface="Lato"/>
              <a:cs typeface="Lato"/>
              <a:sym typeface="Lato"/>
            </a:endParaRPr>
          </a:p>
        </p:txBody>
      </p:sp>
      <p:sp>
        <p:nvSpPr>
          <p:cNvPr id="183" name="Google Shape;183;p23"/>
          <p:cNvSpPr txBox="1"/>
          <p:nvPr/>
        </p:nvSpPr>
        <p:spPr>
          <a:xfrm>
            <a:off x="4044600" y="3037225"/>
            <a:ext cx="3777600" cy="1793400"/>
          </a:xfrm>
          <a:prstGeom prst="rect">
            <a:avLst/>
          </a:prstGeom>
          <a:noFill/>
          <a:ln>
            <a:noFill/>
          </a:ln>
        </p:spPr>
        <p:txBody>
          <a:bodyPr spcFirstLastPara="1" wrap="square" lIns="91425" tIns="91425" rIns="91425" bIns="91425" anchor="t" anchorCtr="0">
            <a:noAutofit/>
          </a:bodyPr>
          <a:lstStyle/>
          <a:p>
            <a:pPr marL="914400" lvl="1" indent="-304800" algn="l" rtl="0">
              <a:spcBef>
                <a:spcPts val="0"/>
              </a:spcBef>
              <a:spcAft>
                <a:spcPts val="0"/>
              </a:spcAft>
              <a:buSzPts val="1200"/>
              <a:buFont typeface="Raleway"/>
              <a:buChar char="○"/>
            </a:pPr>
            <a:r>
              <a:rPr lang="en" sz="1200">
                <a:latin typeface="Raleway"/>
                <a:ea typeface="Raleway"/>
                <a:cs typeface="Raleway"/>
                <a:sym typeface="Raleway"/>
              </a:rPr>
              <a:t>LA Pierce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Madera CC</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Montgomery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Mount Saint Mary’s University (LA)</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Reedley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San José City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Santa Mónica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Santa Rosa Junior college</a:t>
            </a:r>
            <a:endParaRPr sz="1200">
              <a:latin typeface="Raleway"/>
              <a:ea typeface="Raleway"/>
              <a:cs typeface="Raleway"/>
              <a:sym typeface="Raleway"/>
            </a:endParaRPr>
          </a:p>
          <a:p>
            <a:pPr marL="914400" lvl="1" indent="-304800" algn="l" rtl="0">
              <a:spcBef>
                <a:spcPts val="0"/>
              </a:spcBef>
              <a:spcAft>
                <a:spcPts val="0"/>
              </a:spcAft>
              <a:buSzPts val="1200"/>
              <a:buFont typeface="Raleway"/>
              <a:buChar char="○"/>
            </a:pPr>
            <a:r>
              <a:rPr lang="en" sz="1200">
                <a:latin typeface="Raleway"/>
                <a:ea typeface="Raleway"/>
                <a:cs typeface="Raleway"/>
                <a:sym typeface="Raleway"/>
              </a:rPr>
              <a:t>Sierra College</a:t>
            </a:r>
            <a:endParaRPr sz="12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1081075" y="106063"/>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333333"/>
                </a:solidFill>
              </a:rPr>
              <a:t>Colleges with Canvas ADAPT LTI </a:t>
            </a:r>
            <a:r>
              <a:rPr lang="en" sz="1800">
                <a:solidFill>
                  <a:srgbClr val="333333"/>
                </a:solidFill>
              </a:rPr>
              <a:t>(as of 7/31/23)</a:t>
            </a:r>
            <a:endParaRPr sz="1800">
              <a:solidFill>
                <a:srgbClr val="333333"/>
              </a:solidFill>
            </a:endParaRPr>
          </a:p>
        </p:txBody>
      </p:sp>
      <p:sp>
        <p:nvSpPr>
          <p:cNvPr id="189" name="Google Shape;189;p24"/>
          <p:cNvSpPr/>
          <p:nvPr/>
        </p:nvSpPr>
        <p:spPr>
          <a:xfrm rot="-5400000">
            <a:off x="3639350" y="-1574225"/>
            <a:ext cx="47700" cy="4953600"/>
          </a:xfrm>
          <a:prstGeom prst="roundRect">
            <a:avLst>
              <a:gd name="adj" fmla="val 5000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4"/>
          <p:cNvPicPr preferRelativeResize="0"/>
          <p:nvPr/>
        </p:nvPicPr>
        <p:blipFill>
          <a:blip r:embed="rId3">
            <a:alphaModFix/>
          </a:blip>
          <a:stretch>
            <a:fillRect/>
          </a:stretch>
        </p:blipFill>
        <p:spPr>
          <a:xfrm>
            <a:off x="711575" y="926425"/>
            <a:ext cx="7720875" cy="3738449"/>
          </a:xfrm>
          <a:prstGeom prst="rect">
            <a:avLst/>
          </a:prstGeom>
          <a:noFill/>
          <a:ln>
            <a:noFill/>
          </a:ln>
        </p:spPr>
      </p:pic>
      <p:sp>
        <p:nvSpPr>
          <p:cNvPr id="191" name="Google Shape;191;p24"/>
          <p:cNvSpPr txBox="1"/>
          <p:nvPr/>
        </p:nvSpPr>
        <p:spPr>
          <a:xfrm>
            <a:off x="896775" y="4617300"/>
            <a:ext cx="7955700" cy="3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4"/>
              </a:rPr>
              <a:t>Updated list</a:t>
            </a:r>
            <a:r>
              <a:rPr lang="en">
                <a:latin typeface="Lato"/>
                <a:ea typeface="Lato"/>
                <a:cs typeface="Lato"/>
                <a:sym typeface="Lato"/>
              </a:rPr>
              <a:t> of 94 institutions as of 4/25/24.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ctrTitle"/>
          </p:nvPr>
        </p:nvSpPr>
        <p:spPr>
          <a:xfrm>
            <a:off x="667000" y="1108700"/>
            <a:ext cx="67365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4B4B4B"/>
                </a:solidFill>
              </a:rPr>
              <a:t>Let’s get to work</a:t>
            </a:r>
            <a:endParaRPr sz="4000">
              <a:solidFill>
                <a:srgbClr val="4B4B4B"/>
              </a:solidFill>
            </a:endParaRPr>
          </a:p>
          <a:p>
            <a:pPr marL="0" lvl="0" indent="0" algn="l" rtl="0">
              <a:spcBef>
                <a:spcPts val="0"/>
              </a:spcBef>
              <a:spcAft>
                <a:spcPts val="0"/>
              </a:spcAft>
              <a:buNone/>
            </a:pPr>
            <a:endParaRPr sz="4000">
              <a:solidFill>
                <a:srgbClr val="4B4B4B"/>
              </a:solidFill>
            </a:endParaRPr>
          </a:p>
        </p:txBody>
      </p:sp>
      <p:sp>
        <p:nvSpPr>
          <p:cNvPr id="197" name="Google Shape;197;p25"/>
          <p:cNvSpPr txBox="1"/>
          <p:nvPr/>
        </p:nvSpPr>
        <p:spPr>
          <a:xfrm>
            <a:off x="521700" y="2787675"/>
            <a:ext cx="8152500" cy="19548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Raleway"/>
              <a:buAutoNum type="arabicPeriod"/>
            </a:pPr>
            <a:r>
              <a:rPr lang="en" sz="2600" b="1">
                <a:latin typeface="Raleway"/>
                <a:ea typeface="Raleway"/>
                <a:cs typeface="Raleway"/>
                <a:sym typeface="Raleway"/>
              </a:rPr>
              <a:t>Find</a:t>
            </a:r>
            <a:r>
              <a:rPr lang="en" sz="2600">
                <a:latin typeface="Raleway"/>
                <a:ea typeface="Raleway"/>
                <a:cs typeface="Raleway"/>
                <a:sym typeface="Raleway"/>
              </a:rPr>
              <a:t> ADAPT </a:t>
            </a:r>
            <a:endParaRPr sz="2600">
              <a:latin typeface="Raleway"/>
              <a:ea typeface="Raleway"/>
              <a:cs typeface="Raleway"/>
              <a:sym typeface="Raleway"/>
            </a:endParaRPr>
          </a:p>
          <a:p>
            <a:pPr marL="914400" lvl="0" indent="-381000" algn="l" rtl="0">
              <a:spcBef>
                <a:spcPts val="0"/>
              </a:spcBef>
              <a:spcAft>
                <a:spcPts val="0"/>
              </a:spcAft>
              <a:buSzPts val="2400"/>
              <a:buFont typeface="Raleway"/>
              <a:buChar char="●"/>
            </a:pPr>
            <a:r>
              <a:rPr lang="en" sz="2400">
                <a:latin typeface="Raleway"/>
                <a:ea typeface="Raleway"/>
                <a:cs typeface="Raleway"/>
                <a:sym typeface="Raleway"/>
              </a:rPr>
              <a:t>Questions</a:t>
            </a:r>
            <a:endParaRPr sz="2400">
              <a:latin typeface="Raleway"/>
              <a:ea typeface="Raleway"/>
              <a:cs typeface="Raleway"/>
              <a:sym typeface="Raleway"/>
            </a:endParaRPr>
          </a:p>
          <a:p>
            <a:pPr marL="914400" lvl="0" indent="-381000" algn="l" rtl="0">
              <a:spcBef>
                <a:spcPts val="0"/>
              </a:spcBef>
              <a:spcAft>
                <a:spcPts val="0"/>
              </a:spcAft>
              <a:buSzPts val="2400"/>
              <a:buFont typeface="Raleway"/>
              <a:buChar char="●"/>
            </a:pPr>
            <a:r>
              <a:rPr lang="en" sz="2400">
                <a:latin typeface="Raleway"/>
                <a:ea typeface="Raleway"/>
                <a:cs typeface="Raleway"/>
                <a:sym typeface="Raleway"/>
              </a:rPr>
              <a:t>Collections</a:t>
            </a:r>
            <a:endParaRPr sz="2400">
              <a:latin typeface="Raleway"/>
              <a:ea typeface="Raleway"/>
              <a:cs typeface="Raleway"/>
              <a:sym typeface="Raleway"/>
            </a:endParaRPr>
          </a:p>
          <a:p>
            <a:pPr marL="914400" lvl="0" indent="-381000" algn="l" rtl="0">
              <a:spcBef>
                <a:spcPts val="0"/>
              </a:spcBef>
              <a:spcAft>
                <a:spcPts val="0"/>
              </a:spcAft>
              <a:buSzPts val="2400"/>
              <a:buFont typeface="Raleway"/>
              <a:buChar char="●"/>
            </a:pPr>
            <a:r>
              <a:rPr lang="en" sz="2400">
                <a:latin typeface="Raleway"/>
                <a:ea typeface="Raleway"/>
                <a:cs typeface="Raleway"/>
                <a:sym typeface="Raleway"/>
              </a:rPr>
              <a:t>Public courses</a:t>
            </a:r>
            <a:endParaRPr sz="2400">
              <a:latin typeface="Raleway"/>
              <a:ea typeface="Raleway"/>
              <a:cs typeface="Raleway"/>
              <a:sym typeface="Raleway"/>
            </a:endParaRPr>
          </a:p>
          <a:p>
            <a:pPr marL="342900" lvl="0" indent="0" algn="l" rtl="0">
              <a:spcBef>
                <a:spcPts val="0"/>
              </a:spcBef>
              <a:spcAft>
                <a:spcPts val="0"/>
              </a:spcAft>
              <a:buNone/>
            </a:pPr>
            <a:endParaRPr sz="1700">
              <a:solidFill>
                <a:srgbClr val="4B4B4B"/>
              </a:solidFill>
              <a:latin typeface="Raleway"/>
              <a:ea typeface="Raleway"/>
              <a:cs typeface="Raleway"/>
              <a:sym typeface="Raleway"/>
            </a:endParaRPr>
          </a:p>
        </p:txBody>
      </p:sp>
      <p:pic>
        <p:nvPicPr>
          <p:cNvPr id="198" name="Google Shape;198;p25"/>
          <p:cNvPicPr preferRelativeResize="0"/>
          <p:nvPr/>
        </p:nvPicPr>
        <p:blipFill>
          <a:blip r:embed="rId3">
            <a:alphaModFix/>
          </a:blip>
          <a:stretch>
            <a:fillRect/>
          </a:stretch>
        </p:blipFill>
        <p:spPr>
          <a:xfrm>
            <a:off x="0" y="2025"/>
            <a:ext cx="2019800" cy="61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483175" y="1365775"/>
            <a:ext cx="3300900" cy="105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4B4B4B"/>
              </a:solidFill>
            </a:endParaRPr>
          </a:p>
          <a:p>
            <a:pPr marL="0" lvl="0" indent="0" algn="l" rtl="0">
              <a:spcBef>
                <a:spcPts val="0"/>
              </a:spcBef>
              <a:spcAft>
                <a:spcPts val="0"/>
              </a:spcAft>
              <a:buNone/>
            </a:pPr>
            <a:endParaRPr>
              <a:solidFill>
                <a:srgbClr val="4B4B4B"/>
              </a:solidFill>
            </a:endParaRPr>
          </a:p>
          <a:p>
            <a:pPr marL="0" lvl="0" indent="0" algn="l" rtl="0">
              <a:spcBef>
                <a:spcPts val="0"/>
              </a:spcBef>
              <a:spcAft>
                <a:spcPts val="0"/>
              </a:spcAft>
              <a:buNone/>
            </a:pPr>
            <a:r>
              <a:rPr lang="en" sz="2500">
                <a:solidFill>
                  <a:srgbClr val="4B4B4B"/>
                </a:solidFill>
              </a:rPr>
              <a:t>Login to your ADAPT account</a:t>
            </a:r>
            <a:endParaRPr sz="2500">
              <a:solidFill>
                <a:srgbClr val="4B4B4B"/>
              </a:solidFill>
            </a:endParaRPr>
          </a:p>
        </p:txBody>
      </p:sp>
      <p:sp>
        <p:nvSpPr>
          <p:cNvPr id="204" name="Google Shape;204;p26"/>
          <p:cNvSpPr txBox="1">
            <a:spLocks noGrp="1"/>
          </p:cNvSpPr>
          <p:nvPr>
            <p:ph type="body" idx="2"/>
          </p:nvPr>
        </p:nvSpPr>
        <p:spPr>
          <a:xfrm>
            <a:off x="4700775" y="497475"/>
            <a:ext cx="4285800" cy="1100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200">
                <a:solidFill>
                  <a:srgbClr val="4B4B4B"/>
                </a:solidFill>
              </a:rPr>
              <a:t>Go to: </a:t>
            </a:r>
            <a:endParaRPr sz="2200">
              <a:solidFill>
                <a:srgbClr val="4B4B4B"/>
              </a:solidFill>
            </a:endParaRPr>
          </a:p>
          <a:p>
            <a:pPr marL="0" lvl="0" indent="0" algn="l" rtl="0">
              <a:spcBef>
                <a:spcPts val="600"/>
              </a:spcBef>
              <a:spcAft>
                <a:spcPts val="0"/>
              </a:spcAft>
              <a:buNone/>
            </a:pPr>
            <a:r>
              <a:rPr lang="en" sz="2200" u="sng">
                <a:solidFill>
                  <a:schemeClr val="hlink"/>
                </a:solidFill>
                <a:latin typeface="Arial"/>
                <a:ea typeface="Arial"/>
                <a:cs typeface="Arial"/>
                <a:sym typeface="Arial"/>
                <a:hlinkClick r:id="rId3"/>
              </a:rPr>
              <a:t>https://adapt.libretexts.org/login</a:t>
            </a:r>
            <a:r>
              <a:rPr lang="en" sz="2200">
                <a:latin typeface="Arial"/>
                <a:ea typeface="Arial"/>
                <a:cs typeface="Arial"/>
                <a:sym typeface="Arial"/>
              </a:rPr>
              <a:t> </a:t>
            </a:r>
            <a:endParaRPr sz="2700"/>
          </a:p>
          <a:p>
            <a:pPr marL="342900" lvl="0" indent="0" algn="l" rtl="0">
              <a:spcBef>
                <a:spcPts val="600"/>
              </a:spcBef>
              <a:spcAft>
                <a:spcPts val="0"/>
              </a:spcAft>
              <a:buNone/>
            </a:pPr>
            <a:endParaRPr sz="1400">
              <a:solidFill>
                <a:srgbClr val="434343"/>
              </a:solidFill>
            </a:endParaRPr>
          </a:p>
          <a:p>
            <a:pPr marL="342900" lvl="0" indent="0" algn="l" rtl="0">
              <a:spcBef>
                <a:spcPts val="600"/>
              </a:spcBef>
              <a:spcAft>
                <a:spcPts val="0"/>
              </a:spcAft>
              <a:buNone/>
            </a:pPr>
            <a:endParaRPr sz="1600"/>
          </a:p>
          <a:p>
            <a:pPr marL="0" lvl="0" indent="0" algn="l" rtl="0">
              <a:spcBef>
                <a:spcPts val="600"/>
              </a:spcBef>
              <a:spcAft>
                <a:spcPts val="0"/>
              </a:spcAft>
              <a:buNone/>
            </a:pPr>
            <a:endParaRPr/>
          </a:p>
        </p:txBody>
      </p:sp>
      <p:pic>
        <p:nvPicPr>
          <p:cNvPr id="205" name="Google Shape;205;p26"/>
          <p:cNvPicPr preferRelativeResize="0"/>
          <p:nvPr/>
        </p:nvPicPr>
        <p:blipFill>
          <a:blip r:embed="rId4">
            <a:alphaModFix/>
          </a:blip>
          <a:stretch>
            <a:fillRect/>
          </a:stretch>
        </p:blipFill>
        <p:spPr>
          <a:xfrm>
            <a:off x="4637375" y="1903375"/>
            <a:ext cx="4402477" cy="2524151"/>
          </a:xfrm>
          <a:prstGeom prst="rect">
            <a:avLst/>
          </a:prstGeom>
          <a:noFill/>
          <a:ln>
            <a:noFill/>
          </a:ln>
        </p:spPr>
      </p:pic>
      <p:pic>
        <p:nvPicPr>
          <p:cNvPr id="206" name="Google Shape;206;p26"/>
          <p:cNvPicPr preferRelativeResize="0"/>
          <p:nvPr/>
        </p:nvPicPr>
        <p:blipFill>
          <a:blip r:embed="rId5">
            <a:alphaModFix/>
          </a:blip>
          <a:stretch>
            <a:fillRect/>
          </a:stretch>
        </p:blipFill>
        <p:spPr>
          <a:xfrm>
            <a:off x="0" y="2025"/>
            <a:ext cx="2019800" cy="616575"/>
          </a:xfrm>
          <a:prstGeom prst="rect">
            <a:avLst/>
          </a:prstGeom>
          <a:noFill/>
          <a:ln>
            <a:noFill/>
          </a:ln>
        </p:spPr>
      </p:pic>
      <p:sp>
        <p:nvSpPr>
          <p:cNvPr id="207" name="Google Shape;207;p26"/>
          <p:cNvSpPr/>
          <p:nvPr/>
        </p:nvSpPr>
        <p:spPr>
          <a:xfrm rot="-5400000">
            <a:off x="2344350" y="573750"/>
            <a:ext cx="47700" cy="3996000"/>
          </a:xfrm>
          <a:prstGeom prst="roundRect">
            <a:avLst>
              <a:gd name="adj" fmla="val 28670"/>
            </a:avLst>
          </a:prstGeom>
          <a:gradFill>
            <a:gsLst>
              <a:gs pos="0">
                <a:srgbClr val="FCD363"/>
              </a:gs>
              <a:gs pos="100000">
                <a:srgbClr val="F25F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1646</Words>
  <Application>Microsoft Office PowerPoint</Application>
  <PresentationFormat>On-screen Show (16:9)</PresentationFormat>
  <Paragraphs>247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Lato</vt:lpstr>
      <vt:lpstr>Roboto</vt:lpstr>
      <vt:lpstr>Montserrat</vt:lpstr>
      <vt:lpstr>Raleway</vt:lpstr>
      <vt:lpstr>Antonio template</vt:lpstr>
      <vt:lpstr>Getting Spanish HW to ZTC with LibreTexts ADAPT</vt:lpstr>
      <vt:lpstr>  Create an instructor ADAPT account</vt:lpstr>
      <vt:lpstr>Goals for this webinar</vt:lpstr>
      <vt:lpstr>What is ADAPT?</vt:lpstr>
      <vt:lpstr>Spanish OER in ADAPT</vt:lpstr>
      <vt:lpstr>Who is using ADAPT</vt:lpstr>
      <vt:lpstr>Colleges with Canvas ADAPT LTI (as of 7/31/23)</vt:lpstr>
      <vt:lpstr>Let’s get to work </vt:lpstr>
      <vt:lpstr>  Login to your ADAPT account</vt:lpstr>
      <vt:lpstr>Search for ADAPT questions, collections, and  public courses</vt:lpstr>
      <vt:lpstr>Search in Commons</vt:lpstr>
      <vt:lpstr>Search Public Courses</vt:lpstr>
      <vt:lpstr>Import an existing course</vt:lpstr>
      <vt:lpstr>Activity # 1: Now, You Do It …</vt:lpstr>
      <vt:lpstr>Let’s get to work </vt:lpstr>
      <vt:lpstr>Create an ADAPT course and set the Gradebook integration with Canvas</vt:lpstr>
      <vt:lpstr>Let’s get to work </vt:lpstr>
      <vt:lpstr>Create a new assignment</vt:lpstr>
      <vt:lpstr>Activity # 2: Add Questions</vt:lpstr>
      <vt:lpstr>PowerPoint Presentation</vt:lpstr>
      <vt:lpstr>Let’s get to work </vt:lpstr>
      <vt:lpstr>Activity # 3: Create a new auto-graded question in ADAPT</vt:lpstr>
      <vt:lpstr>Create a fill-in the blanks activity</vt:lpstr>
      <vt:lpstr>Create a select choice (drop-down) activity</vt:lpstr>
      <vt:lpstr>Create a matching activity</vt:lpstr>
      <vt:lpstr>Let’s get to work </vt:lpstr>
      <vt:lpstr>Accessing ADAPT directly</vt:lpstr>
      <vt:lpstr>Important: ADAPT Access Code for Students</vt:lpstr>
      <vt:lpstr>Activity # 4: How to link ADAPT in Canvas</vt:lpstr>
      <vt:lpstr>Select ADAPT in External Tool</vt:lpstr>
      <vt:lpstr>Example of an Assignment Description </vt:lpstr>
      <vt:lpstr>How to select the assignment in Canvas</vt:lpstr>
      <vt:lpstr>Looking for more ADAPT training and resources?</vt:lpstr>
      <vt:lpstr>More ADAPT Webinars</vt:lpstr>
      <vt:lpstr>Past Recorded Webinars on ADAPT</vt:lpstr>
      <vt:lpstr>ADAPT resources</vt:lpstr>
      <vt:lpstr>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Spanish HW to ZTC with LibreTexts ADAPT</dc:title>
  <cp:lastModifiedBy>ASCCC1</cp:lastModifiedBy>
  <cp:revision>1</cp:revision>
  <dcterms:modified xsi:type="dcterms:W3CDTF">2024-04-29T22:41:04Z</dcterms:modified>
</cp:coreProperties>
</file>