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31" d="100"/>
          <a:sy n="31" d="100"/>
        </p:scale>
        <p:origin x="86" y="322"/>
      </p:cViewPr>
      <p:guideLst/>
    </p:cSldViewPr>
  </p:slideViewPr>
  <p:outlineViewPr>
    <p:cViewPr>
      <p:scale>
        <a:sx n="33" d="100"/>
        <a:sy n="33" d="100"/>
      </p:scale>
      <p:origin x="0" y="-91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https://socialsci.libretexts.org/Bookshelves/Economics/Principles_of_Macroeconomics_(LibreTexts)/02%3A_Confronting_Scarcity%3A_Choices_in_Production/2.2%3A_The_Production_Possibilities_Curve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corporating IDEA in the Creation of O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Incorporating IDEA in the Creation of OER</a:t>
            </a:r>
          </a:p>
        </p:txBody>
      </p:sp>
      <p:sp>
        <p:nvSpPr>
          <p:cNvPr id="152" name="Tiffany Lanoix, IDEA Faculty Lead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4800"/>
            </a:pPr>
            <a:r>
              <a:t>Tiffany Lanoix, IDEA Faculty Lead </a:t>
            </a:r>
            <a:endParaRPr sz="1200" b="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4800"/>
            </a:pPr>
            <a:r>
              <a:t>Academic Senate for California Community Colleges</a:t>
            </a:r>
            <a:endParaRPr sz="1200" b="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DEA Framework Assessment Categ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 Framework Assessment Categories </a:t>
            </a:r>
          </a:p>
        </p:txBody>
      </p:sp>
      <p:sp>
        <p:nvSpPr>
          <p:cNvPr id="18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Applications, Examples, and Problem Scenarios That Reflect Diverse Audienc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3661" lvl="1" indent="-93726" defTabSz="999718">
              <a:spcBef>
                <a:spcPts val="1800"/>
              </a:spcBef>
              <a:buSzPct val="100000"/>
              <a:buAutoNum type="arabicPeriod" startAt="5"/>
              <a:defRPr sz="3280"/>
            </a:pPr>
            <a:r>
              <a:t> Applications, Examples, and Problem Scenarios That Reflect Diverse Audiences  </a:t>
            </a:r>
          </a:p>
          <a:p>
            <a:pPr marL="593597" lvl="2" indent="-93726" defTabSz="999718">
              <a:spcBef>
                <a:spcPts val="1800"/>
              </a:spcBef>
              <a:buSzPct val="100000"/>
              <a:defRPr sz="3280"/>
            </a:pPr>
            <a:r>
              <a:t>Include diverse and relatable examples for students and avoid stereotypes</a:t>
            </a:r>
          </a:p>
          <a:p>
            <a:pPr marL="0" lvl="2" indent="499872" defTabSz="999718">
              <a:spcBef>
                <a:spcPts val="1800"/>
              </a:spcBef>
              <a:buSzTx/>
              <a:buNone/>
              <a:defRPr sz="3280"/>
            </a:pPr>
            <a:endParaRPr/>
          </a:p>
          <a:p>
            <a:pPr marL="343661" lvl="1" indent="-93726" defTabSz="999718">
              <a:spcBef>
                <a:spcPts val="1800"/>
              </a:spcBef>
              <a:buClr>
                <a:srgbClr val="000000"/>
              </a:buClr>
              <a:buSzPct val="100000"/>
              <a:buAutoNum type="arabicPeriod" startAt="5"/>
              <a:defRPr sz="3280"/>
            </a:pPr>
            <a:r>
              <a:t> Appropriate Terminology </a:t>
            </a:r>
          </a:p>
          <a:p>
            <a:pPr marL="749808" lvl="2" indent="-249936" defTabSz="999718">
              <a:spcBef>
                <a:spcPts val="1800"/>
              </a:spcBef>
              <a:buClr>
                <a:srgbClr val="000000"/>
              </a:buClr>
              <a:defRPr sz="3280"/>
            </a:pPr>
            <a:r>
              <a:t>Examine for derogatory, colloquial, inappropriate, or otherwise incorrect language</a:t>
            </a:r>
          </a:p>
          <a:p>
            <a:pPr marL="0" lvl="2" indent="499872" defTabSz="999718">
              <a:spcBef>
                <a:spcPts val="1800"/>
              </a:spcBef>
              <a:buClr>
                <a:srgbClr val="000000"/>
              </a:buClr>
              <a:buSzTx/>
              <a:buNone/>
              <a:defRPr sz="3280"/>
            </a:pPr>
            <a:endParaRPr/>
          </a:p>
          <a:p>
            <a:pPr marL="343661" lvl="1" indent="-93726" defTabSz="999718">
              <a:spcBef>
                <a:spcPts val="1800"/>
              </a:spcBef>
              <a:buClr>
                <a:srgbClr val="000000"/>
              </a:buClr>
              <a:buSzPct val="100000"/>
              <a:buAutoNum type="arabicPeriod" startAt="5"/>
              <a:defRPr sz="3280"/>
            </a:pPr>
            <a:r>
              <a:t> Keywords, Glossary &amp; Metadata Representation </a:t>
            </a:r>
          </a:p>
          <a:p>
            <a:pPr marL="749808" lvl="2" indent="-249936" defTabSz="999718">
              <a:spcBef>
                <a:spcPts val="1800"/>
              </a:spcBef>
              <a:buClr>
                <a:srgbClr val="000000"/>
              </a:buClr>
              <a:defRPr sz="3280"/>
            </a:pPr>
            <a:r>
              <a:t>Ensure that diverse topics and terms are appropriately represented in these sections</a:t>
            </a:r>
          </a:p>
          <a:p>
            <a:pPr marL="0" lvl="2" indent="499872" defTabSz="999718">
              <a:spcBef>
                <a:spcPts val="1800"/>
              </a:spcBef>
              <a:buClr>
                <a:srgbClr val="000000"/>
              </a:buClr>
              <a:buSzTx/>
              <a:buNone/>
              <a:defRPr sz="3280"/>
            </a:pPr>
            <a:endParaRPr/>
          </a:p>
          <a:p>
            <a:pPr marL="343661" lvl="1" indent="-93726" defTabSz="999718">
              <a:spcBef>
                <a:spcPts val="1800"/>
              </a:spcBef>
              <a:buClr>
                <a:srgbClr val="000000"/>
              </a:buClr>
              <a:buSzPct val="100000"/>
              <a:buAutoNum type="arabicPeriod" startAt="5"/>
              <a:defRPr sz="3280"/>
            </a:pPr>
            <a:r>
              <a:t> Incorporating Diverse Perspectives on Issues, Events, and Concepts That Are Relevant to Diverse Populations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593597" lvl="2" indent="-93726" defTabSz="999718">
              <a:spcBef>
                <a:spcPts val="1800"/>
              </a:spcBef>
              <a:buClr>
                <a:srgbClr val="000000"/>
              </a:buClr>
              <a:buSzPct val="100000"/>
              <a:defRPr sz="3280"/>
            </a:pPr>
            <a:r>
              <a:t>Diverse populations experience issues such as social problems, health, politics, business practices, and economic conditions that may differ from the mainstream</a:t>
            </a:r>
            <a:endParaRPr sz="492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986B-E57B-B34C-4193-9A18ED511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1433163"/>
            <a:ext cx="21971000" cy="143316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234" name="Screen Shot 2023-08-16 at 12.50.24 PM.png" descr="Black and white image of people standing outside of the bank during the Great Depression.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909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35" name="How can we make this discussion more reflective of the experiences of diverse populations?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3623" y="3299364"/>
            <a:ext cx="1080349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4000" b="1" dirty="0">
                <a:solidFill>
                  <a:srgbClr val="FF2F92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D69-EB2E-E23C-ED77-FCA8F92C4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1433163"/>
            <a:ext cx="21971000" cy="143316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dirty="0"/>
              <a:t>IDEA Framework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hat’s the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the Goal?</a:t>
            </a:r>
          </a:p>
        </p:txBody>
      </p:sp>
      <p:sp>
        <p:nvSpPr>
          <p:cNvPr id="18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Aim to achieve the goal in each categ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Aim to achieve the goal in each category  </a:t>
            </a:r>
          </a:p>
          <a:p>
            <a:r>
              <a:t>Not always possible due to structural barriers faced by BIPOC</a:t>
            </a:r>
          </a:p>
          <a:p>
            <a:pPr lvl="1"/>
            <a:r>
              <a:t>If not attainable, this should be acknowledged in your materials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uidelines &amp; Sugg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Guidelines &amp; Suggestions</a:t>
            </a:r>
          </a:p>
        </p:txBody>
      </p:sp>
      <p:sp>
        <p:nvSpPr>
          <p:cNvPr id="19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Use the rubric along the wa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the rubric along the way</a:t>
            </a:r>
          </a:p>
          <a:p>
            <a:r>
              <a:t>Familiarize yourself with the categories </a:t>
            </a:r>
          </a:p>
          <a:p>
            <a:r>
              <a:t>Have your resources ready and easily accessible</a:t>
            </a:r>
          </a:p>
          <a:p>
            <a:pPr lvl="1"/>
            <a:r>
              <a:t>See “Additional Resources” in IDEA Framework Guidebook</a:t>
            </a:r>
          </a:p>
          <a:p>
            <a:r>
              <a:t>Keep notes as you move along</a:t>
            </a:r>
          </a:p>
          <a:p>
            <a:pPr lvl="1"/>
            <a:r>
              <a:t>You don’t have to figure everything out at once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uidelines &amp; Sugg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Guidelines &amp; Suggestions</a:t>
            </a:r>
          </a:p>
        </p:txBody>
      </p:sp>
      <p:sp>
        <p:nvSpPr>
          <p:cNvPr id="19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Don’t get overwhelm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Don’t get overwhelmed</a:t>
            </a:r>
          </a:p>
          <a:p>
            <a:pPr lvl="1"/>
            <a:r>
              <a:t>Take it one chapter/assignment/chunk at a time </a:t>
            </a:r>
          </a:p>
          <a:p>
            <a:pPr lvl="1"/>
            <a:r>
              <a:t>You will build this skill over time</a:t>
            </a:r>
          </a:p>
          <a:p>
            <a:r>
              <a:t>Be deliberate &amp; thoughtful </a:t>
            </a:r>
          </a:p>
          <a:p>
            <a:pPr lvl="1"/>
            <a:r>
              <a:t>Commit to the additional time and analysis this will require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uidelines &amp; Sugg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Guidelines &amp; Suggestions</a:t>
            </a:r>
          </a:p>
        </p:txBody>
      </p:sp>
      <p:sp>
        <p:nvSpPr>
          <p:cNvPr id="19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Continue to do the wor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t>Continue to do the work</a:t>
            </a:r>
          </a:p>
          <a:p>
            <a:pPr marL="1072895" lvl="1" indent="-536447" defTabSz="2145738">
              <a:spcBef>
                <a:spcPts val="3900"/>
              </a:spcBef>
              <a:defRPr sz="4224"/>
            </a:pPr>
            <a:r>
              <a:t>Implicit bias, equity practices, etc.</a:t>
            </a:r>
          </a:p>
          <a:p>
            <a:pPr marL="1072895" lvl="1" indent="-536447" defTabSz="2145738">
              <a:spcBef>
                <a:spcPts val="3900"/>
              </a:spcBef>
              <a:defRPr sz="4224"/>
            </a:pPr>
            <a:r>
              <a:t>Future IDEA Framework workshops &amp; office hours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Accept that you will make mistakes &amp; it will not be perfect 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Make it a student assignment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Create an assessment community</a:t>
            </a:r>
          </a:p>
          <a:p>
            <a:pPr marL="1072895" lvl="1" indent="-536447" defTabSz="2145738">
              <a:spcBef>
                <a:spcPts val="3900"/>
              </a:spcBef>
              <a:defRPr sz="4224"/>
            </a:pPr>
            <a:r>
              <a:t>Find someone you can exchange assessments with (contact me!)</a:t>
            </a:r>
          </a:p>
          <a:p>
            <a:pPr marL="1072895" lvl="1" indent="-536447" defTabSz="2145738">
              <a:spcBef>
                <a:spcPts val="3900"/>
              </a:spcBef>
              <a:defRPr sz="4224"/>
            </a:pPr>
            <a:r>
              <a:t>Support through the DEI backlash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iscu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Discussion</a:t>
            </a:r>
          </a:p>
        </p:txBody>
      </p:sp>
      <p:sp>
        <p:nvSpPr>
          <p:cNvPr id="203" name="Thoughts, feelings, questions, vibes??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Thoughts, feelings, questions, vibes???</a:t>
            </a:r>
          </a:p>
          <a:p>
            <a:r>
              <a:t>Do you have any hesitations or concerns about using the IDEA Framework rubric for new materials?</a:t>
            </a:r>
          </a:p>
          <a:p>
            <a:pPr lvl="1"/>
            <a:r>
              <a:t>If so, what can ASCCC, your campus and/or you do to address them?</a:t>
            </a:r>
          </a:p>
          <a:p>
            <a:r>
              <a:t>Do you have any other suggestions for the best way to approach using the rubric as faculty create OER?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gen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Agenda</a:t>
            </a:r>
          </a:p>
        </p:txBody>
      </p:sp>
      <p:sp>
        <p:nvSpPr>
          <p:cNvPr id="154" name="IDEA Framework Background &amp; Basics…"/>
          <p:cNvSpPr txBox="1">
            <a:spLocks noGrp="1"/>
          </p:cNvSpPr>
          <p:nvPr>
            <p:ph type="body" sz="half" idx="1"/>
          </p:nvPr>
        </p:nvSpPr>
        <p:spPr>
          <a:xfrm>
            <a:off x="1206500" y="3363282"/>
            <a:ext cx="9779000" cy="9141852"/>
          </a:xfrm>
          <a:prstGeom prst="rect">
            <a:avLst/>
          </a:prstGeom>
        </p:spPr>
        <p:txBody>
          <a:bodyPr/>
          <a:lstStyle/>
          <a:p>
            <a:r>
              <a:t>IDEA Framework Background &amp; Basics </a:t>
            </a:r>
          </a:p>
          <a:p>
            <a:r>
              <a:t>Assessment Categories</a:t>
            </a:r>
          </a:p>
          <a:p>
            <a:r>
              <a:t>IDEA Framework Guidebook Rubric</a:t>
            </a:r>
          </a:p>
          <a:p>
            <a:r>
              <a:t>Guidelines &amp; Suggestions </a:t>
            </a:r>
          </a:p>
          <a:p>
            <a:r>
              <a:t>Goal: Learn how to use the IDEA Framework as a resource in creating anti-racist and inclusive OER. </a:t>
            </a:r>
          </a:p>
        </p:txBody>
      </p:sp>
      <p:pic>
        <p:nvPicPr>
          <p:cNvPr id="155" name="Image" descr="Image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0" y="3225608"/>
            <a:ext cx="10916874" cy="72646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DEA Framework Background: OER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 Framework Background: OERI </a:t>
            </a:r>
          </a:p>
        </p:txBody>
      </p:sp>
      <p:sp>
        <p:nvSpPr>
          <p:cNvPr id="159" name="Expanding availability and adoption of high-quality OER materials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8666897" cy="8256012"/>
          </a:xfrm>
          <a:prstGeom prst="rect">
            <a:avLst/>
          </a:prstGeom>
        </p:spPr>
        <p:txBody>
          <a:bodyPr/>
          <a:lstStyle/>
          <a:p>
            <a:r>
              <a:t>Expanding availability and adoption of high-quality OER materials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t>Support implementation efforts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lvl="1"/>
            <a:r>
              <a:t>Professional development, technical support, and technical resources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128" y="4876800"/>
            <a:ext cx="12725401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hat Do We Mean by IDEA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 We Mean by IDEA?</a:t>
            </a:r>
          </a:p>
        </p:txBody>
      </p:sp>
      <p:sp>
        <p:nvSpPr>
          <p:cNvPr id="163" name="Inclusion, Diversity, Equity and Anti-Racis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Inclusion, Diversity, Equity and Anti-Racism</a:t>
            </a:r>
          </a:p>
        </p:txBody>
      </p:sp>
      <p:sp>
        <p:nvSpPr>
          <p:cNvPr id="164" name="Inclusion: Intentional efforts to ensure students feel welcome, included, respected, and valu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7408" indent="-597408" defTabSz="2389572">
              <a:spcBef>
                <a:spcPts val="4400"/>
              </a:spcBef>
              <a:defRPr sz="4704"/>
            </a:pPr>
            <a:r>
              <a:rPr b="1" i="1">
                <a:solidFill>
                  <a:srgbClr val="FF2F92"/>
                </a:solidFill>
              </a:rPr>
              <a:t>I</a:t>
            </a:r>
            <a:r>
              <a:rPr b="1" i="1"/>
              <a:t>nclusion:</a:t>
            </a:r>
            <a:r>
              <a:t> Intentional efforts to ensure students feel welcome, included, respected, and valued </a:t>
            </a:r>
            <a:endParaRPr sz="1176">
              <a:latin typeface="Times Roman"/>
              <a:ea typeface="Times Roman"/>
              <a:cs typeface="Times Roman"/>
              <a:sym typeface="Times Roman"/>
            </a:endParaRP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rPr b="1" i="1">
                <a:solidFill>
                  <a:srgbClr val="FF2F92"/>
                </a:solidFill>
              </a:rPr>
              <a:t>D</a:t>
            </a:r>
            <a:r>
              <a:rPr b="1" i="1"/>
              <a:t>iversity:</a:t>
            </a:r>
            <a:r>
              <a:t> Materials are representative of the varied experiences of our diverse student body  </a:t>
            </a:r>
            <a:endParaRPr sz="1176">
              <a:latin typeface="Times Roman"/>
              <a:ea typeface="Times Roman"/>
              <a:cs typeface="Times Roman"/>
              <a:sym typeface="Times Roman"/>
            </a:endParaRP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rPr b="1" i="1">
                <a:solidFill>
                  <a:srgbClr val="FF2F92"/>
                </a:solidFill>
              </a:rPr>
              <a:t>E</a:t>
            </a:r>
            <a:r>
              <a:rPr b="1" i="1"/>
              <a:t>quity:</a:t>
            </a:r>
            <a:r>
              <a:t> Address issues of access to and relevancy of course materials for historically marginalized groups  </a:t>
            </a:r>
            <a:endParaRPr sz="1176">
              <a:latin typeface="Times Roman"/>
              <a:ea typeface="Times Roman"/>
              <a:cs typeface="Times Roman"/>
              <a:sym typeface="Times Roman"/>
            </a:endParaRP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rPr b="1" i="1">
                <a:solidFill>
                  <a:srgbClr val="FF2F92"/>
                </a:solidFill>
              </a:rPr>
              <a:t>A</a:t>
            </a:r>
            <a:r>
              <a:rPr b="1" i="1"/>
              <a:t>nti-racism:</a:t>
            </a:r>
            <a:r>
              <a:t> Materials do not attempt to be color-blind or culturally neutral since doing so perpetuates racial and ethnic inequities and white supremacy     </a:t>
            </a:r>
            <a:endParaRPr sz="1176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DEA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 Framework</a:t>
            </a:r>
          </a:p>
        </p:txBody>
      </p:sp>
      <p:sp>
        <p:nvSpPr>
          <p:cNvPr id="167" name="Purpo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Purpose</a:t>
            </a:r>
          </a:p>
        </p:txBody>
      </p:sp>
      <p:sp>
        <p:nvSpPr>
          <p:cNvPr id="168" name="A review framework to evaluate existing and assist in the creation of new ASCCC OERI-supported material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review framework to evaluate existing and assist in the creation of new ASCCC OERI-supported materials</a:t>
            </a:r>
          </a:p>
          <a:p>
            <a:r>
              <a:t>Support faculty as they implement culturally responsive and anti-racist pedagogy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33">
                <a:solidFill>
                  <a:srgbClr val="191613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lturally Responsive Pedag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Culturally Responsive Pedagogy</a:t>
            </a:r>
          </a:p>
        </p:txBody>
      </p:sp>
      <p:sp>
        <p:nvSpPr>
          <p:cNvPr id="171" name="Design classroom learning opportunities that validate, respect and reflect the diversity, identities, and experiences of all stude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classroom learning opportunities that validate, respect and reflect the diversity, identities, and experiences of all students</a:t>
            </a:r>
          </a:p>
          <a:p>
            <a:r>
              <a:t>Involves an active analysis of our own implicit biases and recognition of how they shape our teaching practices and interactions with students </a:t>
            </a:r>
          </a:p>
          <a:p>
            <a:r>
              <a:t>Practices that makes students feel safe, respected and involved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nti-Racist Pedag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Anti-Racist Pedagogy </a:t>
            </a:r>
          </a:p>
        </p:txBody>
      </p:sp>
      <p:sp>
        <p:nvSpPr>
          <p:cNvPr id="174" name="An approach to teaching which centers the impact of racial histories and cultural experiences within and outside academic spac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1312" indent="-591312" defTabSz="2365188">
              <a:spcBef>
                <a:spcPts val="4300"/>
              </a:spcBef>
              <a:defRPr sz="4656"/>
            </a:pPr>
            <a:r>
              <a:t>An approach to teaching which centers the impact of racial histories and cultural experiences within and outside academic spaces </a:t>
            </a:r>
            <a:endParaRPr>
              <a:solidFill>
                <a:srgbClr val="DE1F37"/>
              </a:solidFill>
            </a:endParaRP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t>prioritizes institutional and social change, requiring instructors to critically reflect not only on what they teach but how they teach</a:t>
            </a:r>
            <a:endParaRPr sz="1164">
              <a:latin typeface="Times Roman"/>
              <a:ea typeface="Times Roman"/>
              <a:cs typeface="Times Roman"/>
              <a:sym typeface="Times Roman"/>
            </a:endParaRP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t>Intent is to address the institutional and systemic failures that undermine student success</a:t>
            </a:r>
            <a:endParaRPr sz="1164">
              <a:latin typeface="Times Roman"/>
              <a:ea typeface="Times Roman"/>
              <a:cs typeface="Times Roman"/>
              <a:sym typeface="Times Roman"/>
            </a:endParaRP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t>Doing otherwise upholds the status quo and contributes to the perpetuation of racial inequities </a:t>
            </a:r>
            <a:endParaRPr sz="1164">
              <a:latin typeface="Times Roman"/>
              <a:ea typeface="Times Roman"/>
              <a:cs typeface="Times Roman"/>
              <a:sym typeface="Times Roman"/>
            </a:endParaRPr>
          </a:p>
          <a:p>
            <a:pPr marL="591312" indent="-591312" defTabSz="2365188">
              <a:spcBef>
                <a:spcPts val="4300"/>
              </a:spcBef>
              <a:defRPr sz="4656"/>
            </a:pPr>
            <a:endParaRPr sz="1164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DEA Framework Assessment Categ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 Framework Assessment Categories </a:t>
            </a:r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Illustrations &amp; Photo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5279" lvl="1" indent="-91440" defTabSz="975335">
              <a:spcBef>
                <a:spcPts val="1800"/>
              </a:spcBef>
              <a:buSzPct val="100000"/>
              <a:buAutoNum type="arabicPeriod"/>
              <a:defRPr sz="3200"/>
            </a:pPr>
            <a:r>
              <a:t> Illustrations &amp; Photos</a:t>
            </a: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Reflective of diverse populations and do not perpetuate stereotypes</a:t>
            </a:r>
          </a:p>
          <a:p>
            <a:pPr marL="0" lvl="2" indent="487680" defTabSz="975335">
              <a:spcBef>
                <a:spcPts val="1800"/>
              </a:spcBef>
              <a:buClr>
                <a:srgbClr val="000000"/>
              </a:buClr>
              <a:buSzTx/>
              <a:buNone/>
              <a:defRPr sz="3200"/>
            </a:pPr>
            <a:endParaRPr/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3200"/>
            </a:pPr>
            <a:r>
              <a:t> Example Names</a:t>
            </a: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Names used for examples, exercises, and scenarios, and should represent various countries of origin, ethnicities, genders, and races and be properly portrayed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  <a:p>
            <a:pPr marL="0" lvl="2" indent="487680" defTabSz="975335">
              <a:spcBef>
                <a:spcPts val="1800"/>
              </a:spcBef>
              <a:buClr>
                <a:srgbClr val="000000"/>
              </a:buClr>
              <a:buSzTx/>
              <a:buNone/>
              <a:defRPr sz="3200"/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3200"/>
            </a:pPr>
            <a:r>
              <a:t> Gender Inclusive Language &amp; Use of Pronouns</a:t>
            </a: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Use gender-neutral pronouns or language that intentionally dispels gender stereotypes </a:t>
            </a:r>
          </a:p>
          <a:p>
            <a:pPr marL="0" lvl="2" indent="487680" defTabSz="975335">
              <a:spcBef>
                <a:spcPts val="1800"/>
              </a:spcBef>
              <a:buClr>
                <a:srgbClr val="000000"/>
              </a:buClr>
              <a:buSzTx/>
              <a:buNone/>
              <a:defRPr sz="3200"/>
            </a:pPr>
            <a:endParaRPr/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3200"/>
            </a:pPr>
            <a:r>
              <a:t> Diverse Authors, Researchers &amp; Studies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Reference discipline contributors—e.g., researchers, scholars, academics—with backgrounds like those of your students</a:t>
            </a: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487680" lvl="1" indent="-243840" defTabSz="975335">
              <a:spcBef>
                <a:spcPts val="1800"/>
              </a:spcBef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487680" lvl="1" indent="-243840" defTabSz="975335">
              <a:spcBef>
                <a:spcPts val="1800"/>
              </a:spcBef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487680" lvl="1" indent="-243840" defTabSz="975335">
              <a:spcBef>
                <a:spcPts val="1800"/>
              </a:spcBef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8">
                                            <p:txEl>
                                              <p:charRg st="567" end="5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DEA Framework Assessment Categ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IDEA Framework Assessment Categories </a:t>
            </a:r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Illustrations &amp; Photo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5279" lvl="1" indent="-91440" defTabSz="975335">
              <a:spcBef>
                <a:spcPts val="1800"/>
              </a:spcBef>
              <a:buSzPct val="100000"/>
              <a:buAutoNum type="arabicPeriod"/>
              <a:defRPr sz="3200"/>
            </a:pPr>
            <a:r>
              <a:t> Illustrations &amp; Photos</a:t>
            </a: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Reflective of diverse populations and do not perpetuate stereotypes</a:t>
            </a:r>
          </a:p>
          <a:p>
            <a:pPr marL="0" lvl="2" indent="487680" defTabSz="975335">
              <a:spcBef>
                <a:spcPts val="1800"/>
              </a:spcBef>
              <a:buClr>
                <a:srgbClr val="000000"/>
              </a:buClr>
              <a:buSzTx/>
              <a:buNone/>
              <a:defRPr sz="3200"/>
            </a:pPr>
            <a:endParaRPr/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3200"/>
            </a:pPr>
            <a:r>
              <a:t> Example Names</a:t>
            </a: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Names used for examples, exercises, and scenarios, and should represent various countries of origin, ethnicities, genders, and races and be properly portrayed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  <a:p>
            <a:pPr marL="0" lvl="2" indent="487680" defTabSz="975335">
              <a:spcBef>
                <a:spcPts val="1800"/>
              </a:spcBef>
              <a:buClr>
                <a:srgbClr val="000000"/>
              </a:buClr>
              <a:buSzTx/>
              <a:buNone/>
              <a:defRPr sz="3200"/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3200"/>
            </a:pPr>
            <a:r>
              <a:t> Gender Inclusive Language &amp; Use of Pronouns</a:t>
            </a: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Use gender-neutral pronouns or language that intentionally dispels gender stereotypes </a:t>
            </a:r>
          </a:p>
          <a:p>
            <a:pPr marL="0" lvl="2" indent="487680" defTabSz="975335">
              <a:spcBef>
                <a:spcPts val="1800"/>
              </a:spcBef>
              <a:buClr>
                <a:srgbClr val="000000"/>
              </a:buClr>
              <a:buSzTx/>
              <a:buNone/>
              <a:defRPr sz="3200"/>
            </a:pPr>
            <a:endParaRPr/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3200"/>
            </a:pPr>
            <a:r>
              <a:t> Diverse Authors, Researchers &amp; Studies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3200"/>
            </a:pPr>
            <a:r>
              <a:t>Reference discipline contributors—e.g., researchers, scholars, academics—with backgrounds like those of your students</a:t>
            </a: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335279" lvl="1" indent="-91440" defTabSz="975335">
              <a:spcBef>
                <a:spcPts val="1800"/>
              </a:spcBef>
              <a:buClr>
                <a:srgbClr val="000000"/>
              </a:buClr>
              <a:buSzPct val="100000"/>
              <a:buAutoNum type="arabicPeriod"/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731520" lvl="2" indent="-243840" defTabSz="975335">
              <a:spcBef>
                <a:spcPts val="1800"/>
              </a:spcBef>
              <a:buClr>
                <a:srgbClr val="000000"/>
              </a:buClr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487680" lvl="1" indent="-243840" defTabSz="975335">
              <a:spcBef>
                <a:spcPts val="1800"/>
              </a:spcBef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487680" lvl="1" indent="-243840" defTabSz="975335">
              <a:spcBef>
                <a:spcPts val="1800"/>
              </a:spcBef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  <a:p>
            <a:pPr marL="487680" lvl="1" indent="-243840" defTabSz="975335">
              <a:spcBef>
                <a:spcPts val="1800"/>
              </a:spcBef>
              <a:defRPr sz="1920"/>
            </a:pPr>
            <a:endParaRPr sz="48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" name="Screen Shot 2023-08-16 at 12.24.29 PM.png" descr="Surgeons in their scrubs holding tools to perform an surgery.">
            <a:extLst>
              <a:ext uri="{FF2B5EF4-FFF2-40B4-BE49-F238E27FC236}">
                <a16:creationId xmlns:a16="http://schemas.microsoft.com/office/drawing/2014/main" id="{971C0953-F5E6-BB16-2F5C-23F971A17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build="p" bldLvl="5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891</Words>
  <Application>Microsoft Office PowerPoint</Application>
  <PresentationFormat>Custom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Helvetica Neue</vt:lpstr>
      <vt:lpstr>Helvetica Neue Medium</vt:lpstr>
      <vt:lpstr>Times Roman</vt:lpstr>
      <vt:lpstr>21_BasicWhite</vt:lpstr>
      <vt:lpstr>Incorporating IDEA in the Creation of OER</vt:lpstr>
      <vt:lpstr>Agenda</vt:lpstr>
      <vt:lpstr>IDEA Framework Background: OERI </vt:lpstr>
      <vt:lpstr>What Do We Mean by IDEA?</vt:lpstr>
      <vt:lpstr>IDEA Framework</vt:lpstr>
      <vt:lpstr>Culturally Responsive Pedagogy</vt:lpstr>
      <vt:lpstr>Anti-Racist Pedagogy </vt:lpstr>
      <vt:lpstr>IDEA Framework Assessment Categories </vt:lpstr>
      <vt:lpstr>IDEA Framework Assessment Categories </vt:lpstr>
      <vt:lpstr>IDEA Framework Assessment Categories </vt:lpstr>
      <vt:lpstr>Example</vt:lpstr>
      <vt:lpstr>IDEA Framework</vt:lpstr>
      <vt:lpstr>What’s the Goal?</vt:lpstr>
      <vt:lpstr>Guidelines &amp; Suggestions</vt:lpstr>
      <vt:lpstr>Guidelines &amp; Suggestions</vt:lpstr>
      <vt:lpstr>Guidelines &amp; Suggestions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IDEA in the Creation of OER</dc:title>
  <cp:lastModifiedBy>ASCCC1</cp:lastModifiedBy>
  <cp:revision>3</cp:revision>
  <dcterms:modified xsi:type="dcterms:W3CDTF">2024-04-25T23:52:46Z</dcterms:modified>
</cp:coreProperties>
</file>