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ZPgdE9iP+9Ji5sy2pJIl61TMa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E24FDE-6C75-4B1C-B5EE-ABB067576876}">
  <a:tblStyle styleId="{DBE24FDE-6C75-4B1C-B5EE-ABB0675768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a:solidFill>
                <a:srgbClr val="FF0000"/>
              </a:solidFill>
            </a:endParaRPr>
          </a:p>
        </p:txBody>
      </p:sp>
      <p:sp>
        <p:nvSpPr>
          <p:cNvPr id="68" name="Google Shape;6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76b5205ab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c76b5205ab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c76b5205ab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c66839cf11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c66839cf1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2c66839cf1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6839cf11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6839cf11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c66839cf11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66839cf11_1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c66839cf11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c66839cf11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9" name="Google Shape;16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4" name="Google Shape;18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7" name="Google Shape;7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c76b5205ab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c76b5205a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c76b5205a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Ask the audience…</a:t>
            </a:r>
            <a:endParaRPr/>
          </a:p>
        </p:txBody>
      </p:sp>
      <p:sp>
        <p:nvSpPr>
          <p:cNvPr id="111" name="Google Shape;11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3" name="Google Shape;12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21"/>
        <p:cNvGrpSpPr/>
        <p:nvPr/>
      </p:nvGrpSpPr>
      <p:grpSpPr>
        <a:xfrm>
          <a:off x="0" y="0"/>
          <a:ext cx="0" cy="0"/>
          <a:chOff x="0" y="0"/>
          <a:chExt cx="0" cy="0"/>
        </a:xfrm>
      </p:grpSpPr>
      <p:pic>
        <p:nvPicPr>
          <p:cNvPr id="22" name="Google Shape;22;p50"/>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3" name="Google Shape;23;p50"/>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0"/>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25" name="Google Shape;25;p50"/>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26" name="Google Shape;26;p50"/>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27"/>
        <p:cNvGrpSpPr/>
        <p:nvPr/>
      </p:nvGrpSpPr>
      <p:grpSpPr>
        <a:xfrm>
          <a:off x="0" y="0"/>
          <a:ext cx="0" cy="0"/>
          <a:chOff x="0" y="0"/>
          <a:chExt cx="0" cy="0"/>
        </a:xfrm>
      </p:grpSpPr>
      <p:sp>
        <p:nvSpPr>
          <p:cNvPr id="28" name="Google Shape;28;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9" name="Google Shape;29;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30" name="Google Shape;30;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2" name="Google Shape;32;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33" name="Google Shape;33;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35"/>
        <p:cNvGrpSpPr/>
        <p:nvPr/>
      </p:nvGrpSpPr>
      <p:grpSpPr>
        <a:xfrm>
          <a:off x="0" y="0"/>
          <a:ext cx="0" cy="0"/>
          <a:chOff x="0" y="0"/>
          <a:chExt cx="0" cy="0"/>
        </a:xfrm>
      </p:grpSpPr>
      <p:sp>
        <p:nvSpPr>
          <p:cNvPr id="36" name="Google Shape;36;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7" name="Google Shape;37;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38" name="Google Shape;38;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a:spLocks noGrp="1"/>
          </p:cNvSpPr>
          <p:nvPr>
            <p:ph type="pic" idx="2"/>
          </p:nvPr>
        </p:nvSpPr>
        <p:spPr>
          <a:xfrm>
            <a:off x="5449305" y="797578"/>
            <a:ext cx="2841836" cy="5248677"/>
          </a:xfrm>
          <a:prstGeom prst="rect">
            <a:avLst/>
          </a:prstGeom>
          <a:solidFill>
            <a:srgbClr val="D8D8D8"/>
          </a:solidFill>
          <a:ln>
            <a:noFill/>
          </a:ln>
        </p:spPr>
      </p:sp>
      <p:sp>
        <p:nvSpPr>
          <p:cNvPr id="40" name="Google Shape;40;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41" name="Google Shape;41;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43"/>
        <p:cNvGrpSpPr/>
        <p:nvPr/>
      </p:nvGrpSpPr>
      <p:grpSpPr>
        <a:xfrm>
          <a:off x="0" y="0"/>
          <a:ext cx="0" cy="0"/>
          <a:chOff x="0" y="0"/>
          <a:chExt cx="0" cy="0"/>
        </a:xfrm>
      </p:grpSpPr>
      <p:cxnSp>
        <p:nvCxnSpPr>
          <p:cNvPr id="44" name="Google Shape;44;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45" name="Google Shape;45;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6" name="Google Shape;46;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50"/>
        <p:cNvGrpSpPr/>
        <p:nvPr/>
      </p:nvGrpSpPr>
      <p:grpSpPr>
        <a:xfrm>
          <a:off x="0" y="0"/>
          <a:ext cx="0" cy="0"/>
          <a:chOff x="0" y="0"/>
          <a:chExt cx="0" cy="0"/>
        </a:xfrm>
      </p:grpSpPr>
      <p:cxnSp>
        <p:nvCxnSpPr>
          <p:cNvPr id="51" name="Google Shape;51;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52" name="Google Shape;52;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3" name="Google Shape;53;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4" name="Google Shape;54;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5" name="Google Shape;55;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6" name="Google Shape;56;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1"/>
        <p:cNvGrpSpPr/>
        <p:nvPr/>
      </p:nvGrpSpPr>
      <p:grpSpPr>
        <a:xfrm>
          <a:off x="0" y="0"/>
          <a:ext cx="0" cy="0"/>
          <a:chOff x="0" y="0"/>
          <a:chExt cx="0" cy="0"/>
        </a:xfrm>
      </p:grpSpPr>
      <p:sp>
        <p:nvSpPr>
          <p:cNvPr id="62" name="Google Shape;62;p52"/>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5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65" name="Google Shape;65;p52"/>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unsplash.com/photos/short-coated-brown-dog-AoqgGAqrLpU?utm_content=creditCopyText&amp;utm_medium=referral&amp;utm_source=unsplash" TargetMode="External"/><Relationship Id="rId4" Type="http://schemas.openxmlformats.org/officeDocument/2006/relationships/hyperlink" Target="https://unsplash.com/@camylla93?utm_content=creditCopyText&amp;utm_medium=referral&amp;utm_source=unsplash"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http://asccc-oeri.org/" TargetMode="External"/><Relationship Id="rId7" Type="http://schemas.openxmlformats.org/officeDocument/2006/relationships/hyperlink" Target="mailto:%20oeri@asccc.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asccc-oeri.org/webinars-and-events/" TargetMode="External"/><Relationship Id="rId5" Type="http://schemas.openxmlformats.org/officeDocument/2006/relationships/hyperlink" Target="https://asccc-oeri.org/open-educational-resources-by-discipline/" TargetMode="External"/><Relationship Id="rId4" Type="http://schemas.openxmlformats.org/officeDocument/2006/relationships/hyperlink" Target="https://asccc-oeri.org/image-sourc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7"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sccc-oeri.org/" TargetMode="External"/><Relationship Id="rId5" Type="http://schemas.openxmlformats.org/officeDocument/2006/relationships/hyperlink" Target="https://asccc-oeri.org/" TargetMode="External"/><Relationship Id="rId4" Type="http://schemas.openxmlformats.org/officeDocument/2006/relationships/hyperlink" Target="https://asccc-oeri.org/oeri-liais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maria-morrow@redwoods.edu" TargetMode="External"/><Relationship Id="rId7" Type="http://schemas.openxmlformats.org/officeDocument/2006/relationships/hyperlink" Target="https://unsplash.com/photos/person-holding-laboratory-flasks-H9t723yPjYI?utm_content=creditCopyText&amp;utm_medium=referral&amp;utm_source=unsplash"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unsplash.com/@alexkondratiev?utm_content=creditCopyText&amp;utm_medium=referral&amp;utm_source=unsplash" TargetMode="External"/><Relationship Id="rId5" Type="http://schemas.openxmlformats.org/officeDocument/2006/relationships/image" Target="../media/image6.jpg"/><Relationship Id="rId4" Type="http://schemas.openxmlformats.org/officeDocument/2006/relationships/hyperlink" Target="mailto:wakimsu@butte.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maria-morrow@redwoods.ed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a:p>
        </p:txBody>
      </p:sp>
      <p:sp>
        <p:nvSpPr>
          <p:cNvPr id="71" name="Google Shape;71;p1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Char char="•"/>
            </a:pPr>
            <a:r>
              <a:rPr lang="en-US" sz="2400"/>
              <a:t>On behalf of the ASCCC OERI, welcome to this discipline webinar, “ZTC Labs – Lab-Specific Challenges and Solutions”</a:t>
            </a:r>
            <a:endParaRPr sz="240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400"/>
              <a:t>If you are not already muted, please mute yourself upon arrival. As this is set up as a meeting, we will be able to have an actual discussion – but we need all those who are not speaking to be muted.</a:t>
            </a:r>
            <a:endParaRPr/>
          </a:p>
          <a:p>
            <a:pPr marL="171446" lvl="0" indent="-171446" algn="l" rtl="0">
              <a:lnSpc>
                <a:spcPct val="120000"/>
              </a:lnSpc>
              <a:spcBef>
                <a:spcPts val="750"/>
              </a:spcBef>
              <a:spcAft>
                <a:spcPts val="0"/>
              </a:spcAft>
              <a:buSzPts val="2400"/>
              <a:buChar char="•"/>
            </a:pPr>
            <a:r>
              <a:rPr lang="en-US" sz="2400"/>
              <a:t>You are also encouraged to use the “chat” feature.</a:t>
            </a:r>
            <a:endParaRPr/>
          </a:p>
          <a:p>
            <a:pPr marL="171446" lvl="0" indent="-69846" algn="l" rtl="0">
              <a:lnSpc>
                <a:spcPct val="120000"/>
              </a:lnSpc>
              <a:spcBef>
                <a:spcPts val="750"/>
              </a:spcBef>
              <a:spcAft>
                <a:spcPts val="0"/>
              </a:spcAft>
              <a:buSzPts val="1600"/>
              <a:buNone/>
            </a:pPr>
            <a:endParaRPr/>
          </a:p>
          <a:p>
            <a:pPr marL="171446" lvl="0" indent="-171446" algn="l" rtl="0">
              <a:lnSpc>
                <a:spcPct val="120000"/>
              </a:lnSpc>
              <a:spcBef>
                <a:spcPts val="750"/>
              </a:spcBef>
              <a:spcAft>
                <a:spcPts val="0"/>
              </a:spcAft>
              <a:buSzPts val="1600"/>
              <a:buNone/>
            </a:pPr>
            <a:endParaRPr/>
          </a:p>
        </p:txBody>
      </p:sp>
      <p:pic>
        <p:nvPicPr>
          <p:cNvPr id="73" name="Google Shape;73;p15" descr="Mic options from Zoom&#10;"/>
          <p:cNvPicPr preferRelativeResize="0"/>
          <p:nvPr/>
        </p:nvPicPr>
        <p:blipFill rotWithShape="1">
          <a:blip r:embed="rId3">
            <a:alphaModFix/>
          </a:blip>
          <a:srcRect/>
          <a:stretch/>
        </p:blipFill>
        <p:spPr>
          <a:xfrm>
            <a:off x="1088686" y="6045285"/>
            <a:ext cx="2755900" cy="647700"/>
          </a:xfrm>
          <a:prstGeom prst="rect">
            <a:avLst/>
          </a:prstGeom>
          <a:noFill/>
          <a:ln>
            <a:noFill/>
          </a:ln>
        </p:spPr>
      </p:pic>
      <p:pic>
        <p:nvPicPr>
          <p:cNvPr id="72" name="Google Shape;72;p15" descr="A blue and white chat box from Zoom to show folks that chat options are available"/>
          <p:cNvPicPr preferRelativeResize="0"/>
          <p:nvPr/>
        </p:nvPicPr>
        <p:blipFill rotWithShape="1">
          <a:blip r:embed="rId4">
            <a:alphaModFix/>
          </a:blip>
          <a:srcRect/>
          <a:stretch/>
        </p:blipFill>
        <p:spPr>
          <a:xfrm>
            <a:off x="5897501" y="5924625"/>
            <a:ext cx="2616200" cy="88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c76b5205ab_1_6"/>
          <p:cNvSpPr txBox="1">
            <a:spLocks noGrp="1"/>
          </p:cNvSpPr>
          <p:nvPr>
            <p:ph type="ctrTitle"/>
          </p:nvPr>
        </p:nvSpPr>
        <p:spPr>
          <a:xfrm>
            <a:off x="1813336" y="3464560"/>
            <a:ext cx="6477900" cy="1538400"/>
          </a:xfrm>
          <a:prstGeom prst="rect">
            <a:avLst/>
          </a:prstGeom>
        </p:spPr>
        <p:txBody>
          <a:bodyPr spcFirstLastPara="1" wrap="square" lIns="91425" tIns="45700" rIns="91425" bIns="0" anchor="b" anchorCtr="0">
            <a:normAutofit/>
          </a:bodyPr>
          <a:lstStyle/>
          <a:p>
            <a:pPr marL="0" lvl="0" indent="0" algn="l" rtl="0">
              <a:spcBef>
                <a:spcPts val="0"/>
              </a:spcBef>
              <a:spcAft>
                <a:spcPts val="0"/>
              </a:spcAft>
              <a:buNone/>
            </a:pPr>
            <a:r>
              <a:rPr lang="en-US"/>
              <a:t>Geology Convening</a:t>
            </a:r>
            <a:endParaRPr/>
          </a:p>
        </p:txBody>
      </p:sp>
      <p:sp>
        <p:nvSpPr>
          <p:cNvPr id="133" name="Google Shape;133;g2c76b5205ab_1_6"/>
          <p:cNvSpPr txBox="1">
            <a:spLocks noGrp="1"/>
          </p:cNvSpPr>
          <p:nvPr>
            <p:ph type="subTitle" idx="1"/>
          </p:nvPr>
        </p:nvSpPr>
        <p:spPr>
          <a:xfrm>
            <a:off x="1813335" y="5189604"/>
            <a:ext cx="6477900" cy="9777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c66839cf11_1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Geology Discipline March 2024 Discussion Questions</a:t>
            </a:r>
            <a:endParaRPr/>
          </a:p>
        </p:txBody>
      </p:sp>
      <p:graphicFrame>
        <p:nvGraphicFramePr>
          <p:cNvPr id="140" name="Google Shape;140;g2c66839cf11_1_0"/>
          <p:cNvGraphicFramePr/>
          <p:nvPr>
            <p:extLst>
              <p:ext uri="{D42A27DB-BD31-4B8C-83A1-F6EECF244321}">
                <p14:modId xmlns:p14="http://schemas.microsoft.com/office/powerpoint/2010/main" val="2614259461"/>
              </p:ext>
            </p:extLst>
          </p:nvPr>
        </p:nvGraphicFramePr>
        <p:xfrm>
          <a:off x="531400" y="2150500"/>
          <a:ext cx="8081200" cy="4281285"/>
        </p:xfrm>
        <a:graphic>
          <a:graphicData uri="http://schemas.openxmlformats.org/drawingml/2006/table">
            <a:tbl>
              <a:tblPr firstRow="1">
                <a:noFill/>
                <a:tableStyleId>{DBE24FDE-6C75-4B1C-B5EE-ABB067576876}</a:tableStyleId>
              </a:tblPr>
              <a:tblGrid>
                <a:gridCol w="4040600">
                  <a:extLst>
                    <a:ext uri="{9D8B030D-6E8A-4147-A177-3AD203B41FA5}">
                      <a16:colId xmlns:a16="http://schemas.microsoft.com/office/drawing/2014/main" val="20000"/>
                    </a:ext>
                  </a:extLst>
                </a:gridCol>
                <a:gridCol w="4040600">
                  <a:extLst>
                    <a:ext uri="{9D8B030D-6E8A-4147-A177-3AD203B41FA5}">
                      <a16:colId xmlns:a16="http://schemas.microsoft.com/office/drawing/2014/main" val="20001"/>
                    </a:ext>
                  </a:extLst>
                </a:gridCol>
              </a:tblGrid>
              <a:tr h="437825">
                <a:tc>
                  <a:txBody>
                    <a:bodyPr/>
                    <a:lstStyle/>
                    <a:p>
                      <a:pPr marL="0" lvl="0" indent="0" algn="l" rtl="0">
                        <a:spcBef>
                          <a:spcPts val="0"/>
                        </a:spcBef>
                        <a:spcAft>
                          <a:spcPts val="0"/>
                        </a:spcAft>
                        <a:buNone/>
                      </a:pPr>
                      <a:r>
                        <a:rPr lang="en-US" b="1"/>
                        <a:t>Question</a:t>
                      </a:r>
                      <a:endParaRPr b="1"/>
                    </a:p>
                  </a:txBody>
                  <a:tcPr marL="91425" marR="91425" marT="91425" marB="91425"/>
                </a:tc>
                <a:tc>
                  <a:txBody>
                    <a:bodyPr/>
                    <a:lstStyle/>
                    <a:p>
                      <a:pPr marL="0" lvl="0" indent="0" algn="l" rtl="0">
                        <a:spcBef>
                          <a:spcPts val="0"/>
                        </a:spcBef>
                        <a:spcAft>
                          <a:spcPts val="0"/>
                        </a:spcAft>
                        <a:buNone/>
                      </a:pPr>
                      <a:r>
                        <a:rPr lang="en-US" b="1"/>
                        <a:t>Answer Summary</a:t>
                      </a:r>
                      <a:endParaRPr b="1"/>
                    </a:p>
                  </a:txBody>
                  <a:tcPr marL="91425" marR="91425" marT="91425" marB="91425"/>
                </a:tc>
                <a:extLst>
                  <a:ext uri="{0D108BD9-81ED-4DB2-BD59-A6C34878D82A}">
                    <a16:rowId xmlns:a16="http://schemas.microsoft.com/office/drawing/2014/main" val="10000"/>
                  </a:ext>
                </a:extLst>
              </a:tr>
              <a:tr h="673600">
                <a:tc>
                  <a:txBody>
                    <a:bodyPr/>
                    <a:lstStyle/>
                    <a:p>
                      <a:pPr marL="0" lvl="0" indent="0" algn="l" rtl="0">
                        <a:spcBef>
                          <a:spcPts val="0"/>
                        </a:spcBef>
                        <a:spcAft>
                          <a:spcPts val="0"/>
                        </a:spcAft>
                        <a:buNone/>
                      </a:pPr>
                      <a:r>
                        <a:rPr lang="en-US">
                          <a:solidFill>
                            <a:srgbClr val="202124"/>
                          </a:solidFill>
                          <a:highlight>
                            <a:schemeClr val="lt1"/>
                          </a:highlight>
                        </a:rPr>
                        <a:t>Are you aware of CA community colleges that currently offer online geology labs?</a:t>
                      </a:r>
                      <a:r>
                        <a:rPr lang="en-US">
                          <a:solidFill>
                            <a:srgbClr val="202124"/>
                          </a:solidFill>
                          <a:highlight>
                            <a:srgbClr val="F1F3F4"/>
                          </a:highlight>
                        </a:rPr>
                        <a:t> </a:t>
                      </a:r>
                      <a:endParaRPr sz="1600"/>
                    </a:p>
                  </a:txBody>
                  <a:tcPr marL="91425" marR="91425" marT="91425" marB="91425"/>
                </a:tc>
                <a:tc>
                  <a:txBody>
                    <a:bodyPr/>
                    <a:lstStyle/>
                    <a:p>
                      <a:pPr marL="0" lvl="0" indent="0" algn="l" rtl="0">
                        <a:spcBef>
                          <a:spcPts val="0"/>
                        </a:spcBef>
                        <a:spcAft>
                          <a:spcPts val="0"/>
                        </a:spcAft>
                        <a:buNone/>
                      </a:pPr>
                      <a:r>
                        <a:rPr lang="en-US"/>
                        <a:t>Yes, online labs are part of Geology education moving forward. </a:t>
                      </a:r>
                      <a:endParaRPr/>
                    </a:p>
                  </a:txBody>
                  <a:tcPr marL="91425" marR="91425" marT="91425" marB="91425"/>
                </a:tc>
                <a:extLst>
                  <a:ext uri="{0D108BD9-81ED-4DB2-BD59-A6C34878D82A}">
                    <a16:rowId xmlns:a16="http://schemas.microsoft.com/office/drawing/2014/main" val="10001"/>
                  </a:ext>
                </a:extLst>
              </a:tr>
              <a:tr h="1852475">
                <a:tc>
                  <a:txBody>
                    <a:bodyPr/>
                    <a:lstStyle/>
                    <a:p>
                      <a:pPr marL="0" lvl="0" indent="0" algn="l" rtl="0">
                        <a:spcBef>
                          <a:spcPts val="0"/>
                        </a:spcBef>
                        <a:spcAft>
                          <a:spcPts val="0"/>
                        </a:spcAft>
                        <a:buNone/>
                      </a:pPr>
                      <a:r>
                        <a:rPr lang="en-US">
                          <a:solidFill>
                            <a:srgbClr val="202124"/>
                          </a:solidFill>
                          <a:highlight>
                            <a:schemeClr val="lt1"/>
                          </a:highlight>
                        </a:rPr>
                        <a:t>For the components of a lab that require sample analysis and identification (e.g. minerals, rocks, fossils) do you believe that it is sufficient to provide students with pictures of specimens or is it necessary to give students physical-specimens to analyze?</a:t>
                      </a:r>
                      <a:endParaRPr>
                        <a:solidFill>
                          <a:srgbClr val="202124"/>
                        </a:solidFill>
                        <a:highlight>
                          <a:schemeClr val="lt1"/>
                        </a:highlight>
                      </a:endParaRPr>
                    </a:p>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r>
                        <a:rPr lang="en-US"/>
                        <a:t>Physical samples are more fun and engender more robust learning, but are logistically difficult for online classes and harder to standardize across the system.</a:t>
                      </a:r>
                      <a:endParaRPr/>
                    </a:p>
                    <a:p>
                      <a:pPr marL="0" lvl="0" indent="0" algn="l" rtl="0">
                        <a:spcBef>
                          <a:spcPts val="0"/>
                        </a:spcBef>
                        <a:spcAft>
                          <a:spcPts val="0"/>
                        </a:spcAft>
                        <a:buNone/>
                      </a:pPr>
                      <a:endParaRPr/>
                    </a:p>
                    <a:p>
                      <a:pPr marL="0" lvl="0" indent="0" algn="l" rtl="0">
                        <a:spcBef>
                          <a:spcPts val="0"/>
                        </a:spcBef>
                        <a:spcAft>
                          <a:spcPts val="0"/>
                        </a:spcAft>
                        <a:buNone/>
                      </a:pPr>
                      <a:r>
                        <a:rPr lang="en-US"/>
                        <a:t>Sketchfab is versatile, but needs to be carefully crafted with tools for students. Also, requires a lot of computing power on student devices. </a:t>
                      </a:r>
                      <a:endParaRPr/>
                    </a:p>
                  </a:txBody>
                  <a:tcPr marL="91425" marR="91425" marT="91425" marB="91425"/>
                </a:tc>
                <a:extLst>
                  <a:ext uri="{0D108BD9-81ED-4DB2-BD59-A6C34878D82A}">
                    <a16:rowId xmlns:a16="http://schemas.microsoft.com/office/drawing/2014/main" val="10002"/>
                  </a:ext>
                </a:extLst>
              </a:tr>
              <a:tr h="1246225">
                <a:tc>
                  <a:txBody>
                    <a:bodyPr/>
                    <a:lstStyle/>
                    <a:p>
                      <a:pPr marL="0" lvl="0" indent="0" algn="l" rtl="0">
                        <a:spcBef>
                          <a:spcPts val="0"/>
                        </a:spcBef>
                        <a:spcAft>
                          <a:spcPts val="0"/>
                        </a:spcAft>
                        <a:buNone/>
                      </a:pPr>
                      <a:r>
                        <a:rPr lang="en-US">
                          <a:solidFill>
                            <a:srgbClr val="202124"/>
                          </a:solidFill>
                          <a:highlight>
                            <a:schemeClr val="lt1"/>
                          </a:highlight>
                        </a:rPr>
                        <a:t>What other input do you have on this question: "What is the best way for Geology OER Lab Manuals to address sample analysis and identification requirements"?</a:t>
                      </a:r>
                      <a:endParaRPr>
                        <a:solidFill>
                          <a:srgbClr val="202124"/>
                        </a:solidFill>
                        <a:highlight>
                          <a:schemeClr val="lt1"/>
                        </a:highlight>
                      </a:endParaRPr>
                    </a:p>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r>
                        <a:rPr lang="en-US" dirty="0"/>
                        <a:t>Guided videos could also be an alternative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Most departments have their own physical collections</a:t>
                      </a: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c66839cf11_1_8"/>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Geology Discussion Analysis</a:t>
            </a:r>
            <a:endParaRPr/>
          </a:p>
        </p:txBody>
      </p:sp>
      <p:graphicFrame>
        <p:nvGraphicFramePr>
          <p:cNvPr id="147" name="Google Shape;147;g2c66839cf11_1_8"/>
          <p:cNvGraphicFramePr/>
          <p:nvPr>
            <p:extLst>
              <p:ext uri="{D42A27DB-BD31-4B8C-83A1-F6EECF244321}">
                <p14:modId xmlns:p14="http://schemas.microsoft.com/office/powerpoint/2010/main" val="3529157863"/>
              </p:ext>
            </p:extLst>
          </p:nvPr>
        </p:nvGraphicFramePr>
        <p:xfrm>
          <a:off x="216475" y="2054050"/>
          <a:ext cx="8472900" cy="4602390"/>
        </p:xfrm>
        <a:graphic>
          <a:graphicData uri="http://schemas.openxmlformats.org/drawingml/2006/table">
            <a:tbl>
              <a:tblPr firstRow="1">
                <a:noFill/>
                <a:tableStyleId>{DBE24FDE-6C75-4B1C-B5EE-ABB067576876}</a:tableStyleId>
              </a:tblPr>
              <a:tblGrid>
                <a:gridCol w="1590450">
                  <a:extLst>
                    <a:ext uri="{9D8B030D-6E8A-4147-A177-3AD203B41FA5}">
                      <a16:colId xmlns:a16="http://schemas.microsoft.com/office/drawing/2014/main" val="20000"/>
                    </a:ext>
                  </a:extLst>
                </a:gridCol>
                <a:gridCol w="3412525">
                  <a:extLst>
                    <a:ext uri="{9D8B030D-6E8A-4147-A177-3AD203B41FA5}">
                      <a16:colId xmlns:a16="http://schemas.microsoft.com/office/drawing/2014/main" val="20001"/>
                    </a:ext>
                  </a:extLst>
                </a:gridCol>
                <a:gridCol w="3469925">
                  <a:extLst>
                    <a:ext uri="{9D8B030D-6E8A-4147-A177-3AD203B41FA5}">
                      <a16:colId xmlns:a16="http://schemas.microsoft.com/office/drawing/2014/main" val="20002"/>
                    </a:ext>
                  </a:extLst>
                </a:gridCol>
              </a:tblGrid>
              <a:tr h="7913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b="1"/>
                        <a:t>Contextualized Sketchfab or Short Videos that include things like physical tests</a:t>
                      </a:r>
                      <a:endParaRPr b="1"/>
                    </a:p>
                  </a:txBody>
                  <a:tcPr marL="91425" marR="91425" marT="91425" marB="91425"/>
                </a:tc>
                <a:tc>
                  <a:txBody>
                    <a:bodyPr/>
                    <a:lstStyle/>
                    <a:p>
                      <a:pPr marL="0" lvl="0" indent="0" algn="l" rtl="0">
                        <a:spcBef>
                          <a:spcPts val="0"/>
                        </a:spcBef>
                        <a:spcAft>
                          <a:spcPts val="0"/>
                        </a:spcAft>
                        <a:buNone/>
                      </a:pPr>
                      <a:r>
                        <a:rPr lang="en-US" b="1"/>
                        <a:t>Standardized physical specimen kit. ASCCC negotiates with supplier (e.g. Ward’s) to buy in bulk at good price</a:t>
                      </a:r>
                      <a:endParaRPr b="1"/>
                    </a:p>
                  </a:txBody>
                  <a:tcPr marL="91425" marR="91425" marT="91425" marB="91425"/>
                </a:tc>
                <a:extLst>
                  <a:ext uri="{0D108BD9-81ED-4DB2-BD59-A6C34878D82A}">
                    <a16:rowId xmlns:a16="http://schemas.microsoft.com/office/drawing/2014/main" val="10000"/>
                  </a:ext>
                </a:extLst>
              </a:tr>
              <a:tr h="1816125">
                <a:tc>
                  <a:txBody>
                    <a:bodyPr/>
                    <a:lstStyle/>
                    <a:p>
                      <a:pPr marL="0" lvl="0" indent="0" algn="l" rtl="0">
                        <a:spcBef>
                          <a:spcPts val="0"/>
                        </a:spcBef>
                        <a:spcAft>
                          <a:spcPts val="0"/>
                        </a:spcAft>
                        <a:buNone/>
                      </a:pPr>
                      <a:r>
                        <a:rPr lang="en-US" b="1"/>
                        <a:t>On-Ground Labs</a:t>
                      </a:r>
                      <a:endParaRPr b="1"/>
                    </a:p>
                  </a:txBody>
                  <a:tcPr marL="91425" marR="91425" marT="91425" marB="91425"/>
                </a:tc>
                <a:tc>
                  <a:txBody>
                    <a:bodyPr/>
                    <a:lstStyle/>
                    <a:p>
                      <a:pPr marL="0" lvl="0" indent="0" algn="l" rtl="0">
                        <a:spcBef>
                          <a:spcPts val="0"/>
                        </a:spcBef>
                        <a:spcAft>
                          <a:spcPts val="0"/>
                        </a:spcAft>
                        <a:buNone/>
                      </a:pPr>
                      <a:r>
                        <a:rPr lang="en-US"/>
                        <a:t>Would be sufficient for most students (non-geo majors).</a:t>
                      </a:r>
                      <a:endParaRPr/>
                    </a:p>
                    <a:p>
                      <a:pPr marL="0" lvl="0" indent="0" algn="l" rtl="0">
                        <a:spcBef>
                          <a:spcPts val="0"/>
                        </a:spcBef>
                        <a:spcAft>
                          <a:spcPts val="0"/>
                        </a:spcAft>
                        <a:buNone/>
                      </a:pPr>
                      <a:endParaRPr/>
                    </a:p>
                    <a:p>
                      <a:pPr marL="0" lvl="0" indent="0" algn="l" rtl="0">
                        <a:spcBef>
                          <a:spcPts val="0"/>
                        </a:spcBef>
                        <a:spcAft>
                          <a:spcPts val="0"/>
                        </a:spcAft>
                        <a:buNone/>
                      </a:pPr>
                      <a:r>
                        <a:rPr lang="en-US"/>
                        <a:t>Doesn’t translate well to developing robust field rock/mineral ID skills.</a:t>
                      </a:r>
                      <a:endParaRPr/>
                    </a:p>
                    <a:p>
                      <a:pPr marL="0" lvl="0" indent="0" algn="l" rtl="0">
                        <a:spcBef>
                          <a:spcPts val="0"/>
                        </a:spcBef>
                        <a:spcAft>
                          <a:spcPts val="0"/>
                        </a:spcAft>
                        <a:buNone/>
                      </a:pPr>
                      <a:endParaRPr/>
                    </a:p>
                    <a:p>
                      <a:pPr marL="0" lvl="0" indent="0" algn="l" rtl="0">
                        <a:spcBef>
                          <a:spcPts val="0"/>
                        </a:spcBef>
                        <a:spcAft>
                          <a:spcPts val="0"/>
                        </a:spcAft>
                        <a:buNone/>
                      </a:pPr>
                      <a:r>
                        <a:rPr lang="en-US"/>
                        <a:t>Not as inspiring / fun physical samples</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Leads to better learning outcomes than sketchfab. </a:t>
                      </a:r>
                      <a:endParaRPr/>
                    </a:p>
                    <a:p>
                      <a:pPr marL="0" lvl="0" indent="0" algn="l" rtl="0">
                        <a:spcBef>
                          <a:spcPts val="0"/>
                        </a:spcBef>
                        <a:spcAft>
                          <a:spcPts val="0"/>
                        </a:spcAft>
                        <a:buNone/>
                      </a:pPr>
                      <a:endParaRPr/>
                    </a:p>
                    <a:p>
                      <a:pPr marL="0" lvl="0" indent="0" algn="l" rtl="0">
                        <a:spcBef>
                          <a:spcPts val="0"/>
                        </a:spcBef>
                        <a:spcAft>
                          <a:spcPts val="0"/>
                        </a:spcAft>
                        <a:buNone/>
                      </a:pPr>
                      <a:r>
                        <a:rPr lang="en-US"/>
                        <a:t>Would require ZTC colleges to agree on and purchase kits</a:t>
                      </a:r>
                      <a:endParaRPr/>
                    </a:p>
                  </a:txBody>
                  <a:tcPr marL="91425" marR="91425" marT="91425" marB="91425"/>
                </a:tc>
                <a:extLst>
                  <a:ext uri="{0D108BD9-81ED-4DB2-BD59-A6C34878D82A}">
                    <a16:rowId xmlns:a16="http://schemas.microsoft.com/office/drawing/2014/main" val="10001"/>
                  </a:ext>
                </a:extLst>
              </a:tr>
              <a:tr h="1336525">
                <a:tc>
                  <a:txBody>
                    <a:bodyPr/>
                    <a:lstStyle/>
                    <a:p>
                      <a:pPr marL="0" lvl="0" indent="0" algn="l" rtl="0">
                        <a:spcBef>
                          <a:spcPts val="0"/>
                        </a:spcBef>
                        <a:spcAft>
                          <a:spcPts val="0"/>
                        </a:spcAft>
                        <a:buNone/>
                      </a:pPr>
                      <a:r>
                        <a:rPr lang="en-US" b="1"/>
                        <a:t>Online Labs</a:t>
                      </a:r>
                      <a:endParaRPr b="1"/>
                    </a:p>
                  </a:txBody>
                  <a:tcPr marL="91425" marR="91425" marT="91425" marB="91425"/>
                </a:tc>
                <a:tc>
                  <a:txBody>
                    <a:bodyPr/>
                    <a:lstStyle/>
                    <a:p>
                      <a:pPr marL="0" lvl="0" indent="0" algn="l" rtl="0">
                        <a:spcBef>
                          <a:spcPts val="0"/>
                        </a:spcBef>
                        <a:spcAft>
                          <a:spcPts val="0"/>
                        </a:spcAft>
                        <a:buNone/>
                      </a:pPr>
                      <a:r>
                        <a:rPr lang="en-US"/>
                        <a:t>Would be sufficient for most students in online labs. </a:t>
                      </a:r>
                      <a:endParaRPr/>
                    </a:p>
                    <a:p>
                      <a:pPr marL="457200" lvl="0" indent="-317500" algn="l" rtl="0">
                        <a:spcBef>
                          <a:spcPts val="0"/>
                        </a:spcBef>
                        <a:spcAft>
                          <a:spcPts val="0"/>
                        </a:spcAft>
                        <a:buSzPts val="1400"/>
                        <a:buChar char="●"/>
                      </a:pPr>
                      <a:r>
                        <a:rPr lang="en-US"/>
                        <a:t>(sketchfab will only work if students’ devices have enough computing power)</a:t>
                      </a:r>
                      <a:endParaRPr/>
                    </a:p>
                    <a:p>
                      <a:pPr marL="457200" lvl="0" indent="-317500" algn="l" rtl="0">
                        <a:spcBef>
                          <a:spcPts val="0"/>
                        </a:spcBef>
                        <a:spcAft>
                          <a:spcPts val="0"/>
                        </a:spcAft>
                        <a:buSzPts val="1400"/>
                        <a:buChar char="●"/>
                      </a:pPr>
                      <a:r>
                        <a:rPr lang="en-US"/>
                        <a:t>Sketchfab Accessibility?</a:t>
                      </a: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dirty="0"/>
                        <a:t>Although bookstores can help by sending physical kits back and forth to remote students, many colleges would probably not be interested this </a:t>
                      </a:r>
                      <a:r>
                        <a:rPr lang="en-US" dirty="0" err="1"/>
                        <a:t>approach.It</a:t>
                      </a:r>
                      <a:r>
                        <a:rPr lang="en-US" dirty="0"/>
                        <a:t> is too logistically difficult. (Students have to pay for shipping, students might not return kits, etc.)</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c66839cf11_1_15"/>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Geology Recommendations</a:t>
            </a:r>
            <a:endParaRPr/>
          </a:p>
        </p:txBody>
      </p:sp>
      <p:sp>
        <p:nvSpPr>
          <p:cNvPr id="154" name="Google Shape;154;g2c66839cf11_1_15"/>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rmAutofit/>
          </a:bodyPr>
          <a:lstStyle/>
          <a:p>
            <a:pPr marL="457200" lvl="0" indent="-330200" algn="l" rtl="0">
              <a:spcBef>
                <a:spcPts val="750"/>
              </a:spcBef>
              <a:spcAft>
                <a:spcPts val="0"/>
              </a:spcAft>
              <a:buSzPts val="1600"/>
              <a:buAutoNum type="arabicPeriod"/>
            </a:pPr>
            <a:r>
              <a:rPr lang="en-US"/>
              <a:t>Create Rock/ Mineral ID OER labs that refer to specific Sketchfabs and physical samples</a:t>
            </a:r>
            <a:endParaRPr/>
          </a:p>
          <a:p>
            <a:pPr marL="457200" lvl="0" indent="-330200" algn="l" rtl="0">
              <a:spcBef>
                <a:spcPts val="0"/>
              </a:spcBef>
              <a:spcAft>
                <a:spcPts val="0"/>
              </a:spcAft>
              <a:buSzPts val="1600"/>
              <a:buAutoNum type="arabicPeriod"/>
            </a:pPr>
            <a:r>
              <a:rPr lang="en-US"/>
              <a:t>Create a corresponding systemwide set of contextualized sketchfabs or short videos.</a:t>
            </a:r>
            <a:endParaRPr/>
          </a:p>
          <a:p>
            <a:pPr marL="914400" lvl="1" indent="-317500" algn="l" rtl="0">
              <a:spcBef>
                <a:spcPts val="0"/>
              </a:spcBef>
              <a:spcAft>
                <a:spcPts val="0"/>
              </a:spcAft>
              <a:buSzPts val="1400"/>
              <a:buAutoNum type="alphaLcPeriod"/>
            </a:pPr>
            <a:r>
              <a:rPr lang="en-US"/>
              <a:t>These would be used in online labs.</a:t>
            </a:r>
            <a:endParaRPr/>
          </a:p>
          <a:p>
            <a:pPr marL="914400" lvl="1" indent="-317500" algn="l" rtl="0">
              <a:spcBef>
                <a:spcPts val="0"/>
              </a:spcBef>
              <a:spcAft>
                <a:spcPts val="0"/>
              </a:spcAft>
              <a:buSzPts val="1400"/>
              <a:buAutoNum type="alphaLcPeriod"/>
            </a:pPr>
            <a:r>
              <a:rPr lang="en-US"/>
              <a:t>Could be backups for on-ground labs</a:t>
            </a:r>
            <a:endParaRPr/>
          </a:p>
          <a:p>
            <a:pPr marL="457200" lvl="0" indent="-330200" algn="l" rtl="0">
              <a:spcBef>
                <a:spcPts val="0"/>
              </a:spcBef>
              <a:spcAft>
                <a:spcPts val="0"/>
              </a:spcAft>
              <a:buSzPts val="1600"/>
              <a:buAutoNum type="arabicPeriod"/>
            </a:pPr>
            <a:r>
              <a:rPr lang="en-US"/>
              <a:t>Develop a corresponding standardized  kit of physical specimens that all ZTC-adopting departments should purchase in sufficient quantities</a:t>
            </a:r>
            <a:endParaRPr/>
          </a:p>
          <a:p>
            <a:pPr marL="914400" lvl="1" indent="-317500" algn="l" rtl="0">
              <a:spcBef>
                <a:spcPts val="0"/>
              </a:spcBef>
              <a:spcAft>
                <a:spcPts val="0"/>
              </a:spcAft>
              <a:buSzPts val="1400"/>
              <a:buAutoNum type="alphaLcPeriod"/>
            </a:pPr>
            <a:r>
              <a:rPr lang="en-US"/>
              <a:t>departments should be free to assemble their own equivalent kits if they prefer</a:t>
            </a:r>
            <a:endParaRPr/>
          </a:p>
          <a:p>
            <a:pPr marL="914400" lvl="1" indent="-317500" algn="l" rtl="0">
              <a:spcBef>
                <a:spcPts val="0"/>
              </a:spcBef>
              <a:spcAft>
                <a:spcPts val="0"/>
              </a:spcAft>
              <a:buSzPts val="1400"/>
              <a:buAutoNum type="alphaLcPeriod"/>
            </a:pPr>
            <a:r>
              <a:rPr lang="en-US"/>
              <a:t>departments could use their own collections to expand on standardized kit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3"/>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SzPts val="2800"/>
              <a:buNone/>
            </a:pPr>
            <a:r>
              <a:rPr lang="en-US"/>
              <a:t>Why and when is printing a must?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Printing is needed when…</a:t>
            </a:r>
            <a:endParaRPr/>
          </a:p>
        </p:txBody>
      </p:sp>
      <p:sp>
        <p:nvSpPr>
          <p:cNvPr id="165" name="Google Shape;165;p4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Clr>
                <a:schemeClr val="dk2"/>
              </a:buClr>
              <a:buSzPts val="1600"/>
              <a:buChar char="•"/>
            </a:pPr>
            <a:r>
              <a:rPr lang="en-US" sz="2000"/>
              <a:t>Students have to document what they have done on paper.</a:t>
            </a:r>
            <a:endParaRPr sz="2000"/>
          </a:p>
          <a:p>
            <a:pPr marL="457200" lvl="0" indent="-330200" algn="l" rtl="0">
              <a:lnSpc>
                <a:spcPct val="120000"/>
              </a:lnSpc>
              <a:spcBef>
                <a:spcPts val="750"/>
              </a:spcBef>
              <a:spcAft>
                <a:spcPts val="0"/>
              </a:spcAft>
              <a:buClr>
                <a:schemeClr val="dk2"/>
              </a:buClr>
              <a:buSzPts val="1600"/>
              <a:buChar char="•"/>
            </a:pPr>
            <a:r>
              <a:rPr lang="en-US" sz="2000"/>
              <a:t>Electronic options can’t be used (some colleges have policy not allowing students to bring electronic devices into the lab).</a:t>
            </a:r>
            <a:endParaRPr/>
          </a:p>
          <a:p>
            <a:pPr marL="457200" lvl="0" indent="-330200" algn="l" rtl="0">
              <a:lnSpc>
                <a:spcPct val="120000"/>
              </a:lnSpc>
              <a:spcBef>
                <a:spcPts val="750"/>
              </a:spcBef>
              <a:spcAft>
                <a:spcPts val="0"/>
              </a:spcAft>
              <a:buClr>
                <a:schemeClr val="dk2"/>
              </a:buClr>
              <a:buSzPts val="1600"/>
              <a:buChar char="•"/>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Internet availability is unreliable</a:t>
            </a:r>
            <a:endParaRPr/>
          </a:p>
          <a:p>
            <a:pPr marL="457200" lvl="0" indent="-330200" algn="l" rtl="0">
              <a:lnSpc>
                <a:spcPct val="120000"/>
              </a:lnSpc>
              <a:spcBef>
                <a:spcPts val="750"/>
              </a:spcBef>
              <a:spcAft>
                <a:spcPts val="0"/>
              </a:spcAft>
              <a:buClr>
                <a:schemeClr val="dk2"/>
              </a:buClr>
              <a:buSzPts val="1600"/>
              <a:buChar char="•"/>
            </a:pPr>
            <a:r>
              <a:rPr lang="en-US" sz="2000"/>
              <a:t>Technology is not available for all</a:t>
            </a:r>
            <a:endParaRPr sz="2000">
              <a:solidFill>
                <a:srgbClr val="06060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Questions / Discussions / Comments</a:t>
            </a:r>
            <a:endParaRPr/>
          </a:p>
        </p:txBody>
      </p:sp>
      <p:sp>
        <p:nvSpPr>
          <p:cNvPr id="172" name="Google Shape;172;p4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173" name="Google Shape;173;p46" descr="A brown short-haired dog with one paw raised."/>
          <p:cNvPicPr preferRelativeResize="0"/>
          <p:nvPr/>
        </p:nvPicPr>
        <p:blipFill rotWithShape="1">
          <a:blip r:embed="rId3">
            <a:alphaModFix/>
          </a:blip>
          <a:srcRect/>
          <a:stretch/>
        </p:blipFill>
        <p:spPr>
          <a:xfrm>
            <a:off x="1395648" y="2015735"/>
            <a:ext cx="6588532" cy="4392758"/>
          </a:xfrm>
          <a:prstGeom prst="rect">
            <a:avLst/>
          </a:prstGeom>
          <a:noFill/>
          <a:ln>
            <a:noFill/>
          </a:ln>
        </p:spPr>
      </p:pic>
      <p:sp>
        <p:nvSpPr>
          <p:cNvPr id="174" name="Google Shape;174;p46"/>
          <p:cNvSpPr txBox="1"/>
          <p:nvPr/>
        </p:nvSpPr>
        <p:spPr>
          <a:xfrm>
            <a:off x="2403914" y="64970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Camylla Battani</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180" name="Google Shape;180;p4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800"/>
              <a:buChar char="•"/>
            </a:pPr>
            <a:r>
              <a:rPr lang="en-US" sz="2800" u="sng">
                <a:solidFill>
                  <a:schemeClr val="hlink"/>
                </a:solidFill>
                <a:hlinkClick r:id="rId3"/>
              </a:rPr>
              <a:t>ASCCC OERI Website </a:t>
            </a:r>
            <a:r>
              <a:rPr lang="en-US" sz="2800"/>
              <a:t>(asccc-oeri.org)</a:t>
            </a:r>
            <a:endParaRPr sz="2800"/>
          </a:p>
          <a:p>
            <a:pPr marL="514337" lvl="1" indent="-260346" algn="l" rtl="0">
              <a:lnSpc>
                <a:spcPct val="120000"/>
              </a:lnSpc>
              <a:spcBef>
                <a:spcPts val="0"/>
              </a:spcBef>
              <a:spcAft>
                <a:spcPts val="0"/>
              </a:spcAft>
              <a:buSzPts val="2800"/>
              <a:buChar char="•"/>
            </a:pPr>
            <a:r>
              <a:rPr lang="en-US" sz="2800"/>
              <a:t>Resources</a:t>
            </a:r>
            <a:endParaRPr sz="2800"/>
          </a:p>
          <a:p>
            <a:pPr marL="1371600" lvl="2" indent="-406400" algn="l" rtl="0">
              <a:lnSpc>
                <a:spcPct val="120000"/>
              </a:lnSpc>
              <a:spcBef>
                <a:spcPts val="0"/>
              </a:spcBef>
              <a:spcAft>
                <a:spcPts val="0"/>
              </a:spcAft>
              <a:buSzPts val="2800"/>
              <a:buChar char="•"/>
            </a:pPr>
            <a:r>
              <a:rPr lang="en-US" sz="2800" u="sng">
                <a:solidFill>
                  <a:schemeClr val="hlink"/>
                </a:solidFill>
                <a:hlinkClick r:id="rId4"/>
              </a:rPr>
              <a:t>Image resources</a:t>
            </a:r>
            <a:endParaRPr sz="2800"/>
          </a:p>
          <a:p>
            <a:pPr marL="1371600" lvl="2" indent="-406400" algn="l" rtl="0">
              <a:lnSpc>
                <a:spcPct val="120000"/>
              </a:lnSpc>
              <a:spcBef>
                <a:spcPts val="0"/>
              </a:spcBef>
              <a:spcAft>
                <a:spcPts val="0"/>
              </a:spcAft>
              <a:buSzPts val="2800"/>
              <a:buChar char="•"/>
            </a:pPr>
            <a:r>
              <a:rPr lang="en-US" sz="2800" u="sng">
                <a:solidFill>
                  <a:schemeClr val="hlink"/>
                </a:solidFill>
                <a:hlinkClick r:id="rId5"/>
              </a:rPr>
              <a:t>Discipline specific resources</a:t>
            </a:r>
            <a:endParaRPr sz="2800"/>
          </a:p>
          <a:p>
            <a:pPr marL="514337" lvl="1" indent="-260346" algn="l" rtl="0">
              <a:lnSpc>
                <a:spcPct val="120000"/>
              </a:lnSpc>
              <a:spcBef>
                <a:spcPts val="0"/>
              </a:spcBef>
              <a:spcAft>
                <a:spcPts val="0"/>
              </a:spcAft>
              <a:buSzPts val="2800"/>
              <a:buChar char="•"/>
            </a:pPr>
            <a:r>
              <a:rPr lang="en-US" sz="2800" u="sng">
                <a:solidFill>
                  <a:schemeClr val="hlink"/>
                </a:solidFill>
                <a:hlinkClick r:id="rId6"/>
              </a:rPr>
              <a:t>Webinars and Events</a:t>
            </a:r>
            <a:endParaRPr sz="2800"/>
          </a:p>
          <a:p>
            <a:pPr marL="171446" lvl="0" indent="-171446" algn="l" rtl="0">
              <a:lnSpc>
                <a:spcPct val="120000"/>
              </a:lnSpc>
              <a:spcBef>
                <a:spcPts val="750"/>
              </a:spcBef>
              <a:spcAft>
                <a:spcPts val="0"/>
              </a:spcAft>
              <a:buSzPts val="2800"/>
              <a:buChar char="•"/>
            </a:pPr>
            <a:r>
              <a:rPr lang="en-US" sz="2800" u="sng">
                <a:solidFill>
                  <a:schemeClr val="hlink"/>
                </a:solidFill>
                <a:hlinkClick r:id="rId7"/>
              </a:rPr>
              <a:t>ASCCC OER E-Mail</a:t>
            </a:r>
            <a:r>
              <a:rPr lang="en-US" sz="2800"/>
              <a:t> (</a:t>
            </a:r>
            <a:r>
              <a:rPr lang="en-US" sz="2800" u="sng">
                <a:solidFill>
                  <a:schemeClr val="hlink"/>
                </a:solidFill>
                <a:hlinkClick r:id="rId8"/>
              </a:rPr>
              <a:t>oeri@asccc.org)</a:t>
            </a:r>
            <a:endParaRPr sz="2800"/>
          </a:p>
          <a:p>
            <a:pPr marL="171446" lvl="0" indent="0" algn="l" rtl="0">
              <a:lnSpc>
                <a:spcPct val="120000"/>
              </a:lnSpc>
              <a:spcBef>
                <a:spcPts val="750"/>
              </a:spcBef>
              <a:spcAft>
                <a:spcPts val="0"/>
              </a:spcAft>
              <a:buSzPts val="1600"/>
              <a:buNone/>
            </a:pP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And to contact us…</a:t>
            </a:r>
            <a:endParaRPr sz="4400">
              <a:latin typeface="Arial"/>
              <a:ea typeface="Arial"/>
              <a:cs typeface="Arial"/>
              <a:sym typeface="Arial"/>
            </a:endParaRPr>
          </a:p>
        </p:txBody>
      </p:sp>
      <p:sp>
        <p:nvSpPr>
          <p:cNvPr id="187" name="Google Shape;187;p4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3600"/>
              <a:buChar char="•"/>
            </a:pPr>
            <a:r>
              <a:rPr lang="en-US" sz="3600">
                <a:latin typeface="Arial"/>
                <a:ea typeface="Arial"/>
                <a:cs typeface="Arial"/>
                <a:sym typeface="Arial"/>
              </a:rPr>
              <a:t>General OERI E-Mail: </a:t>
            </a:r>
            <a:r>
              <a:rPr lang="en-US" sz="3600" u="sng">
                <a:solidFill>
                  <a:schemeClr val="hlink"/>
                </a:solidFill>
                <a:latin typeface="Arial"/>
                <a:ea typeface="Arial"/>
                <a:cs typeface="Arial"/>
                <a:sym typeface="Arial"/>
                <a:hlinkClick r:id="rId3"/>
              </a:rPr>
              <a:t>oeri@asccc.org</a:t>
            </a:r>
            <a:endParaRPr sz="36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a:t>Thanks!</a:t>
            </a:r>
            <a:endParaRPr sz="3200"/>
          </a:p>
        </p:txBody>
      </p:sp>
      <p:pic>
        <p:nvPicPr>
          <p:cNvPr id="193" name="Google Shape;193;p49" descr="A young child wearing colorful graphic clothes holding a dandelion in a green field.&#10;"/>
          <p:cNvPicPr preferRelativeResize="0">
            <a:picLocks noGrp="1"/>
          </p:cNvPicPr>
          <p:nvPr>
            <p:ph type="body" idx="1"/>
          </p:nvPr>
        </p:nvPicPr>
        <p:blipFill rotWithShape="1">
          <a:blip r:embed="rId3">
            <a:alphaModFix/>
          </a:blip>
          <a:srcRect/>
          <a:stretch/>
        </p:blipFill>
        <p:spPr>
          <a:xfrm>
            <a:off x="1744407" y="2214245"/>
            <a:ext cx="2691323" cy="4038600"/>
          </a:xfrm>
          <a:prstGeom prst="rect">
            <a:avLst/>
          </a:prstGeom>
          <a:noFill/>
          <a:ln>
            <a:noFill/>
          </a:ln>
        </p:spPr>
      </p:pic>
      <p:sp>
        <p:nvSpPr>
          <p:cNvPr id="194" name="Google Shape;194;p49"/>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Photo by </a:t>
            </a:r>
            <a:r>
              <a:rPr lang="en-US" sz="18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b="0" i="0" u="none" strike="noStrike" cap="none">
                <a:solidFill>
                  <a:schemeClr val="dk1"/>
                </a:solidFill>
                <a:latin typeface="Arial"/>
                <a:ea typeface="Arial"/>
                <a:cs typeface="Arial"/>
                <a:sym typeface="Arial"/>
              </a:rPr>
              <a:t> from </a:t>
            </a:r>
            <a:r>
              <a:rPr lang="en-US" sz="18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6"/>
          <p:cNvSpPr txBox="1">
            <a:spLocks noGrp="1"/>
          </p:cNvSpPr>
          <p:nvPr>
            <p:ph type="ctrTitle"/>
          </p:nvPr>
        </p:nvSpPr>
        <p:spPr>
          <a:xfrm>
            <a:off x="556592" y="1661160"/>
            <a:ext cx="7612628" cy="2960536"/>
          </a:xfrm>
          <a:prstGeom prst="rect">
            <a:avLst/>
          </a:prstGeom>
          <a:noFill/>
          <a:ln>
            <a:noFill/>
          </a:ln>
        </p:spPr>
        <p:txBody>
          <a:bodyPr spcFirstLastPara="1" wrap="square" lIns="91425" tIns="45700" rIns="91425" bIns="0" anchor="b" anchorCtr="0">
            <a:normAutofit/>
          </a:bodyPr>
          <a:lstStyle/>
          <a:p>
            <a:pPr marL="0" lvl="0" indent="0" algn="ctr" rtl="0">
              <a:lnSpc>
                <a:spcPct val="90000"/>
              </a:lnSpc>
              <a:spcBef>
                <a:spcPts val="0"/>
              </a:spcBef>
              <a:spcAft>
                <a:spcPts val="0"/>
              </a:spcAft>
              <a:buSzPts val="2800"/>
              <a:buNone/>
            </a:pPr>
            <a:r>
              <a:rPr lang="en-US" sz="4000"/>
              <a:t>Zero Textbook Cost (ZTC) Labs – Lab-Specific Challenges and Solutions</a:t>
            </a:r>
            <a:endParaRPr/>
          </a:p>
        </p:txBody>
      </p:sp>
      <p:sp>
        <p:nvSpPr>
          <p:cNvPr id="80" name="Google Shape;80;p36"/>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20000"/>
              </a:lnSpc>
              <a:spcBef>
                <a:spcPts val="750"/>
              </a:spcBef>
              <a:spcAft>
                <a:spcPts val="0"/>
              </a:spcAft>
              <a:buSzPct val="114285"/>
              <a:buNone/>
            </a:pPr>
            <a:r>
              <a:rPr lang="en-US" sz="2000"/>
              <a:t>Revised March 25, 2024. </a:t>
            </a:r>
            <a:br>
              <a:rPr lang="en-US" sz="2000"/>
            </a:b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14285"/>
              <a:buNone/>
            </a:pPr>
            <a:r>
              <a:rPr lang="en-US" sz="2000"/>
              <a:t>Attribute this slide deck as: </a:t>
            </a:r>
            <a:r>
              <a:rPr lang="en-US" sz="2000" u="sng">
                <a:solidFill>
                  <a:schemeClr val="hlink"/>
                </a:solidFill>
                <a:hlinkClick r:id="rId4"/>
              </a:rPr>
              <a:t>"</a:t>
            </a:r>
            <a:r>
              <a:rPr lang="en-US" sz="2000" u="sng">
                <a:solidFill>
                  <a:schemeClr val="hlink"/>
                </a:solidFill>
                <a:hlinkClick r:id="rId5"/>
              </a:rPr>
              <a:t>ZTC Labs – Lab-Specific Challenges and Solutions</a:t>
            </a:r>
            <a:r>
              <a:rPr lang="en-US" sz="2000" u="sng">
                <a:solidFill>
                  <a:schemeClr val="hlink"/>
                </a:solidFill>
                <a:hlinkClick r:id="rId4"/>
              </a:rPr>
              <a:t>"</a:t>
            </a:r>
            <a:r>
              <a:rPr lang="en-US" sz="2000"/>
              <a:t> by </a:t>
            </a:r>
            <a:r>
              <a:rPr lang="en-US" sz="2000" u="sng">
                <a:solidFill>
                  <a:schemeClr val="hlink"/>
                </a:solidFill>
                <a:hlinkClick r:id="rId6"/>
              </a:rPr>
              <a:t>ASCCC OERI</a:t>
            </a:r>
            <a:r>
              <a:rPr lang="en-US" sz="2000"/>
              <a:t> is licensed under </a:t>
            </a:r>
            <a:r>
              <a:rPr lang="en-US" sz="2000" u="sng">
                <a:solidFill>
                  <a:schemeClr val="hlink"/>
                </a:solidFill>
                <a:hlinkClick r:id="rId7"/>
              </a:rPr>
              <a:t>CC BY 4.0</a:t>
            </a:r>
            <a:r>
              <a:rPr lang="en-US" sz="2000"/>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Event Description</a:t>
            </a:r>
            <a:endParaRPr/>
          </a:p>
        </p:txBody>
      </p:sp>
      <p:sp>
        <p:nvSpPr>
          <p:cNvPr id="86" name="Google Shape;86;p3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77500" lnSpcReduction="20000"/>
          </a:bodyPr>
          <a:lstStyle/>
          <a:p>
            <a:pPr marL="457200" lvl="0" indent="-330200" algn="l" rtl="0">
              <a:lnSpc>
                <a:spcPct val="120000"/>
              </a:lnSpc>
              <a:spcBef>
                <a:spcPts val="750"/>
              </a:spcBef>
              <a:spcAft>
                <a:spcPts val="0"/>
              </a:spcAft>
              <a:buSzPct val="73732"/>
              <a:buChar char="•"/>
            </a:pPr>
            <a:r>
              <a:rPr lang="en-US" sz="2800"/>
              <a:t>Labs are commonly reported to be one of the most challenging types of courses to get to ZTC. While openly-licensed lab manuals may be available, what do you do when printing is a must? Are the images in that open educational resource (OER) lab manual of sufficient quality? What is needed to make your homegrown lab manual OER? Join us for an interdisciplinary discussion of the unique barriers to establishing ZTC lab sections and approaches to overcoming them.</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Presenters</a:t>
            </a:r>
            <a:endParaRPr/>
          </a:p>
        </p:txBody>
      </p:sp>
      <p:sp>
        <p:nvSpPr>
          <p:cNvPr id="92" name="Google Shape;92;p38"/>
          <p:cNvSpPr txBox="1">
            <a:spLocks noGrp="1"/>
          </p:cNvSpPr>
          <p:nvPr>
            <p:ph type="body" idx="1"/>
          </p:nvPr>
        </p:nvSpPr>
        <p:spPr>
          <a:xfrm>
            <a:off x="1088686" y="1863335"/>
            <a:ext cx="7202400" cy="4039200"/>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SzPts val="1600"/>
              <a:buChar char="•"/>
            </a:pPr>
            <a:r>
              <a:rPr lang="en-US"/>
              <a:t>Ying Liu</a:t>
            </a:r>
            <a:endParaRPr/>
          </a:p>
          <a:p>
            <a:pPr marL="914400" lvl="1" indent="-317500" algn="l" rtl="0">
              <a:lnSpc>
                <a:spcPct val="120000"/>
              </a:lnSpc>
              <a:spcBef>
                <a:spcPts val="375"/>
              </a:spcBef>
              <a:spcAft>
                <a:spcPts val="0"/>
              </a:spcAft>
              <a:buSzPts val="1400"/>
              <a:buChar char="•"/>
            </a:pPr>
            <a:r>
              <a:rPr lang="en-US" sz="1600"/>
              <a:t>Biology, City College of San Francisco (ying.liu@mail.ccsf.edu)</a:t>
            </a:r>
            <a:endParaRPr/>
          </a:p>
          <a:p>
            <a:pPr marL="457200" lvl="0" indent="-330200" algn="l" rtl="0">
              <a:lnSpc>
                <a:spcPct val="120000"/>
              </a:lnSpc>
              <a:spcBef>
                <a:spcPts val="750"/>
              </a:spcBef>
              <a:spcAft>
                <a:spcPts val="0"/>
              </a:spcAft>
              <a:buSzPts val="1600"/>
              <a:buChar char="•"/>
            </a:pPr>
            <a:r>
              <a:rPr lang="en-US"/>
              <a:t>Maria Morrow - </a:t>
            </a:r>
            <a:r>
              <a:rPr lang="en-US" u="sng">
                <a:solidFill>
                  <a:schemeClr val="hlink"/>
                </a:solidFill>
                <a:hlinkClick r:id="rId3"/>
              </a:rPr>
              <a:t>maria-morrow@redwoods.edu</a:t>
            </a:r>
            <a:endParaRPr/>
          </a:p>
          <a:p>
            <a:pPr marL="914400" lvl="1" indent="-317500" algn="l" rtl="0">
              <a:lnSpc>
                <a:spcPct val="120000"/>
              </a:lnSpc>
              <a:spcBef>
                <a:spcPts val="375"/>
              </a:spcBef>
              <a:spcAft>
                <a:spcPts val="0"/>
              </a:spcAft>
              <a:buSzPts val="1400"/>
              <a:buChar char="•"/>
            </a:pPr>
            <a:r>
              <a:rPr lang="en-US" sz="1600"/>
              <a:t>Biology/Ecology, College of the Redwoods</a:t>
            </a:r>
            <a:endParaRPr/>
          </a:p>
          <a:p>
            <a:pPr marL="457200" lvl="0" indent="-330200" algn="l" rtl="0">
              <a:lnSpc>
                <a:spcPct val="120000"/>
              </a:lnSpc>
              <a:spcBef>
                <a:spcPts val="750"/>
              </a:spcBef>
              <a:spcAft>
                <a:spcPts val="0"/>
              </a:spcAft>
              <a:buSzPts val="1600"/>
              <a:buChar char="•"/>
            </a:pPr>
            <a:r>
              <a:rPr lang="en-US"/>
              <a:t>Benny Ng</a:t>
            </a:r>
            <a:endParaRPr/>
          </a:p>
          <a:p>
            <a:pPr marL="914400" lvl="1" indent="-317500" algn="l" rtl="0">
              <a:lnSpc>
                <a:spcPct val="120000"/>
              </a:lnSpc>
              <a:spcBef>
                <a:spcPts val="375"/>
              </a:spcBef>
              <a:spcAft>
                <a:spcPts val="0"/>
              </a:spcAft>
              <a:buSzPts val="1400"/>
              <a:buChar char="•"/>
            </a:pPr>
            <a:r>
              <a:rPr lang="en-US" sz="1600"/>
              <a:t>Chemistry, LA Pierce College (ngbc@laccd.edu)</a:t>
            </a:r>
            <a:endParaRPr/>
          </a:p>
          <a:p>
            <a:pPr marL="457200" lvl="0" indent="-330200" algn="l" rtl="0">
              <a:lnSpc>
                <a:spcPct val="120000"/>
              </a:lnSpc>
              <a:spcBef>
                <a:spcPts val="750"/>
              </a:spcBef>
              <a:spcAft>
                <a:spcPts val="0"/>
              </a:spcAft>
              <a:buSzPts val="1600"/>
              <a:buChar char="•"/>
            </a:pPr>
            <a:r>
              <a:rPr lang="en-US"/>
              <a:t>Sam Raskin (raskins@flc.losrios.edu)</a:t>
            </a:r>
            <a:endParaRPr/>
          </a:p>
          <a:p>
            <a:pPr marL="914400" lvl="1" indent="-317500" algn="l" rtl="0">
              <a:lnSpc>
                <a:spcPct val="120000"/>
              </a:lnSpc>
              <a:spcBef>
                <a:spcPts val="375"/>
              </a:spcBef>
              <a:spcAft>
                <a:spcPts val="0"/>
              </a:spcAft>
              <a:buSzPts val="1400"/>
              <a:buChar char="•"/>
            </a:pPr>
            <a:r>
              <a:rPr lang="en-US" sz="1600"/>
              <a:t>Geology, Folsom Lake College</a:t>
            </a:r>
            <a:endParaRPr/>
          </a:p>
          <a:p>
            <a:pPr marL="457200" lvl="0" indent="-330200" algn="l" rtl="0">
              <a:lnSpc>
                <a:spcPct val="120000"/>
              </a:lnSpc>
              <a:spcBef>
                <a:spcPts val="750"/>
              </a:spcBef>
              <a:spcAft>
                <a:spcPts val="0"/>
              </a:spcAft>
              <a:buSzPts val="1600"/>
              <a:buChar char="•"/>
            </a:pPr>
            <a:r>
              <a:rPr lang="en-US"/>
              <a:t>Suzanne Wakim</a:t>
            </a:r>
            <a:endParaRPr/>
          </a:p>
          <a:p>
            <a:pPr marL="914400" lvl="1" indent="-317500" algn="l" rtl="0">
              <a:lnSpc>
                <a:spcPct val="120000"/>
              </a:lnSpc>
              <a:spcBef>
                <a:spcPts val="375"/>
              </a:spcBef>
              <a:spcAft>
                <a:spcPts val="0"/>
              </a:spcAft>
              <a:buSzPts val="1400"/>
              <a:buChar char="•"/>
            </a:pPr>
            <a:r>
              <a:rPr lang="en-US" sz="1600"/>
              <a:t>Biology, Butte College</a:t>
            </a:r>
            <a:endParaRPr sz="1600"/>
          </a:p>
          <a:p>
            <a:pPr marL="914400" lvl="1" indent="-330200" algn="l" rtl="0">
              <a:lnSpc>
                <a:spcPct val="120000"/>
              </a:lnSpc>
              <a:spcBef>
                <a:spcPts val="375"/>
              </a:spcBef>
              <a:spcAft>
                <a:spcPts val="0"/>
              </a:spcAft>
              <a:buSzPts val="1600"/>
              <a:buChar char="•"/>
            </a:pPr>
            <a:r>
              <a:rPr lang="en-US" sz="1600" u="sng">
                <a:solidFill>
                  <a:schemeClr val="hlink"/>
                </a:solidFill>
                <a:hlinkClick r:id="rId4"/>
              </a:rPr>
              <a:t>wakimsu@butte.edu</a:t>
            </a:r>
            <a:r>
              <a:rPr lang="en-US" sz="1600"/>
              <a:t> </a:t>
            </a:r>
            <a:endParaRPr sz="1600"/>
          </a:p>
        </p:txBody>
      </p:sp>
      <p:pic>
        <p:nvPicPr>
          <p:cNvPr id="94" name="Google Shape;94;p38" descr="A close-up of a beaker with hands holding two liquids about to be poured into the beaker"/>
          <p:cNvPicPr preferRelativeResize="0"/>
          <p:nvPr/>
        </p:nvPicPr>
        <p:blipFill rotWithShape="1">
          <a:blip r:embed="rId5">
            <a:alphaModFix/>
          </a:blip>
          <a:srcRect/>
          <a:stretch/>
        </p:blipFill>
        <p:spPr>
          <a:xfrm>
            <a:off x="6054601" y="4415356"/>
            <a:ext cx="2708497" cy="1803017"/>
          </a:xfrm>
          <a:prstGeom prst="rect">
            <a:avLst/>
          </a:prstGeom>
          <a:noFill/>
          <a:ln>
            <a:noFill/>
          </a:ln>
        </p:spPr>
      </p:pic>
      <p:sp>
        <p:nvSpPr>
          <p:cNvPr id="93" name="Google Shape;93;p38"/>
          <p:cNvSpPr txBox="1"/>
          <p:nvPr/>
        </p:nvSpPr>
        <p:spPr>
          <a:xfrm>
            <a:off x="5657401" y="6319905"/>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Photo by </a:t>
            </a:r>
            <a:r>
              <a:rPr lang="en-US" sz="14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Alex Kondratiev</a:t>
            </a:r>
            <a:r>
              <a:rPr lang="en-US" sz="1400" b="0" i="0" u="none" strike="noStrike" cap="none" dirty="0">
                <a:solidFill>
                  <a:srgbClr val="000000"/>
                </a:solidFill>
                <a:latin typeface="Arial"/>
                <a:ea typeface="Arial"/>
                <a:cs typeface="Arial"/>
                <a:sym typeface="Arial"/>
              </a:rPr>
              <a:t> on </a:t>
            </a:r>
            <a:r>
              <a:rPr lang="en-US" sz="1400" b="0" i="0" u="sng" strike="noStrike" cap="none" dirty="0" err="1">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Unsplash</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a:t>Overview</a:t>
            </a:r>
            <a:endParaRPr/>
          </a:p>
        </p:txBody>
      </p:sp>
      <p:sp>
        <p:nvSpPr>
          <p:cNvPr id="100" name="Google Shape;100;p3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800"/>
              <a:t>Creating OER Lab Manual</a:t>
            </a:r>
            <a:endParaRPr sz="2800"/>
          </a:p>
          <a:p>
            <a:pPr marL="457200" lvl="0" indent="-330200" algn="l" rtl="0">
              <a:lnSpc>
                <a:spcPct val="120000"/>
              </a:lnSpc>
              <a:spcBef>
                <a:spcPts val="750"/>
              </a:spcBef>
              <a:spcAft>
                <a:spcPts val="0"/>
              </a:spcAft>
              <a:buSzPts val="1600"/>
              <a:buChar char="•"/>
            </a:pPr>
            <a:r>
              <a:rPr lang="en-US" sz="2800"/>
              <a:t>Lab-specific OER challenges</a:t>
            </a:r>
            <a:endParaRPr/>
          </a:p>
          <a:p>
            <a:pPr marL="457200" lvl="0" indent="-330200" algn="l" rtl="0">
              <a:lnSpc>
                <a:spcPct val="120000"/>
              </a:lnSpc>
              <a:spcBef>
                <a:spcPts val="750"/>
              </a:spcBef>
              <a:spcAft>
                <a:spcPts val="0"/>
              </a:spcAft>
              <a:buSzPts val="1600"/>
              <a:buChar char="•"/>
            </a:pPr>
            <a:r>
              <a:rPr lang="en-US" sz="2800"/>
              <a:t>Overcoming the print hurdle to get to zero</a:t>
            </a:r>
            <a:endParaRPr/>
          </a:p>
          <a:p>
            <a:pPr marL="457200" lvl="0" indent="-330200" algn="l" rtl="0">
              <a:lnSpc>
                <a:spcPct val="120000"/>
              </a:lnSpc>
              <a:spcBef>
                <a:spcPts val="750"/>
              </a:spcBef>
              <a:spcAft>
                <a:spcPts val="0"/>
              </a:spcAft>
              <a:buSzPts val="1600"/>
              <a:buChar char="•"/>
            </a:pPr>
            <a:r>
              <a:rPr lang="en-US" sz="2800"/>
              <a:t>What is needed to make your homegrown lab manual OER?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c76b5205ab_1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Creating an OER Lab Manual</a:t>
            </a:r>
            <a:endParaRPr/>
          </a:p>
        </p:txBody>
      </p:sp>
      <p:sp>
        <p:nvSpPr>
          <p:cNvPr id="107" name="Google Shape;107;g2c76b5205ab_1_0"/>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sz="1800"/>
              <a:t>Start a folder of images – save images from labs, provide students the option to contribute (with image credit)</a:t>
            </a:r>
            <a:endParaRPr sz="1800"/>
          </a:p>
          <a:p>
            <a:pPr marL="457200" lvl="0" indent="-342900" algn="l" rtl="0">
              <a:spcBef>
                <a:spcPts val="1000"/>
              </a:spcBef>
              <a:spcAft>
                <a:spcPts val="0"/>
              </a:spcAft>
              <a:buSzPts val="1800"/>
              <a:buChar char="•"/>
            </a:pPr>
            <a:r>
              <a:rPr lang="en-US" sz="1800"/>
              <a:t>Funds to hire a student to create diagrams?</a:t>
            </a:r>
            <a:endParaRPr sz="1800"/>
          </a:p>
          <a:p>
            <a:pPr marL="457200" lvl="0" indent="-342900" algn="l" rtl="0">
              <a:spcBef>
                <a:spcPts val="1000"/>
              </a:spcBef>
              <a:spcAft>
                <a:spcPts val="0"/>
              </a:spcAft>
              <a:buSzPts val="1800"/>
              <a:buChar char="•"/>
            </a:pPr>
            <a:r>
              <a:rPr lang="en-US" sz="1800"/>
              <a:t>Remix existing OER content. Source introductory text from existing OER texts.</a:t>
            </a:r>
            <a:endParaRPr sz="1800"/>
          </a:p>
          <a:p>
            <a:pPr marL="457200" lvl="0" indent="-342900" algn="l" rtl="0">
              <a:spcBef>
                <a:spcPts val="1000"/>
              </a:spcBef>
              <a:spcAft>
                <a:spcPts val="0"/>
              </a:spcAft>
              <a:buSzPts val="1800"/>
              <a:buChar char="•"/>
            </a:pPr>
            <a:r>
              <a:rPr lang="en-US" sz="1800"/>
              <a:t>Build on extras as you go!</a:t>
            </a:r>
            <a:endParaRPr sz="1800"/>
          </a:p>
          <a:p>
            <a:pPr marL="457200" lvl="0" indent="-342900" algn="l" rtl="0">
              <a:spcBef>
                <a:spcPts val="1000"/>
              </a:spcBef>
              <a:spcAft>
                <a:spcPts val="1000"/>
              </a:spcAft>
              <a:buSzPts val="1800"/>
              <a:buChar char="•"/>
            </a:pPr>
            <a:r>
              <a:rPr lang="en-US" sz="1800"/>
              <a:t>Email me with your questions: </a:t>
            </a:r>
            <a:r>
              <a:rPr lang="en-US" sz="1800" u="sng">
                <a:solidFill>
                  <a:schemeClr val="hlink"/>
                </a:solidFill>
                <a:hlinkClick r:id="rId3"/>
              </a:rPr>
              <a:t>maria-morrow@redwoods.edu</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0"/>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SzPct val="86419"/>
              <a:buNone/>
            </a:pPr>
            <a:r>
              <a:rPr lang="en-US"/>
              <a:t>Other than the need to have printed materials, what lab-specific challenges to ZTC have you encountered?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Lab-specific challenges?</a:t>
            </a:r>
            <a:endParaRPr/>
          </a:p>
        </p:txBody>
      </p:sp>
      <p:sp>
        <p:nvSpPr>
          <p:cNvPr id="119" name="Google Shape;119;p4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69900" lvl="0" indent="-342900" algn="l" rtl="0">
              <a:lnSpc>
                <a:spcPct val="120000"/>
              </a:lnSpc>
              <a:spcBef>
                <a:spcPts val="750"/>
              </a:spcBef>
              <a:spcAft>
                <a:spcPts val="0"/>
              </a:spcAft>
              <a:buSzPts val="1600"/>
              <a:buFont typeface="Arial"/>
              <a:buAutoNum type="arabicPeriod"/>
            </a:pPr>
            <a:r>
              <a:rPr lang="en-US"/>
              <a:t>We’d like to share our lab manual as OER, but we don’t know where it came from.</a:t>
            </a:r>
            <a:endParaRPr/>
          </a:p>
          <a:p>
            <a:pPr marL="469900" lvl="0" indent="-342900" algn="l" rtl="0">
              <a:lnSpc>
                <a:spcPct val="120000"/>
              </a:lnSpc>
              <a:spcBef>
                <a:spcPts val="750"/>
              </a:spcBef>
              <a:spcAft>
                <a:spcPts val="0"/>
              </a:spcAft>
              <a:buSzPts val="1600"/>
              <a:buFont typeface="Arial"/>
              <a:buAutoNum type="arabicPeriod"/>
            </a:pPr>
            <a:r>
              <a:rPr lang="en-US"/>
              <a:t>Images in available OER are insufficient or of insufficient quality.</a:t>
            </a:r>
            <a:endParaRPr/>
          </a:p>
          <a:p>
            <a:pPr marL="469900" lvl="0" indent="-342900" algn="l" rtl="0">
              <a:lnSpc>
                <a:spcPct val="120000"/>
              </a:lnSpc>
              <a:spcBef>
                <a:spcPts val="750"/>
              </a:spcBef>
              <a:spcAft>
                <a:spcPts val="0"/>
              </a:spcAft>
              <a:buSzPts val="1600"/>
              <a:buFont typeface="Arial"/>
              <a:buAutoNum type="arabicPeriod"/>
            </a:pPr>
            <a:r>
              <a:rPr lang="en-US"/>
              <a:t>Existing OER are not aligned to the labs we offer.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Solutions?</a:t>
            </a:r>
            <a:endParaRPr/>
          </a:p>
        </p:txBody>
      </p:sp>
      <p:sp>
        <p:nvSpPr>
          <p:cNvPr id="126" name="Google Shape;126;p4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On-screen Show (4:3)</PresentationFormat>
  <Paragraphs>108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vt:lpstr>
      <vt:lpstr>Calibri</vt:lpstr>
      <vt:lpstr>Gill Sans</vt:lpstr>
      <vt:lpstr>Gallery</vt:lpstr>
      <vt:lpstr>Welcome!</vt:lpstr>
      <vt:lpstr>Zero Textbook Cost (ZTC) Labs – Lab-Specific Challenges and Solutions</vt:lpstr>
      <vt:lpstr>Event Description</vt:lpstr>
      <vt:lpstr>Presenters</vt:lpstr>
      <vt:lpstr>Overview</vt:lpstr>
      <vt:lpstr>Creating an OER Lab Manual</vt:lpstr>
      <vt:lpstr>Other than the need to have printed materials, what lab-specific challenges to ZTC have you encountered? </vt:lpstr>
      <vt:lpstr>Lab-specific challenges?</vt:lpstr>
      <vt:lpstr>Solutions?</vt:lpstr>
      <vt:lpstr>Geology Convening</vt:lpstr>
      <vt:lpstr>Geology Discipline March 2024 Discussion Questions</vt:lpstr>
      <vt:lpstr>Geology Discussion Analysis</vt:lpstr>
      <vt:lpstr>Geology Recommendations</vt:lpstr>
      <vt:lpstr>Why and when is printing a must?</vt:lpstr>
      <vt:lpstr>Printing is needed when…</vt:lpstr>
      <vt:lpstr>Questions / Discussions / Comments</vt:lpstr>
      <vt:lpstr>More Information</vt:lpstr>
      <vt:lpstr>And to contact us…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Katie Nash</dc:creator>
  <cp:lastModifiedBy>ASCCC1</cp:lastModifiedBy>
  <cp:revision>1</cp:revision>
  <dcterms:created xsi:type="dcterms:W3CDTF">2020-03-05T11:04:57Z</dcterms:created>
  <dcterms:modified xsi:type="dcterms:W3CDTF">2024-04-03T18:01:17Z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b65281-30be-477e-ab72-69dd1df6454d_Enabled">
    <vt:lpwstr>true</vt:lpwstr>
  </property>
  <property fmtid="{D5CDD505-2E9C-101B-9397-08002B2CF9AE}" pid="3" name="MSIP_Label_95b65281-30be-477e-ab72-69dd1df6454d_SetDate">
    <vt:lpwstr>2024-03-25T14:47:23Z</vt:lpwstr>
  </property>
  <property fmtid="{D5CDD505-2E9C-101B-9397-08002B2CF9AE}" pid="4" name="MSIP_Label_95b65281-30be-477e-ab72-69dd1df6454d_Method">
    <vt:lpwstr>Standard</vt:lpwstr>
  </property>
  <property fmtid="{D5CDD505-2E9C-101B-9397-08002B2CF9AE}" pid="5" name="MSIP_Label_95b65281-30be-477e-ab72-69dd1df6454d_Name">
    <vt:lpwstr>defa4170-0d19-0005-0004-bc88714345d2</vt:lpwstr>
  </property>
  <property fmtid="{D5CDD505-2E9C-101B-9397-08002B2CF9AE}" pid="6" name="MSIP_Label_95b65281-30be-477e-ab72-69dd1df6454d_SiteId">
    <vt:lpwstr>8c90edff-0a72-43a7-9568-3eb28b3c8f82</vt:lpwstr>
  </property>
  <property fmtid="{D5CDD505-2E9C-101B-9397-08002B2CF9AE}" pid="7" name="MSIP_Label_95b65281-30be-477e-ab72-69dd1df6454d_ActionId">
    <vt:lpwstr>126bfcad-4da1-496b-8022-d4f72eda3dfc</vt:lpwstr>
  </property>
  <property fmtid="{D5CDD505-2E9C-101B-9397-08002B2CF9AE}" pid="8" name="MSIP_Label_95b65281-30be-477e-ab72-69dd1df6454d_ContentBits">
    <vt:lpwstr>0</vt:lpwstr>
  </property>
</Properties>
</file>