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385" r:id="rId2"/>
    <p:sldId id="2836" r:id="rId3"/>
    <p:sldId id="2837" r:id="rId4"/>
    <p:sldId id="337" r:id="rId5"/>
    <p:sldId id="2866" r:id="rId6"/>
    <p:sldId id="2850" r:id="rId7"/>
    <p:sldId id="2851" r:id="rId8"/>
    <p:sldId id="2863" r:id="rId9"/>
    <p:sldId id="2864" r:id="rId10"/>
    <p:sldId id="2870" r:id="rId11"/>
    <p:sldId id="2874" r:id="rId12"/>
    <p:sldId id="2871" r:id="rId13"/>
    <p:sldId id="2872" r:id="rId14"/>
    <p:sldId id="2873" r:id="rId15"/>
    <p:sldId id="2867" r:id="rId16"/>
    <p:sldId id="2876" r:id="rId17"/>
    <p:sldId id="381" r:id="rId1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iyuWBf3DMJbOcqAJlHTlvVGkDx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4F6BF3D-3DBE-4F97-A45F-F5F7F9D688AA}">
  <a:tblStyle styleId="{44F6BF3D-3DBE-4F97-A45F-F5F7F9D688A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p:cViewPr varScale="1">
        <p:scale>
          <a:sx n="74" d="100"/>
          <a:sy n="74" d="100"/>
        </p:scale>
        <p:origin x="466"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63"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6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E3782-747D-0849-8027-4C495AD1BB4F}" type="slidenum">
              <a:rPr lang="en-US" smtClean="0"/>
              <a:t>1</a:t>
            </a:fld>
            <a:endParaRPr lang="en-US"/>
          </a:p>
        </p:txBody>
      </p:sp>
    </p:spTree>
    <p:extLst>
      <p:ext uri="{BB962C8B-B14F-4D97-AF65-F5344CB8AC3E}">
        <p14:creationId xmlns:p14="http://schemas.microsoft.com/office/powerpoint/2010/main" val="186122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6065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how/why a resource was developed in a restricted space.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972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Source - https://</a:t>
            </a:r>
            <a:r>
              <a:rPr lang="en-US" dirty="0" err="1"/>
              <a:t>guides.library.vcu.edu</a:t>
            </a:r>
            <a:r>
              <a:rPr lang="en-US" dirty="0"/>
              <a:t>/create-</a:t>
            </a:r>
            <a:r>
              <a:rPr lang="en-US" dirty="0" err="1"/>
              <a:t>oer</a:t>
            </a:r>
            <a:r>
              <a:rPr lang="en-US" dirty="0"/>
              <a:t>/sharing – Virginia Commonwealth University - </a:t>
            </a:r>
            <a:r>
              <a:rPr lang="en-US" b="1" dirty="0"/>
              <a:t>Creating Open Educational Resources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653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Thoughts about using Google?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216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Creating Accessible Documents in Word Processing and Presentation Software (https://</a:t>
            </a:r>
            <a:r>
              <a:rPr lang="en-US" b="0" dirty="0" err="1"/>
              <a:t>guides.library.illinois.edu</a:t>
            </a:r>
            <a:r>
              <a:rPr lang="en-US" b="0" dirty="0"/>
              <a:t>/</a:t>
            </a:r>
            <a:r>
              <a:rPr lang="en-US" b="0" dirty="0" err="1"/>
              <a:t>c.php?g</a:t>
            </a:r>
            <a:r>
              <a:rPr lang="en-US" b="0" dirty="0"/>
              <a:t>=1296806&amp;p=9938787)  – Confirms above statement about Google in #7.</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2819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Chaffey Hub URL - https://</a:t>
            </a:r>
            <a:r>
              <a:rPr lang="en-US" dirty="0" err="1"/>
              <a:t>ccconlineed.instructure.com</a:t>
            </a:r>
            <a:r>
              <a:rPr lang="en-US" dirty="0"/>
              <a:t>/courses/11384</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3501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7" name="Google Shape;537;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6596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with content" type="obj">
  <p:cSld name="OBJECT">
    <p:spTree>
      <p:nvGrpSpPr>
        <p:cNvPr id="1" name="Shape 14"/>
        <p:cNvGrpSpPr/>
        <p:nvPr/>
      </p:nvGrpSpPr>
      <p:grpSpPr>
        <a:xfrm>
          <a:off x="0" y="0"/>
          <a:ext cx="0" cy="0"/>
          <a:chOff x="0" y="0"/>
          <a:chExt cx="0" cy="0"/>
        </a:xfrm>
      </p:grpSpPr>
      <p:sp>
        <p:nvSpPr>
          <p:cNvPr id="15" name="Google Shape;15;p22"/>
          <p:cNvSpPr/>
          <p:nvPr/>
        </p:nvSpPr>
        <p:spPr>
          <a:xfrm>
            <a:off x="892142" y="-21176"/>
            <a:ext cx="7606015" cy="1878714"/>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cxnSp>
        <p:nvCxnSpPr>
          <p:cNvPr id="16" name="Google Shape;16;p22"/>
          <p:cNvCxnSpPr/>
          <p:nvPr/>
        </p:nvCxnSpPr>
        <p:spPr>
          <a:xfrm>
            <a:off x="892142" y="1859611"/>
            <a:ext cx="7606015" cy="0"/>
          </a:xfrm>
          <a:prstGeom prst="straightConnector1">
            <a:avLst/>
          </a:prstGeom>
          <a:noFill/>
          <a:ln w="31750" cap="flat" cmpd="sng">
            <a:solidFill>
              <a:schemeClr val="accent1"/>
            </a:solidFill>
            <a:prstDash val="solid"/>
            <a:round/>
            <a:headEnd type="none" w="sm" len="sm"/>
            <a:tailEnd type="none" w="sm" len="sm"/>
          </a:ln>
        </p:spPr>
      </p:cxnSp>
      <p:sp>
        <p:nvSpPr>
          <p:cNvPr id="17" name="Google Shape;17;p22"/>
          <p:cNvSpPr txBox="1">
            <a:spLocks noGrp="1"/>
          </p:cNvSpPr>
          <p:nvPr>
            <p:ph type="title"/>
          </p:nvPr>
        </p:nvSpPr>
        <p:spPr>
          <a:xfrm>
            <a:off x="1088686" y="808303"/>
            <a:ext cx="7202456" cy="89311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2"/>
          <p:cNvSpPr txBox="1">
            <a:spLocks noGrp="1"/>
          </p:cNvSpPr>
          <p:nvPr>
            <p:ph type="body" idx="1"/>
          </p:nvPr>
        </p:nvSpPr>
        <p:spPr>
          <a:xfrm>
            <a:off x="1088686" y="2015735"/>
            <a:ext cx="7202456" cy="403907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9" name="Google Shape;19;p2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28"/>
          <p:cNvSpPr/>
          <p:nvPr/>
        </p:nvSpPr>
        <p:spPr>
          <a:xfrm>
            <a:off x="897905" y="0"/>
            <a:ext cx="6839998" cy="3803776"/>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49" name="Google Shape;49;p28"/>
          <p:cNvCxnSpPr/>
          <p:nvPr/>
        </p:nvCxnSpPr>
        <p:spPr>
          <a:xfrm>
            <a:off x="892142" y="3816299"/>
            <a:ext cx="6845761" cy="0"/>
          </a:xfrm>
          <a:prstGeom prst="straightConnector1">
            <a:avLst/>
          </a:prstGeom>
          <a:noFill/>
          <a:ln w="31750" cap="flat" cmpd="sng">
            <a:solidFill>
              <a:schemeClr val="accent1"/>
            </a:solidFill>
            <a:prstDash val="solid"/>
            <a:round/>
            <a:headEnd type="none" w="sm" len="sm"/>
            <a:tailEnd type="none" w="sm" len="sm"/>
          </a:ln>
        </p:spPr>
      </p:cxnSp>
      <p:sp>
        <p:nvSpPr>
          <p:cNvPr id="50" name="Google Shape;50;p28"/>
          <p:cNvSpPr txBox="1">
            <a:spLocks noGrp="1"/>
          </p:cNvSpPr>
          <p:nvPr>
            <p:ph type="title"/>
          </p:nvPr>
        </p:nvSpPr>
        <p:spPr>
          <a:xfrm>
            <a:off x="1090680" y="2168168"/>
            <a:ext cx="6482366" cy="14759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body" idx="1"/>
          </p:nvPr>
        </p:nvSpPr>
        <p:spPr>
          <a:xfrm>
            <a:off x="1090680" y="3806198"/>
            <a:ext cx="6472835"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350"/>
              <a:buNone/>
              <a:defRPr sz="1350">
                <a:solidFill>
                  <a:srgbClr val="8891AA"/>
                </a:solidFill>
              </a:defRPr>
            </a:lvl2pPr>
            <a:lvl3pPr marL="1371600" lvl="2" indent="-228600" algn="l">
              <a:lnSpc>
                <a:spcPct val="120000"/>
              </a:lnSpc>
              <a:spcBef>
                <a:spcPts val="375"/>
              </a:spcBef>
              <a:spcAft>
                <a:spcPts val="0"/>
              </a:spcAft>
              <a:buSzPts val="1350"/>
              <a:buNone/>
              <a:defRPr sz="1350">
                <a:solidFill>
                  <a:srgbClr val="8891AA"/>
                </a:solidFill>
              </a:defRPr>
            </a:lvl3pPr>
            <a:lvl4pPr marL="1828800" lvl="3" indent="-228600" algn="l">
              <a:lnSpc>
                <a:spcPct val="120000"/>
              </a:lnSpc>
              <a:spcBef>
                <a:spcPts val="375"/>
              </a:spcBef>
              <a:spcAft>
                <a:spcPts val="0"/>
              </a:spcAft>
              <a:buSzPts val="1200"/>
              <a:buNone/>
              <a:defRPr sz="1200">
                <a:solidFill>
                  <a:srgbClr val="8891AA"/>
                </a:solidFill>
              </a:defRPr>
            </a:lvl4pPr>
            <a:lvl5pPr marL="2286000" lvl="4" indent="-228600" algn="l">
              <a:lnSpc>
                <a:spcPct val="120000"/>
              </a:lnSpc>
              <a:spcBef>
                <a:spcPts val="375"/>
              </a:spcBef>
              <a:spcAft>
                <a:spcPts val="0"/>
              </a:spcAft>
              <a:buSzPts val="1200"/>
              <a:buNone/>
              <a:defRPr sz="1200">
                <a:solidFill>
                  <a:srgbClr val="8891AA"/>
                </a:solidFill>
              </a:defRPr>
            </a:lvl5pPr>
            <a:lvl6pPr marL="2743200" lvl="5" indent="-228600" algn="l">
              <a:lnSpc>
                <a:spcPct val="120000"/>
              </a:lnSpc>
              <a:spcBef>
                <a:spcPts val="375"/>
              </a:spcBef>
              <a:spcAft>
                <a:spcPts val="0"/>
              </a:spcAft>
              <a:buSzPts val="1200"/>
              <a:buNone/>
              <a:defRPr sz="1200">
                <a:solidFill>
                  <a:srgbClr val="8891AA"/>
                </a:solidFill>
              </a:defRPr>
            </a:lvl6pPr>
            <a:lvl7pPr marL="3200400" lvl="6" indent="-228600" algn="l">
              <a:lnSpc>
                <a:spcPct val="120000"/>
              </a:lnSpc>
              <a:spcBef>
                <a:spcPts val="375"/>
              </a:spcBef>
              <a:spcAft>
                <a:spcPts val="0"/>
              </a:spcAft>
              <a:buSzPts val="1200"/>
              <a:buNone/>
              <a:defRPr sz="1200">
                <a:solidFill>
                  <a:srgbClr val="8891AA"/>
                </a:solidFill>
              </a:defRPr>
            </a:lvl7pPr>
            <a:lvl8pPr marL="3657600" lvl="7" indent="-228600" algn="l">
              <a:lnSpc>
                <a:spcPct val="120000"/>
              </a:lnSpc>
              <a:spcBef>
                <a:spcPts val="375"/>
              </a:spcBef>
              <a:spcAft>
                <a:spcPts val="0"/>
              </a:spcAft>
              <a:buSzPts val="1200"/>
              <a:buNone/>
              <a:defRPr sz="1200">
                <a:solidFill>
                  <a:srgbClr val="8891AA"/>
                </a:solidFill>
              </a:defRPr>
            </a:lvl8pPr>
            <a:lvl9pPr marL="4114800" lvl="8" indent="-228600" algn="l">
              <a:lnSpc>
                <a:spcPct val="120000"/>
              </a:lnSpc>
              <a:spcBef>
                <a:spcPts val="375"/>
              </a:spcBef>
              <a:spcAft>
                <a:spcPts val="0"/>
              </a:spcAft>
              <a:buSzPts val="1200"/>
              <a:buNone/>
              <a:defRPr sz="1200">
                <a:solidFill>
                  <a:srgbClr val="8891AA"/>
                </a:solidFill>
              </a:defRPr>
            </a:lvl9pPr>
          </a:lstStyle>
          <a:p>
            <a:endParaRPr/>
          </a:p>
        </p:txBody>
      </p:sp>
      <p:sp>
        <p:nvSpPr>
          <p:cNvPr id="52" name="Google Shape;52;p28"/>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with 2 columns" type="twoObj">
  <p:cSld name="TWO_OBJECTS">
    <p:spTree>
      <p:nvGrpSpPr>
        <p:cNvPr id="1" name="Shape 54"/>
        <p:cNvGrpSpPr/>
        <p:nvPr/>
      </p:nvGrpSpPr>
      <p:grpSpPr>
        <a:xfrm>
          <a:off x="0" y="0"/>
          <a:ext cx="0" cy="0"/>
          <a:chOff x="0" y="0"/>
          <a:chExt cx="0" cy="0"/>
        </a:xfrm>
      </p:grpSpPr>
      <p:sp>
        <p:nvSpPr>
          <p:cNvPr id="55" name="Google Shape;55;p29"/>
          <p:cNvSpPr/>
          <p:nvPr/>
        </p:nvSpPr>
        <p:spPr>
          <a:xfrm>
            <a:off x="897905" y="0"/>
            <a:ext cx="7557940" cy="184708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56" name="Google Shape;56;p29"/>
          <p:cNvCxnSpPr/>
          <p:nvPr/>
        </p:nvCxnSpPr>
        <p:spPr>
          <a:xfrm rot="10800000" flipH="1">
            <a:off x="892142" y="1847089"/>
            <a:ext cx="7563703" cy="12523"/>
          </a:xfrm>
          <a:prstGeom prst="straightConnector1">
            <a:avLst/>
          </a:prstGeom>
          <a:noFill/>
          <a:ln w="31750" cap="flat" cmpd="sng">
            <a:solidFill>
              <a:schemeClr val="accent1"/>
            </a:solidFill>
            <a:prstDash val="solid"/>
            <a:round/>
            <a:headEnd type="none" w="sm" len="sm"/>
            <a:tailEnd type="none" w="sm" len="sm"/>
          </a:ln>
        </p:spPr>
      </p:cxnSp>
      <p:sp>
        <p:nvSpPr>
          <p:cNvPr id="57" name="Google Shape;57;p29"/>
          <p:cNvSpPr txBox="1">
            <a:spLocks noGrp="1"/>
          </p:cNvSpPr>
          <p:nvPr>
            <p:ph type="title"/>
          </p:nvPr>
        </p:nvSpPr>
        <p:spPr>
          <a:xfrm>
            <a:off x="1086913" y="804890"/>
            <a:ext cx="7204226" cy="9034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9"/>
          <p:cNvSpPr txBox="1">
            <a:spLocks noGrp="1"/>
          </p:cNvSpPr>
          <p:nvPr>
            <p:ph type="body" idx="1"/>
          </p:nvPr>
        </p:nvSpPr>
        <p:spPr>
          <a:xfrm>
            <a:off x="1085498" y="2010878"/>
            <a:ext cx="3483864" cy="404980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9" name="Google Shape;59;p29"/>
          <p:cNvSpPr txBox="1">
            <a:spLocks noGrp="1"/>
          </p:cNvSpPr>
          <p:nvPr>
            <p:ph type="body" idx="2"/>
          </p:nvPr>
        </p:nvSpPr>
        <p:spPr>
          <a:xfrm>
            <a:off x="4810328" y="2017345"/>
            <a:ext cx="3483864" cy="4043339"/>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60" name="Google Shape;60;p29"/>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ide Header with content" type="objTx">
  <p:cSld name="OBJECT_WITH_CAPTION_TEXT">
    <p:spTree>
      <p:nvGrpSpPr>
        <p:cNvPr id="1" name="Shape 72"/>
        <p:cNvGrpSpPr/>
        <p:nvPr/>
      </p:nvGrpSpPr>
      <p:grpSpPr>
        <a:xfrm>
          <a:off x="0" y="0"/>
          <a:ext cx="0" cy="0"/>
          <a:chOff x="0" y="0"/>
          <a:chExt cx="0" cy="0"/>
        </a:xfrm>
      </p:grpSpPr>
      <p:sp>
        <p:nvSpPr>
          <p:cNvPr id="73" name="Google Shape;73;p31"/>
          <p:cNvSpPr/>
          <p:nvPr/>
        </p:nvSpPr>
        <p:spPr>
          <a:xfrm>
            <a:off x="0" y="798973"/>
            <a:ext cx="3648174"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74" name="Google Shape;74;p31"/>
          <p:cNvCxnSpPr/>
          <p:nvPr/>
        </p:nvCxnSpPr>
        <p:spPr>
          <a:xfrm rot="10800000" flipH="1">
            <a:off x="2" y="3119532"/>
            <a:ext cx="3644507" cy="6261"/>
          </a:xfrm>
          <a:prstGeom prst="straightConnector1">
            <a:avLst/>
          </a:prstGeom>
          <a:noFill/>
          <a:ln w="31750" cap="flat" cmpd="sng">
            <a:solidFill>
              <a:schemeClr val="accent1"/>
            </a:solidFill>
            <a:prstDash val="solid"/>
            <a:round/>
            <a:headEnd type="none" w="sm" len="sm"/>
            <a:tailEnd type="none" w="sm" len="sm"/>
          </a:ln>
        </p:spPr>
      </p:cxnSp>
      <p:sp>
        <p:nvSpPr>
          <p:cNvPr id="75" name="Google Shape;75;p31"/>
          <p:cNvSpPr txBox="1">
            <a:spLocks noGrp="1"/>
          </p:cNvSpPr>
          <p:nvPr>
            <p:ph type="title"/>
          </p:nvPr>
        </p:nvSpPr>
        <p:spPr>
          <a:xfrm>
            <a:off x="1083504" y="798973"/>
            <a:ext cx="2456260"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1"/>
          <p:cNvSpPr txBox="1">
            <a:spLocks noGrp="1"/>
          </p:cNvSpPr>
          <p:nvPr>
            <p:ph type="body" idx="1"/>
          </p:nvPr>
        </p:nvSpPr>
        <p:spPr>
          <a:xfrm>
            <a:off x="3782786" y="798976"/>
            <a:ext cx="4509353" cy="5255837"/>
          </a:xfrm>
          <a:prstGeom prst="rect">
            <a:avLst/>
          </a:prstGeom>
          <a:noFill/>
          <a:ln>
            <a:noFill/>
          </a:ln>
        </p:spPr>
        <p:txBody>
          <a:bodyPr spcFirstLastPara="1" wrap="square" lIns="91425" tIns="45700" rIns="91425" bIns="45700" anchor="ctr"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7" name="Google Shape;77;p31"/>
          <p:cNvSpPr txBox="1">
            <a:spLocks noGrp="1"/>
          </p:cNvSpPr>
          <p:nvPr>
            <p:ph type="body" idx="2"/>
          </p:nvPr>
        </p:nvSpPr>
        <p:spPr>
          <a:xfrm>
            <a:off x="1083504" y="3205494"/>
            <a:ext cx="2456260" cy="2849319"/>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78" name="Google Shape;78;p3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ide Header with picture" type="picTx">
  <p:cSld name="PICTURE_WITH_CAPTION_TEXT">
    <p:spTree>
      <p:nvGrpSpPr>
        <p:cNvPr id="1" name="Shape 80"/>
        <p:cNvGrpSpPr/>
        <p:nvPr/>
      </p:nvGrpSpPr>
      <p:grpSpPr>
        <a:xfrm>
          <a:off x="0" y="0"/>
          <a:ext cx="0" cy="0"/>
          <a:chOff x="0" y="0"/>
          <a:chExt cx="0" cy="0"/>
        </a:xfrm>
      </p:grpSpPr>
      <p:sp>
        <p:nvSpPr>
          <p:cNvPr id="81" name="Google Shape;81;p32"/>
          <p:cNvSpPr/>
          <p:nvPr/>
        </p:nvSpPr>
        <p:spPr>
          <a:xfrm>
            <a:off x="-1" y="798973"/>
            <a:ext cx="5231050" cy="2326818"/>
          </a:xfrm>
          <a:prstGeom prst="rect">
            <a:avLst/>
          </a:prstGeom>
          <a:solidFill>
            <a:schemeClr val="dk1"/>
          </a:solidFill>
          <a:ln w="15875" cap="flat" cmpd="sng">
            <a:solidFill>
              <a:srgbClr val="002F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cxnSp>
        <p:nvCxnSpPr>
          <p:cNvPr id="82" name="Google Shape;82;p32"/>
          <p:cNvCxnSpPr/>
          <p:nvPr/>
        </p:nvCxnSpPr>
        <p:spPr>
          <a:xfrm rot="10800000" flipH="1">
            <a:off x="1" y="3116401"/>
            <a:ext cx="5225792" cy="9393"/>
          </a:xfrm>
          <a:prstGeom prst="straightConnector1">
            <a:avLst/>
          </a:prstGeom>
          <a:noFill/>
          <a:ln w="31750" cap="flat" cmpd="sng">
            <a:solidFill>
              <a:schemeClr val="accent1"/>
            </a:solidFill>
            <a:prstDash val="solid"/>
            <a:round/>
            <a:headEnd type="none" w="sm" len="sm"/>
            <a:tailEnd type="none" w="sm" len="sm"/>
          </a:ln>
        </p:spPr>
      </p:cxnSp>
      <p:sp>
        <p:nvSpPr>
          <p:cNvPr id="83" name="Google Shape;83;p32"/>
          <p:cNvSpPr txBox="1">
            <a:spLocks noGrp="1"/>
          </p:cNvSpPr>
          <p:nvPr>
            <p:ph type="title"/>
          </p:nvPr>
        </p:nvSpPr>
        <p:spPr>
          <a:xfrm>
            <a:off x="1088405" y="1129513"/>
            <a:ext cx="4149246"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2"/>
          <p:cNvSpPr>
            <a:spLocks noGrp="1"/>
          </p:cNvSpPr>
          <p:nvPr>
            <p:ph type="pic" idx="2"/>
          </p:nvPr>
        </p:nvSpPr>
        <p:spPr>
          <a:xfrm>
            <a:off x="5449305" y="797578"/>
            <a:ext cx="2841836" cy="5248677"/>
          </a:xfrm>
          <a:prstGeom prst="rect">
            <a:avLst/>
          </a:prstGeom>
          <a:solidFill>
            <a:srgbClr val="D8D8D8"/>
          </a:solidFill>
          <a:ln>
            <a:noFill/>
          </a:ln>
        </p:spPr>
        <p:txBody>
          <a:bodyPr spcFirstLastPara="1" wrap="square" lIns="91425" tIns="45700" rIns="91425" bIns="45700" anchor="ctr" anchorCtr="0">
            <a:normAutofit/>
          </a:bodyPr>
          <a:lstStyle>
            <a:lvl1pPr marR="0" lvl="0" algn="ctr" rtl="0">
              <a:lnSpc>
                <a:spcPct val="120000"/>
              </a:lnSpc>
              <a:spcBef>
                <a:spcPts val="750"/>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1pPr>
            <a:lvl2pPr marR="0" lvl="1" algn="l" rtl="0">
              <a:lnSpc>
                <a:spcPct val="120000"/>
              </a:lnSpc>
              <a:spcBef>
                <a:spcPts val="375"/>
              </a:spcBef>
              <a:spcAft>
                <a:spcPts val="0"/>
              </a:spcAft>
              <a:buClr>
                <a:schemeClr val="accent1"/>
              </a:buClr>
              <a:buSzPts val="2100"/>
              <a:buFont typeface="Arial"/>
              <a:buNone/>
              <a:defRPr sz="2100" b="0" i="0" u="none" strike="noStrike" cap="none">
                <a:solidFill>
                  <a:srgbClr val="3D372F"/>
                </a:solidFill>
                <a:latin typeface="Arial"/>
                <a:ea typeface="Arial"/>
                <a:cs typeface="Arial"/>
                <a:sym typeface="Arial"/>
              </a:defRPr>
            </a:lvl2pPr>
            <a:lvl3pPr marR="0" lvl="2" algn="l" rtl="0">
              <a:lnSpc>
                <a:spcPct val="120000"/>
              </a:lnSpc>
              <a:spcBef>
                <a:spcPts val="375"/>
              </a:spcBef>
              <a:spcAft>
                <a:spcPts val="0"/>
              </a:spcAft>
              <a:buClr>
                <a:schemeClr val="accent1"/>
              </a:buClr>
              <a:buSzPts val="1800"/>
              <a:buFont typeface="Arial"/>
              <a:buNone/>
              <a:defRPr sz="1800" b="0" i="0" u="none" strike="noStrike" cap="none">
                <a:solidFill>
                  <a:srgbClr val="3D372F"/>
                </a:solidFill>
                <a:latin typeface="Arial"/>
                <a:ea typeface="Arial"/>
                <a:cs typeface="Arial"/>
                <a:sym typeface="Arial"/>
              </a:defRPr>
            </a:lvl3pPr>
            <a:lvl4pPr marR="0" lvl="3"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4pPr>
            <a:lvl5pPr marR="0" lvl="4" algn="l" rtl="0">
              <a:lnSpc>
                <a:spcPct val="120000"/>
              </a:lnSpc>
              <a:spcBef>
                <a:spcPts val="375"/>
              </a:spcBef>
              <a:spcAft>
                <a:spcPts val="0"/>
              </a:spcAft>
              <a:buClr>
                <a:schemeClr val="accent1"/>
              </a:buClr>
              <a:buSzPts val="1500"/>
              <a:buFont typeface="Arial"/>
              <a:buNone/>
              <a:defRPr sz="1500" b="0" i="0" u="none" strike="noStrike" cap="none">
                <a:solidFill>
                  <a:srgbClr val="3D372F"/>
                </a:solidFill>
                <a:latin typeface="Arial"/>
                <a:ea typeface="Arial"/>
                <a:cs typeface="Arial"/>
                <a:sym typeface="Arial"/>
              </a:defRPr>
            </a:lvl5pPr>
            <a:lvl6pPr marR="0" lvl="5"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120000"/>
              </a:lnSpc>
              <a:spcBef>
                <a:spcPts val="375"/>
              </a:spcBef>
              <a:spcAft>
                <a:spcPts val="0"/>
              </a:spcAft>
              <a:buClr>
                <a:schemeClr val="accent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85" name="Google Shape;85;p32"/>
          <p:cNvSpPr txBox="1">
            <a:spLocks noGrp="1"/>
          </p:cNvSpPr>
          <p:nvPr>
            <p:ph type="body" idx="1"/>
          </p:nvPr>
        </p:nvSpPr>
        <p:spPr>
          <a:xfrm>
            <a:off x="1087748" y="3145994"/>
            <a:ext cx="4143303" cy="290026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600"/>
              <a:buNone/>
              <a:defRPr sz="1600">
                <a:solidFill>
                  <a:schemeClr val="dk2"/>
                </a:solidFill>
              </a:defRPr>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6" name="Google Shape;86;p32"/>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87" name="Google Shape;87;p32"/>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with 2 columns">
  <p:cSld name="Title with 2 columns">
    <p:spTree>
      <p:nvGrpSpPr>
        <p:cNvPr id="1" name="Shape 91"/>
        <p:cNvGrpSpPr/>
        <p:nvPr/>
      </p:nvGrpSpPr>
      <p:grpSpPr>
        <a:xfrm>
          <a:off x="0" y="0"/>
          <a:ext cx="0" cy="0"/>
          <a:chOff x="0" y="0"/>
          <a:chExt cx="0" cy="0"/>
        </a:xfrm>
      </p:grpSpPr>
      <p:cxnSp>
        <p:nvCxnSpPr>
          <p:cNvPr id="92" name="Google Shape;92;p34"/>
          <p:cNvCxnSpPr/>
          <p:nvPr/>
        </p:nvCxnSpPr>
        <p:spPr>
          <a:xfrm>
            <a:off x="1085500" y="1847088"/>
            <a:ext cx="7205642" cy="0"/>
          </a:xfrm>
          <a:prstGeom prst="straightConnector1">
            <a:avLst/>
          </a:prstGeom>
          <a:noFill/>
          <a:ln w="31750" cap="flat" cmpd="sng">
            <a:solidFill>
              <a:schemeClr val="accent1"/>
            </a:solidFill>
            <a:prstDash val="solid"/>
            <a:round/>
            <a:headEnd type="none" w="sm" len="sm"/>
            <a:tailEnd type="none" w="sm" len="sm"/>
          </a:ln>
        </p:spPr>
      </p:cxnSp>
      <p:sp>
        <p:nvSpPr>
          <p:cNvPr id="93" name="Google Shape;93;p34"/>
          <p:cNvSpPr txBox="1">
            <a:spLocks noGrp="1"/>
          </p:cNvSpPr>
          <p:nvPr>
            <p:ph type="body" idx="1"/>
          </p:nvPr>
        </p:nvSpPr>
        <p:spPr>
          <a:xfrm>
            <a:off x="1085498" y="2010878"/>
            <a:ext cx="3260991" cy="4057114"/>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4" name="Google Shape;94;p34"/>
          <p:cNvSpPr txBox="1">
            <a:spLocks noGrp="1"/>
          </p:cNvSpPr>
          <p:nvPr>
            <p:ph type="body" idx="2"/>
          </p:nvPr>
        </p:nvSpPr>
        <p:spPr>
          <a:xfrm>
            <a:off x="4810328" y="2017342"/>
            <a:ext cx="3483864" cy="4050650"/>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5" name="Google Shape;95;p34"/>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4"/>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p34"/>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with Comparison">
  <p:cSld name="Title with Comparison">
    <p:spTree>
      <p:nvGrpSpPr>
        <p:cNvPr id="1" name="Shape 98"/>
        <p:cNvGrpSpPr/>
        <p:nvPr/>
      </p:nvGrpSpPr>
      <p:grpSpPr>
        <a:xfrm>
          <a:off x="0" y="0"/>
          <a:ext cx="0" cy="0"/>
          <a:chOff x="0" y="0"/>
          <a:chExt cx="0" cy="0"/>
        </a:xfrm>
      </p:grpSpPr>
      <p:cxnSp>
        <p:nvCxnSpPr>
          <p:cNvPr id="99" name="Google Shape;99;p35"/>
          <p:cNvCxnSpPr/>
          <p:nvPr/>
        </p:nvCxnSpPr>
        <p:spPr>
          <a:xfrm>
            <a:off x="1085395" y="1847088"/>
            <a:ext cx="7205747" cy="0"/>
          </a:xfrm>
          <a:prstGeom prst="straightConnector1">
            <a:avLst/>
          </a:prstGeom>
          <a:noFill/>
          <a:ln w="31750" cap="flat" cmpd="sng">
            <a:solidFill>
              <a:schemeClr val="accent1"/>
            </a:solidFill>
            <a:prstDash val="solid"/>
            <a:round/>
            <a:headEnd type="none" w="sm" len="sm"/>
            <a:tailEnd type="none" w="sm" len="sm"/>
          </a:ln>
        </p:spPr>
      </p:cxnSp>
      <p:sp>
        <p:nvSpPr>
          <p:cNvPr id="100" name="Google Shape;100;p35"/>
          <p:cNvSpPr txBox="1">
            <a:spLocks noGrp="1"/>
          </p:cNvSpPr>
          <p:nvPr>
            <p:ph type="body" idx="1"/>
          </p:nvPr>
        </p:nvSpPr>
        <p:spPr>
          <a:xfrm>
            <a:off x="1085393" y="2019552"/>
            <a:ext cx="3483864"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1" name="Google Shape;101;p35"/>
          <p:cNvSpPr txBox="1">
            <a:spLocks noGrp="1"/>
          </p:cNvSpPr>
          <p:nvPr>
            <p:ph type="body" idx="2"/>
          </p:nvPr>
        </p:nvSpPr>
        <p:spPr>
          <a:xfrm>
            <a:off x="1085393" y="2824272"/>
            <a:ext cx="3483864" cy="3218185"/>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2" name="Google Shape;102;p35"/>
          <p:cNvSpPr txBox="1">
            <a:spLocks noGrp="1"/>
          </p:cNvSpPr>
          <p:nvPr>
            <p:ph type="body" idx="3"/>
          </p:nvPr>
        </p:nvSpPr>
        <p:spPr>
          <a:xfrm>
            <a:off x="4809272" y="2023006"/>
            <a:ext cx="3483864"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800"/>
              <a:buNone/>
              <a:defRPr sz="1800" b="0" cap="none">
                <a:solidFill>
                  <a:schemeClr val="dk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103" name="Google Shape;103;p35"/>
          <p:cNvSpPr txBox="1">
            <a:spLocks noGrp="1"/>
          </p:cNvSpPr>
          <p:nvPr>
            <p:ph type="body" idx="4"/>
          </p:nvPr>
        </p:nvSpPr>
        <p:spPr>
          <a:xfrm>
            <a:off x="4809272" y="2821494"/>
            <a:ext cx="3483864" cy="3220963"/>
          </a:xfrm>
          <a:prstGeom prst="rect">
            <a:avLst/>
          </a:prstGeom>
          <a:noFill/>
          <a:ln>
            <a:noFill/>
          </a:ln>
        </p:spPr>
        <p:txBody>
          <a:bodyPr spcFirstLastPara="1" wrap="square" lIns="91425" tIns="45700" rIns="91425" bIns="45700" anchor="t" anchorCtr="0">
            <a:normAutofit/>
          </a:bodyPr>
          <a:lstStyle>
            <a:lvl1pPr marL="457200" lvl="0" indent="-330200" algn="l">
              <a:lnSpc>
                <a:spcPct val="120000"/>
              </a:lnSpc>
              <a:spcBef>
                <a:spcPts val="750"/>
              </a:spcBef>
              <a:spcAft>
                <a:spcPts val="0"/>
              </a:spcAft>
              <a:buSzPts val="1600"/>
              <a:buChar char="•"/>
              <a:defRPr>
                <a:solidFill>
                  <a:schemeClr val="dk2"/>
                </a:solidFill>
              </a:defRPr>
            </a:lvl1pPr>
            <a:lvl2pPr marL="914400" lvl="1" indent="-317500" algn="l">
              <a:lnSpc>
                <a:spcPct val="120000"/>
              </a:lnSpc>
              <a:spcBef>
                <a:spcPts val="375"/>
              </a:spcBef>
              <a:spcAft>
                <a:spcPts val="0"/>
              </a:spcAft>
              <a:buSzPts val="1400"/>
              <a:buChar char="•"/>
              <a:defRPr>
                <a:solidFill>
                  <a:schemeClr val="dk2"/>
                </a:solidFill>
              </a:defRPr>
            </a:lvl2pPr>
            <a:lvl3pPr marL="1371600" lvl="2" indent="-304800" algn="l">
              <a:lnSpc>
                <a:spcPct val="120000"/>
              </a:lnSpc>
              <a:spcBef>
                <a:spcPts val="375"/>
              </a:spcBef>
              <a:spcAft>
                <a:spcPts val="0"/>
              </a:spcAft>
              <a:buSzPts val="1200"/>
              <a:buChar char="•"/>
              <a:defRPr>
                <a:solidFill>
                  <a:schemeClr val="dk2"/>
                </a:solidFill>
              </a:defRPr>
            </a:lvl3pPr>
            <a:lvl4pPr marL="1828800" lvl="3" indent="-295275" algn="l">
              <a:lnSpc>
                <a:spcPct val="120000"/>
              </a:lnSpc>
              <a:spcBef>
                <a:spcPts val="375"/>
              </a:spcBef>
              <a:spcAft>
                <a:spcPts val="0"/>
              </a:spcAft>
              <a:buSzPts val="1050"/>
              <a:buChar char="•"/>
              <a:defRPr>
                <a:solidFill>
                  <a:schemeClr val="dk2"/>
                </a:solidFill>
              </a:defRPr>
            </a:lvl4pPr>
            <a:lvl5pPr marL="2286000" lvl="4" indent="-285750" algn="l">
              <a:lnSpc>
                <a:spcPct val="120000"/>
              </a:lnSpc>
              <a:spcBef>
                <a:spcPts val="375"/>
              </a:spcBef>
              <a:spcAft>
                <a:spcPts val="0"/>
              </a:spcAft>
              <a:buSzPts val="900"/>
              <a:buChar char="•"/>
              <a:defRPr>
                <a:solidFill>
                  <a:schemeClr val="dk2"/>
                </a:solidFill>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4" name="Google Shape;104;p35"/>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5"/>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06" name="Google Shape;106;p35"/>
          <p:cNvSpPr txBox="1">
            <a:spLocks noGrp="1"/>
          </p:cNvSpPr>
          <p:nvPr>
            <p:ph type="title"/>
          </p:nvPr>
        </p:nvSpPr>
        <p:spPr>
          <a:xfrm>
            <a:off x="1088686" y="804520"/>
            <a:ext cx="7202456" cy="8986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19254" y="4683512"/>
            <a:ext cx="7824187" cy="1736660"/>
          </a:xfrm>
        </p:spPr>
        <p:txBody>
          <a:bodyPr anchor="t">
            <a:normAutofit/>
          </a:bodyPr>
          <a:lstStyle>
            <a:lvl1pPr algn="ctr">
              <a:lnSpc>
                <a:spcPct val="100000"/>
              </a:lnSpc>
              <a:defRPr sz="33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87698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with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B8DF55-F427-B94E-99B5-C2DA01127894}"/>
              </a:ext>
            </a:extLst>
          </p:cNvPr>
          <p:cNvPicPr>
            <a:picLocks noChangeAspect="1"/>
          </p:cNvPicPr>
          <p:nvPr userDrawn="1"/>
        </p:nvPicPr>
        <p:blipFill>
          <a:blip r:embed="rId2"/>
          <a:stretch>
            <a:fillRect/>
          </a:stretch>
        </p:blipFill>
        <p:spPr>
          <a:xfrm>
            <a:off x="0" y="1532004"/>
            <a:ext cx="9144000" cy="3657600"/>
          </a:xfrm>
          <a:prstGeom prst="rect">
            <a:avLst/>
          </a:prstGeom>
        </p:spPr>
      </p:pic>
      <p:sp>
        <p:nvSpPr>
          <p:cNvPr id="2" name="Title 1"/>
          <p:cNvSpPr>
            <a:spLocks noGrp="1"/>
          </p:cNvSpPr>
          <p:nvPr>
            <p:ph type="ctrTitle"/>
          </p:nvPr>
        </p:nvSpPr>
        <p:spPr>
          <a:xfrm>
            <a:off x="1813336" y="3464560"/>
            <a:ext cx="6477803" cy="1538289"/>
          </a:xfrm>
        </p:spPr>
        <p:txBody>
          <a:bodyPr bIns="0"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13335" y="5189604"/>
            <a:ext cx="6477804" cy="977621"/>
          </a:xfrm>
        </p:spPr>
        <p:txBody>
          <a:bodyPr tIns="91440" bIns="91440">
            <a:normAutofit/>
          </a:bodyPr>
          <a:lstStyle>
            <a:lvl1pPr marL="0" indent="0" algn="l">
              <a:buNone/>
              <a:defRPr sz="1600" b="0" cap="none" baseline="0">
                <a:solidFill>
                  <a:schemeClr val="bg2">
                    <a:lumMod val="10000"/>
                  </a:schemeClr>
                </a:solidFill>
              </a:defRPr>
            </a:lvl1pPr>
            <a:lvl2pPr marL="342892" indent="0" algn="ctr">
              <a:buNone/>
              <a:defRPr sz="135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cxnSp>
        <p:nvCxnSpPr>
          <p:cNvPr id="15" name="Straight Connector 14"/>
          <p:cNvCxnSpPr>
            <a:cxnSpLocks/>
          </p:cNvCxnSpPr>
          <p:nvPr/>
        </p:nvCxnSpPr>
        <p:spPr>
          <a:xfrm>
            <a:off x="0" y="5187659"/>
            <a:ext cx="914400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2" name="Picture 11">
            <a:extLst>
              <a:ext uri="{FF2B5EF4-FFF2-40B4-BE49-F238E27FC236}">
                <a16:creationId xmlns:a16="http://schemas.microsoft.com/office/drawing/2014/main" id="{40BD600D-3FD4-D74F-AB01-A60D3490DC91}"/>
              </a:ext>
            </a:extLst>
          </p:cNvPr>
          <p:cNvPicPr>
            <a:picLocks noChangeAspect="1"/>
          </p:cNvPicPr>
          <p:nvPr userDrawn="1"/>
        </p:nvPicPr>
        <p:blipFill>
          <a:blip r:embed="rId3"/>
          <a:stretch>
            <a:fillRect/>
          </a:stretch>
        </p:blipFill>
        <p:spPr>
          <a:xfrm>
            <a:off x="1695177" y="585230"/>
            <a:ext cx="4360183" cy="1350250"/>
          </a:xfrm>
          <a:prstGeom prst="rect">
            <a:avLst/>
          </a:prstGeom>
        </p:spPr>
      </p:pic>
    </p:spTree>
    <p:extLst>
      <p:ext uri="{BB962C8B-B14F-4D97-AF65-F5344CB8AC3E}">
        <p14:creationId xmlns:p14="http://schemas.microsoft.com/office/powerpoint/2010/main" val="1529279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088686" y="804522"/>
            <a:ext cx="7202456"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1088686" y="2015734"/>
            <a:ext cx="7202456" cy="3450613"/>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20000"/>
              </a:lnSpc>
              <a:spcBef>
                <a:spcPts val="750"/>
              </a:spcBef>
              <a:spcAft>
                <a:spcPts val="0"/>
              </a:spcAft>
              <a:buClr>
                <a:schemeClr val="accent1"/>
              </a:buClr>
              <a:buSzPts val="1600"/>
              <a:buFont typeface="Arial"/>
              <a:buChar char="•"/>
              <a:defRPr sz="1600" b="0" i="0" u="none" strike="noStrike" cap="none">
                <a:solidFill>
                  <a:srgbClr val="3D372F"/>
                </a:solidFill>
                <a:latin typeface="Arial"/>
                <a:ea typeface="Arial"/>
                <a:cs typeface="Arial"/>
                <a:sym typeface="Arial"/>
              </a:defRPr>
            </a:lvl1pPr>
            <a:lvl2pPr marL="914400" marR="0" lvl="1" indent="-317500" algn="l" rtl="0">
              <a:lnSpc>
                <a:spcPct val="120000"/>
              </a:lnSpc>
              <a:spcBef>
                <a:spcPts val="375"/>
              </a:spcBef>
              <a:spcAft>
                <a:spcPts val="0"/>
              </a:spcAft>
              <a:buClr>
                <a:schemeClr val="accent1"/>
              </a:buClr>
              <a:buSzPts val="1400"/>
              <a:buFont typeface="Arial"/>
              <a:buChar char="•"/>
              <a:defRPr sz="1400" b="0" i="0" u="none" strike="noStrike" cap="none">
                <a:solidFill>
                  <a:srgbClr val="3D372F"/>
                </a:solidFill>
                <a:latin typeface="Arial"/>
                <a:ea typeface="Arial"/>
                <a:cs typeface="Arial"/>
                <a:sym typeface="Arial"/>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rgbClr val="3D372F"/>
                </a:solidFill>
                <a:latin typeface="Arial"/>
                <a:ea typeface="Arial"/>
                <a:cs typeface="Arial"/>
                <a:sym typeface="Arial"/>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rgbClr val="3D372F"/>
                </a:solidFill>
                <a:latin typeface="Arial"/>
                <a:ea typeface="Arial"/>
                <a:cs typeface="Arial"/>
                <a:sym typeface="Arial"/>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rgbClr val="3D372F"/>
                </a:solidFill>
                <a:latin typeface="Arial"/>
                <a:ea typeface="Arial"/>
                <a:cs typeface="Arial"/>
                <a:sym typeface="Arial"/>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7490462" y="6213011"/>
            <a:ext cx="800680" cy="30813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91A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1"/>
          <p:cNvSpPr txBox="1">
            <a:spLocks noGrp="1"/>
          </p:cNvSpPr>
          <p:nvPr>
            <p:ph type="sldNum" idx="12"/>
          </p:nvPr>
        </p:nvSpPr>
        <p:spPr>
          <a:xfrm>
            <a:off x="1088686" y="6211950"/>
            <a:ext cx="511109" cy="30920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50" b="0" i="0" u="none" strike="noStrike" cap="none">
                <a:solidFill>
                  <a:srgbClr val="7F7F7F"/>
                </a:solidFill>
                <a:latin typeface="Arial"/>
                <a:ea typeface="Arial"/>
                <a:cs typeface="Arial"/>
                <a:sym typeface="Arial"/>
              </a:defRPr>
            </a:lvl1pPr>
            <a:lvl2pPr marL="0" marR="0" lvl="1" indent="0" algn="l" rtl="0">
              <a:spcBef>
                <a:spcPts val="0"/>
              </a:spcBef>
              <a:buNone/>
              <a:defRPr sz="1050" b="0" i="0" u="none" strike="noStrike" cap="none">
                <a:solidFill>
                  <a:srgbClr val="7F7F7F"/>
                </a:solidFill>
                <a:latin typeface="Arial"/>
                <a:ea typeface="Arial"/>
                <a:cs typeface="Arial"/>
                <a:sym typeface="Arial"/>
              </a:defRPr>
            </a:lvl2pPr>
            <a:lvl3pPr marL="0" marR="0" lvl="2" indent="0" algn="l" rtl="0">
              <a:spcBef>
                <a:spcPts val="0"/>
              </a:spcBef>
              <a:buNone/>
              <a:defRPr sz="1050" b="0" i="0" u="none" strike="noStrike" cap="none">
                <a:solidFill>
                  <a:srgbClr val="7F7F7F"/>
                </a:solidFill>
                <a:latin typeface="Arial"/>
                <a:ea typeface="Arial"/>
                <a:cs typeface="Arial"/>
                <a:sym typeface="Arial"/>
              </a:defRPr>
            </a:lvl3pPr>
            <a:lvl4pPr marL="0" marR="0" lvl="3" indent="0" algn="l" rtl="0">
              <a:spcBef>
                <a:spcPts val="0"/>
              </a:spcBef>
              <a:buNone/>
              <a:defRPr sz="1050" b="0" i="0" u="none" strike="noStrike" cap="none">
                <a:solidFill>
                  <a:srgbClr val="7F7F7F"/>
                </a:solidFill>
                <a:latin typeface="Arial"/>
                <a:ea typeface="Arial"/>
                <a:cs typeface="Arial"/>
                <a:sym typeface="Arial"/>
              </a:defRPr>
            </a:lvl4pPr>
            <a:lvl5pPr marL="0" marR="0" lvl="4" indent="0" algn="l" rtl="0">
              <a:spcBef>
                <a:spcPts val="0"/>
              </a:spcBef>
              <a:buNone/>
              <a:defRPr sz="1050" b="0" i="0" u="none" strike="noStrike" cap="none">
                <a:solidFill>
                  <a:srgbClr val="7F7F7F"/>
                </a:solidFill>
                <a:latin typeface="Arial"/>
                <a:ea typeface="Arial"/>
                <a:cs typeface="Arial"/>
                <a:sym typeface="Arial"/>
              </a:defRPr>
            </a:lvl5pPr>
            <a:lvl6pPr marL="0" marR="0" lvl="5" indent="0" algn="l" rtl="0">
              <a:spcBef>
                <a:spcPts val="0"/>
              </a:spcBef>
              <a:buNone/>
              <a:defRPr sz="1050" b="0" i="0" u="none" strike="noStrike" cap="none">
                <a:solidFill>
                  <a:srgbClr val="7F7F7F"/>
                </a:solidFill>
                <a:latin typeface="Arial"/>
                <a:ea typeface="Arial"/>
                <a:cs typeface="Arial"/>
                <a:sym typeface="Arial"/>
              </a:defRPr>
            </a:lvl6pPr>
            <a:lvl7pPr marL="0" marR="0" lvl="6" indent="0" algn="l" rtl="0">
              <a:spcBef>
                <a:spcPts val="0"/>
              </a:spcBef>
              <a:buNone/>
              <a:defRPr sz="1050" b="0" i="0" u="none" strike="noStrike" cap="none">
                <a:solidFill>
                  <a:srgbClr val="7F7F7F"/>
                </a:solidFill>
                <a:latin typeface="Arial"/>
                <a:ea typeface="Arial"/>
                <a:cs typeface="Arial"/>
                <a:sym typeface="Arial"/>
              </a:defRPr>
            </a:lvl7pPr>
            <a:lvl8pPr marL="0" marR="0" lvl="7" indent="0" algn="l" rtl="0">
              <a:spcBef>
                <a:spcPts val="0"/>
              </a:spcBef>
              <a:buNone/>
              <a:defRPr sz="1050" b="0" i="0" u="none" strike="noStrike" cap="none">
                <a:solidFill>
                  <a:srgbClr val="7F7F7F"/>
                </a:solidFill>
                <a:latin typeface="Arial"/>
                <a:ea typeface="Arial"/>
                <a:cs typeface="Arial"/>
                <a:sym typeface="Arial"/>
              </a:defRPr>
            </a:lvl8pPr>
            <a:lvl9pPr marL="0" marR="0" lvl="8" indent="0" algn="l" rtl="0">
              <a:spcBef>
                <a:spcPts val="0"/>
              </a:spcBef>
              <a:buNone/>
              <a:defRPr sz="105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6" r:id="rId3"/>
    <p:sldLayoutId id="2147483658" r:id="rId4"/>
    <p:sldLayoutId id="2147483659" r:id="rId5"/>
    <p:sldLayoutId id="2147483661" r:id="rId6"/>
    <p:sldLayoutId id="2147483662" r:id="rId7"/>
    <p:sldLayoutId id="2147483694" r:id="rId8"/>
    <p:sldLayoutId id="214748369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7" Type="http://schemas.openxmlformats.org/officeDocument/2006/relationships/hyperlink" Target="http://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hyperlink" Target="http://asccc-oeri.org/" TargetMode="External"/><Relationship Id="rId5" Type="http://schemas.openxmlformats.org/officeDocument/2006/relationships/hyperlink" Target="https://asccc-oeri.org/" TargetMode="External"/><Relationship Id="rId4" Type="http://schemas.openxmlformats.org/officeDocument/2006/relationships/hyperlink" Target="https://asccc-oeri.org/oeri-liaiso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commons.libretexts.org/harvestrequest"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ccconlineed.instructure.com/courses/11384"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peterlaster?utm_content=creditCopyText&amp;utm_medium=referral&amp;utm_source=unsplash" TargetMode="External"/><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hyperlink" Target="https://unsplash.com/photos/selective-focus-of-brown-deer-lying-on-green-grass-during-daytime-F0dmGPe2KG0?utm_content=creditCopyText&amp;utm_medium=referral&amp;utm_source=unsplash"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asccc-oeri.or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about:blank" TargetMode="External"/><Relationship Id="rId4" Type="http://schemas.openxmlformats.org/officeDocument/2006/relationships/hyperlink" Target="mailto:%20oeri@asccc.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unsplash.com/photos/brown-bear-sitting-on-grass-field-y421kXlUOQk?utm_content=creditCopyText&amp;utm_medium=referral&amp;utm_source=unsplash" TargetMode="External"/><Relationship Id="rId4" Type="http://schemas.openxmlformats.org/officeDocument/2006/relationships/hyperlink" Target="https://unsplash.com/@markbasarabvisuals?utm_content=creditCopyText&amp;utm_medium=referral&amp;utm_source=unsplash"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alex_andrews?utm_content=creditCopyText&amp;utm_medium=referral&amp;utm_source=unsplash" TargetMode="External"/><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hyperlink" Target="https://unsplash.com/photos/orange-and-silver-fox-mEdKuPYJe1I?utm_content=creditCopyText&amp;utm_medium=referral&amp;utm_source=unsplash"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jweiller?utm_content=creditCopyText&amp;utm_medium=referral&amp;utm_source=unsplash" TargetMode="External"/><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hyperlink" Target="https://unsplash.com/photos/red-panda-lying-on-brown-log-GAw5wFLVWVo?utm_content=creditCopyText&amp;utm_medium=referral&amp;utm_source=unsplash"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uides.library.vcu.edu/create-oer/sharin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592" y="1661160"/>
            <a:ext cx="7612628" cy="2960536"/>
          </a:xfrm>
        </p:spPr>
        <p:txBody>
          <a:bodyPr>
            <a:normAutofit/>
          </a:bodyPr>
          <a:lstStyle/>
          <a:p>
            <a:pPr algn="ctr"/>
            <a:r>
              <a:rPr lang="en-US" sz="4800" dirty="0"/>
              <a:t>Unlocking Open Educational Resources (OER)</a:t>
            </a:r>
          </a:p>
        </p:txBody>
      </p:sp>
      <p:sp>
        <p:nvSpPr>
          <p:cNvPr id="3" name="Subtitle 2"/>
          <p:cNvSpPr>
            <a:spLocks noGrp="1"/>
          </p:cNvSpPr>
          <p:nvPr>
            <p:ph type="subTitle" idx="1"/>
          </p:nvPr>
        </p:nvSpPr>
        <p:spPr>
          <a:xfrm>
            <a:off x="311726" y="5220084"/>
            <a:ext cx="8344593" cy="1333116"/>
          </a:xfrm>
        </p:spPr>
        <p:txBody>
          <a:bodyPr>
            <a:normAutofit fontScale="70000" lnSpcReduction="20000"/>
          </a:bodyPr>
          <a:lstStyle/>
          <a:p>
            <a:r>
              <a:rPr lang="en-US" sz="2000" dirty="0"/>
              <a:t>Revised April 4, 2024. </a:t>
            </a:r>
            <a:br>
              <a:rPr lang="en-US" sz="2000" dirty="0"/>
            </a:br>
            <a:r>
              <a:rPr lang="en-US" sz="2000" dirty="0"/>
              <a:t>This work is licensed under a </a:t>
            </a:r>
            <a:r>
              <a:rPr lang="en-US" sz="2000" dirty="0">
                <a:hlinkClick r:id="rId3"/>
              </a:rPr>
              <a:t>Creative Commons Attribution 4.0 International License</a:t>
            </a:r>
            <a:r>
              <a:rPr lang="en-US" sz="2000" dirty="0"/>
              <a:t>. </a:t>
            </a:r>
          </a:p>
          <a:p>
            <a:r>
              <a:rPr lang="en-US" sz="2000" dirty="0"/>
              <a:t>Attribute this slide deck as: </a:t>
            </a:r>
            <a:r>
              <a:rPr lang="en-US" sz="2000" dirty="0">
                <a:hlinkClick r:id="rId4"/>
              </a:rPr>
              <a:t>"</a:t>
            </a:r>
            <a:r>
              <a:rPr lang="en-US" sz="2000" dirty="0">
                <a:hlinkClick r:id="rId5"/>
              </a:rPr>
              <a:t>Unlocking OER</a:t>
            </a:r>
            <a:r>
              <a:rPr lang="en-US" sz="2000" dirty="0">
                <a:hlinkClick r:id="rId4"/>
              </a:rPr>
              <a:t>"</a:t>
            </a:r>
            <a:r>
              <a:rPr lang="en-US" sz="2000" dirty="0"/>
              <a:t> by </a:t>
            </a:r>
            <a:r>
              <a:rPr lang="en-US" sz="2000" dirty="0">
                <a:hlinkClick r:id="rId6"/>
              </a:rPr>
              <a:t>ASCCC OERI</a:t>
            </a:r>
            <a:r>
              <a:rPr lang="en-US" sz="2000" dirty="0"/>
              <a:t> is licensed under </a:t>
            </a:r>
            <a:r>
              <a:rPr lang="en-US" sz="2000" dirty="0">
                <a:hlinkClick r:id="rId7"/>
              </a:rPr>
              <a:t>CC BY 4.0</a:t>
            </a:r>
            <a:r>
              <a:rPr lang="en-US" sz="2000" dirty="0"/>
              <a:t>.</a:t>
            </a:r>
          </a:p>
        </p:txBody>
      </p:sp>
    </p:spTree>
    <p:extLst>
      <p:ext uri="{BB962C8B-B14F-4D97-AF65-F5344CB8AC3E}">
        <p14:creationId xmlns:p14="http://schemas.microsoft.com/office/powerpoint/2010/main" val="1512050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03FA20-115C-56C8-BDEA-78A52383D706}"/>
              </a:ext>
            </a:extLst>
          </p:cNvPr>
          <p:cNvSpPr>
            <a:spLocks noGrp="1"/>
          </p:cNvSpPr>
          <p:nvPr>
            <p:ph type="title"/>
          </p:nvPr>
        </p:nvSpPr>
        <p:spPr/>
        <p:txBody>
          <a:bodyPr/>
          <a:lstStyle/>
          <a:p>
            <a:r>
              <a:rPr lang="en-US" dirty="0"/>
              <a:t>Google</a:t>
            </a:r>
          </a:p>
        </p:txBody>
      </p:sp>
      <p:sp>
        <p:nvSpPr>
          <p:cNvPr id="5" name="Text Placeholder 4">
            <a:extLst>
              <a:ext uri="{FF2B5EF4-FFF2-40B4-BE49-F238E27FC236}">
                <a16:creationId xmlns:a16="http://schemas.microsoft.com/office/drawing/2014/main" id="{06D40ADE-9FCD-C49B-8BD2-38CB64B8E987}"/>
              </a:ext>
            </a:extLst>
          </p:cNvPr>
          <p:cNvSpPr>
            <a:spLocks noGrp="1"/>
          </p:cNvSpPr>
          <p:nvPr>
            <p:ph type="body" idx="1"/>
          </p:nvPr>
        </p:nvSpPr>
        <p:spPr/>
        <p:txBody>
          <a:bodyPr>
            <a:normAutofit/>
          </a:bodyPr>
          <a:lstStyle/>
          <a:p>
            <a:r>
              <a:rPr lang="en-US" sz="2400" dirty="0"/>
              <a:t>Usefulness dependent upon what your goals are.</a:t>
            </a:r>
          </a:p>
          <a:p>
            <a:r>
              <a:rPr lang="en-US" sz="2400" dirty="0"/>
              <a:t>If you built in Canvas, this requires a page-by-page copy and paste in order to share.</a:t>
            </a:r>
          </a:p>
          <a:p>
            <a:r>
              <a:rPr lang="en-US" sz="2400" dirty="0"/>
              <a:t>A benefit to Google Docs – if you are collaboratively building a document, this is a great tool. But once the document is built, sharing it in a different platform is better.</a:t>
            </a:r>
          </a:p>
          <a:p>
            <a:endParaRPr lang="en-US" sz="2400" dirty="0"/>
          </a:p>
          <a:p>
            <a:endParaRPr lang="en-US" dirty="0"/>
          </a:p>
        </p:txBody>
      </p:sp>
    </p:spTree>
    <p:extLst>
      <p:ext uri="{BB962C8B-B14F-4D97-AF65-F5344CB8AC3E}">
        <p14:creationId xmlns:p14="http://schemas.microsoft.com/office/powerpoint/2010/main" val="358088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92CBA-7C58-AAA0-D314-9C81A84195AA}"/>
              </a:ext>
            </a:extLst>
          </p:cNvPr>
          <p:cNvSpPr>
            <a:spLocks noGrp="1"/>
          </p:cNvSpPr>
          <p:nvPr>
            <p:ph type="title"/>
          </p:nvPr>
        </p:nvSpPr>
        <p:spPr/>
        <p:txBody>
          <a:bodyPr/>
          <a:lstStyle/>
          <a:p>
            <a:r>
              <a:rPr lang="en-US" dirty="0"/>
              <a:t>OERI Project Facilitators’ Google Thoughts</a:t>
            </a:r>
          </a:p>
        </p:txBody>
      </p:sp>
      <p:sp>
        <p:nvSpPr>
          <p:cNvPr id="3" name="Text Placeholder 2">
            <a:extLst>
              <a:ext uri="{FF2B5EF4-FFF2-40B4-BE49-F238E27FC236}">
                <a16:creationId xmlns:a16="http://schemas.microsoft.com/office/drawing/2014/main" id="{ACA01D3A-1BEE-9833-7D47-6CB135F66E8A}"/>
              </a:ext>
            </a:extLst>
          </p:cNvPr>
          <p:cNvSpPr>
            <a:spLocks noGrp="1"/>
          </p:cNvSpPr>
          <p:nvPr>
            <p:ph type="body" idx="1"/>
          </p:nvPr>
        </p:nvSpPr>
        <p:spPr/>
        <p:txBody>
          <a:bodyPr>
            <a:normAutofit fontScale="70000" lnSpcReduction="20000"/>
          </a:bodyPr>
          <a:lstStyle/>
          <a:p>
            <a:pPr>
              <a:buFont typeface="+mj-lt"/>
              <a:buAutoNum type="arabicPeriod"/>
            </a:pPr>
            <a:r>
              <a:rPr lang="en-US" sz="2100" dirty="0">
                <a:solidFill>
                  <a:srgbClr val="002451"/>
                </a:solidFill>
                <a:effectLst/>
                <a:latin typeface="+mj-lt"/>
              </a:rPr>
              <a:t>When downloaded, files change content and impact accessibility [reading order, access to links, alt text] between a Mac and PC, essentially undoing the work.</a:t>
            </a:r>
          </a:p>
          <a:p>
            <a:pPr>
              <a:buFont typeface="+mj-lt"/>
              <a:buAutoNum type="arabicPeriod"/>
            </a:pPr>
            <a:r>
              <a:rPr lang="en-US" sz="2100" dirty="0">
                <a:solidFill>
                  <a:srgbClr val="002451"/>
                </a:solidFill>
                <a:effectLst/>
                <a:latin typeface="+mj-lt"/>
              </a:rPr>
              <a:t>A lot of embedded code makes maintaining the format for Word files difficult.</a:t>
            </a:r>
          </a:p>
          <a:p>
            <a:pPr>
              <a:buFont typeface="+mj-lt"/>
              <a:buAutoNum type="arabicPeriod"/>
            </a:pPr>
            <a:r>
              <a:rPr lang="en-US" sz="2100" dirty="0">
                <a:solidFill>
                  <a:srgbClr val="002451"/>
                </a:solidFill>
                <a:effectLst/>
                <a:latin typeface="+mj-lt"/>
              </a:rPr>
              <a:t>You cannot maintain consistency of format and accessibility for slide decks.</a:t>
            </a:r>
          </a:p>
          <a:p>
            <a:pPr>
              <a:buFont typeface="+mj-lt"/>
              <a:buAutoNum type="arabicPeriod"/>
            </a:pPr>
            <a:r>
              <a:rPr lang="en-US" sz="2100" dirty="0">
                <a:solidFill>
                  <a:srgbClr val="002451"/>
                </a:solidFill>
                <a:effectLst/>
                <a:latin typeface="+mj-lt"/>
              </a:rPr>
              <a:t>Online accessibility checkers and other tools often don't interact well with Google tools, and embedded Google accessibility checkers are ineffective.</a:t>
            </a:r>
          </a:p>
          <a:p>
            <a:pPr>
              <a:buFont typeface="+mj-lt"/>
              <a:buAutoNum type="arabicPeriod"/>
            </a:pPr>
            <a:r>
              <a:rPr lang="en-US" sz="2100" dirty="0">
                <a:solidFill>
                  <a:srgbClr val="002451"/>
                </a:solidFill>
                <a:effectLst/>
                <a:latin typeface="+mj-lt"/>
              </a:rPr>
              <a:t>Any "accessibility fixes" in Google cannot be guaranteed to be maintained in other platforms.</a:t>
            </a:r>
            <a:r>
              <a:rPr lang="en-US" sz="2100" dirty="0"/>
              <a:t> </a:t>
            </a:r>
          </a:p>
          <a:p>
            <a:pPr>
              <a:buFont typeface="+mj-lt"/>
              <a:buAutoNum type="arabicPeriod"/>
            </a:pPr>
            <a:r>
              <a:rPr lang="en-US" sz="2100" dirty="0"/>
              <a:t>Google tables can’t be made accessible. </a:t>
            </a:r>
          </a:p>
          <a:p>
            <a:pPr>
              <a:buFont typeface="+mj-lt"/>
              <a:buAutoNum type="arabicPeriod"/>
            </a:pPr>
            <a:r>
              <a:rPr lang="en-US" sz="2100" dirty="0"/>
              <a:t>Google doesn’t have a native accessibility checker - you must download Grackle. This tool has a free version that only identifies errors and a paid version that helps you fix errors.  Also, some people have reported that this tool doesn’t work well in some browsers.</a:t>
            </a:r>
            <a:endParaRPr lang="en-US" sz="2100" dirty="0">
              <a:solidFill>
                <a:srgbClr val="002451"/>
              </a:solidFill>
              <a:effectLst/>
              <a:latin typeface="+mj-lt"/>
            </a:endParaRPr>
          </a:p>
          <a:p>
            <a:pPr>
              <a:buFont typeface="+mj-lt"/>
              <a:buAutoNum type="arabicPeriod"/>
            </a:pPr>
            <a:endParaRPr lang="en-US" sz="2100" dirty="0">
              <a:solidFill>
                <a:srgbClr val="002451"/>
              </a:solidFill>
              <a:effectLst/>
              <a:latin typeface="+mj-lt"/>
            </a:endParaRPr>
          </a:p>
          <a:p>
            <a:endParaRPr lang="en-US" dirty="0"/>
          </a:p>
        </p:txBody>
      </p:sp>
    </p:spTree>
    <p:extLst>
      <p:ext uri="{BB962C8B-B14F-4D97-AF65-F5344CB8AC3E}">
        <p14:creationId xmlns:p14="http://schemas.microsoft.com/office/powerpoint/2010/main" val="1259668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C402-D9BC-115F-F82A-4AE628FE2153}"/>
              </a:ext>
            </a:extLst>
          </p:cNvPr>
          <p:cNvSpPr>
            <a:spLocks noGrp="1"/>
          </p:cNvSpPr>
          <p:nvPr>
            <p:ph type="title"/>
          </p:nvPr>
        </p:nvSpPr>
        <p:spPr/>
        <p:txBody>
          <a:bodyPr/>
          <a:lstStyle/>
          <a:p>
            <a:r>
              <a:rPr lang="en-US" dirty="0" err="1">
                <a:hlinkClick r:id="rId2"/>
              </a:rPr>
              <a:t>LibreTexts</a:t>
            </a:r>
            <a:r>
              <a:rPr lang="en-US" dirty="0">
                <a:hlinkClick r:id="rId2"/>
              </a:rPr>
              <a:t> Harvest</a:t>
            </a:r>
            <a:endParaRPr lang="en-US" dirty="0"/>
          </a:p>
        </p:txBody>
      </p:sp>
      <p:sp>
        <p:nvSpPr>
          <p:cNvPr id="3" name="Text Placeholder 2">
            <a:extLst>
              <a:ext uri="{FF2B5EF4-FFF2-40B4-BE49-F238E27FC236}">
                <a16:creationId xmlns:a16="http://schemas.microsoft.com/office/drawing/2014/main" id="{610847CC-2CB7-4BA5-290D-1F6AB1D9C010}"/>
              </a:ext>
            </a:extLst>
          </p:cNvPr>
          <p:cNvSpPr>
            <a:spLocks noGrp="1"/>
          </p:cNvSpPr>
          <p:nvPr>
            <p:ph type="body" idx="1"/>
          </p:nvPr>
        </p:nvSpPr>
        <p:spPr/>
        <p:txBody>
          <a:bodyPr>
            <a:normAutofit/>
          </a:bodyPr>
          <a:lstStyle/>
          <a:p>
            <a:r>
              <a:rPr lang="en-US" sz="2400" dirty="0"/>
              <a:t>Review after harvesting required.</a:t>
            </a:r>
          </a:p>
          <a:p>
            <a:r>
              <a:rPr lang="en-US" sz="2400" dirty="0"/>
              <a:t>Quality of the harvest – and the time it takes to harvest – is dependent upon the original format.</a:t>
            </a:r>
          </a:p>
          <a:p>
            <a:r>
              <a:rPr lang="en-US" sz="2400" dirty="0" err="1"/>
              <a:t>LibreText’s</a:t>
            </a:r>
            <a:r>
              <a:rPr lang="en-US" sz="2400" dirty="0"/>
              <a:t> goal is to house everything – so we why not request a harvest of a quality resource you wish to use?</a:t>
            </a:r>
          </a:p>
        </p:txBody>
      </p:sp>
    </p:spTree>
    <p:extLst>
      <p:ext uri="{BB962C8B-B14F-4D97-AF65-F5344CB8AC3E}">
        <p14:creationId xmlns:p14="http://schemas.microsoft.com/office/powerpoint/2010/main" val="2124724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4698-861D-9A61-CCFD-435F5E5A0DF9}"/>
              </a:ext>
            </a:extLst>
          </p:cNvPr>
          <p:cNvSpPr>
            <a:spLocks noGrp="1"/>
          </p:cNvSpPr>
          <p:nvPr>
            <p:ph type="title"/>
          </p:nvPr>
        </p:nvSpPr>
        <p:spPr/>
        <p:txBody>
          <a:bodyPr/>
          <a:lstStyle/>
          <a:p>
            <a:r>
              <a:rPr lang="en-US" dirty="0"/>
              <a:t>Canvas Commons</a:t>
            </a:r>
          </a:p>
        </p:txBody>
      </p:sp>
      <p:sp>
        <p:nvSpPr>
          <p:cNvPr id="3" name="Text Placeholder 2">
            <a:extLst>
              <a:ext uri="{FF2B5EF4-FFF2-40B4-BE49-F238E27FC236}">
                <a16:creationId xmlns:a16="http://schemas.microsoft.com/office/drawing/2014/main" id="{6BE83A32-A1C4-074C-BDE8-C95F3B34D965}"/>
              </a:ext>
            </a:extLst>
          </p:cNvPr>
          <p:cNvSpPr>
            <a:spLocks noGrp="1"/>
          </p:cNvSpPr>
          <p:nvPr>
            <p:ph type="body" idx="1"/>
          </p:nvPr>
        </p:nvSpPr>
        <p:spPr/>
        <p:txBody>
          <a:bodyPr/>
          <a:lstStyle/>
          <a:p>
            <a:r>
              <a:rPr lang="en-US" sz="2400" dirty="0"/>
              <a:t>Canvas Commons makes it very easy to share entire courses.</a:t>
            </a:r>
          </a:p>
          <a:p>
            <a:r>
              <a:rPr lang="en-US" sz="2400" dirty="0"/>
              <a:t>But:</a:t>
            </a:r>
          </a:p>
          <a:p>
            <a:pPr lvl="1"/>
            <a:r>
              <a:rPr lang="en-US" sz="2400" dirty="0"/>
              <a:t>Printing option not available.</a:t>
            </a:r>
          </a:p>
          <a:p>
            <a:pPr lvl="1"/>
            <a:r>
              <a:rPr lang="en-US" sz="2400" dirty="0"/>
              <a:t>Unable to view entire course without importing into a course shell.</a:t>
            </a:r>
          </a:p>
          <a:p>
            <a:pPr lvl="1"/>
            <a:r>
              <a:rPr lang="en-US" sz="2400" dirty="0"/>
              <a:t>Security of assessments may be a concern.</a:t>
            </a:r>
          </a:p>
          <a:p>
            <a:pPr lvl="1"/>
            <a:endParaRPr lang="en-US" dirty="0"/>
          </a:p>
        </p:txBody>
      </p:sp>
    </p:spTree>
    <p:extLst>
      <p:ext uri="{BB962C8B-B14F-4D97-AF65-F5344CB8AC3E}">
        <p14:creationId xmlns:p14="http://schemas.microsoft.com/office/powerpoint/2010/main" val="1178088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7450-1D49-E75F-08E0-B79E766AF65F}"/>
              </a:ext>
            </a:extLst>
          </p:cNvPr>
          <p:cNvSpPr>
            <a:spLocks noGrp="1"/>
          </p:cNvSpPr>
          <p:nvPr>
            <p:ph type="title"/>
          </p:nvPr>
        </p:nvSpPr>
        <p:spPr/>
        <p:txBody>
          <a:bodyPr/>
          <a:lstStyle/>
          <a:p>
            <a:r>
              <a:rPr lang="en-US" dirty="0"/>
              <a:t>Canvas Site</a:t>
            </a:r>
          </a:p>
        </p:txBody>
      </p:sp>
      <p:sp>
        <p:nvSpPr>
          <p:cNvPr id="3" name="Text Placeholder 2">
            <a:extLst>
              <a:ext uri="{FF2B5EF4-FFF2-40B4-BE49-F238E27FC236}">
                <a16:creationId xmlns:a16="http://schemas.microsoft.com/office/drawing/2014/main" id="{2836F5E2-9AF2-375C-F811-EF6A8260686E}"/>
              </a:ext>
            </a:extLst>
          </p:cNvPr>
          <p:cNvSpPr>
            <a:spLocks noGrp="1"/>
          </p:cNvSpPr>
          <p:nvPr>
            <p:ph type="body" idx="1"/>
          </p:nvPr>
        </p:nvSpPr>
        <p:spPr/>
        <p:txBody>
          <a:bodyPr/>
          <a:lstStyle/>
          <a:p>
            <a:r>
              <a:rPr lang="en-US" sz="2400" dirty="0"/>
              <a:t>A Canvas shell can be made into an open site – making all the content readily viewable. </a:t>
            </a:r>
          </a:p>
          <a:p>
            <a:r>
              <a:rPr lang="en-US" sz="2400" dirty="0">
                <a:hlinkClick r:id="rId3"/>
              </a:rPr>
              <a:t>View one of Chaffey’s Hubs as a website</a:t>
            </a:r>
            <a:r>
              <a:rPr lang="en-US" sz="2400" dirty="0"/>
              <a:t> – log in required to access discussions.</a:t>
            </a:r>
          </a:p>
          <a:p>
            <a:endParaRPr lang="en-US" dirty="0"/>
          </a:p>
        </p:txBody>
      </p:sp>
    </p:spTree>
    <p:extLst>
      <p:ext uri="{BB962C8B-B14F-4D97-AF65-F5344CB8AC3E}">
        <p14:creationId xmlns:p14="http://schemas.microsoft.com/office/powerpoint/2010/main" val="225784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D2F2-7BA5-E71E-7471-7F924D371229}"/>
              </a:ext>
            </a:extLst>
          </p:cNvPr>
          <p:cNvSpPr>
            <a:spLocks noGrp="1"/>
          </p:cNvSpPr>
          <p:nvPr>
            <p:ph type="title"/>
          </p:nvPr>
        </p:nvSpPr>
        <p:spPr/>
        <p:txBody>
          <a:bodyPr/>
          <a:lstStyle/>
          <a:p>
            <a:r>
              <a:rPr lang="en-US" dirty="0"/>
              <a:t>Canvas &gt; </a:t>
            </a:r>
            <a:r>
              <a:rPr lang="en-US" dirty="0" err="1"/>
              <a:t>LibreTexts</a:t>
            </a:r>
            <a:endParaRPr lang="en-US" dirty="0"/>
          </a:p>
        </p:txBody>
      </p:sp>
      <p:sp>
        <p:nvSpPr>
          <p:cNvPr id="3" name="Text Placeholder 2">
            <a:extLst>
              <a:ext uri="{FF2B5EF4-FFF2-40B4-BE49-F238E27FC236}">
                <a16:creationId xmlns:a16="http://schemas.microsoft.com/office/drawing/2014/main" id="{D003E199-EE0F-8D27-0928-72126901A4B4}"/>
              </a:ext>
            </a:extLst>
          </p:cNvPr>
          <p:cNvSpPr>
            <a:spLocks noGrp="1"/>
          </p:cNvSpPr>
          <p:nvPr>
            <p:ph type="body" idx="1"/>
          </p:nvPr>
        </p:nvSpPr>
        <p:spPr/>
        <p:txBody>
          <a:bodyPr>
            <a:normAutofit/>
          </a:bodyPr>
          <a:lstStyle/>
          <a:p>
            <a:r>
              <a:rPr lang="en-US" sz="2400" dirty="0" err="1"/>
              <a:t>LibreTexts</a:t>
            </a:r>
            <a:r>
              <a:rPr lang="en-US" sz="2400" dirty="0"/>
              <a:t> has automated the process of importing a Canvas export into </a:t>
            </a:r>
            <a:r>
              <a:rPr lang="en-US" sz="2400" dirty="0" err="1"/>
              <a:t>LibreTexts</a:t>
            </a:r>
            <a:r>
              <a:rPr lang="en-US" sz="2400" dirty="0"/>
              <a:t>.</a:t>
            </a:r>
          </a:p>
          <a:p>
            <a:r>
              <a:rPr lang="en-US" sz="2400" dirty="0"/>
              <a:t>This puts the content into an editable and printable format.</a:t>
            </a:r>
          </a:p>
          <a:p>
            <a:r>
              <a:rPr lang="en-US" sz="2400" dirty="0"/>
              <a:t>Review will be required to confirm quality of the import. Quality of import can vary.</a:t>
            </a:r>
          </a:p>
          <a:p>
            <a:r>
              <a:rPr lang="en-US" sz="2400" dirty="0"/>
              <a:t>Collaboration within </a:t>
            </a:r>
            <a:r>
              <a:rPr lang="en-US" sz="2400" dirty="0" err="1"/>
              <a:t>LibreTexts</a:t>
            </a:r>
            <a:r>
              <a:rPr lang="en-US" sz="2400" dirty="0"/>
              <a:t> is then possible. </a:t>
            </a:r>
          </a:p>
        </p:txBody>
      </p:sp>
    </p:spTree>
    <p:extLst>
      <p:ext uri="{BB962C8B-B14F-4D97-AF65-F5344CB8AC3E}">
        <p14:creationId xmlns:p14="http://schemas.microsoft.com/office/powerpoint/2010/main" val="3127505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81C5C-D55D-7F86-FAD5-28E4E935E126}"/>
              </a:ext>
            </a:extLst>
          </p:cNvPr>
          <p:cNvSpPr>
            <a:spLocks noGrp="1"/>
          </p:cNvSpPr>
          <p:nvPr>
            <p:ph type="title"/>
          </p:nvPr>
        </p:nvSpPr>
        <p:spPr/>
        <p:txBody>
          <a:bodyPr/>
          <a:lstStyle/>
          <a:p>
            <a:r>
              <a:rPr lang="en-US" dirty="0"/>
              <a:t>Preparing your OER for release</a:t>
            </a:r>
          </a:p>
        </p:txBody>
      </p:sp>
      <p:sp>
        <p:nvSpPr>
          <p:cNvPr id="3" name="Text Placeholder 2">
            <a:extLst>
              <a:ext uri="{FF2B5EF4-FFF2-40B4-BE49-F238E27FC236}">
                <a16:creationId xmlns:a16="http://schemas.microsoft.com/office/drawing/2014/main" id="{0E7AD093-C11C-B52B-3511-2C1073B1C81D}"/>
              </a:ext>
            </a:extLst>
          </p:cNvPr>
          <p:cNvSpPr>
            <a:spLocks noGrp="1"/>
          </p:cNvSpPr>
          <p:nvPr>
            <p:ph type="body" idx="1"/>
          </p:nvPr>
        </p:nvSpPr>
        <p:spPr>
          <a:xfrm>
            <a:off x="922460" y="2015735"/>
            <a:ext cx="4106740" cy="4039079"/>
          </a:xfrm>
        </p:spPr>
        <p:txBody>
          <a:bodyPr>
            <a:normAutofit/>
          </a:bodyPr>
          <a:lstStyle/>
          <a:p>
            <a:r>
              <a:rPr lang="en-US" sz="2000" dirty="0"/>
              <a:t>Remove resources and references as needed</a:t>
            </a:r>
          </a:p>
          <a:p>
            <a:r>
              <a:rPr lang="en-US" sz="2000" dirty="0"/>
              <a:t>Peer review</a:t>
            </a:r>
          </a:p>
          <a:p>
            <a:r>
              <a:rPr lang="en-US" sz="2000" dirty="0"/>
              <a:t>Accessibility review</a:t>
            </a:r>
          </a:p>
          <a:p>
            <a:r>
              <a:rPr lang="en-US" sz="2000" dirty="0"/>
              <a:t>Licensing review</a:t>
            </a:r>
          </a:p>
          <a:p>
            <a:r>
              <a:rPr lang="en-US" sz="2000" dirty="0"/>
              <a:t>IDEA review</a:t>
            </a:r>
          </a:p>
          <a:p>
            <a:r>
              <a:rPr lang="en-US" sz="2000" dirty="0"/>
              <a:t>If OER contains library resources - replace links with appropriate information</a:t>
            </a:r>
          </a:p>
        </p:txBody>
      </p:sp>
      <p:pic>
        <p:nvPicPr>
          <p:cNvPr id="5" name="Picture 4" descr="A deer lying in the grass">
            <a:extLst>
              <a:ext uri="{FF2B5EF4-FFF2-40B4-BE49-F238E27FC236}">
                <a16:creationId xmlns:a16="http://schemas.microsoft.com/office/drawing/2014/main" id="{8D7678E0-34E6-0716-AD9D-44E353F79B8F}"/>
              </a:ext>
            </a:extLst>
          </p:cNvPr>
          <p:cNvPicPr>
            <a:picLocks noChangeAspect="1"/>
          </p:cNvPicPr>
          <p:nvPr/>
        </p:nvPicPr>
        <p:blipFill>
          <a:blip r:embed="rId2"/>
          <a:stretch>
            <a:fillRect/>
          </a:stretch>
        </p:blipFill>
        <p:spPr>
          <a:xfrm>
            <a:off x="5195426" y="2015735"/>
            <a:ext cx="2692719" cy="4039079"/>
          </a:xfrm>
          <a:prstGeom prst="rect">
            <a:avLst/>
          </a:prstGeom>
        </p:spPr>
      </p:pic>
      <p:sp>
        <p:nvSpPr>
          <p:cNvPr id="7" name="TextBox 6">
            <a:extLst>
              <a:ext uri="{FF2B5EF4-FFF2-40B4-BE49-F238E27FC236}">
                <a16:creationId xmlns:a16="http://schemas.microsoft.com/office/drawing/2014/main" id="{881BBFE0-4DF5-C281-68D0-D50099AE45EB}"/>
              </a:ext>
            </a:extLst>
          </p:cNvPr>
          <p:cNvSpPr txBox="1"/>
          <p:nvPr/>
        </p:nvSpPr>
        <p:spPr>
          <a:xfrm>
            <a:off x="5029200" y="6215246"/>
            <a:ext cx="4572000" cy="307777"/>
          </a:xfrm>
          <a:prstGeom prst="rect">
            <a:avLst/>
          </a:prstGeom>
          <a:noFill/>
        </p:spPr>
        <p:txBody>
          <a:bodyPr wrap="square">
            <a:spAutoFit/>
          </a:bodyPr>
          <a:lstStyle/>
          <a:p>
            <a:r>
              <a:rPr lang="en-US" dirty="0"/>
              <a:t>Photo by </a:t>
            </a:r>
            <a:r>
              <a:rPr lang="en-US" dirty="0">
                <a:hlinkClick r:id="rId3"/>
              </a:rPr>
              <a:t>Pedro Lastra</a:t>
            </a:r>
            <a:r>
              <a:rPr lang="en-US" dirty="0"/>
              <a:t> on </a:t>
            </a:r>
            <a:r>
              <a:rPr lang="en-US" dirty="0">
                <a:hlinkClick r:id="rId4"/>
              </a:rPr>
              <a:t>Unsplash</a:t>
            </a:r>
            <a:endParaRPr lang="en-US" dirty="0"/>
          </a:p>
        </p:txBody>
      </p:sp>
    </p:spTree>
    <p:extLst>
      <p:ext uri="{BB962C8B-B14F-4D97-AF65-F5344CB8AC3E}">
        <p14:creationId xmlns:p14="http://schemas.microsoft.com/office/powerpoint/2010/main" val="2441095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19"/>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600"/>
              <a:buFont typeface="Arial"/>
              <a:buNone/>
            </a:pPr>
            <a:r>
              <a:rPr lang="en-US"/>
              <a:t>More Information</a:t>
            </a:r>
            <a:endParaRPr/>
          </a:p>
        </p:txBody>
      </p:sp>
      <p:sp>
        <p:nvSpPr>
          <p:cNvPr id="540" name="Google Shape;540;p19"/>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171446" lvl="0" indent="-177800" algn="l" rtl="0">
              <a:lnSpc>
                <a:spcPct val="120000"/>
              </a:lnSpc>
              <a:spcBef>
                <a:spcPts val="0"/>
              </a:spcBef>
              <a:spcAft>
                <a:spcPts val="0"/>
              </a:spcAft>
              <a:buSzPts val="2800"/>
              <a:buChar char="•"/>
            </a:pPr>
            <a:r>
              <a:rPr lang="en-US" sz="2400" u="sng" dirty="0">
                <a:solidFill>
                  <a:schemeClr val="hlink"/>
                </a:solidFill>
                <a:hlinkClick r:id="rId3"/>
              </a:rPr>
              <a:t>ASCCC OERI Website </a:t>
            </a:r>
            <a:r>
              <a:rPr lang="en-US" sz="2400" dirty="0"/>
              <a:t>(</a:t>
            </a:r>
            <a:r>
              <a:rPr lang="en-US" sz="2400" dirty="0" err="1"/>
              <a:t>asccc-oeri.org</a:t>
            </a:r>
            <a:r>
              <a:rPr lang="en-US" sz="2400" dirty="0"/>
              <a:t>)</a:t>
            </a:r>
            <a:endParaRPr sz="2400" dirty="0"/>
          </a:p>
          <a:p>
            <a:pPr marL="514337" lvl="1" indent="-260346" algn="l" rtl="0">
              <a:lnSpc>
                <a:spcPct val="120000"/>
              </a:lnSpc>
              <a:spcBef>
                <a:spcPts val="0"/>
              </a:spcBef>
              <a:spcAft>
                <a:spcPts val="0"/>
              </a:spcAft>
              <a:buSzPts val="2800"/>
              <a:buChar char="•"/>
            </a:pPr>
            <a:r>
              <a:rPr lang="en-US" sz="2400" dirty="0"/>
              <a:t>Resources</a:t>
            </a:r>
            <a:endParaRPr sz="2400" dirty="0"/>
          </a:p>
          <a:p>
            <a:pPr marL="514337" lvl="1" indent="-260346" algn="l" rtl="0">
              <a:lnSpc>
                <a:spcPct val="120000"/>
              </a:lnSpc>
              <a:spcBef>
                <a:spcPts val="0"/>
              </a:spcBef>
              <a:spcAft>
                <a:spcPts val="0"/>
              </a:spcAft>
              <a:buSzPts val="2800"/>
              <a:buChar char="•"/>
            </a:pPr>
            <a:r>
              <a:rPr lang="en-US" sz="2400" dirty="0"/>
              <a:t>Webinars and Events</a:t>
            </a:r>
            <a:endParaRPr sz="2400" dirty="0"/>
          </a:p>
          <a:p>
            <a:pPr marL="171446" lvl="0" indent="-177800" algn="l" rtl="0">
              <a:lnSpc>
                <a:spcPct val="120000"/>
              </a:lnSpc>
              <a:spcBef>
                <a:spcPts val="750"/>
              </a:spcBef>
              <a:spcAft>
                <a:spcPts val="0"/>
              </a:spcAft>
              <a:buSzPts val="2800"/>
              <a:buChar char="•"/>
            </a:pPr>
            <a:r>
              <a:rPr lang="en-US" sz="2400" u="sng" dirty="0">
                <a:solidFill>
                  <a:schemeClr val="hlink"/>
                </a:solidFill>
                <a:hlinkClick r:id="rId4"/>
              </a:rPr>
              <a:t>ASCCC OER E-Mail</a:t>
            </a:r>
            <a:r>
              <a:rPr lang="en-US" sz="2400" dirty="0"/>
              <a:t> (</a:t>
            </a:r>
            <a:r>
              <a:rPr lang="en-US" sz="2400" u="sng" dirty="0">
                <a:solidFill>
                  <a:schemeClr val="hlink"/>
                </a:solidFill>
                <a:hlinkClick r:id="rId5"/>
              </a:rPr>
              <a:t>oeri@asccc.org)</a:t>
            </a:r>
            <a:endParaRPr sz="2400" dirty="0"/>
          </a:p>
          <a:p>
            <a:pPr marL="171446" lvl="0" indent="0" algn="l" rtl="0">
              <a:lnSpc>
                <a:spcPct val="120000"/>
              </a:lnSpc>
              <a:spcBef>
                <a:spcPts val="750"/>
              </a:spcBef>
              <a:spcAft>
                <a:spcPts val="0"/>
              </a:spcAft>
              <a:buNone/>
            </a:pPr>
            <a:endParaRPr sz="2800" dirty="0"/>
          </a:p>
        </p:txBody>
      </p:sp>
    </p:spTree>
    <p:extLst>
      <p:ext uri="{BB962C8B-B14F-4D97-AF65-F5344CB8AC3E}">
        <p14:creationId xmlns:p14="http://schemas.microsoft.com/office/powerpoint/2010/main" val="1578497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80797-056A-B07E-D819-3E8D9FA16E71}"/>
              </a:ext>
            </a:extLst>
          </p:cNvPr>
          <p:cNvSpPr>
            <a:spLocks noGrp="1"/>
          </p:cNvSpPr>
          <p:nvPr>
            <p:ph type="title"/>
          </p:nvPr>
        </p:nvSpPr>
        <p:spPr/>
        <p:txBody>
          <a:bodyPr/>
          <a:lstStyle/>
          <a:p>
            <a:r>
              <a:rPr lang="en-US" dirty="0"/>
              <a:t>Unlocking OER – Event Description</a:t>
            </a:r>
          </a:p>
        </p:txBody>
      </p:sp>
      <p:sp>
        <p:nvSpPr>
          <p:cNvPr id="5" name="Text Placeholder 4">
            <a:extLst>
              <a:ext uri="{FF2B5EF4-FFF2-40B4-BE49-F238E27FC236}">
                <a16:creationId xmlns:a16="http://schemas.microsoft.com/office/drawing/2014/main" id="{DF604CFD-4399-5004-6F59-AE25AD122A25}"/>
              </a:ext>
            </a:extLst>
          </p:cNvPr>
          <p:cNvSpPr>
            <a:spLocks noGrp="1"/>
          </p:cNvSpPr>
          <p:nvPr>
            <p:ph type="body" idx="1"/>
          </p:nvPr>
        </p:nvSpPr>
        <p:spPr/>
        <p:txBody>
          <a:bodyPr>
            <a:normAutofit fontScale="92500"/>
          </a:bodyPr>
          <a:lstStyle/>
          <a:p>
            <a:r>
              <a:rPr lang="en-US" sz="2400" dirty="0"/>
              <a:t>While OER can be open, some OER are effectively locked up – available only in formats that can’t be modified, housed in a course management system, built in proprietary software, or purposefully not allowed out into the wild of academia for specific reasons. Why should you consider freeing your OER? And what resources are available to help you unlock them? Join us to explore the challenges and benefits of releasing OER into the wild.</a:t>
            </a:r>
            <a:endParaRPr lang="en-US" sz="1800" dirty="0"/>
          </a:p>
        </p:txBody>
      </p:sp>
    </p:spTree>
    <p:extLst>
      <p:ext uri="{BB962C8B-B14F-4D97-AF65-F5344CB8AC3E}">
        <p14:creationId xmlns:p14="http://schemas.microsoft.com/office/powerpoint/2010/main" val="1632217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DBA7C-B4F4-E149-C325-131B2A2F2C6E}"/>
              </a:ext>
            </a:extLst>
          </p:cNvPr>
          <p:cNvSpPr>
            <a:spLocks noGrp="1"/>
          </p:cNvSpPr>
          <p:nvPr>
            <p:ph type="title"/>
          </p:nvPr>
        </p:nvSpPr>
        <p:spPr/>
        <p:txBody>
          <a:bodyPr/>
          <a:lstStyle/>
          <a:p>
            <a:r>
              <a:rPr lang="en-US" dirty="0"/>
              <a:t>Presenters</a:t>
            </a:r>
          </a:p>
        </p:txBody>
      </p:sp>
      <p:sp>
        <p:nvSpPr>
          <p:cNvPr id="5" name="Text Placeholder 4">
            <a:extLst>
              <a:ext uri="{FF2B5EF4-FFF2-40B4-BE49-F238E27FC236}">
                <a16:creationId xmlns:a16="http://schemas.microsoft.com/office/drawing/2014/main" id="{6F8655B9-76F4-A582-1744-9619F889F06B}"/>
              </a:ext>
            </a:extLst>
          </p:cNvPr>
          <p:cNvSpPr>
            <a:spLocks noGrp="1"/>
          </p:cNvSpPr>
          <p:nvPr>
            <p:ph type="body" idx="1"/>
          </p:nvPr>
        </p:nvSpPr>
        <p:spPr>
          <a:xfrm>
            <a:off x="1088686" y="2015735"/>
            <a:ext cx="5589906" cy="4039079"/>
          </a:xfrm>
        </p:spPr>
        <p:txBody>
          <a:bodyPr>
            <a:normAutofit/>
          </a:bodyPr>
          <a:lstStyle/>
          <a:p>
            <a:r>
              <a:rPr lang="en-US" sz="2000" dirty="0">
                <a:solidFill>
                  <a:schemeClr val="tx1">
                    <a:lumMod val="50000"/>
                  </a:schemeClr>
                </a:solidFill>
                <a:effectLst/>
                <a:latin typeface="+mj-lt"/>
              </a:rPr>
              <a:t>Emilie Koenig</a:t>
            </a:r>
          </a:p>
          <a:p>
            <a:pPr lvl="1"/>
            <a:r>
              <a:rPr lang="en-US" sz="2000" dirty="0">
                <a:solidFill>
                  <a:schemeClr val="tx1">
                    <a:lumMod val="50000"/>
                  </a:schemeClr>
                </a:solidFill>
                <a:effectLst/>
                <a:latin typeface="+mj-lt"/>
              </a:rPr>
              <a:t>OER Co-Liaison</a:t>
            </a:r>
            <a:r>
              <a:rPr lang="en-US" sz="2000" dirty="0">
                <a:solidFill>
                  <a:schemeClr val="tx1">
                    <a:lumMod val="50000"/>
                  </a:schemeClr>
                </a:solidFill>
                <a:latin typeface="+mj-lt"/>
              </a:rPr>
              <a:t>, </a:t>
            </a:r>
            <a:r>
              <a:rPr lang="en-US" sz="2000" dirty="0">
                <a:solidFill>
                  <a:schemeClr val="tx1">
                    <a:lumMod val="50000"/>
                  </a:schemeClr>
                </a:solidFill>
                <a:effectLst/>
                <a:latin typeface="+mj-lt"/>
              </a:rPr>
              <a:t>Chaffey College </a:t>
            </a:r>
          </a:p>
          <a:p>
            <a:r>
              <a:rPr lang="en-US" sz="2000" dirty="0">
                <a:solidFill>
                  <a:schemeClr val="tx1">
                    <a:lumMod val="50000"/>
                  </a:schemeClr>
                </a:solidFill>
                <a:latin typeface="+mj-lt"/>
              </a:rPr>
              <a:t>Michelle Pilati</a:t>
            </a:r>
          </a:p>
          <a:p>
            <a:pPr lvl="1"/>
            <a:r>
              <a:rPr lang="en-US" sz="2000" dirty="0">
                <a:solidFill>
                  <a:schemeClr val="tx1">
                    <a:lumMod val="50000"/>
                  </a:schemeClr>
                </a:solidFill>
                <a:latin typeface="+mj-lt"/>
              </a:rPr>
              <a:t>Project Director, Academic Senate for California Community Colleges Open Educational Resources Initiative</a:t>
            </a:r>
          </a:p>
        </p:txBody>
      </p:sp>
    </p:spTree>
    <p:extLst>
      <p:ext uri="{BB962C8B-B14F-4D97-AF65-F5344CB8AC3E}">
        <p14:creationId xmlns:p14="http://schemas.microsoft.com/office/powerpoint/2010/main" val="786231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Overview</a:t>
            </a:r>
          </a:p>
        </p:txBody>
      </p:sp>
      <p:sp>
        <p:nvSpPr>
          <p:cNvPr id="3" name="Text Placeholder 2"/>
          <p:cNvSpPr>
            <a:spLocks noGrp="1"/>
          </p:cNvSpPr>
          <p:nvPr>
            <p:ph type="body" idx="1"/>
          </p:nvPr>
        </p:nvSpPr>
        <p:spPr/>
        <p:txBody>
          <a:bodyPr>
            <a:normAutofit/>
          </a:bodyPr>
          <a:lstStyle/>
          <a:p>
            <a:r>
              <a:rPr lang="en-US" sz="2000" dirty="0"/>
              <a:t>Why wouldn’t you let your OER roam freely?</a:t>
            </a:r>
          </a:p>
          <a:p>
            <a:r>
              <a:rPr lang="en-US" sz="2000" dirty="0"/>
              <a:t>Why should you free your OER?</a:t>
            </a:r>
          </a:p>
          <a:p>
            <a:r>
              <a:rPr lang="en-US" sz="2000" dirty="0"/>
              <a:t>What approaches are available to free your OER?</a:t>
            </a:r>
          </a:p>
          <a:p>
            <a:r>
              <a:rPr lang="en-US" sz="2000" dirty="0"/>
              <a:t>How do you prepare your OER for reintroduction into the wild?</a:t>
            </a:r>
          </a:p>
          <a:p>
            <a:r>
              <a:rPr lang="en-US" sz="2000" dirty="0"/>
              <a:t>Questions/Discussion</a:t>
            </a:r>
          </a:p>
          <a:p>
            <a:endParaRPr lang="en-US" sz="2800" dirty="0"/>
          </a:p>
        </p:txBody>
      </p:sp>
    </p:spTree>
    <p:extLst>
      <p:ext uri="{BB962C8B-B14F-4D97-AF65-F5344CB8AC3E}">
        <p14:creationId xmlns:p14="http://schemas.microsoft.com/office/powerpoint/2010/main" val="1012819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334AA-BF59-8E47-6931-22D14CC4C7C6}"/>
              </a:ext>
            </a:extLst>
          </p:cNvPr>
          <p:cNvSpPr>
            <a:spLocks noGrp="1"/>
          </p:cNvSpPr>
          <p:nvPr>
            <p:ph type="title"/>
          </p:nvPr>
        </p:nvSpPr>
        <p:spPr/>
        <p:txBody>
          <a:bodyPr/>
          <a:lstStyle/>
          <a:p>
            <a:r>
              <a:rPr lang="en-US" dirty="0"/>
              <a:t>Curated OER Collections at Chaffey</a:t>
            </a:r>
          </a:p>
        </p:txBody>
      </p:sp>
      <p:sp>
        <p:nvSpPr>
          <p:cNvPr id="3" name="Text Placeholder 2">
            <a:extLst>
              <a:ext uri="{FF2B5EF4-FFF2-40B4-BE49-F238E27FC236}">
                <a16:creationId xmlns:a16="http://schemas.microsoft.com/office/drawing/2014/main" id="{613D4960-CD14-7FB2-C11F-C0970AED9BC3}"/>
              </a:ext>
            </a:extLst>
          </p:cNvPr>
          <p:cNvSpPr>
            <a:spLocks noGrp="1"/>
          </p:cNvSpPr>
          <p:nvPr>
            <p:ph type="body" idx="1"/>
          </p:nvPr>
        </p:nvSpPr>
        <p:spPr/>
        <p:txBody>
          <a:bodyPr>
            <a:normAutofit/>
          </a:bodyPr>
          <a:lstStyle/>
          <a:p>
            <a:r>
              <a:rPr lang="en-US" sz="2000" dirty="0"/>
              <a:t>Housed in Canvas to facilitate sharing.</a:t>
            </a:r>
          </a:p>
          <a:p>
            <a:r>
              <a:rPr lang="en-US" sz="2000" dirty="0"/>
              <a:t>Developed for discipline faculty following a needs assessment.</a:t>
            </a:r>
          </a:p>
          <a:p>
            <a:endParaRPr lang="en-US" sz="2000" dirty="0"/>
          </a:p>
        </p:txBody>
      </p:sp>
      <p:pic>
        <p:nvPicPr>
          <p:cNvPr id="5" name="Picture 4" descr="A large brown bear sitting on the grass&#10;">
            <a:extLst>
              <a:ext uri="{FF2B5EF4-FFF2-40B4-BE49-F238E27FC236}">
                <a16:creationId xmlns:a16="http://schemas.microsoft.com/office/drawing/2014/main" id="{B982A51B-2854-1D73-2406-05C9422DC1C7}"/>
              </a:ext>
            </a:extLst>
          </p:cNvPr>
          <p:cNvPicPr>
            <a:picLocks noChangeAspect="1"/>
          </p:cNvPicPr>
          <p:nvPr/>
        </p:nvPicPr>
        <p:blipFill>
          <a:blip r:embed="rId3"/>
          <a:stretch>
            <a:fillRect/>
          </a:stretch>
        </p:blipFill>
        <p:spPr>
          <a:xfrm>
            <a:off x="2257063" y="3429000"/>
            <a:ext cx="3975904" cy="2653038"/>
          </a:xfrm>
          <a:prstGeom prst="rect">
            <a:avLst/>
          </a:prstGeom>
        </p:spPr>
      </p:pic>
      <p:sp>
        <p:nvSpPr>
          <p:cNvPr id="7" name="TextBox 6">
            <a:extLst>
              <a:ext uri="{FF2B5EF4-FFF2-40B4-BE49-F238E27FC236}">
                <a16:creationId xmlns:a16="http://schemas.microsoft.com/office/drawing/2014/main" id="{89957186-1E03-AB2F-FBD3-71D52C8B1753}"/>
              </a:ext>
            </a:extLst>
          </p:cNvPr>
          <p:cNvSpPr txBox="1"/>
          <p:nvPr/>
        </p:nvSpPr>
        <p:spPr>
          <a:xfrm>
            <a:off x="2540643" y="6348879"/>
            <a:ext cx="4572000" cy="307777"/>
          </a:xfrm>
          <a:prstGeom prst="rect">
            <a:avLst/>
          </a:prstGeom>
          <a:noFill/>
        </p:spPr>
        <p:txBody>
          <a:bodyPr wrap="square">
            <a:spAutoFit/>
          </a:bodyPr>
          <a:lstStyle/>
          <a:p>
            <a:r>
              <a:rPr lang="en-US" dirty="0"/>
              <a:t>Photo by </a:t>
            </a:r>
            <a:r>
              <a:rPr lang="en-US" dirty="0">
                <a:hlinkClick r:id="rId4"/>
              </a:rPr>
              <a:t>Mark Basarab</a:t>
            </a:r>
            <a:r>
              <a:rPr lang="en-US" dirty="0"/>
              <a:t> on </a:t>
            </a:r>
            <a:r>
              <a:rPr lang="en-US" dirty="0">
                <a:hlinkClick r:id="rId5"/>
              </a:rPr>
              <a:t>Unsplash</a:t>
            </a:r>
            <a:endParaRPr lang="en-US" dirty="0"/>
          </a:p>
        </p:txBody>
      </p:sp>
    </p:spTree>
    <p:extLst>
      <p:ext uri="{BB962C8B-B14F-4D97-AF65-F5344CB8AC3E}">
        <p14:creationId xmlns:p14="http://schemas.microsoft.com/office/powerpoint/2010/main" val="2431969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A6710-85BF-6425-30A4-23B028E50E67}"/>
              </a:ext>
            </a:extLst>
          </p:cNvPr>
          <p:cNvSpPr>
            <a:spLocks noGrp="1"/>
          </p:cNvSpPr>
          <p:nvPr>
            <p:ph type="title"/>
          </p:nvPr>
        </p:nvSpPr>
        <p:spPr/>
        <p:txBody>
          <a:bodyPr/>
          <a:lstStyle/>
          <a:p>
            <a:r>
              <a:rPr lang="en-US" dirty="0"/>
              <a:t>Why have you caged your OER?</a:t>
            </a:r>
          </a:p>
        </p:txBody>
      </p:sp>
      <p:sp>
        <p:nvSpPr>
          <p:cNvPr id="4" name="Text Placeholder 3">
            <a:extLst>
              <a:ext uri="{FF2B5EF4-FFF2-40B4-BE49-F238E27FC236}">
                <a16:creationId xmlns:a16="http://schemas.microsoft.com/office/drawing/2014/main" id="{2FBDBFD1-C838-A4F9-50FE-00977840A62F}"/>
              </a:ext>
            </a:extLst>
          </p:cNvPr>
          <p:cNvSpPr>
            <a:spLocks noGrp="1"/>
          </p:cNvSpPr>
          <p:nvPr>
            <p:ph type="body" idx="1"/>
          </p:nvPr>
        </p:nvSpPr>
        <p:spPr>
          <a:xfrm>
            <a:off x="1088686" y="2015735"/>
            <a:ext cx="5336498" cy="4039079"/>
          </a:xfrm>
        </p:spPr>
        <p:txBody>
          <a:bodyPr>
            <a:normAutofit/>
          </a:bodyPr>
          <a:lstStyle/>
          <a:p>
            <a:r>
              <a:rPr lang="en-US" sz="2000" dirty="0"/>
              <a:t>It’s not fit for sharing.</a:t>
            </a:r>
          </a:p>
          <a:p>
            <a:r>
              <a:rPr lang="en-US" sz="2000" dirty="0"/>
              <a:t>I don’t really know where it came from.</a:t>
            </a:r>
          </a:p>
          <a:p>
            <a:r>
              <a:rPr lang="en-US" sz="2000" dirty="0"/>
              <a:t>It’s not done.</a:t>
            </a:r>
          </a:p>
          <a:p>
            <a:r>
              <a:rPr lang="en-US" sz="2000" dirty="0"/>
              <a:t>I don’t want to share.</a:t>
            </a:r>
          </a:p>
          <a:p>
            <a:r>
              <a:rPr lang="en-US" sz="2000" dirty="0"/>
              <a:t>I know – or suspect – that it isn’t accessible.</a:t>
            </a:r>
          </a:p>
          <a:p>
            <a:r>
              <a:rPr lang="en-US" sz="2000" dirty="0"/>
              <a:t>I don’t want it to be judged by others.</a:t>
            </a:r>
          </a:p>
          <a:p>
            <a:r>
              <a:rPr lang="en-US" sz="2000" dirty="0"/>
              <a:t>I didn’t mean to.</a:t>
            </a:r>
          </a:p>
        </p:txBody>
      </p:sp>
      <p:pic>
        <p:nvPicPr>
          <p:cNvPr id="5" name="Picture 4" descr="A fox sitting on the ground facing towards the person who took the photo">
            <a:extLst>
              <a:ext uri="{FF2B5EF4-FFF2-40B4-BE49-F238E27FC236}">
                <a16:creationId xmlns:a16="http://schemas.microsoft.com/office/drawing/2014/main" id="{4E089B78-A113-3AF1-38A4-E03098AD69B1}"/>
              </a:ext>
            </a:extLst>
          </p:cNvPr>
          <p:cNvPicPr>
            <a:picLocks noChangeAspect="1"/>
          </p:cNvPicPr>
          <p:nvPr/>
        </p:nvPicPr>
        <p:blipFill>
          <a:blip r:embed="rId2"/>
          <a:stretch>
            <a:fillRect/>
          </a:stretch>
        </p:blipFill>
        <p:spPr>
          <a:xfrm>
            <a:off x="6164704" y="2015735"/>
            <a:ext cx="2542298" cy="3721025"/>
          </a:xfrm>
          <a:prstGeom prst="rect">
            <a:avLst/>
          </a:prstGeom>
        </p:spPr>
      </p:pic>
      <p:sp>
        <p:nvSpPr>
          <p:cNvPr id="6" name="TextBox 5">
            <a:extLst>
              <a:ext uri="{FF2B5EF4-FFF2-40B4-BE49-F238E27FC236}">
                <a16:creationId xmlns:a16="http://schemas.microsoft.com/office/drawing/2014/main" id="{C321C99A-6DB9-86DF-BA9A-E52D7E7409BD}"/>
              </a:ext>
            </a:extLst>
          </p:cNvPr>
          <p:cNvSpPr txBox="1"/>
          <p:nvPr/>
        </p:nvSpPr>
        <p:spPr>
          <a:xfrm>
            <a:off x="5665977" y="6061358"/>
            <a:ext cx="3539752" cy="307777"/>
          </a:xfrm>
          <a:prstGeom prst="rect">
            <a:avLst/>
          </a:prstGeom>
          <a:noFill/>
        </p:spPr>
        <p:txBody>
          <a:bodyPr wrap="none" rtlCol="0">
            <a:spAutoFit/>
          </a:bodyPr>
          <a:lstStyle/>
          <a:p>
            <a:r>
              <a:rPr lang="en-US" dirty="0"/>
              <a:t>Photo by </a:t>
            </a:r>
            <a:r>
              <a:rPr lang="en-US" dirty="0">
                <a:hlinkClick r:id="rId3"/>
              </a:rPr>
              <a:t>Alexander Andrews</a:t>
            </a:r>
            <a:r>
              <a:rPr lang="en-US" dirty="0"/>
              <a:t> on </a:t>
            </a:r>
            <a:r>
              <a:rPr lang="en-US" dirty="0">
                <a:hlinkClick r:id="rId4"/>
              </a:rPr>
              <a:t>Unsplash</a:t>
            </a:r>
            <a:endParaRPr lang="en-US" dirty="0"/>
          </a:p>
        </p:txBody>
      </p:sp>
    </p:spTree>
    <p:extLst>
      <p:ext uri="{BB962C8B-B14F-4D97-AF65-F5344CB8AC3E}">
        <p14:creationId xmlns:p14="http://schemas.microsoft.com/office/powerpoint/2010/main" val="3480263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D6F6-2772-1E49-5FC2-90B50571447C}"/>
              </a:ext>
            </a:extLst>
          </p:cNvPr>
          <p:cNvSpPr>
            <a:spLocks noGrp="1"/>
          </p:cNvSpPr>
          <p:nvPr>
            <p:ph type="title"/>
          </p:nvPr>
        </p:nvSpPr>
        <p:spPr/>
        <p:txBody>
          <a:bodyPr/>
          <a:lstStyle/>
          <a:p>
            <a:r>
              <a:rPr lang="en-US" dirty="0"/>
              <a:t>Reasons for Releasing Your OER</a:t>
            </a:r>
          </a:p>
        </p:txBody>
      </p:sp>
      <p:sp>
        <p:nvSpPr>
          <p:cNvPr id="3" name="Text Placeholder 2">
            <a:extLst>
              <a:ext uri="{FF2B5EF4-FFF2-40B4-BE49-F238E27FC236}">
                <a16:creationId xmlns:a16="http://schemas.microsoft.com/office/drawing/2014/main" id="{84DB6B6B-103F-E39C-18E0-A4635D053C5B}"/>
              </a:ext>
            </a:extLst>
          </p:cNvPr>
          <p:cNvSpPr>
            <a:spLocks noGrp="1"/>
          </p:cNvSpPr>
          <p:nvPr>
            <p:ph type="body" idx="1"/>
          </p:nvPr>
        </p:nvSpPr>
        <p:spPr/>
        <p:txBody>
          <a:bodyPr>
            <a:normAutofit/>
          </a:bodyPr>
          <a:lstStyle/>
          <a:p>
            <a:r>
              <a:rPr lang="en-US" dirty="0"/>
              <a:t>Sharing is caring – OER is about being open.</a:t>
            </a:r>
          </a:p>
          <a:p>
            <a:r>
              <a:rPr lang="en-US" dirty="0"/>
              <a:t>Making your OER generally available allows for students who need alternative versions to request them.</a:t>
            </a:r>
          </a:p>
          <a:p>
            <a:r>
              <a:rPr lang="en-US" dirty="0"/>
              <a:t>Allows students to access resources before and after the course.</a:t>
            </a:r>
          </a:p>
          <a:p>
            <a:r>
              <a:rPr lang="en-US" dirty="0"/>
              <a:t>If you are using ZTC dollars to do anything with your OER you are obligated to share your work. </a:t>
            </a:r>
          </a:p>
          <a:p>
            <a:endParaRPr lang="en-US" dirty="0"/>
          </a:p>
          <a:p>
            <a:endParaRPr lang="en-US" dirty="0"/>
          </a:p>
        </p:txBody>
      </p:sp>
      <p:pic>
        <p:nvPicPr>
          <p:cNvPr id="5" name="Picture 4" descr="A red panda on a log">
            <a:extLst>
              <a:ext uri="{FF2B5EF4-FFF2-40B4-BE49-F238E27FC236}">
                <a16:creationId xmlns:a16="http://schemas.microsoft.com/office/drawing/2014/main" id="{9280CA23-C335-B699-2350-A995FE061110}"/>
              </a:ext>
            </a:extLst>
          </p:cNvPr>
          <p:cNvPicPr>
            <a:picLocks noChangeAspect="1"/>
          </p:cNvPicPr>
          <p:nvPr/>
        </p:nvPicPr>
        <p:blipFill>
          <a:blip r:embed="rId2"/>
          <a:stretch>
            <a:fillRect/>
          </a:stretch>
        </p:blipFill>
        <p:spPr>
          <a:xfrm>
            <a:off x="4572000" y="4055591"/>
            <a:ext cx="3483314" cy="2313544"/>
          </a:xfrm>
          <a:prstGeom prst="rect">
            <a:avLst/>
          </a:prstGeom>
        </p:spPr>
      </p:pic>
      <p:sp>
        <p:nvSpPr>
          <p:cNvPr id="7" name="TextBox 6">
            <a:extLst>
              <a:ext uri="{FF2B5EF4-FFF2-40B4-BE49-F238E27FC236}">
                <a16:creationId xmlns:a16="http://schemas.microsoft.com/office/drawing/2014/main" id="{6846CA75-1868-7A5C-CBEC-7F16A200A978}"/>
              </a:ext>
            </a:extLst>
          </p:cNvPr>
          <p:cNvSpPr txBox="1"/>
          <p:nvPr/>
        </p:nvSpPr>
        <p:spPr>
          <a:xfrm>
            <a:off x="4797552" y="6369135"/>
            <a:ext cx="4572000" cy="307777"/>
          </a:xfrm>
          <a:prstGeom prst="rect">
            <a:avLst/>
          </a:prstGeom>
          <a:noFill/>
        </p:spPr>
        <p:txBody>
          <a:bodyPr wrap="square">
            <a:spAutoFit/>
          </a:bodyPr>
          <a:lstStyle/>
          <a:p>
            <a:r>
              <a:rPr lang="en-US" dirty="0"/>
              <a:t>Photo by </a:t>
            </a:r>
            <a:r>
              <a:rPr lang="en-US" dirty="0">
                <a:hlinkClick r:id="rId3"/>
              </a:rPr>
              <a:t>Jessica Weiller</a:t>
            </a:r>
            <a:r>
              <a:rPr lang="en-US" dirty="0"/>
              <a:t> on </a:t>
            </a:r>
            <a:r>
              <a:rPr lang="en-US" dirty="0">
                <a:hlinkClick r:id="rId4"/>
              </a:rPr>
              <a:t>Unsplash</a:t>
            </a:r>
            <a:endParaRPr lang="en-US" dirty="0"/>
          </a:p>
        </p:txBody>
      </p:sp>
    </p:spTree>
    <p:extLst>
      <p:ext uri="{BB962C8B-B14F-4D97-AF65-F5344CB8AC3E}">
        <p14:creationId xmlns:p14="http://schemas.microsoft.com/office/powerpoint/2010/main" val="1860691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64466-68CD-7910-5E55-EAF4C81507AA}"/>
              </a:ext>
            </a:extLst>
          </p:cNvPr>
          <p:cNvSpPr>
            <a:spLocks noGrp="1"/>
          </p:cNvSpPr>
          <p:nvPr>
            <p:ph type="title"/>
          </p:nvPr>
        </p:nvSpPr>
        <p:spPr/>
        <p:txBody>
          <a:bodyPr/>
          <a:lstStyle/>
          <a:p>
            <a:r>
              <a:rPr lang="en-US" dirty="0">
                <a:hlinkClick r:id="rId3"/>
              </a:rPr>
              <a:t>Benefits of sharing your OER:</a:t>
            </a:r>
            <a:endParaRPr lang="en-US" dirty="0"/>
          </a:p>
        </p:txBody>
      </p:sp>
      <p:sp>
        <p:nvSpPr>
          <p:cNvPr id="3" name="Text Placeholder 2">
            <a:extLst>
              <a:ext uri="{FF2B5EF4-FFF2-40B4-BE49-F238E27FC236}">
                <a16:creationId xmlns:a16="http://schemas.microsoft.com/office/drawing/2014/main" id="{B53E4620-DFC4-9FE7-D9AC-66F1D77095D6}"/>
              </a:ext>
            </a:extLst>
          </p:cNvPr>
          <p:cNvSpPr>
            <a:spLocks noGrp="1"/>
          </p:cNvSpPr>
          <p:nvPr>
            <p:ph type="body" idx="1"/>
          </p:nvPr>
        </p:nvSpPr>
        <p:spPr/>
        <p:txBody>
          <a:bodyPr>
            <a:normAutofit fontScale="85000" lnSpcReduction="10000"/>
          </a:bodyPr>
          <a:lstStyle/>
          <a:p>
            <a:pPr>
              <a:buFont typeface="Arial" panose="020B0604020202020204" pitchFamily="34" charset="0"/>
              <a:buChar char="•"/>
            </a:pPr>
            <a:r>
              <a:rPr lang="en-US" dirty="0"/>
              <a:t>Adopters can share feedback which will improve the resource. This makes a better resource for you, your students, and all who use it!</a:t>
            </a:r>
          </a:p>
          <a:p>
            <a:pPr>
              <a:buFont typeface="Arial" panose="020B0604020202020204" pitchFamily="34" charset="0"/>
              <a:buChar char="•"/>
            </a:pPr>
            <a:r>
              <a:rPr lang="en-US" dirty="0"/>
              <a:t>Others can (help) create new, updated editions of the OER, especially if you find yourself in a position where you're no longer able to do so. The OER can live on and be current without your constant attention.</a:t>
            </a:r>
          </a:p>
          <a:p>
            <a:pPr>
              <a:buFont typeface="Arial" panose="020B0604020202020204" pitchFamily="34" charset="0"/>
              <a:buChar char="•"/>
            </a:pPr>
            <a:r>
              <a:rPr lang="en-US" dirty="0"/>
              <a:t>Students, whether in your class or not, can utilize the OER as a reference or resource for lifelong learning.</a:t>
            </a:r>
          </a:p>
          <a:p>
            <a:pPr>
              <a:buFont typeface="Arial" panose="020B0604020202020204" pitchFamily="34" charset="0"/>
              <a:buChar char="•"/>
            </a:pPr>
            <a:r>
              <a:rPr lang="en-US" dirty="0"/>
              <a:t>Add to the shared knowledge and available resources. Sharing your OER means that someone else won't have to recreate a very similar resource from scratch. </a:t>
            </a:r>
          </a:p>
          <a:p>
            <a:pPr>
              <a:buFont typeface="Arial" panose="020B0604020202020204" pitchFamily="34" charset="0"/>
              <a:buChar char="•"/>
            </a:pPr>
            <a:r>
              <a:rPr lang="en-US" dirty="0"/>
              <a:t>Increase your visibility within your professional community. This can not only translate to increased name recognition but potentially increased opportunities based on your contribution.</a:t>
            </a:r>
          </a:p>
          <a:p>
            <a:pPr>
              <a:buFont typeface="Arial" panose="020B0604020202020204" pitchFamily="34" charset="0"/>
              <a:buChar char="•"/>
            </a:pPr>
            <a:r>
              <a:rPr lang="en-US" dirty="0"/>
              <a:t>Increase VCU's and/or your program's visibility. This is one way to increase national prominence, which is a part of the VCU Quest 2025 Strategic Plan.</a:t>
            </a:r>
          </a:p>
          <a:p>
            <a:pPr marL="127000" indent="0">
              <a:buNone/>
            </a:pPr>
            <a:endParaRPr lang="en-US" dirty="0"/>
          </a:p>
        </p:txBody>
      </p:sp>
    </p:spTree>
    <p:extLst>
      <p:ext uri="{BB962C8B-B14F-4D97-AF65-F5344CB8AC3E}">
        <p14:creationId xmlns:p14="http://schemas.microsoft.com/office/powerpoint/2010/main" val="1018507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5EFE-97D7-ADA3-5BF8-E86465CE7C0D}"/>
              </a:ext>
            </a:extLst>
          </p:cNvPr>
          <p:cNvSpPr>
            <a:spLocks noGrp="1"/>
          </p:cNvSpPr>
          <p:nvPr>
            <p:ph type="title"/>
          </p:nvPr>
        </p:nvSpPr>
        <p:spPr/>
        <p:txBody>
          <a:bodyPr/>
          <a:lstStyle/>
          <a:p>
            <a:r>
              <a:rPr lang="en-US" dirty="0"/>
              <a:t>Freeing OER</a:t>
            </a:r>
          </a:p>
        </p:txBody>
      </p:sp>
      <p:sp>
        <p:nvSpPr>
          <p:cNvPr id="3" name="Text Placeholder 2">
            <a:extLst>
              <a:ext uri="{FF2B5EF4-FFF2-40B4-BE49-F238E27FC236}">
                <a16:creationId xmlns:a16="http://schemas.microsoft.com/office/drawing/2014/main" id="{A03F850D-0098-2E40-F723-D7805D697E8C}"/>
              </a:ext>
            </a:extLst>
          </p:cNvPr>
          <p:cNvSpPr>
            <a:spLocks noGrp="1"/>
          </p:cNvSpPr>
          <p:nvPr>
            <p:ph type="body" idx="1"/>
          </p:nvPr>
        </p:nvSpPr>
        <p:spPr/>
        <p:txBody>
          <a:bodyPr>
            <a:normAutofit/>
          </a:bodyPr>
          <a:lstStyle/>
          <a:p>
            <a:r>
              <a:rPr lang="en-US" sz="2400" dirty="0"/>
              <a:t>Google </a:t>
            </a:r>
          </a:p>
          <a:p>
            <a:r>
              <a:rPr lang="en-US" sz="2400" dirty="0"/>
              <a:t>Harvesting</a:t>
            </a:r>
          </a:p>
          <a:p>
            <a:r>
              <a:rPr lang="en-US" sz="2400" dirty="0"/>
              <a:t>Canvas Commons</a:t>
            </a:r>
          </a:p>
          <a:p>
            <a:r>
              <a:rPr lang="en-US" sz="2400" dirty="0"/>
              <a:t>Canvas Site</a:t>
            </a:r>
          </a:p>
          <a:p>
            <a:r>
              <a:rPr lang="en-US" sz="2400" dirty="0"/>
              <a:t>Canvas &gt; </a:t>
            </a:r>
            <a:r>
              <a:rPr lang="en-US" sz="2400" dirty="0" err="1"/>
              <a:t>LibreTexts</a:t>
            </a:r>
            <a:endParaRPr lang="en-US" sz="2400" dirty="0"/>
          </a:p>
        </p:txBody>
      </p:sp>
    </p:spTree>
    <p:extLst>
      <p:ext uri="{BB962C8B-B14F-4D97-AF65-F5344CB8AC3E}">
        <p14:creationId xmlns:p14="http://schemas.microsoft.com/office/powerpoint/2010/main" val="1457837109"/>
      </p:ext>
    </p:extLst>
  </p:cSld>
  <p:clrMapOvr>
    <a:masterClrMapping/>
  </p:clrMapOvr>
</p:sld>
</file>

<file path=ppt/theme/theme1.xml><?xml version="1.0" encoding="utf-8"?>
<a:theme xmlns:a="http://schemas.openxmlformats.org/drawingml/2006/main" name="Gallery">
  <a:themeElements>
    <a:clrScheme name="OER">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AB1F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26580</TotalTime>
  <Words>1116</Words>
  <Application>Microsoft Office PowerPoint</Application>
  <PresentationFormat>On-screen Show (4:3)</PresentationFormat>
  <Paragraphs>103</Paragraphs>
  <Slides>17</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Gallery</vt:lpstr>
      <vt:lpstr>Unlocking Open Educational Resources (OER)</vt:lpstr>
      <vt:lpstr>Unlocking OER – Event Description</vt:lpstr>
      <vt:lpstr>Presenters</vt:lpstr>
      <vt:lpstr>Overview</vt:lpstr>
      <vt:lpstr>Curated OER Collections at Chaffey</vt:lpstr>
      <vt:lpstr>Why have you caged your OER?</vt:lpstr>
      <vt:lpstr>Reasons for Releasing Your OER</vt:lpstr>
      <vt:lpstr>Benefits of sharing your OER:</vt:lpstr>
      <vt:lpstr>Freeing OER</vt:lpstr>
      <vt:lpstr>Google</vt:lpstr>
      <vt:lpstr>OERI Project Facilitators’ Google Thoughts</vt:lpstr>
      <vt:lpstr>LibreTexts Harvest</vt:lpstr>
      <vt:lpstr>Canvas Commons</vt:lpstr>
      <vt:lpstr>Canvas Site</vt:lpstr>
      <vt:lpstr>Canvas &gt; LibreTexts</vt:lpstr>
      <vt:lpstr>Preparing your OER for release</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Voice</dc:title>
  <dc:creator>Katie Nash</dc:creator>
  <cp:lastModifiedBy>ASCCC1</cp:lastModifiedBy>
  <cp:revision>75</cp:revision>
  <cp:lastPrinted>2024-01-29T19:24:00Z</cp:lastPrinted>
  <dcterms:created xsi:type="dcterms:W3CDTF">2020-03-05T11:04:57Z</dcterms:created>
  <dcterms:modified xsi:type="dcterms:W3CDTF">2024-04-09T18:42:56Z</dcterms:modified>
</cp:coreProperties>
</file>