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85" r:id="rId2"/>
    <p:sldId id="2836" r:id="rId3"/>
    <p:sldId id="2837" r:id="rId4"/>
    <p:sldId id="337" r:id="rId5"/>
    <p:sldId id="2858" r:id="rId6"/>
    <p:sldId id="2859" r:id="rId7"/>
    <p:sldId id="2861" r:id="rId8"/>
    <p:sldId id="2852" r:id="rId9"/>
    <p:sldId id="2854" r:id="rId10"/>
    <p:sldId id="2850" r:id="rId11"/>
    <p:sldId id="2857" r:id="rId12"/>
    <p:sldId id="2864" r:id="rId13"/>
    <p:sldId id="2863" r:id="rId14"/>
    <p:sldId id="2865" r:id="rId15"/>
    <p:sldId id="2866" r:id="rId16"/>
    <p:sldId id="38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0"/>
    <p:restoredTop sz="86395"/>
  </p:normalViewPr>
  <p:slideViewPr>
    <p:cSldViewPr snapToGrid="0">
      <p:cViewPr varScale="1">
        <p:scale>
          <a:sx n="98" d="100"/>
          <a:sy n="98" d="100"/>
        </p:scale>
        <p:origin x="8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customschemas.google.com/relationships/presentationmetadata" Target="metadata"/><Relationship Id="rId10" Type="http://schemas.openxmlformats.org/officeDocument/2006/relationships/slide" Target="slides/slide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18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identified speakers to discuss their experiences, we invite you all to share.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81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94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016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374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99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2" r:id="rId2"/>
    <p:sldLayoutId id="2147483694" r:id="rId3"/>
    <p:sldLayoutId id="2147483697" r:id="rId4"/>
    <p:sldLayoutId id="214748369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asccc-oeri.org/" TargetMode="External"/><Relationship Id="rId5" Type="http://schemas.openxmlformats.org/officeDocument/2006/relationships/hyperlink" Target="https://asccc-oeri.org/" TargetMode="External"/><Relationship Id="rId4" Type="http://schemas.openxmlformats.org/officeDocument/2006/relationships/hyperlink" Target="https://asccc-oeri.org/oeri-liais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riohondo.edu/" TargetMode="External"/><Relationship Id="rId2" Type="http://schemas.openxmlformats.org/officeDocument/2006/relationships/hyperlink" Target="https://lcc.edu/" TargetMode="External"/><Relationship Id="rId1" Type="http://schemas.openxmlformats.org/officeDocument/2006/relationships/slideLayout" Target="../slideLayouts/slideLayout1.xml"/><Relationship Id="rId5" Type="http://schemas.openxmlformats.org/officeDocument/2006/relationships/hyperlink" Target="https://creativecommons.org/licenses/by/4.0/" TargetMode="External"/><Relationship Id="rId4" Type="http://schemas.openxmlformats.org/officeDocument/2006/relationships/hyperlink" Target="https://www.skylinecollege.edu/zt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rccd.instructuremedia.com/embed/a445fbf8-0dfc-465c-b556-c7a672414b6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2" y="1661160"/>
            <a:ext cx="7612628" cy="2960536"/>
          </a:xfrm>
        </p:spPr>
        <p:txBody>
          <a:bodyPr>
            <a:normAutofit/>
          </a:bodyPr>
          <a:lstStyle/>
          <a:p>
            <a:pPr algn="ctr"/>
            <a:r>
              <a:rPr lang="en-US" sz="3600" b="0" i="0" u="none" strike="noStrike" cap="none" dirty="0">
                <a:solidFill>
                  <a:schemeClr val="bg1"/>
                </a:solidFill>
                <a:effectLst/>
                <a:latin typeface="Arial"/>
                <a:ea typeface="Arial"/>
                <a:cs typeface="Arial"/>
                <a:sym typeface="Arial"/>
              </a:rPr>
              <a:t>Funding the Development of Open Educational Resources (OER) and Navigating Your Local Context</a:t>
            </a:r>
            <a:r>
              <a:rPr lang="en-US" sz="4000" dirty="0"/>
              <a:t> </a:t>
            </a:r>
          </a:p>
        </p:txBody>
      </p:sp>
      <p:sp>
        <p:nvSpPr>
          <p:cNvPr id="3" name="Subtitle 2"/>
          <p:cNvSpPr>
            <a:spLocks noGrp="1"/>
          </p:cNvSpPr>
          <p:nvPr>
            <p:ph type="subTitle" idx="1"/>
          </p:nvPr>
        </p:nvSpPr>
        <p:spPr>
          <a:xfrm>
            <a:off x="311726" y="5220084"/>
            <a:ext cx="8344593" cy="1333116"/>
          </a:xfrm>
        </p:spPr>
        <p:txBody>
          <a:bodyPr>
            <a:normAutofit fontScale="70000" lnSpcReduction="20000"/>
          </a:bodyPr>
          <a:lstStyle/>
          <a:p>
            <a:r>
              <a:rPr lang="en-US" sz="2000" dirty="0"/>
              <a:t>Revised April 3, 2024. </a:t>
            </a:r>
            <a:br>
              <a:rPr lang="en-US" sz="2000" dirty="0"/>
            </a:br>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a:t>
            </a:r>
            <a:r>
              <a:rPr lang="en-US" sz="2000" dirty="0">
                <a:hlinkClick r:id="rId5"/>
              </a:rPr>
              <a:t>Funding the Development of Open Educational Resources (OER) and Navigating Your Local Context</a:t>
            </a:r>
            <a:r>
              <a:rPr lang="en-US" sz="2000" dirty="0">
                <a:hlinkClick r:id="rId4"/>
              </a:rPr>
              <a:t>"</a:t>
            </a:r>
            <a:r>
              <a:rPr lang="en-US" sz="2000" dirty="0"/>
              <a:t> by </a:t>
            </a:r>
            <a:r>
              <a:rPr lang="en-US" sz="2000" dirty="0">
                <a:hlinkClick r:id="rId6"/>
              </a:rPr>
              <a:t>ASCCC OERI</a:t>
            </a:r>
            <a:r>
              <a:rPr lang="en-US" sz="2000" dirty="0"/>
              <a:t> is licensed under </a:t>
            </a:r>
            <a:r>
              <a:rPr lang="en-US" sz="2000" dirty="0">
                <a:hlinkClick r:id="rId7"/>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6710-85BF-6425-30A4-23B028E50E67}"/>
              </a:ext>
            </a:extLst>
          </p:cNvPr>
          <p:cNvSpPr>
            <a:spLocks noGrp="1"/>
          </p:cNvSpPr>
          <p:nvPr>
            <p:ph type="title"/>
          </p:nvPr>
        </p:nvSpPr>
        <p:spPr/>
        <p:txBody>
          <a:bodyPr/>
          <a:lstStyle/>
          <a:p>
            <a:r>
              <a:rPr lang="en-US" sz="3200" dirty="0"/>
              <a:t>From Plan to Execution</a:t>
            </a:r>
          </a:p>
        </p:txBody>
      </p:sp>
      <p:sp>
        <p:nvSpPr>
          <p:cNvPr id="4" name="Text Placeholder 3">
            <a:extLst>
              <a:ext uri="{FF2B5EF4-FFF2-40B4-BE49-F238E27FC236}">
                <a16:creationId xmlns:a16="http://schemas.microsoft.com/office/drawing/2014/main" id="{2FBDBFD1-C838-A4F9-50FE-00977840A62F}"/>
              </a:ext>
            </a:extLst>
          </p:cNvPr>
          <p:cNvSpPr>
            <a:spLocks noGrp="1"/>
          </p:cNvSpPr>
          <p:nvPr>
            <p:ph type="body" idx="1"/>
          </p:nvPr>
        </p:nvSpPr>
        <p:spPr/>
        <p:txBody>
          <a:bodyPr>
            <a:normAutofit fontScale="92500" lnSpcReduction="10000"/>
          </a:bodyPr>
          <a:lstStyle/>
          <a:p>
            <a:r>
              <a:rPr lang="en-US" sz="2000" dirty="0"/>
              <a:t>Have you learned anything since you submitted your Implementation Grant plan or submitted an Acceleration Grant application?</a:t>
            </a:r>
          </a:p>
          <a:p>
            <a:r>
              <a:rPr lang="en-US" sz="2000" dirty="0"/>
              <a:t>Did you budget for:</a:t>
            </a:r>
          </a:p>
          <a:p>
            <a:pPr lvl="1"/>
            <a:r>
              <a:rPr lang="en-US" sz="1800" dirty="0"/>
              <a:t>coordination?</a:t>
            </a:r>
          </a:p>
          <a:p>
            <a:pPr lvl="1"/>
            <a:r>
              <a:rPr lang="en-US" sz="1800" dirty="0"/>
              <a:t>accessibility reviews?</a:t>
            </a:r>
          </a:p>
          <a:p>
            <a:pPr lvl="1"/>
            <a:r>
              <a:rPr lang="en-US" sz="1800" dirty="0"/>
              <a:t>peer review</a:t>
            </a:r>
          </a:p>
          <a:p>
            <a:pPr lvl="1"/>
            <a:r>
              <a:rPr lang="en-US" sz="1800" dirty="0"/>
              <a:t>copyediting?</a:t>
            </a:r>
          </a:p>
          <a:p>
            <a:pPr lvl="1"/>
            <a:r>
              <a:rPr lang="en-US" sz="1800" dirty="0"/>
              <a:t>sustainability?</a:t>
            </a:r>
          </a:p>
          <a:p>
            <a:r>
              <a:rPr lang="en-US" sz="2000" dirty="0"/>
              <a:t>Did you have any understanding of how your college budgets for such things?</a:t>
            </a:r>
          </a:p>
          <a:p>
            <a:pPr lvl="1"/>
            <a:endParaRPr lang="en-US" sz="1800" dirty="0"/>
          </a:p>
        </p:txBody>
      </p:sp>
    </p:spTree>
    <p:extLst>
      <p:ext uri="{BB962C8B-B14F-4D97-AF65-F5344CB8AC3E}">
        <p14:creationId xmlns:p14="http://schemas.microsoft.com/office/powerpoint/2010/main" val="348026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2989-E7FF-3B5E-B591-E88DC649368B}"/>
              </a:ext>
            </a:extLst>
          </p:cNvPr>
          <p:cNvSpPr>
            <a:spLocks noGrp="1"/>
          </p:cNvSpPr>
          <p:nvPr>
            <p:ph type="title"/>
          </p:nvPr>
        </p:nvSpPr>
        <p:spPr/>
        <p:txBody>
          <a:bodyPr/>
          <a:lstStyle/>
          <a:p>
            <a:r>
              <a:rPr lang="en-US" dirty="0"/>
              <a:t>Tiered Funding at Rio Hondo</a:t>
            </a:r>
          </a:p>
        </p:txBody>
      </p:sp>
      <p:sp>
        <p:nvSpPr>
          <p:cNvPr id="3" name="Text Placeholder 2">
            <a:extLst>
              <a:ext uri="{FF2B5EF4-FFF2-40B4-BE49-F238E27FC236}">
                <a16:creationId xmlns:a16="http://schemas.microsoft.com/office/drawing/2014/main" id="{7D3651E3-A956-74C6-BD03-71E58D59D93D}"/>
              </a:ext>
            </a:extLst>
          </p:cNvPr>
          <p:cNvSpPr>
            <a:spLocks noGrp="1"/>
          </p:cNvSpPr>
          <p:nvPr>
            <p:ph type="body" idx="1"/>
          </p:nvPr>
        </p:nvSpPr>
        <p:spPr/>
        <p:txBody>
          <a:bodyPr>
            <a:normAutofit fontScale="40000" lnSpcReduction="20000"/>
          </a:bodyPr>
          <a:lstStyle/>
          <a:p>
            <a:r>
              <a:rPr lang="en-US" sz="3500" b="0" u="none" strike="noStrike" dirty="0">
                <a:effectLst/>
                <a:latin typeface="+mj-lt"/>
                <a:ea typeface="Times New Roman" panose="02020603050405020304" pitchFamily="18" charset="0"/>
                <a:cs typeface="Times New Roman" panose="02020603050405020304" pitchFamily="18" charset="0"/>
              </a:rPr>
              <a:t>OER Exploration – Identification and review of an available OER for a course.</a:t>
            </a:r>
            <a:endParaRPr lang="en-US" sz="3500" b="1" u="sng" dirty="0">
              <a:latin typeface="+mj-lt"/>
              <a:ea typeface="Times New Roman" panose="02020603050405020304" pitchFamily="18" charset="0"/>
              <a:cs typeface="Times New Roman" panose="02020603050405020304" pitchFamily="18" charset="0"/>
            </a:endParaRPr>
          </a:p>
          <a:p>
            <a:pPr lvl="1"/>
            <a:r>
              <a:rPr lang="en-US" sz="3300" b="0" u="none" strike="noStrike" dirty="0">
                <a:effectLst/>
                <a:latin typeface="+mj-lt"/>
                <a:ea typeface="Times New Roman" panose="02020603050405020304" pitchFamily="18" charset="0"/>
                <a:cs typeface="Times New Roman" panose="02020603050405020304" pitchFamily="18" charset="0"/>
              </a:rPr>
              <a:t>$300 paid upon submission of a review of the resource considered.</a:t>
            </a:r>
            <a:endParaRPr lang="en-US" sz="3300" b="1" u="sng" dirty="0">
              <a:latin typeface="+mj-lt"/>
              <a:ea typeface="Times New Roman" panose="02020603050405020304" pitchFamily="18" charset="0"/>
              <a:cs typeface="Times New Roman" panose="02020603050405020304" pitchFamily="18" charset="0"/>
            </a:endParaRPr>
          </a:p>
          <a:p>
            <a:r>
              <a:rPr lang="en-US" sz="3500" b="0" u="none" strike="noStrike" dirty="0">
                <a:effectLst/>
                <a:latin typeface="+mj-lt"/>
                <a:ea typeface="Times New Roman" panose="02020603050405020304" pitchFamily="18" charset="0"/>
                <a:cs typeface="Times New Roman" panose="02020603050405020304" pitchFamily="18" charset="0"/>
              </a:rPr>
              <a:t>OER and Accessibility Training (using OERI courses)</a:t>
            </a:r>
          </a:p>
          <a:p>
            <a:pPr lvl="1"/>
            <a:r>
              <a:rPr lang="en-US" sz="3300" b="0" u="none" strike="noStrike" dirty="0">
                <a:effectLst/>
                <a:latin typeface="+mj-lt"/>
                <a:ea typeface="Times New Roman" panose="02020603050405020304" pitchFamily="18" charset="0"/>
                <a:cs typeface="Times New Roman" panose="02020603050405020304" pitchFamily="18" charset="0"/>
              </a:rPr>
              <a:t>Faculty will receive a $500 stipend for successfully completing both courses:</a:t>
            </a:r>
          </a:p>
          <a:p>
            <a:pPr lvl="2"/>
            <a:r>
              <a:rPr lang="en-US" sz="3100" b="0" u="none" strike="noStrike" dirty="0">
                <a:effectLst/>
                <a:latin typeface="+mj-lt"/>
                <a:ea typeface="Times New Roman" panose="02020603050405020304" pitchFamily="18" charset="0"/>
                <a:cs typeface="Times New Roman" panose="02020603050405020304" pitchFamily="18" charset="0"/>
              </a:rPr>
              <a:t>$300 for OER Basics and </a:t>
            </a:r>
            <a:endParaRPr lang="en-US" sz="3100" b="1" u="sng" dirty="0">
              <a:latin typeface="+mj-lt"/>
              <a:ea typeface="Times New Roman" panose="02020603050405020304" pitchFamily="18" charset="0"/>
              <a:cs typeface="Times New Roman" panose="02020603050405020304" pitchFamily="18" charset="0"/>
            </a:endParaRPr>
          </a:p>
          <a:p>
            <a:pPr lvl="2"/>
            <a:r>
              <a:rPr lang="en-US" sz="3100" b="0" u="none" strike="noStrike" dirty="0">
                <a:effectLst/>
                <a:latin typeface="+mj-lt"/>
                <a:ea typeface="Times New Roman" panose="02020603050405020304" pitchFamily="18" charset="0"/>
                <a:cs typeface="Times New Roman" panose="02020603050405020304" pitchFamily="18" charset="0"/>
              </a:rPr>
              <a:t>$200 for Accessibility Basics.  </a:t>
            </a:r>
            <a:endParaRPr lang="en-US" sz="3100" b="1" u="sng" dirty="0">
              <a:latin typeface="+mj-lt"/>
              <a:ea typeface="Times New Roman" panose="02020603050405020304" pitchFamily="18" charset="0"/>
              <a:cs typeface="Times New Roman" panose="02020603050405020304" pitchFamily="18" charset="0"/>
            </a:endParaRPr>
          </a:p>
          <a:p>
            <a:r>
              <a:rPr lang="en-US" sz="3500" b="0" u="none" strike="noStrike" dirty="0">
                <a:effectLst/>
                <a:latin typeface="+mj-lt"/>
                <a:ea typeface="Times New Roman" panose="02020603050405020304" pitchFamily="18" charset="0"/>
                <a:cs typeface="Times New Roman" panose="02020603050405020304" pitchFamily="18" charset="0"/>
              </a:rPr>
              <a:t>Adopting and/or Updating Existing OER/ZTC Material </a:t>
            </a:r>
          </a:p>
          <a:p>
            <a:pPr lvl="1"/>
            <a:r>
              <a:rPr lang="en-US" sz="3300" b="0" u="none" strike="noStrike" dirty="0">
                <a:effectLst/>
                <a:latin typeface="+mj-lt"/>
                <a:ea typeface="Times New Roman" panose="02020603050405020304" pitchFamily="18" charset="0"/>
                <a:cs typeface="Times New Roman" panose="02020603050405020304" pitchFamily="18" charset="0"/>
              </a:rPr>
              <a:t>Awards of $500 – $5,000 per faculty per course, based on complexity and anticipated time commitment.  Although not required, collaboration is encouraged. </a:t>
            </a:r>
            <a:endParaRPr lang="en-US" sz="3300" dirty="0">
              <a:latin typeface="+mj-lt"/>
              <a:ea typeface="Times New Roman" panose="02020603050405020304" pitchFamily="18" charset="0"/>
            </a:endParaRPr>
          </a:p>
          <a:p>
            <a:r>
              <a:rPr lang="en-US" sz="3500" kern="0" dirty="0">
                <a:effectLst/>
                <a:latin typeface="+mj-lt"/>
                <a:ea typeface="Times New Roman" panose="02020603050405020304" pitchFamily="18" charset="0"/>
                <a:cs typeface="Times New Roman" panose="02020603050405020304" pitchFamily="18" charset="0"/>
              </a:rPr>
              <a:t>CC-BY This information is a derivative of resources previously shared by numerous colleges including Cañada College, </a:t>
            </a:r>
            <a:r>
              <a:rPr lang="en-US" sz="3500" u="sng" kern="0" dirty="0">
                <a:solidFill>
                  <a:srgbClr val="0000FF"/>
                </a:solidFill>
                <a:effectLst/>
                <a:latin typeface="+mj-lt"/>
                <a:ea typeface="Times New Roman" panose="02020603050405020304" pitchFamily="18" charset="0"/>
                <a:cs typeface="Times New Roman" panose="02020603050405020304" pitchFamily="18" charset="0"/>
                <a:hlinkClick r:id="rId2"/>
              </a:rPr>
              <a:t>Lansing Community College,</a:t>
            </a:r>
            <a:r>
              <a:rPr lang="en-US" sz="3500" kern="0" dirty="0">
                <a:effectLst/>
                <a:latin typeface="+mj-lt"/>
                <a:ea typeface="Times New Roman" panose="02020603050405020304" pitchFamily="18" charset="0"/>
                <a:cs typeface="Times New Roman" panose="02020603050405020304" pitchFamily="18" charset="0"/>
              </a:rPr>
              <a:t> </a:t>
            </a:r>
            <a:r>
              <a:rPr lang="en-US" sz="3500" u="sng" kern="0" dirty="0">
                <a:solidFill>
                  <a:srgbClr val="0000FF"/>
                </a:solidFill>
                <a:effectLst/>
                <a:latin typeface="+mj-lt"/>
                <a:ea typeface="Times New Roman" panose="02020603050405020304" pitchFamily="18" charset="0"/>
                <a:cs typeface="Times New Roman" panose="02020603050405020304" pitchFamily="18" charset="0"/>
                <a:hlinkClick r:id="rId3"/>
              </a:rPr>
              <a:t>Rio Hondo College</a:t>
            </a:r>
            <a:r>
              <a:rPr lang="en-US" sz="3500" kern="0" dirty="0">
                <a:effectLst/>
                <a:latin typeface="+mj-lt"/>
                <a:ea typeface="Times New Roman" panose="02020603050405020304" pitchFamily="18" charset="0"/>
                <a:cs typeface="Times New Roman" panose="02020603050405020304" pitchFamily="18" charset="0"/>
              </a:rPr>
              <a:t>, and </a:t>
            </a:r>
            <a:r>
              <a:rPr lang="en-US" sz="3500" u="sng" kern="0" dirty="0">
                <a:solidFill>
                  <a:srgbClr val="0000FF"/>
                </a:solidFill>
                <a:effectLst/>
                <a:latin typeface="+mj-lt"/>
                <a:ea typeface="Times New Roman" panose="02020603050405020304" pitchFamily="18" charset="0"/>
                <a:cs typeface="Times New Roman" panose="02020603050405020304" pitchFamily="18" charset="0"/>
                <a:hlinkClick r:id="rId4"/>
              </a:rPr>
              <a:t>Skyline College</a:t>
            </a:r>
            <a:r>
              <a:rPr lang="en-US" sz="3500" kern="0" dirty="0">
                <a:effectLst/>
                <a:latin typeface="+mj-lt"/>
                <a:ea typeface="Times New Roman" panose="02020603050405020304" pitchFamily="18" charset="0"/>
                <a:cs typeface="Times New Roman" panose="02020603050405020304" pitchFamily="18" charset="0"/>
              </a:rPr>
              <a:t>; it is licensed under a </a:t>
            </a:r>
            <a:r>
              <a:rPr lang="en-US" sz="3500" u="sng" kern="0" dirty="0">
                <a:solidFill>
                  <a:srgbClr val="0000FF"/>
                </a:solidFill>
                <a:effectLst/>
                <a:latin typeface="+mj-lt"/>
                <a:ea typeface="Times New Roman" panose="02020603050405020304" pitchFamily="18" charset="0"/>
                <a:cs typeface="Times New Roman" panose="02020603050405020304" pitchFamily="18" charset="0"/>
                <a:hlinkClick r:id="rId5"/>
              </a:rPr>
              <a:t>Creative Commons Attribution 4.0 International License</a:t>
            </a:r>
            <a:r>
              <a:rPr lang="en-US" sz="3500" kern="0" dirty="0">
                <a:effectLst/>
                <a:latin typeface="+mj-lt"/>
                <a:ea typeface="Times New Roman" panose="02020603050405020304" pitchFamily="18" charset="0"/>
                <a:cs typeface="Times New Roman" panose="02020603050405020304" pitchFamily="18" charset="0"/>
              </a:rPr>
              <a:t>.</a:t>
            </a:r>
            <a:endParaRPr lang="en-US" sz="3500" kern="1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4520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D965-6A6A-54BB-5EFF-DD652D67E9BB}"/>
              </a:ext>
            </a:extLst>
          </p:cNvPr>
          <p:cNvSpPr>
            <a:spLocks noGrp="1"/>
          </p:cNvSpPr>
          <p:nvPr>
            <p:ph type="ctrTitle"/>
          </p:nvPr>
        </p:nvSpPr>
        <p:spPr/>
        <p:txBody>
          <a:bodyPr/>
          <a:lstStyle/>
          <a:p>
            <a:r>
              <a:rPr lang="en-US" dirty="0"/>
              <a:t>How do you budget for a $500 stipend?</a:t>
            </a:r>
          </a:p>
        </p:txBody>
      </p:sp>
      <p:sp>
        <p:nvSpPr>
          <p:cNvPr id="3" name="Subtitle 2">
            <a:extLst>
              <a:ext uri="{FF2B5EF4-FFF2-40B4-BE49-F238E27FC236}">
                <a16:creationId xmlns:a16="http://schemas.microsoft.com/office/drawing/2014/main" id="{7909B640-C2B9-5313-0B3B-C9940C6675C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86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6C55-49E8-F574-3DB3-23671EEA689A}"/>
              </a:ext>
            </a:extLst>
          </p:cNvPr>
          <p:cNvSpPr>
            <a:spLocks noGrp="1"/>
          </p:cNvSpPr>
          <p:nvPr>
            <p:ph type="title"/>
          </p:nvPr>
        </p:nvSpPr>
        <p:spPr/>
        <p:txBody>
          <a:bodyPr/>
          <a:lstStyle/>
          <a:p>
            <a:r>
              <a:rPr lang="en-US" dirty="0"/>
              <a:t>It depends…</a:t>
            </a:r>
          </a:p>
        </p:txBody>
      </p:sp>
      <p:sp>
        <p:nvSpPr>
          <p:cNvPr id="3" name="Text Placeholder 2">
            <a:extLst>
              <a:ext uri="{FF2B5EF4-FFF2-40B4-BE49-F238E27FC236}">
                <a16:creationId xmlns:a16="http://schemas.microsoft.com/office/drawing/2014/main" id="{F0F911DC-016C-5969-17E9-A81FC77928DE}"/>
              </a:ext>
            </a:extLst>
          </p:cNvPr>
          <p:cNvSpPr>
            <a:spLocks noGrp="1"/>
          </p:cNvSpPr>
          <p:nvPr>
            <p:ph type="body" idx="1"/>
          </p:nvPr>
        </p:nvSpPr>
        <p:spPr/>
        <p:txBody>
          <a:bodyPr>
            <a:normAutofit/>
          </a:bodyPr>
          <a:lstStyle/>
          <a:p>
            <a:r>
              <a:rPr lang="en-US" sz="1800" dirty="0"/>
              <a:t>Will your college pay a stipend?</a:t>
            </a:r>
          </a:p>
          <a:p>
            <a:r>
              <a:rPr lang="en-US" sz="1800" dirty="0"/>
              <a:t>Or do you have to calculate the hourly pay that results in the amount of the stipend?</a:t>
            </a:r>
          </a:p>
          <a:p>
            <a:r>
              <a:rPr lang="en-US" sz="1800" dirty="0"/>
              <a:t>And do you have to factor in benefits?</a:t>
            </a:r>
          </a:p>
          <a:p>
            <a:r>
              <a:rPr lang="en-US" sz="1800" dirty="0"/>
              <a:t>In order to pay out a stipend of X, you may have to budget for X + .3X – or more</a:t>
            </a:r>
          </a:p>
        </p:txBody>
      </p:sp>
    </p:spTree>
    <p:extLst>
      <p:ext uri="{BB962C8B-B14F-4D97-AF65-F5344CB8AC3E}">
        <p14:creationId xmlns:p14="http://schemas.microsoft.com/office/powerpoint/2010/main" val="109277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F777-D1D0-2B74-DE03-6D6FD95F3101}"/>
              </a:ext>
            </a:extLst>
          </p:cNvPr>
          <p:cNvSpPr>
            <a:spLocks noGrp="1"/>
          </p:cNvSpPr>
          <p:nvPr>
            <p:ph type="title"/>
          </p:nvPr>
        </p:nvSpPr>
        <p:spPr>
          <a:xfrm>
            <a:off x="1192858" y="958774"/>
            <a:ext cx="7202456" cy="893111"/>
          </a:xfrm>
        </p:spPr>
        <p:txBody>
          <a:bodyPr/>
          <a:lstStyle/>
          <a:p>
            <a:r>
              <a:rPr lang="en-US" sz="3200" dirty="0"/>
              <a:t>Making Connections</a:t>
            </a:r>
            <a:br>
              <a:rPr lang="en-US" sz="3200" dirty="0"/>
            </a:br>
            <a:endParaRPr lang="en-US" dirty="0"/>
          </a:p>
        </p:txBody>
      </p:sp>
      <p:sp>
        <p:nvSpPr>
          <p:cNvPr id="3" name="Text Placeholder 2">
            <a:extLst>
              <a:ext uri="{FF2B5EF4-FFF2-40B4-BE49-F238E27FC236}">
                <a16:creationId xmlns:a16="http://schemas.microsoft.com/office/drawing/2014/main" id="{E9BE91F3-05C4-1257-5CB9-34F2EBA55159}"/>
              </a:ext>
            </a:extLst>
          </p:cNvPr>
          <p:cNvSpPr>
            <a:spLocks noGrp="1"/>
          </p:cNvSpPr>
          <p:nvPr>
            <p:ph type="body" idx="1"/>
          </p:nvPr>
        </p:nvSpPr>
        <p:spPr/>
        <p:txBody>
          <a:bodyPr>
            <a:normAutofit/>
          </a:bodyPr>
          <a:lstStyle/>
          <a:p>
            <a:r>
              <a:rPr lang="en-US" sz="1800" dirty="0"/>
              <a:t>Knowing how to navigate your local bureaucracy is not something one typically learns in a graduate program – there are professionals who handle these things.</a:t>
            </a:r>
          </a:p>
          <a:p>
            <a:r>
              <a:rPr lang="en-US" sz="1800" dirty="0"/>
              <a:t>Meet your grant writer. </a:t>
            </a:r>
          </a:p>
          <a:p>
            <a:r>
              <a:rPr lang="en-US" sz="1800" dirty="0"/>
              <a:t>Talk to the people in your accounting office. </a:t>
            </a:r>
          </a:p>
          <a:p>
            <a:r>
              <a:rPr lang="en-US" sz="1800" dirty="0"/>
              <a:t>Ask questions - even the ones that feel silly.</a:t>
            </a:r>
          </a:p>
        </p:txBody>
      </p:sp>
    </p:spTree>
    <p:extLst>
      <p:ext uri="{BB962C8B-B14F-4D97-AF65-F5344CB8AC3E}">
        <p14:creationId xmlns:p14="http://schemas.microsoft.com/office/powerpoint/2010/main" val="61986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559B-A3BE-C995-A0AD-5B710F4CF17D}"/>
              </a:ext>
            </a:extLst>
          </p:cNvPr>
          <p:cNvSpPr>
            <a:spLocks noGrp="1"/>
          </p:cNvSpPr>
          <p:nvPr>
            <p:ph type="title"/>
          </p:nvPr>
        </p:nvSpPr>
        <p:spPr/>
        <p:txBody>
          <a:bodyPr/>
          <a:lstStyle/>
          <a:p>
            <a:r>
              <a:rPr lang="en-US" dirty="0"/>
              <a:t>Unique Challenges</a:t>
            </a:r>
          </a:p>
        </p:txBody>
      </p:sp>
      <p:sp>
        <p:nvSpPr>
          <p:cNvPr id="3" name="Text Placeholder 2">
            <a:extLst>
              <a:ext uri="{FF2B5EF4-FFF2-40B4-BE49-F238E27FC236}">
                <a16:creationId xmlns:a16="http://schemas.microsoft.com/office/drawing/2014/main" id="{DDC5DF39-D0F1-FB4E-E7C1-739BDDB87342}"/>
              </a:ext>
            </a:extLst>
          </p:cNvPr>
          <p:cNvSpPr>
            <a:spLocks noGrp="1"/>
          </p:cNvSpPr>
          <p:nvPr>
            <p:ph type="body" idx="1"/>
          </p:nvPr>
        </p:nvSpPr>
        <p:spPr/>
        <p:txBody>
          <a:bodyPr/>
          <a:lstStyle/>
          <a:p>
            <a:r>
              <a:rPr lang="en-US" sz="1800" dirty="0"/>
              <a:t>Uninvolved administrations.</a:t>
            </a:r>
          </a:p>
          <a:p>
            <a:r>
              <a:rPr lang="en-US" sz="1800" dirty="0"/>
              <a:t>Overly involved administrations.</a:t>
            </a:r>
          </a:p>
          <a:p>
            <a:r>
              <a:rPr lang="en-US" sz="1800" dirty="0"/>
              <a:t>Union restrictions.</a:t>
            </a:r>
          </a:p>
          <a:p>
            <a:r>
              <a:rPr lang="en-US" sz="1800" dirty="0"/>
              <a:t>Others?</a:t>
            </a:r>
          </a:p>
          <a:p>
            <a:endParaRPr lang="en-US" dirty="0"/>
          </a:p>
        </p:txBody>
      </p:sp>
    </p:spTree>
    <p:extLst>
      <p:ext uri="{BB962C8B-B14F-4D97-AF65-F5344CB8AC3E}">
        <p14:creationId xmlns:p14="http://schemas.microsoft.com/office/powerpoint/2010/main" val="57147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400" u="sng" dirty="0">
                <a:solidFill>
                  <a:schemeClr val="hlink"/>
                </a:solidFill>
                <a:hlinkClick r:id="rId3"/>
              </a:rPr>
              <a:t>ASCCC OERI Website </a:t>
            </a:r>
            <a:r>
              <a:rPr lang="en-US" sz="2400" dirty="0"/>
              <a:t>(</a:t>
            </a:r>
            <a:r>
              <a:rPr lang="en-US" sz="2400" dirty="0" err="1"/>
              <a:t>asccc-oeri.org</a:t>
            </a:r>
            <a:r>
              <a:rPr lang="en-US" sz="2400" dirty="0"/>
              <a:t>)</a:t>
            </a:r>
            <a:endParaRPr sz="2400" dirty="0"/>
          </a:p>
          <a:p>
            <a:pPr marL="514337" lvl="1" indent="-260346" algn="l" rtl="0">
              <a:lnSpc>
                <a:spcPct val="120000"/>
              </a:lnSpc>
              <a:spcBef>
                <a:spcPts val="0"/>
              </a:spcBef>
              <a:spcAft>
                <a:spcPts val="0"/>
              </a:spcAft>
              <a:buSzPts val="2800"/>
              <a:buChar char="•"/>
            </a:pPr>
            <a:r>
              <a:rPr lang="en-US" sz="2400" dirty="0"/>
              <a:t>Resources</a:t>
            </a:r>
            <a:endParaRPr sz="2400" dirty="0"/>
          </a:p>
          <a:p>
            <a:pPr marL="514337" lvl="1" indent="-260346" algn="l" rtl="0">
              <a:lnSpc>
                <a:spcPct val="120000"/>
              </a:lnSpc>
              <a:spcBef>
                <a:spcPts val="0"/>
              </a:spcBef>
              <a:spcAft>
                <a:spcPts val="0"/>
              </a:spcAft>
              <a:buSzPts val="2800"/>
              <a:buChar char="•"/>
            </a:pPr>
            <a:r>
              <a:rPr lang="en-US" sz="2400" dirty="0"/>
              <a:t>Webinars and Events</a:t>
            </a:r>
            <a:endParaRPr sz="2400" dirty="0"/>
          </a:p>
          <a:p>
            <a:pPr marL="171446" lvl="0" indent="-177800" algn="l" rtl="0">
              <a:lnSpc>
                <a:spcPct val="120000"/>
              </a:lnSpc>
              <a:spcBef>
                <a:spcPts val="750"/>
              </a:spcBef>
              <a:spcAft>
                <a:spcPts val="0"/>
              </a:spcAft>
              <a:buSzPts val="2800"/>
              <a:buChar char="•"/>
            </a:pPr>
            <a:r>
              <a:rPr lang="en-US" sz="2400" u="sng" dirty="0">
                <a:solidFill>
                  <a:schemeClr val="hlink"/>
                </a:solidFill>
                <a:hlinkClick r:id="rId4"/>
              </a:rPr>
              <a:t>ASCCC OER E-Mail</a:t>
            </a:r>
            <a:r>
              <a:rPr lang="en-US" sz="2400" dirty="0"/>
              <a:t> (</a:t>
            </a:r>
            <a:r>
              <a:rPr lang="en-US" sz="2400" u="sng" dirty="0">
                <a:solidFill>
                  <a:schemeClr val="hlink"/>
                </a:solidFill>
                <a:hlinkClick r:id="rId5"/>
              </a:rPr>
              <a:t>oeri@asccc.org)</a:t>
            </a:r>
            <a:endParaRPr sz="2400" dirty="0"/>
          </a:p>
          <a:p>
            <a:pPr marL="171446" lvl="0" indent="0" algn="l" rtl="0">
              <a:lnSpc>
                <a:spcPct val="120000"/>
              </a:lnSpc>
              <a:spcBef>
                <a:spcPts val="750"/>
              </a:spcBef>
              <a:spcAft>
                <a:spcPts val="0"/>
              </a:spcAft>
              <a:buNone/>
            </a:pPr>
            <a:endParaRPr sz="2800" dirty="0"/>
          </a:p>
        </p:txBody>
      </p:sp>
    </p:spTree>
    <p:extLst>
      <p:ext uri="{BB962C8B-B14F-4D97-AF65-F5344CB8AC3E}">
        <p14:creationId xmlns:p14="http://schemas.microsoft.com/office/powerpoint/2010/main" val="157849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80797-056A-B07E-D819-3E8D9FA16E71}"/>
              </a:ext>
            </a:extLst>
          </p:cNvPr>
          <p:cNvSpPr>
            <a:spLocks noGrp="1"/>
          </p:cNvSpPr>
          <p:nvPr>
            <p:ph type="title"/>
          </p:nvPr>
        </p:nvSpPr>
        <p:spPr/>
        <p:txBody>
          <a:bodyPr/>
          <a:lstStyle/>
          <a:p>
            <a:r>
              <a:rPr lang="en-US" dirty="0"/>
              <a:t>Event Description</a:t>
            </a:r>
          </a:p>
        </p:txBody>
      </p:sp>
      <p:sp>
        <p:nvSpPr>
          <p:cNvPr id="5" name="Text Placeholder 4">
            <a:extLst>
              <a:ext uri="{FF2B5EF4-FFF2-40B4-BE49-F238E27FC236}">
                <a16:creationId xmlns:a16="http://schemas.microsoft.com/office/drawing/2014/main" id="{DF604CFD-4399-5004-6F59-AE25AD122A25}"/>
              </a:ext>
            </a:extLst>
          </p:cNvPr>
          <p:cNvSpPr>
            <a:spLocks noGrp="1"/>
          </p:cNvSpPr>
          <p:nvPr>
            <p:ph type="body" idx="1"/>
          </p:nvPr>
        </p:nvSpPr>
        <p:spPr/>
        <p:txBody>
          <a:bodyPr>
            <a:normAutofit fontScale="77500" lnSpcReduction="20000"/>
          </a:bodyPr>
          <a:lstStyle/>
          <a:p>
            <a:r>
              <a:rPr lang="en-US" sz="3200" dirty="0"/>
              <a:t>How do you take a proposed scheme for funding faculty to do OER work and execute it using grant funding? Are you talking to the right people at your college to effectively implement your plan, especially on how to compensate faculty? And what if the challenge you must overcome is your own union or academic senate? Join us for a discussion of common barriers and approaches to overcoming them.</a:t>
            </a:r>
            <a:endParaRPr lang="en-US" sz="1800" dirty="0"/>
          </a:p>
        </p:txBody>
      </p:sp>
    </p:spTree>
    <p:extLst>
      <p:ext uri="{BB962C8B-B14F-4D97-AF65-F5344CB8AC3E}">
        <p14:creationId xmlns:p14="http://schemas.microsoft.com/office/powerpoint/2010/main" val="163221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BA7C-B4F4-E149-C325-131B2A2F2C6E}"/>
              </a:ext>
            </a:extLst>
          </p:cNvPr>
          <p:cNvSpPr>
            <a:spLocks noGrp="1"/>
          </p:cNvSpPr>
          <p:nvPr>
            <p:ph type="title"/>
          </p:nvPr>
        </p:nvSpPr>
        <p:spPr/>
        <p:txBody>
          <a:bodyPr/>
          <a:lstStyle/>
          <a:p>
            <a:r>
              <a:rPr lang="en-US" dirty="0"/>
              <a:t>Presenters // Content Providers</a:t>
            </a:r>
          </a:p>
        </p:txBody>
      </p:sp>
      <p:sp>
        <p:nvSpPr>
          <p:cNvPr id="5" name="Text Placeholder 4">
            <a:extLst>
              <a:ext uri="{FF2B5EF4-FFF2-40B4-BE49-F238E27FC236}">
                <a16:creationId xmlns:a16="http://schemas.microsoft.com/office/drawing/2014/main" id="{6F8655B9-76F4-A582-1744-9619F889F06B}"/>
              </a:ext>
            </a:extLst>
          </p:cNvPr>
          <p:cNvSpPr>
            <a:spLocks noGrp="1"/>
          </p:cNvSpPr>
          <p:nvPr>
            <p:ph type="body" idx="1"/>
          </p:nvPr>
        </p:nvSpPr>
        <p:spPr/>
        <p:txBody>
          <a:bodyPr>
            <a:noAutofit/>
          </a:bodyPr>
          <a:lstStyle/>
          <a:p>
            <a:r>
              <a:rPr lang="en-US" sz="2000" dirty="0">
                <a:effectLst/>
                <a:latin typeface="+mj-lt"/>
              </a:rPr>
              <a:t>Andi Adkins, Cosumnes River</a:t>
            </a:r>
          </a:p>
          <a:p>
            <a:r>
              <a:rPr lang="en-US" sz="2000" dirty="0" err="1">
                <a:effectLst/>
                <a:latin typeface="+mj-lt"/>
              </a:rPr>
              <a:t>Shagun</a:t>
            </a:r>
            <a:r>
              <a:rPr lang="en-US" sz="2000" dirty="0">
                <a:effectLst/>
                <a:latin typeface="+mj-lt"/>
              </a:rPr>
              <a:t> Kaur, De Anza</a:t>
            </a:r>
          </a:p>
          <a:p>
            <a:r>
              <a:rPr lang="en-US" sz="2000" dirty="0">
                <a:latin typeface="+mj-lt"/>
              </a:rPr>
              <a:t>Michelle Pilati, Rio Hondo</a:t>
            </a:r>
          </a:p>
        </p:txBody>
      </p:sp>
    </p:spTree>
    <p:extLst>
      <p:ext uri="{BB962C8B-B14F-4D97-AF65-F5344CB8AC3E}">
        <p14:creationId xmlns:p14="http://schemas.microsoft.com/office/powerpoint/2010/main" val="78623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Text Placeholder 2"/>
          <p:cNvSpPr>
            <a:spLocks noGrp="1"/>
          </p:cNvSpPr>
          <p:nvPr>
            <p:ph type="body" idx="1"/>
          </p:nvPr>
        </p:nvSpPr>
        <p:spPr/>
        <p:txBody>
          <a:bodyPr>
            <a:normAutofit/>
          </a:bodyPr>
          <a:lstStyle/>
          <a:p>
            <a:r>
              <a:rPr lang="en-US" sz="2400" dirty="0"/>
              <a:t>Our Current Context</a:t>
            </a:r>
          </a:p>
          <a:p>
            <a:r>
              <a:rPr lang="en-US" sz="2400" dirty="0"/>
              <a:t>From Plan to Execution</a:t>
            </a:r>
          </a:p>
          <a:p>
            <a:r>
              <a:rPr lang="en-US" sz="2400" dirty="0"/>
              <a:t>Making Connections</a:t>
            </a:r>
          </a:p>
          <a:p>
            <a:r>
              <a:rPr lang="en-US" sz="2400" dirty="0"/>
              <a:t>Unique Challenges</a:t>
            </a:r>
          </a:p>
          <a:p>
            <a:r>
              <a:rPr lang="en-US" sz="2400" dirty="0"/>
              <a:t>Barriers and Solutions</a:t>
            </a:r>
          </a:p>
          <a:p>
            <a:r>
              <a:rPr lang="en-US" sz="2400" dirty="0"/>
              <a:t>Discussion</a:t>
            </a:r>
          </a:p>
        </p:txBody>
      </p:sp>
    </p:spTree>
    <p:extLst>
      <p:ext uri="{BB962C8B-B14F-4D97-AF65-F5344CB8AC3E}">
        <p14:creationId xmlns:p14="http://schemas.microsoft.com/office/powerpoint/2010/main" val="10128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95C0-AA34-F716-DF91-356F325845AA}"/>
              </a:ext>
            </a:extLst>
          </p:cNvPr>
          <p:cNvSpPr>
            <a:spLocks noGrp="1"/>
          </p:cNvSpPr>
          <p:nvPr>
            <p:ph type="title"/>
          </p:nvPr>
        </p:nvSpPr>
        <p:spPr/>
        <p:txBody>
          <a:bodyPr/>
          <a:lstStyle/>
          <a:p>
            <a:r>
              <a:rPr lang="en-US" dirty="0"/>
              <a:t>Our Current Context</a:t>
            </a:r>
          </a:p>
        </p:txBody>
      </p:sp>
      <p:sp>
        <p:nvSpPr>
          <p:cNvPr id="3" name="Text Placeholder 2">
            <a:extLst>
              <a:ext uri="{FF2B5EF4-FFF2-40B4-BE49-F238E27FC236}">
                <a16:creationId xmlns:a16="http://schemas.microsoft.com/office/drawing/2014/main" id="{6649067B-1AF5-EA41-C12E-8DBE5691630F}"/>
              </a:ext>
            </a:extLst>
          </p:cNvPr>
          <p:cNvSpPr>
            <a:spLocks noGrp="1"/>
          </p:cNvSpPr>
          <p:nvPr>
            <p:ph type="body" idx="1"/>
          </p:nvPr>
        </p:nvSpPr>
        <p:spPr/>
        <p:txBody>
          <a:bodyPr>
            <a:normAutofit/>
          </a:bodyPr>
          <a:lstStyle/>
          <a:p>
            <a:r>
              <a:rPr lang="en-US" sz="2000" dirty="0"/>
              <a:t>Planning Grants (20K), Implementation Grants (180K), Acceleration Grants (0 – 1M+)</a:t>
            </a:r>
          </a:p>
          <a:p>
            <a:r>
              <a:rPr lang="en-US" sz="2000" dirty="0"/>
              <a:t>Collaboration Cohorts (25K)</a:t>
            </a:r>
          </a:p>
          <a:p>
            <a:r>
              <a:rPr lang="en-US" sz="2000" dirty="0"/>
              <a:t>And more grants to come</a:t>
            </a:r>
          </a:p>
          <a:p>
            <a:r>
              <a:rPr lang="en-US" sz="2000" dirty="0"/>
              <a:t>Current challenges for most/many ZTC/OER Coordinators?</a:t>
            </a:r>
          </a:p>
        </p:txBody>
      </p:sp>
    </p:spTree>
    <p:extLst>
      <p:ext uri="{BB962C8B-B14F-4D97-AF65-F5344CB8AC3E}">
        <p14:creationId xmlns:p14="http://schemas.microsoft.com/office/powerpoint/2010/main" val="91212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B379-AB30-D8A9-9E87-8311761A4656}"/>
              </a:ext>
            </a:extLst>
          </p:cNvPr>
          <p:cNvSpPr>
            <a:spLocks noGrp="1"/>
          </p:cNvSpPr>
          <p:nvPr>
            <p:ph type="title"/>
          </p:nvPr>
        </p:nvSpPr>
        <p:spPr/>
        <p:txBody>
          <a:bodyPr/>
          <a:lstStyle/>
          <a:p>
            <a:r>
              <a:rPr lang="en-US" dirty="0"/>
              <a:t>Current Challenges?</a:t>
            </a:r>
          </a:p>
        </p:txBody>
      </p:sp>
      <p:sp>
        <p:nvSpPr>
          <p:cNvPr id="3" name="Text Placeholder 2">
            <a:extLst>
              <a:ext uri="{FF2B5EF4-FFF2-40B4-BE49-F238E27FC236}">
                <a16:creationId xmlns:a16="http://schemas.microsoft.com/office/drawing/2014/main" id="{B8DB19AC-6762-5B58-626E-D60429FBD6D3}"/>
              </a:ext>
            </a:extLst>
          </p:cNvPr>
          <p:cNvSpPr>
            <a:spLocks noGrp="1"/>
          </p:cNvSpPr>
          <p:nvPr>
            <p:ph type="body" idx="1"/>
          </p:nvPr>
        </p:nvSpPr>
        <p:spPr/>
        <p:txBody>
          <a:bodyPr/>
          <a:lstStyle/>
          <a:p>
            <a:r>
              <a:rPr lang="en-US" sz="2000" dirty="0"/>
              <a:t>Explaining collaboration cohorts</a:t>
            </a:r>
          </a:p>
          <a:p>
            <a:pPr lvl="1"/>
            <a:r>
              <a:rPr lang="en-US" sz="2000" dirty="0">
                <a:hlinkClick r:id="rId3"/>
              </a:rPr>
              <a:t>One college’s approach</a:t>
            </a:r>
            <a:endParaRPr lang="en-US" sz="2000" dirty="0"/>
          </a:p>
          <a:p>
            <a:r>
              <a:rPr lang="en-US" sz="2000" dirty="0"/>
              <a:t>Deciding how to spend the $25,000 provided to support your cohort participation</a:t>
            </a:r>
          </a:p>
          <a:p>
            <a:pPr marL="596900" lvl="1" indent="0">
              <a:buNone/>
            </a:pPr>
            <a:endParaRPr lang="en-US" sz="1800" dirty="0"/>
          </a:p>
          <a:p>
            <a:endParaRPr lang="en-US" dirty="0"/>
          </a:p>
        </p:txBody>
      </p:sp>
    </p:spTree>
    <p:extLst>
      <p:ext uri="{BB962C8B-B14F-4D97-AF65-F5344CB8AC3E}">
        <p14:creationId xmlns:p14="http://schemas.microsoft.com/office/powerpoint/2010/main" val="161530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E82E-BC05-8F93-AA2D-2B85F085E923}"/>
              </a:ext>
            </a:extLst>
          </p:cNvPr>
          <p:cNvSpPr>
            <a:spLocks noGrp="1"/>
          </p:cNvSpPr>
          <p:nvPr>
            <p:ph type="title"/>
          </p:nvPr>
        </p:nvSpPr>
        <p:spPr/>
        <p:txBody>
          <a:bodyPr/>
          <a:lstStyle/>
          <a:p>
            <a:r>
              <a:rPr lang="en-US" dirty="0"/>
              <a:t>What’s this $25,000 for anyways?</a:t>
            </a:r>
          </a:p>
        </p:txBody>
      </p:sp>
      <p:sp>
        <p:nvSpPr>
          <p:cNvPr id="3" name="Text Placeholder 2">
            <a:extLst>
              <a:ext uri="{FF2B5EF4-FFF2-40B4-BE49-F238E27FC236}">
                <a16:creationId xmlns:a16="http://schemas.microsoft.com/office/drawing/2014/main" id="{55DD09FF-ACD2-390A-2A50-E36A647E9043}"/>
              </a:ext>
            </a:extLst>
          </p:cNvPr>
          <p:cNvSpPr>
            <a:spLocks noGrp="1"/>
          </p:cNvSpPr>
          <p:nvPr>
            <p:ph type="body" idx="1"/>
          </p:nvPr>
        </p:nvSpPr>
        <p:spPr/>
        <p:txBody>
          <a:bodyPr>
            <a:normAutofit fontScale="92500"/>
          </a:bodyPr>
          <a:lstStyle/>
          <a:p>
            <a:r>
              <a:rPr lang="en-US" dirty="0"/>
              <a:t>Funding to support your participation in the cohort process – but that does mean cohort participation is going to require $25,000 worth of anyone’s time.</a:t>
            </a:r>
          </a:p>
          <a:p>
            <a:r>
              <a:rPr lang="en-US" dirty="0"/>
              <a:t>$25,000 to:</a:t>
            </a:r>
          </a:p>
          <a:p>
            <a:pPr lvl="1"/>
            <a:r>
              <a:rPr lang="en-US" dirty="0"/>
              <a:t>fund the active participation of individuals involved in the cohort process – such as discipline faculty and ZTC/OER coordinators who provide information and attend meetings.</a:t>
            </a:r>
          </a:p>
          <a:p>
            <a:pPr lvl="1"/>
            <a:r>
              <a:rPr lang="en-US" dirty="0"/>
              <a:t>begin professional development activities for faculty who will engage in ZTC/OER work.</a:t>
            </a:r>
          </a:p>
          <a:p>
            <a:r>
              <a:rPr lang="en-US" dirty="0"/>
              <a:t>An “advance”, with an opportunity to obtain more funds at the end of the process.</a:t>
            </a:r>
          </a:p>
          <a:p>
            <a:r>
              <a:rPr lang="en-US" dirty="0"/>
              <a:t>From the perspective of the CCC Chancellor’s Office, you were awarded an Acceleration Grant – even though you may have only received $25,000.</a:t>
            </a:r>
          </a:p>
        </p:txBody>
      </p:sp>
    </p:spTree>
    <p:extLst>
      <p:ext uri="{BB962C8B-B14F-4D97-AF65-F5344CB8AC3E}">
        <p14:creationId xmlns:p14="http://schemas.microsoft.com/office/powerpoint/2010/main" val="322854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9FAB-CDD3-F654-0080-4E18BCBDC276}"/>
              </a:ext>
            </a:extLst>
          </p:cNvPr>
          <p:cNvSpPr>
            <a:spLocks noGrp="1"/>
          </p:cNvSpPr>
          <p:nvPr>
            <p:ph type="title"/>
          </p:nvPr>
        </p:nvSpPr>
        <p:spPr/>
        <p:txBody>
          <a:bodyPr/>
          <a:lstStyle/>
          <a:p>
            <a:r>
              <a:rPr lang="en-US" dirty="0"/>
              <a:t>Approaches to dispersing the $25,000?</a:t>
            </a:r>
          </a:p>
        </p:txBody>
      </p:sp>
      <p:sp>
        <p:nvSpPr>
          <p:cNvPr id="3" name="Text Placeholder 2">
            <a:extLst>
              <a:ext uri="{FF2B5EF4-FFF2-40B4-BE49-F238E27FC236}">
                <a16:creationId xmlns:a16="http://schemas.microsoft.com/office/drawing/2014/main" id="{9BDBB13B-9718-F8FF-EBE1-B7A5FF455B6B}"/>
              </a:ext>
            </a:extLst>
          </p:cNvPr>
          <p:cNvSpPr>
            <a:spLocks noGrp="1"/>
          </p:cNvSpPr>
          <p:nvPr>
            <p:ph type="body" idx="1"/>
          </p:nvPr>
        </p:nvSpPr>
        <p:spPr/>
        <p:txBody>
          <a:bodyPr>
            <a:normAutofit lnSpcReduction="10000"/>
          </a:bodyPr>
          <a:lstStyle/>
          <a:p>
            <a:pPr>
              <a:buFont typeface="Arial" panose="020B0604020202020204" pitchFamily="34" charset="0"/>
              <a:buChar char="•"/>
            </a:pPr>
            <a:r>
              <a:rPr lang="en-US" sz="2000" dirty="0">
                <a:latin typeface="Arial" panose="020B0604020202020204" pitchFamily="34" charset="0"/>
              </a:rPr>
              <a:t>Hourly pay</a:t>
            </a:r>
          </a:p>
          <a:p>
            <a:pPr>
              <a:buFont typeface="Arial" panose="020B0604020202020204" pitchFamily="34" charset="0"/>
              <a:buChar char="•"/>
            </a:pPr>
            <a:r>
              <a:rPr lang="en-US" sz="2000" dirty="0">
                <a:latin typeface="Arial" panose="020B0604020202020204" pitchFamily="34" charset="0"/>
              </a:rPr>
              <a:t>Stipend per hour (huh?)</a:t>
            </a:r>
          </a:p>
          <a:p>
            <a:pPr>
              <a:buFont typeface="Arial" panose="020B0604020202020204" pitchFamily="34" charset="0"/>
              <a:buChar char="•"/>
            </a:pPr>
            <a:r>
              <a:rPr lang="en-US" sz="2000" dirty="0">
                <a:latin typeface="Arial" panose="020B0604020202020204" pitchFamily="34" charset="0"/>
              </a:rPr>
              <a:t>OERI Collaboration Leads Job Description (paid by stipend)</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Represent the college in subject-specific collaboration discussions with statewide faculty cohorts.</a:t>
            </a:r>
            <a:r>
              <a:rPr lang="en-US" sz="2000" dirty="0">
                <a:solidFill>
                  <a:schemeClr val="tx1">
                    <a:lumMod val="50000"/>
                  </a:schemeClr>
                </a:solidFill>
                <a:latin typeface="Arial" panose="020B0604020202020204" pitchFamily="34" charset="0"/>
              </a:rPr>
              <a:t> </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Assist ZTC Lead with state reporting and grant documentation.</a:t>
            </a:r>
            <a:r>
              <a:rPr lang="en-US" sz="2000" dirty="0">
                <a:solidFill>
                  <a:schemeClr val="tx1">
                    <a:lumMod val="50000"/>
                  </a:schemeClr>
                </a:solidFill>
                <a:latin typeface="Arial" panose="020B0604020202020204" pitchFamily="34" charset="0"/>
              </a:rPr>
              <a:t> </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Collaborate with ZTC Lead to develop a revised grant application and work plan for additional state funding.</a:t>
            </a:r>
            <a:endParaRPr lang="en-US" sz="2000" dirty="0">
              <a:solidFill>
                <a:schemeClr val="tx1">
                  <a:lumMod val="50000"/>
                </a:schemeClr>
              </a:solidFill>
              <a:latin typeface="Arial" panose="020B0604020202020204" pitchFamily="34"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93300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706AC-4320-03F8-5805-0055CB13FDB1}"/>
              </a:ext>
            </a:extLst>
          </p:cNvPr>
          <p:cNvSpPr>
            <a:spLocks noGrp="1"/>
          </p:cNvSpPr>
          <p:nvPr>
            <p:ph type="title"/>
          </p:nvPr>
        </p:nvSpPr>
        <p:spPr/>
        <p:txBody>
          <a:bodyPr/>
          <a:lstStyle/>
          <a:p>
            <a:r>
              <a:rPr lang="en-US" dirty="0"/>
              <a:t>De Anza Job Descriptions</a:t>
            </a:r>
          </a:p>
        </p:txBody>
      </p:sp>
      <p:sp>
        <p:nvSpPr>
          <p:cNvPr id="3" name="Text Placeholder 2">
            <a:extLst>
              <a:ext uri="{FF2B5EF4-FFF2-40B4-BE49-F238E27FC236}">
                <a16:creationId xmlns:a16="http://schemas.microsoft.com/office/drawing/2014/main" id="{50DE653D-E11D-D61E-FF3A-609B5B7F2C73}"/>
              </a:ext>
            </a:extLst>
          </p:cNvPr>
          <p:cNvSpPr>
            <a:spLocks noGrp="1"/>
          </p:cNvSpPr>
          <p:nvPr>
            <p:ph type="body" idx="1"/>
          </p:nvPr>
        </p:nvSpPr>
        <p:spPr/>
        <p:txBody>
          <a:bodyPr>
            <a:normAutofit lnSpcReduction="10000"/>
          </a:bodyPr>
          <a:lstStyle/>
          <a:p>
            <a:pPr>
              <a:buFont typeface="Arial" panose="020B0604020202020204" pitchFamily="34" charset="0"/>
              <a:buChar char="•"/>
            </a:pPr>
            <a:r>
              <a:rPr lang="en-US" sz="2000" dirty="0">
                <a:latin typeface="Arial" panose="020B0604020202020204" pitchFamily="34" charset="0"/>
              </a:rPr>
              <a:t>Collaboration Cohort </a:t>
            </a:r>
            <a:r>
              <a:rPr lang="en-US" sz="2000" dirty="0">
                <a:solidFill>
                  <a:srgbClr val="002451"/>
                </a:solidFill>
                <a:effectLst/>
                <a:latin typeface="Arial" panose="020B0604020202020204" pitchFamily="34" charset="0"/>
              </a:rPr>
              <a:t>Discipline Lead Job Description</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Construct a workflow with multiple check-ins with the project lead for the course.</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Explore OER starting points with the project lead and develop an OER template for the course.</a:t>
            </a:r>
          </a:p>
          <a:p>
            <a:pPr lvl="1">
              <a:buFont typeface="Arial" panose="020B0604020202020204" pitchFamily="34" charset="0"/>
              <a:buChar char="•"/>
            </a:pPr>
            <a:r>
              <a:rPr lang="en-US" sz="2000" dirty="0">
                <a:solidFill>
                  <a:schemeClr val="tx1">
                    <a:lumMod val="50000"/>
                  </a:schemeClr>
                </a:solidFill>
                <a:effectLst/>
                <a:latin typeface="Arial" panose="020B0604020202020204" pitchFamily="34" charset="0"/>
              </a:rPr>
              <a:t>Lead course meetings and coordinate ongoing course-specific communication and workflow with the project lead. Work with project lead to address issue of licensing, accessibility, and training.</a:t>
            </a:r>
          </a:p>
          <a:p>
            <a:pPr marL="127000" indent="0">
              <a:buNone/>
            </a:pPr>
            <a:r>
              <a:rPr lang="en-US" sz="2000" dirty="0">
                <a:solidFill>
                  <a:schemeClr val="tx1">
                    <a:lumMod val="50000"/>
                  </a:schemeClr>
                </a:solidFill>
                <a:effectLst/>
                <a:latin typeface="Arial" panose="020B0604020202020204" pitchFamily="34" charset="0"/>
              </a:rPr>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74938947"/>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25496</TotalTime>
  <Words>886</Words>
  <Application>Microsoft Office PowerPoint</Application>
  <PresentationFormat>On-screen Show (4:3)</PresentationFormat>
  <Paragraphs>93</Paragraphs>
  <Slides>16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Gallery</vt:lpstr>
      <vt:lpstr>Funding the Development of Open Educational Resources (OER) and Navigating Your Local Context </vt:lpstr>
      <vt:lpstr>Event Description</vt:lpstr>
      <vt:lpstr>Presenters // Content Providers</vt:lpstr>
      <vt:lpstr>Overview</vt:lpstr>
      <vt:lpstr>Our Current Context</vt:lpstr>
      <vt:lpstr>Current Challenges?</vt:lpstr>
      <vt:lpstr>What’s this $25,000 for anyways?</vt:lpstr>
      <vt:lpstr>Approaches to dispersing the $25,000?</vt:lpstr>
      <vt:lpstr>De Anza Job Descriptions</vt:lpstr>
      <vt:lpstr>From Plan to Execution</vt:lpstr>
      <vt:lpstr>Tiered Funding at Rio Hondo</vt:lpstr>
      <vt:lpstr>How do you budget for a $500 stipend?</vt:lpstr>
      <vt:lpstr>It depends…</vt:lpstr>
      <vt:lpstr>Making Connections </vt:lpstr>
      <vt:lpstr>Unique Challenges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71</cp:revision>
  <cp:lastPrinted>2024-01-29T19:24:00Z</cp:lastPrinted>
  <dcterms:created xsi:type="dcterms:W3CDTF">2020-03-05T11:04:57Z</dcterms:created>
  <dcterms:modified xsi:type="dcterms:W3CDTF">2024-04-03T17:35:44Z</dcterms:modified>
</cp:coreProperties>
</file>