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embeddedFontLst>
    <p:embeddedFont>
      <p:font typeface="Georgia" panose="02040502050405020303" pitchFamily="18" charset="0"/>
      <p:regular r:id="rId37"/>
      <p:bold r:id="rId38"/>
      <p:italic r:id="rId39"/>
      <p:boldItalic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v/IzoMeFIkUGaNLoauzfhfndd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98" d="100"/>
          <a:sy n="98" d="100"/>
        </p:scale>
        <p:origin x="390" y="90"/>
      </p:cViewPr>
      <p:guideLst>
        <p:guide orient="horz" pos="2160"/>
        <p:guide pos="2880"/>
      </p:guideLst>
    </p:cSldViewPr>
  </p:slideViewPr>
  <p:outlineViewPr>
    <p:cViewPr>
      <p:scale>
        <a:sx n="33" d="100"/>
        <a:sy n="33" d="100"/>
      </p:scale>
      <p:origin x="0" y="-159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sccc-oeri.org/open-educational-resources-by-discipli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ccc-oeri.org/resource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unsplash.com/@sadswim?utm_content=creditCopyText&amp;utm_medium=referral&amp;utm_source=unsplash"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unsplash.com/photos/assorted-color-hot-air-balloons-during-daytime-DuBNA1QMpPA?utm_content=creditCopyText&amp;utm_medium=referral&amp;utm_source=unsplash"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ccc.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7" name="Google Shape;1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Today, we have more specialized roles that reflect how our work has evolved.</a:t>
            </a:r>
            <a:endParaRPr/>
          </a:p>
        </p:txBody>
      </p:sp>
      <p:sp>
        <p:nvSpPr>
          <p:cNvPr id="187" name="Google Shape;18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97" name="Google Shape;197;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6fe6bef8d8_4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26fe6bef8d8_4_2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6fe6bef8d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6fe6bef8d8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d04f75b1c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d04f75b1c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u="sng">
                <a:solidFill>
                  <a:schemeClr val="hlink"/>
                </a:solidFill>
                <a:hlinkClick r:id="rId3"/>
              </a:rPr>
              <a:t>https://asccc-oeri.org/open-educational-resources-by-discipline/</a:t>
            </a:r>
            <a:r>
              <a:rPr lang="en-US"/>
              <a:t> </a:t>
            </a:r>
            <a:endParaRPr/>
          </a:p>
        </p:txBody>
      </p:sp>
      <p:sp>
        <p:nvSpPr>
          <p:cNvPr id="224" name="Google Shape;224;g2d04f75b1c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d04f75b1c6_0_1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2d04f75b1c6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u="sng">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https://asccc-oeri.org/resources/</a:t>
            </a:r>
            <a:endParaRPr/>
          </a:p>
        </p:txBody>
      </p:sp>
      <p:sp>
        <p:nvSpPr>
          <p:cNvPr id="231" name="Google Shape;231;g2d04f75b1c6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d04f75b1c6_0_2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d04f75b1c6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2d04f75b1c6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6fe6bef8d8_4_2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26fe6bef8d8_4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g26fe6bef8d8_4_2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d04f75b1c6_0_28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2d04f75b1c6_0_2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https://asccc-oeri.org/asccc-oeri-resources/</a:t>
            </a:r>
            <a:endParaRPr/>
          </a:p>
        </p:txBody>
      </p:sp>
      <p:sp>
        <p:nvSpPr>
          <p:cNvPr id="252" name="Google Shape;252;g2d04f75b1c6_0_2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6fe6bef8d8_4_2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6fe6bef8d8_4_2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9" name="Google Shape;259;g26fe6bef8d8_4_2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d04f75b1c6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g2d04f75b1c6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have gone through this for 5 years in various cycles 6 month to 15 months and in that process we have discovered  process, tools and best practices which we hope help you set up your own programs.</a:t>
            </a:r>
            <a:endParaRPr/>
          </a:p>
        </p:txBody>
      </p:sp>
      <p:sp>
        <p:nvSpPr>
          <p:cNvPr id="266" name="Google Shape;266;g2d04f75b1c6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d04f75b1c6_0_1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d04f75b1c6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d04f75b1c6_0_1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6fe6bef8d8_4_28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g26fe6bef8d8_4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g26fe6bef8d8_4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6fe6bef8d8_4_2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26fe6bef8d8_4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latin typeface="Arial"/>
                <a:ea typeface="Arial"/>
                <a:cs typeface="Arial"/>
                <a:sym typeface="Arial"/>
              </a:rPr>
              <a:t>Photo by</a:t>
            </a:r>
            <a:r>
              <a:rPr lang="en-US" sz="1100">
                <a:solidFill>
                  <a:schemeClr val="hlink"/>
                </a:solidFill>
                <a:uFill>
                  <a:noFill/>
                </a:uFill>
                <a:latin typeface="Arial"/>
                <a:ea typeface="Arial"/>
                <a:cs typeface="Arial"/>
                <a:sym typeface="Arial"/>
                <a:hlinkClick r:id="rId3"/>
              </a:rPr>
              <a:t> </a:t>
            </a:r>
            <a:r>
              <a:rPr lang="en-US" sz="1100" u="sng">
                <a:solidFill>
                  <a:schemeClr val="hlink"/>
                </a:solidFill>
                <a:latin typeface="Arial"/>
                <a:ea typeface="Arial"/>
                <a:cs typeface="Arial"/>
                <a:sym typeface="Arial"/>
                <a:hlinkClick r:id="rId3"/>
              </a:rPr>
              <a:t>ian dooley</a:t>
            </a:r>
            <a:r>
              <a:rPr lang="en-US" sz="1100">
                <a:latin typeface="Arial"/>
                <a:ea typeface="Arial"/>
                <a:cs typeface="Arial"/>
                <a:sym typeface="Arial"/>
              </a:rPr>
              <a:t> on</a:t>
            </a:r>
            <a:r>
              <a:rPr lang="en-US" sz="1100">
                <a:solidFill>
                  <a:schemeClr val="hlink"/>
                </a:solidFill>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Unsplash</a:t>
            </a:r>
            <a:endParaRPr/>
          </a:p>
        </p:txBody>
      </p:sp>
      <p:sp>
        <p:nvSpPr>
          <p:cNvPr id="322" name="Google Shape;322;g26fe6bef8d8_4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d04f75b1c6_0_3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d04f75b1c6_0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d04f75b1c6_0_3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d04f75b1c6_0_3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2d04f75b1c6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2d04f75b1c6_0_3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Be sure to change for FF. :-)</a:t>
            </a:r>
            <a:endParaRPr/>
          </a:p>
        </p:txBody>
      </p:sp>
      <p:sp>
        <p:nvSpPr>
          <p:cNvPr id="139" name="Google Shape;139;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358" name="Google Shape;358;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73" name="Google Shape;373;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6" name="Google Shape;146;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d18105ecef_1_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Clr>
                <a:schemeClr val="dk1"/>
              </a:buClr>
              <a:buSzPts val="1400"/>
              <a:buFont typeface="Arial"/>
              <a:buNone/>
            </a:pPr>
            <a:r>
              <a:rPr lang="en-US"/>
              <a:t>This is from at presentation by the CCCCO at last year’s Cal OER - where they viewed centered OER not only as a key component of ZTC, but of the Vision for Success.</a:t>
            </a:r>
            <a:endParaRPr/>
          </a:p>
          <a:p>
            <a:pPr marL="0" lvl="0" indent="0" algn="l" rtl="0">
              <a:lnSpc>
                <a:spcPct val="100000"/>
              </a:lnSpc>
              <a:spcBef>
                <a:spcPts val="0"/>
              </a:spcBef>
              <a:spcAft>
                <a:spcPts val="0"/>
              </a:spcAft>
              <a:buSzPts val="1400"/>
              <a:buNone/>
            </a:pPr>
            <a:endParaRPr/>
          </a:p>
        </p:txBody>
      </p:sp>
      <p:sp>
        <p:nvSpPr>
          <p:cNvPr id="152" name="Google Shape;152;g2d18105ecef_1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b="1"/>
              <a:t>Zero Means Zero Textbook Cost, 21 Fall, </a:t>
            </a:r>
            <a:r>
              <a:rPr lang="en-US"/>
              <a:t>Resolution Number, 03.05</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The ASCCC encourage the use of approaches that significantly reduce course resource costs such that course sections with a low-cost can obtain ZTC status by virtue of the cost being absorbed by the college, district, or the state.</a:t>
            </a:r>
            <a:endParaRPr/>
          </a:p>
          <a:p>
            <a:pPr marL="457200" marR="0" lvl="0" indent="-228600" algn="l" rtl="0">
              <a:lnSpc>
                <a:spcPct val="100000"/>
              </a:lnSpc>
              <a:spcBef>
                <a:spcPts val="0"/>
              </a:spcBef>
              <a:spcAft>
                <a:spcPts val="0"/>
              </a:spcAft>
              <a:buSzPts val="1400"/>
              <a:buNone/>
            </a:pPr>
            <a:endParaRPr/>
          </a:p>
        </p:txBody>
      </p:sp>
      <p:sp>
        <p:nvSpPr>
          <p:cNvPr id="160" name="Google Shape;16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a:t>This is a slide that was used to introduce the OERI in August of 2020. </a:t>
            </a:r>
            <a:r>
              <a:rPr lang="en-US" u="sng">
                <a:solidFill>
                  <a:schemeClr val="hlink"/>
                </a:solidFill>
                <a:hlinkClick r:id="rId3"/>
              </a:rPr>
              <a:t>The Academic Senate for California Community Colleges</a:t>
            </a:r>
            <a:r>
              <a:rPr lang="en-US"/>
              <a:t> Open Educational Resources Initiative (OERI) was funded by the California legislature in trailer bill language during the summer of 2018. Preparations for its launch were made during the fall 2018 term and this state-wide faculty-led effort had its kick-off with a webinar on February 1, 2019. 2018-19, 2019-20, 2020-21, 2021-22, 2022-23, 2023-24.</a:t>
            </a:r>
            <a:endParaRPr/>
          </a:p>
        </p:txBody>
      </p:sp>
      <p:sp>
        <p:nvSpPr>
          <p:cNvPr id="167" name="Google Shape;1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14"/>
        <p:cNvGrpSpPr/>
        <p:nvPr/>
      </p:nvGrpSpPr>
      <p:grpSpPr>
        <a:xfrm>
          <a:off x="0" y="0"/>
          <a:ext cx="0" cy="0"/>
          <a:chOff x="0" y="0"/>
          <a:chExt cx="0" cy="0"/>
        </a:xfrm>
      </p:grpSpPr>
      <p:pic>
        <p:nvPicPr>
          <p:cNvPr id="15" name="Google Shape;15;p70"/>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70"/>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0"/>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18" name="Google Shape;18;p70"/>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cxnSp>
      <p:pic>
        <p:nvPicPr>
          <p:cNvPr id="19" name="Google Shape;19;p70"/>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77"/>
        <p:cNvGrpSpPr/>
        <p:nvPr/>
      </p:nvGrpSpPr>
      <p:grpSpPr>
        <a:xfrm>
          <a:off x="0" y="0"/>
          <a:ext cx="0" cy="0"/>
          <a:chOff x="0" y="0"/>
          <a:chExt cx="0" cy="0"/>
        </a:xfrm>
      </p:grpSpPr>
      <p:cxnSp>
        <p:nvCxnSpPr>
          <p:cNvPr id="78" name="Google Shape;78;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79" name="Google Shape;79;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80" name="Google Shape;80;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1" name="Google Shape;81;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82" name="Google Shape;82;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3" name="Google Shape;83;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5" name="Google Shape;85;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72"/>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2"/>
        <p:cNvGrpSpPr/>
        <p:nvPr/>
      </p:nvGrpSpPr>
      <p:grpSpPr>
        <a:xfrm>
          <a:off x="0" y="0"/>
          <a:ext cx="0" cy="0"/>
          <a:chOff x="0" y="0"/>
          <a:chExt cx="0" cy="0"/>
        </a:xfrm>
      </p:grpSpPr>
      <p:sp>
        <p:nvSpPr>
          <p:cNvPr id="93" name="Google Shape;93;g2d18105ecef_1_4"/>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g2d18105ecef_1_4"/>
          <p:cNvSpPr txBox="1">
            <a:spLocks noGrp="1"/>
          </p:cNvSpPr>
          <p:nvPr>
            <p:ph type="title"/>
          </p:nvPr>
        </p:nvSpPr>
        <p:spPr>
          <a:xfrm>
            <a:off x="881743" y="365125"/>
            <a:ext cx="763360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5" name="Google Shape;95;g2d18105ecef_1_4"/>
          <p:cNvPicPr preferRelativeResize="0"/>
          <p:nvPr/>
        </p:nvPicPr>
        <p:blipFill rotWithShape="1">
          <a:blip r:embed="rId2">
            <a:alphaModFix/>
          </a:blip>
          <a:srcRect/>
          <a:stretch/>
        </p:blipFill>
        <p:spPr>
          <a:xfrm>
            <a:off x="-5335" y="0"/>
            <a:ext cx="633986" cy="68580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g2d18105ecef_1_8"/>
          <p:cNvSpPr txBox="1">
            <a:spLocks noGrp="1"/>
          </p:cNvSpPr>
          <p:nvPr>
            <p:ph type="ctrTitle"/>
          </p:nvPr>
        </p:nvSpPr>
        <p:spPr>
          <a:xfrm>
            <a:off x="5213732" y="217188"/>
            <a:ext cx="3726457" cy="41565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000"/>
              <a:buFont typeface="Georgia"/>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g2d18105ecef_1_8"/>
          <p:cNvSpPr txBox="1">
            <a:spLocks noGrp="1"/>
          </p:cNvSpPr>
          <p:nvPr>
            <p:ph type="subTitle" idx="1"/>
          </p:nvPr>
        </p:nvSpPr>
        <p:spPr>
          <a:xfrm>
            <a:off x="5213732" y="4605051"/>
            <a:ext cx="3726457" cy="203890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E2C5B2"/>
              </a:buClr>
              <a:buSzPts val="2200"/>
              <a:buNone/>
              <a:defRPr sz="2200">
                <a:solidFill>
                  <a:srgbClr val="E2C5B2"/>
                </a:solidFill>
              </a:defRPr>
            </a:lvl1pPr>
            <a:lvl2pPr lvl="1" algn="ctr">
              <a:lnSpc>
                <a:spcPct val="90000"/>
              </a:lnSpc>
              <a:spcBef>
                <a:spcPts val="500"/>
              </a:spcBef>
              <a:spcAft>
                <a:spcPts val="0"/>
              </a:spcAft>
              <a:buClr>
                <a:srgbClr val="262626"/>
              </a:buClr>
              <a:buSzPts val="2000"/>
              <a:buNone/>
              <a:defRPr sz="2000"/>
            </a:lvl2pPr>
            <a:lvl3pPr lvl="2" algn="ctr">
              <a:lnSpc>
                <a:spcPct val="90000"/>
              </a:lnSpc>
              <a:spcBef>
                <a:spcPts val="500"/>
              </a:spcBef>
              <a:spcAft>
                <a:spcPts val="0"/>
              </a:spcAft>
              <a:buClr>
                <a:srgbClr val="262626"/>
              </a:buClr>
              <a:buSzPts val="1800"/>
              <a:buNone/>
              <a:defRPr sz="1800"/>
            </a:lvl3pPr>
            <a:lvl4pPr lvl="3" algn="ctr">
              <a:lnSpc>
                <a:spcPct val="90000"/>
              </a:lnSpc>
              <a:spcBef>
                <a:spcPts val="500"/>
              </a:spcBef>
              <a:spcAft>
                <a:spcPts val="0"/>
              </a:spcAft>
              <a:buClr>
                <a:srgbClr val="262626"/>
              </a:buClr>
              <a:buSzPts val="1600"/>
              <a:buNone/>
              <a:defRPr sz="1600"/>
            </a:lvl4pPr>
            <a:lvl5pPr lvl="4" algn="ctr">
              <a:lnSpc>
                <a:spcPct val="90000"/>
              </a:lnSpc>
              <a:spcBef>
                <a:spcPts val="500"/>
              </a:spcBef>
              <a:spcAft>
                <a:spcPts val="0"/>
              </a:spcAft>
              <a:buClr>
                <a:srgbClr val="26262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9"/>
        <p:cNvGrpSpPr/>
        <p:nvPr/>
      </p:nvGrpSpPr>
      <p:grpSpPr>
        <a:xfrm>
          <a:off x="0" y="0"/>
          <a:ext cx="0" cy="0"/>
          <a:chOff x="0" y="0"/>
          <a:chExt cx="0" cy="0"/>
        </a:xfrm>
      </p:grpSpPr>
      <p:grpSp>
        <p:nvGrpSpPr>
          <p:cNvPr id="100" name="Google Shape;100;g2d18105ecef_1_11"/>
          <p:cNvGrpSpPr/>
          <p:nvPr/>
        </p:nvGrpSpPr>
        <p:grpSpPr>
          <a:xfrm>
            <a:off x="-2294" y="1588"/>
            <a:ext cx="3016631" cy="6923087"/>
            <a:chOff x="-3058" y="1588"/>
            <a:chExt cx="4022175" cy="6923087"/>
          </a:xfrm>
        </p:grpSpPr>
        <p:pic>
          <p:nvPicPr>
            <p:cNvPr id="101" name="Google Shape;101;g2d18105ecef_1_11"/>
            <p:cNvPicPr preferRelativeResize="0"/>
            <p:nvPr/>
          </p:nvPicPr>
          <p:blipFill rotWithShape="1">
            <a:blip r:embed="rId2">
              <a:alphaModFix/>
            </a:blip>
            <a:srcRect/>
            <a:stretch/>
          </p:blipFill>
          <p:spPr>
            <a:xfrm>
              <a:off x="-3057" y="1588"/>
              <a:ext cx="4007698" cy="6923087"/>
            </a:xfrm>
            <a:prstGeom prst="rect">
              <a:avLst/>
            </a:prstGeom>
            <a:noFill/>
            <a:ln>
              <a:noFill/>
            </a:ln>
            <a:effectLst>
              <a:outerShdw blurRad="190500" dist="38100" algn="l" rotWithShape="0">
                <a:srgbClr val="000000">
                  <a:alpha val="40000"/>
                </a:srgbClr>
              </a:outerShdw>
            </a:effectLst>
          </p:spPr>
        </p:pic>
        <p:sp>
          <p:nvSpPr>
            <p:cNvPr id="102" name="Google Shape;102;g2d18105ecef_1_11"/>
            <p:cNvSpPr/>
            <p:nvPr/>
          </p:nvSpPr>
          <p:spPr>
            <a:xfrm>
              <a:off x="-3058" y="1130300"/>
              <a:ext cx="4022175" cy="4619625"/>
            </a:xfrm>
            <a:prstGeom prst="rect">
              <a:avLst/>
            </a:prstGeom>
            <a:solidFill>
              <a:srgbClr val="48243E">
                <a:alpha val="81568"/>
              </a:srgbClr>
            </a:solidFill>
            <a:ln>
              <a:noFill/>
            </a:ln>
            <a:effectLst>
              <a:outerShdw blurRad="393700" sx="1000" sy="1000" algn="ctr" rotWithShape="0">
                <a:schemeClr val="dk2"/>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103" name="Google Shape;103;g2d18105ecef_1_11"/>
          <p:cNvSpPr txBox="1">
            <a:spLocks noGrp="1"/>
          </p:cNvSpPr>
          <p:nvPr>
            <p:ph type="title"/>
          </p:nvPr>
        </p:nvSpPr>
        <p:spPr>
          <a:xfrm>
            <a:off x="157928" y="1335090"/>
            <a:ext cx="2687596" cy="193765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600"/>
              <a:buFont typeface="Georgia"/>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g2d18105ecef_1_11"/>
          <p:cNvSpPr txBox="1">
            <a:spLocks noGrp="1"/>
          </p:cNvSpPr>
          <p:nvPr>
            <p:ph type="body" idx="1"/>
          </p:nvPr>
        </p:nvSpPr>
        <p:spPr>
          <a:xfrm>
            <a:off x="163459" y="3429000"/>
            <a:ext cx="2687596" cy="209391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FD379"/>
              </a:buClr>
              <a:buSzPts val="2200"/>
              <a:buNone/>
              <a:defRPr sz="2200">
                <a:solidFill>
                  <a:srgbClr val="FFD379"/>
                </a:solidFill>
              </a:defRPr>
            </a:lvl1pPr>
            <a:lvl2pPr marL="914400" lvl="1" indent="-228600" algn="l">
              <a:lnSpc>
                <a:spcPct val="90000"/>
              </a:lnSpc>
              <a:spcBef>
                <a:spcPts val="500"/>
              </a:spcBef>
              <a:spcAft>
                <a:spcPts val="0"/>
              </a:spcAft>
              <a:buClr>
                <a:srgbClr val="262626"/>
              </a:buClr>
              <a:buSzPts val="1400"/>
              <a:buNone/>
              <a:defRPr sz="1400"/>
            </a:lvl2pPr>
            <a:lvl3pPr marL="1371600" lvl="2" indent="-228600" algn="l">
              <a:lnSpc>
                <a:spcPct val="90000"/>
              </a:lnSpc>
              <a:spcBef>
                <a:spcPts val="500"/>
              </a:spcBef>
              <a:spcAft>
                <a:spcPts val="0"/>
              </a:spcAft>
              <a:buClr>
                <a:srgbClr val="262626"/>
              </a:buClr>
              <a:buSzPts val="1200"/>
              <a:buNone/>
              <a:defRPr sz="1200"/>
            </a:lvl3pPr>
            <a:lvl4pPr marL="1828800" lvl="3" indent="-228600" algn="l">
              <a:lnSpc>
                <a:spcPct val="90000"/>
              </a:lnSpc>
              <a:spcBef>
                <a:spcPts val="500"/>
              </a:spcBef>
              <a:spcAft>
                <a:spcPts val="0"/>
              </a:spcAft>
              <a:buClr>
                <a:srgbClr val="262626"/>
              </a:buClr>
              <a:buSzPts val="1000"/>
              <a:buNone/>
              <a:defRPr sz="1000"/>
            </a:lvl4pPr>
            <a:lvl5pPr marL="2286000" lvl="4" indent="-228600" algn="l">
              <a:lnSpc>
                <a:spcPct val="90000"/>
              </a:lnSpc>
              <a:spcBef>
                <a:spcPts val="500"/>
              </a:spcBef>
              <a:spcAft>
                <a:spcPts val="0"/>
              </a:spcAft>
              <a:buClr>
                <a:srgbClr val="262626"/>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5" name="Google Shape;105;g2d18105ecef_1_11"/>
          <p:cNvSpPr txBox="1">
            <a:spLocks noGrp="1"/>
          </p:cNvSpPr>
          <p:nvPr>
            <p:ph type="body" idx="2"/>
          </p:nvPr>
        </p:nvSpPr>
        <p:spPr>
          <a:xfrm>
            <a:off x="3170045" y="1119188"/>
            <a:ext cx="5345306" cy="50938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g2d18105ecef_1_11"/>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7"/>
        <p:cNvGrpSpPr/>
        <p:nvPr/>
      </p:nvGrpSpPr>
      <p:grpSpPr>
        <a:xfrm>
          <a:off x="0" y="0"/>
          <a:ext cx="0" cy="0"/>
          <a:chOff x="0" y="0"/>
          <a:chExt cx="0" cy="0"/>
        </a:xfrm>
      </p:grpSpPr>
      <p:sp>
        <p:nvSpPr>
          <p:cNvPr id="108" name="Google Shape;108;g2d18105ecef_1_19"/>
          <p:cNvSpPr txBox="1">
            <a:spLocks noGrp="1"/>
          </p:cNvSpPr>
          <p:nvPr>
            <p:ph type="title"/>
          </p:nvPr>
        </p:nvSpPr>
        <p:spPr>
          <a:xfrm>
            <a:off x="881743" y="365125"/>
            <a:ext cx="763360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d18105ecef_1_19"/>
          <p:cNvSpPr txBox="1">
            <a:spLocks noGrp="1"/>
          </p:cNvSpPr>
          <p:nvPr>
            <p:ph type="body" idx="1"/>
          </p:nvPr>
        </p:nvSpPr>
        <p:spPr>
          <a:xfrm>
            <a:off x="881742" y="1825625"/>
            <a:ext cx="371311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g2d18105ecef_1_19"/>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1" name="Google Shape;111;g2d18105ecef_1_19"/>
          <p:cNvSpPr txBox="1">
            <a:spLocks noGrp="1"/>
          </p:cNvSpPr>
          <p:nvPr>
            <p:ph type="body" idx="2"/>
          </p:nvPr>
        </p:nvSpPr>
        <p:spPr>
          <a:xfrm>
            <a:off x="4802231" y="1825625"/>
            <a:ext cx="371311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2" name="Google Shape;112;g2d18105ecef_1_19"/>
          <p:cNvPicPr preferRelativeResize="0"/>
          <p:nvPr/>
        </p:nvPicPr>
        <p:blipFill rotWithShape="1">
          <a:blip r:embed="rId2">
            <a:alphaModFix/>
          </a:blip>
          <a:srcRect/>
          <a:stretch/>
        </p:blipFill>
        <p:spPr>
          <a:xfrm>
            <a:off x="-5335" y="0"/>
            <a:ext cx="633986" cy="68580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3"/>
        <p:cNvGrpSpPr/>
        <p:nvPr/>
      </p:nvGrpSpPr>
      <p:grpSpPr>
        <a:xfrm>
          <a:off x="0" y="0"/>
          <a:ext cx="0" cy="0"/>
          <a:chOff x="0" y="0"/>
          <a:chExt cx="0" cy="0"/>
        </a:xfrm>
      </p:grpSpPr>
      <p:sp>
        <p:nvSpPr>
          <p:cNvPr id="114" name="Google Shape;114;g2d18105ecef_1_25"/>
          <p:cNvSpPr txBox="1">
            <a:spLocks noGrp="1"/>
          </p:cNvSpPr>
          <p:nvPr>
            <p:ph type="body" idx="1"/>
          </p:nvPr>
        </p:nvSpPr>
        <p:spPr>
          <a:xfrm>
            <a:off x="884616" y="1720352"/>
            <a:ext cx="371153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g2d18105ecef_1_25"/>
          <p:cNvSpPr txBox="1">
            <a:spLocks noGrp="1"/>
          </p:cNvSpPr>
          <p:nvPr>
            <p:ph type="body" idx="2"/>
          </p:nvPr>
        </p:nvSpPr>
        <p:spPr>
          <a:xfrm>
            <a:off x="884616" y="2544264"/>
            <a:ext cx="371153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g2d18105ecef_1_25"/>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7" name="Google Shape;117;g2d18105ecef_1_25"/>
          <p:cNvSpPr txBox="1">
            <a:spLocks noGrp="1"/>
          </p:cNvSpPr>
          <p:nvPr>
            <p:ph type="body" idx="3"/>
          </p:nvPr>
        </p:nvSpPr>
        <p:spPr>
          <a:xfrm>
            <a:off x="4803812" y="1720352"/>
            <a:ext cx="371153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3F3F3F"/>
              </a:buClr>
              <a:buSzPts val="2400"/>
              <a:buNone/>
              <a:defRPr sz="2400" b="1">
                <a:solidFill>
                  <a:srgbClr val="3F3F3F"/>
                </a:solidFill>
              </a:defRPr>
            </a:lvl1pPr>
            <a:lvl2pPr marL="914400" lvl="1" indent="-228600" algn="l">
              <a:lnSpc>
                <a:spcPct val="90000"/>
              </a:lnSpc>
              <a:spcBef>
                <a:spcPts val="500"/>
              </a:spcBef>
              <a:spcAft>
                <a:spcPts val="0"/>
              </a:spcAft>
              <a:buClr>
                <a:srgbClr val="262626"/>
              </a:buClr>
              <a:buSzPts val="2000"/>
              <a:buNone/>
              <a:defRPr sz="2000" b="1"/>
            </a:lvl2pPr>
            <a:lvl3pPr marL="1371600" lvl="2" indent="-228600" algn="l">
              <a:lnSpc>
                <a:spcPct val="90000"/>
              </a:lnSpc>
              <a:spcBef>
                <a:spcPts val="500"/>
              </a:spcBef>
              <a:spcAft>
                <a:spcPts val="0"/>
              </a:spcAft>
              <a:buClr>
                <a:srgbClr val="262626"/>
              </a:buClr>
              <a:buSzPts val="1800"/>
              <a:buNone/>
              <a:defRPr sz="1800" b="1"/>
            </a:lvl3pPr>
            <a:lvl4pPr marL="1828800" lvl="3" indent="-228600" algn="l">
              <a:lnSpc>
                <a:spcPct val="90000"/>
              </a:lnSpc>
              <a:spcBef>
                <a:spcPts val="500"/>
              </a:spcBef>
              <a:spcAft>
                <a:spcPts val="0"/>
              </a:spcAft>
              <a:buClr>
                <a:srgbClr val="262626"/>
              </a:buClr>
              <a:buSzPts val="1600"/>
              <a:buNone/>
              <a:defRPr sz="1600" b="1"/>
            </a:lvl4pPr>
            <a:lvl5pPr marL="2286000" lvl="4" indent="-228600" algn="l">
              <a:lnSpc>
                <a:spcPct val="90000"/>
              </a:lnSpc>
              <a:spcBef>
                <a:spcPts val="500"/>
              </a:spcBef>
              <a:spcAft>
                <a:spcPts val="0"/>
              </a:spcAft>
              <a:buClr>
                <a:srgbClr val="262626"/>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g2d18105ecef_1_25"/>
          <p:cNvSpPr txBox="1">
            <a:spLocks noGrp="1"/>
          </p:cNvSpPr>
          <p:nvPr>
            <p:ph type="body" idx="4"/>
          </p:nvPr>
        </p:nvSpPr>
        <p:spPr>
          <a:xfrm>
            <a:off x="4803812" y="2544264"/>
            <a:ext cx="371153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262626"/>
              </a:buClr>
              <a:buSzPts val="1800"/>
              <a:buChar char="•"/>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g2d18105ecef_1_25"/>
          <p:cNvSpPr txBox="1">
            <a:spLocks noGrp="1"/>
          </p:cNvSpPr>
          <p:nvPr>
            <p:ph type="title"/>
          </p:nvPr>
        </p:nvSpPr>
        <p:spPr>
          <a:xfrm>
            <a:off x="881743" y="365125"/>
            <a:ext cx="763360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0" name="Google Shape;120;g2d18105ecef_1_25"/>
          <p:cNvPicPr preferRelativeResize="0"/>
          <p:nvPr/>
        </p:nvPicPr>
        <p:blipFill rotWithShape="1">
          <a:blip r:embed="rId2">
            <a:alphaModFix/>
          </a:blip>
          <a:srcRect/>
          <a:stretch/>
        </p:blipFill>
        <p:spPr>
          <a:xfrm>
            <a:off x="-5335" y="0"/>
            <a:ext cx="633986" cy="6858000"/>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1"/>
        <p:cNvGrpSpPr/>
        <p:nvPr/>
      </p:nvGrpSpPr>
      <p:grpSpPr>
        <a:xfrm>
          <a:off x="0" y="0"/>
          <a:ext cx="0" cy="0"/>
          <a:chOff x="0" y="0"/>
          <a:chExt cx="0" cy="0"/>
        </a:xfrm>
      </p:grpSpPr>
      <p:sp>
        <p:nvSpPr>
          <p:cNvPr id="122" name="Google Shape;122;g2d18105ecef_1_33"/>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g2d18105ecef_1_33"/>
          <p:cNvPicPr preferRelativeResize="0"/>
          <p:nvPr/>
        </p:nvPicPr>
        <p:blipFill rotWithShape="1">
          <a:blip r:embed="rId2">
            <a:alphaModFix/>
          </a:blip>
          <a:srcRect/>
          <a:stretch/>
        </p:blipFill>
        <p:spPr>
          <a:xfrm>
            <a:off x="625509" y="6343650"/>
            <a:ext cx="283369" cy="2833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27"/>
        <p:cNvGrpSpPr/>
        <p:nvPr/>
      </p:nvGrpSpPr>
      <p:grpSpPr>
        <a:xfrm>
          <a:off x="0" y="0"/>
          <a:ext cx="0" cy="0"/>
          <a:chOff x="0" y="0"/>
          <a:chExt cx="0" cy="0"/>
        </a:xfrm>
      </p:grpSpPr>
      <p:sp>
        <p:nvSpPr>
          <p:cNvPr id="28" name="Google Shape;28;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9" name="Google Shape;29;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30" name="Google Shape;30;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2" name="Google Shape;32;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 name="Google Shape;33;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ith content 1">
  <p:cSld name="Section Header with content">
    <p:spTree>
      <p:nvGrpSpPr>
        <p:cNvPr id="1" name="Shape 35"/>
        <p:cNvGrpSpPr/>
        <p:nvPr/>
      </p:nvGrpSpPr>
      <p:grpSpPr>
        <a:xfrm>
          <a:off x="0" y="0"/>
          <a:ext cx="0" cy="0"/>
          <a:chOff x="0" y="0"/>
          <a:chExt cx="0" cy="0"/>
        </a:xfrm>
      </p:grpSpPr>
      <p:sp>
        <p:nvSpPr>
          <p:cNvPr id="36" name="Google Shape;36;g2d04f75b1c6_0_143"/>
          <p:cNvSpPr/>
          <p:nvPr/>
        </p:nvSpPr>
        <p:spPr>
          <a:xfrm>
            <a:off x="892150" y="-21175"/>
            <a:ext cx="7605900" cy="1385700"/>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37" name="Google Shape;37;g2d04f75b1c6_0_143"/>
          <p:cNvCxnSpPr/>
          <p:nvPr/>
        </p:nvCxnSpPr>
        <p:spPr>
          <a:xfrm>
            <a:off x="886867" y="1395061"/>
            <a:ext cx="7605900" cy="0"/>
          </a:xfrm>
          <a:prstGeom prst="straightConnector1">
            <a:avLst/>
          </a:prstGeom>
          <a:noFill/>
          <a:ln w="31750" cap="flat" cmpd="sng">
            <a:solidFill>
              <a:schemeClr val="accent1"/>
            </a:solidFill>
            <a:prstDash val="solid"/>
            <a:round/>
            <a:headEnd type="none" w="sm" len="sm"/>
            <a:tailEnd type="none" w="sm" len="sm"/>
          </a:ln>
        </p:spPr>
      </p:cxnSp>
      <p:sp>
        <p:nvSpPr>
          <p:cNvPr id="38" name="Google Shape;38;g2d04f75b1c6_0_143"/>
          <p:cNvSpPr txBox="1">
            <a:spLocks noGrp="1"/>
          </p:cNvSpPr>
          <p:nvPr>
            <p:ph type="title"/>
          </p:nvPr>
        </p:nvSpPr>
        <p:spPr>
          <a:xfrm>
            <a:off x="1088686" y="390703"/>
            <a:ext cx="7202400" cy="8931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d04f75b1c6_0_143"/>
          <p:cNvSpPr txBox="1">
            <a:spLocks noGrp="1"/>
          </p:cNvSpPr>
          <p:nvPr>
            <p:ph type="body" idx="1"/>
          </p:nvPr>
        </p:nvSpPr>
        <p:spPr>
          <a:xfrm>
            <a:off x="1088675" y="1642576"/>
            <a:ext cx="7202400" cy="4412400"/>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750"/>
              </a:spcBef>
              <a:spcAft>
                <a:spcPts val="0"/>
              </a:spcAft>
              <a:buSzPts val="2400"/>
              <a:buChar char="•"/>
              <a:defRPr sz="2400">
                <a:solidFill>
                  <a:schemeClr val="dk2"/>
                </a:solidFill>
              </a:defRPr>
            </a:lvl1pPr>
            <a:lvl2pPr marL="914400" lvl="1" indent="-381000" algn="l">
              <a:lnSpc>
                <a:spcPct val="120000"/>
              </a:lnSpc>
              <a:spcBef>
                <a:spcPts val="375"/>
              </a:spcBef>
              <a:spcAft>
                <a:spcPts val="0"/>
              </a:spcAft>
              <a:buSzPts val="2400"/>
              <a:buChar char="•"/>
              <a:defRPr sz="2400">
                <a:solidFill>
                  <a:schemeClr val="dk2"/>
                </a:solidFill>
              </a:defRPr>
            </a:lvl2pPr>
            <a:lvl3pPr marL="1371600" lvl="2" indent="-381000" algn="l">
              <a:lnSpc>
                <a:spcPct val="120000"/>
              </a:lnSpc>
              <a:spcBef>
                <a:spcPts val="375"/>
              </a:spcBef>
              <a:spcAft>
                <a:spcPts val="0"/>
              </a:spcAft>
              <a:buSzPts val="2400"/>
              <a:buChar char="•"/>
              <a:defRPr sz="2400">
                <a:solidFill>
                  <a:schemeClr val="dk2"/>
                </a:solidFill>
              </a:defRPr>
            </a:lvl3pPr>
            <a:lvl4pPr marL="1828800" lvl="3" indent="-381000" algn="l">
              <a:lnSpc>
                <a:spcPct val="120000"/>
              </a:lnSpc>
              <a:spcBef>
                <a:spcPts val="375"/>
              </a:spcBef>
              <a:spcAft>
                <a:spcPts val="0"/>
              </a:spcAft>
              <a:buSzPts val="2400"/>
              <a:buChar char="•"/>
              <a:defRPr sz="2400">
                <a:solidFill>
                  <a:schemeClr val="dk2"/>
                </a:solidFill>
              </a:defRPr>
            </a:lvl4pPr>
            <a:lvl5pPr marL="2286000" lvl="4" indent="-381000" algn="l">
              <a:lnSpc>
                <a:spcPct val="120000"/>
              </a:lnSpc>
              <a:spcBef>
                <a:spcPts val="375"/>
              </a:spcBef>
              <a:spcAft>
                <a:spcPts val="0"/>
              </a:spcAft>
              <a:buSzPts val="2400"/>
              <a:buChar char="•"/>
              <a:defRPr sz="2400">
                <a:solidFill>
                  <a:schemeClr val="dk2"/>
                </a:solidFill>
              </a:defRPr>
            </a:lvl5pPr>
            <a:lvl6pPr marL="2743200" lvl="5" indent="-381000" algn="l">
              <a:lnSpc>
                <a:spcPct val="120000"/>
              </a:lnSpc>
              <a:spcBef>
                <a:spcPts val="375"/>
              </a:spcBef>
              <a:spcAft>
                <a:spcPts val="0"/>
              </a:spcAft>
              <a:buSzPts val="2400"/>
              <a:buChar char="•"/>
              <a:defRPr sz="2400"/>
            </a:lvl6pPr>
            <a:lvl7pPr marL="3200400" lvl="6" indent="-381000" algn="l">
              <a:lnSpc>
                <a:spcPct val="120000"/>
              </a:lnSpc>
              <a:spcBef>
                <a:spcPts val="375"/>
              </a:spcBef>
              <a:spcAft>
                <a:spcPts val="0"/>
              </a:spcAft>
              <a:buSzPts val="2400"/>
              <a:buChar char="•"/>
              <a:defRPr sz="2400"/>
            </a:lvl7pPr>
            <a:lvl8pPr marL="3657600" lvl="7" indent="-381000" algn="l">
              <a:lnSpc>
                <a:spcPct val="120000"/>
              </a:lnSpc>
              <a:spcBef>
                <a:spcPts val="375"/>
              </a:spcBef>
              <a:spcAft>
                <a:spcPts val="0"/>
              </a:spcAft>
              <a:buSzPts val="2400"/>
              <a:buChar char="•"/>
              <a:defRPr sz="2400"/>
            </a:lvl8pPr>
            <a:lvl9pPr marL="4114800" lvl="8" indent="-381000" algn="l">
              <a:lnSpc>
                <a:spcPct val="120000"/>
              </a:lnSpc>
              <a:spcBef>
                <a:spcPts val="375"/>
              </a:spcBef>
              <a:spcAft>
                <a:spcPts val="0"/>
              </a:spcAft>
              <a:buSzPts val="2400"/>
              <a:buChar char="•"/>
              <a:defRPr sz="2400"/>
            </a:lvl9pPr>
          </a:lstStyle>
          <a:p>
            <a:endParaRPr/>
          </a:p>
        </p:txBody>
      </p:sp>
      <p:sp>
        <p:nvSpPr>
          <p:cNvPr id="40" name="Google Shape;40;g2d04f75b1c6_0_143"/>
          <p:cNvSpPr txBox="1">
            <a:spLocks noGrp="1"/>
          </p:cNvSpPr>
          <p:nvPr>
            <p:ph type="dt" idx="10"/>
          </p:nvPr>
        </p:nvSpPr>
        <p:spPr>
          <a:xfrm>
            <a:off x="7490462" y="6213011"/>
            <a:ext cx="800700" cy="308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2d04f75b1c6_0_143"/>
          <p:cNvSpPr txBox="1">
            <a:spLocks noGrp="1"/>
          </p:cNvSpPr>
          <p:nvPr>
            <p:ph type="sldNum" idx="12"/>
          </p:nvPr>
        </p:nvSpPr>
        <p:spPr>
          <a:xfrm>
            <a:off x="1088686" y="6211950"/>
            <a:ext cx="511200" cy="3093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2"/>
        <p:cNvGrpSpPr/>
        <p:nvPr/>
      </p:nvGrpSpPr>
      <p:grpSpPr>
        <a:xfrm>
          <a:off x="0" y="0"/>
          <a:ext cx="0" cy="0"/>
          <a:chOff x="0" y="0"/>
          <a:chExt cx="0" cy="0"/>
        </a:xfrm>
      </p:grpSpPr>
      <p:sp>
        <p:nvSpPr>
          <p:cNvPr id="43" name="Google Shape;43;p71"/>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4" name="Google Shape;44;p7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6" name="Google Shape;46;p71"/>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8"/>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49" name="Google Shape;49;p28"/>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0" name="Google Shape;50;p28"/>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2" name="Google Shape;52;p2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54"/>
        <p:cNvGrpSpPr/>
        <p:nvPr/>
      </p:nvGrpSpPr>
      <p:grpSpPr>
        <a:xfrm>
          <a:off x="0" y="0"/>
          <a:ext cx="0" cy="0"/>
          <a:chOff x="0" y="0"/>
          <a:chExt cx="0" cy="0"/>
        </a:xfrm>
      </p:grpSpPr>
      <p:sp>
        <p:nvSpPr>
          <p:cNvPr id="55" name="Google Shape;55;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6" name="Google Shape;56;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57" name="Google Shape;57;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9" name="Google Shape;59;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60" name="Google Shape;60;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62"/>
        <p:cNvGrpSpPr/>
        <p:nvPr/>
      </p:nvGrpSpPr>
      <p:grpSpPr>
        <a:xfrm>
          <a:off x="0" y="0"/>
          <a:ext cx="0" cy="0"/>
          <a:chOff x="0" y="0"/>
          <a:chExt cx="0" cy="0"/>
        </a:xfrm>
      </p:grpSpPr>
      <p:sp>
        <p:nvSpPr>
          <p:cNvPr id="63" name="Google Shape;63;p3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4" name="Google Shape;64;p3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65" name="Google Shape;65;p3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2"/>
          <p:cNvSpPr>
            <a:spLocks noGrp="1"/>
          </p:cNvSpPr>
          <p:nvPr>
            <p:ph type="pic" idx="2"/>
          </p:nvPr>
        </p:nvSpPr>
        <p:spPr>
          <a:xfrm>
            <a:off x="5449305" y="797578"/>
            <a:ext cx="2841836" cy="5248677"/>
          </a:xfrm>
          <a:prstGeom prst="rect">
            <a:avLst/>
          </a:prstGeom>
          <a:solidFill>
            <a:srgbClr val="D8D8D8"/>
          </a:solidFill>
          <a:ln>
            <a:noFill/>
          </a:ln>
        </p:spPr>
      </p:sp>
      <p:sp>
        <p:nvSpPr>
          <p:cNvPr id="67" name="Google Shape;67;p3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68" name="Google Shape;68;p3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9" name="Google Shape;69;p3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70"/>
        <p:cNvGrpSpPr/>
        <p:nvPr/>
      </p:nvGrpSpPr>
      <p:grpSpPr>
        <a:xfrm>
          <a:off x="0" y="0"/>
          <a:ext cx="0" cy="0"/>
          <a:chOff x="0" y="0"/>
          <a:chExt cx="0" cy="0"/>
        </a:xfrm>
      </p:grpSpPr>
      <p:cxnSp>
        <p:nvCxnSpPr>
          <p:cNvPr id="71" name="Google Shape;71;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72" name="Google Shape;72;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4" name="Google Shape;74;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6" name="Google Shape;76;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2d18105ecef_1_0"/>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4"/>
              </a:buClr>
              <a:buSzPts val="3600"/>
              <a:buFont typeface="Georgia"/>
              <a:buNone/>
              <a:defRPr sz="3600" b="0" i="0" u="none" strike="noStrike" cap="none">
                <a:solidFill>
                  <a:schemeClr val="accent4"/>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0" name="Google Shape;90;g2d18105ecef_1_0"/>
          <p:cNvSpPr txBox="1">
            <a:spLocks noGrp="1"/>
          </p:cNvSpPr>
          <p:nvPr>
            <p:ph type="body" idx="1"/>
          </p:nvPr>
        </p:nvSpPr>
        <p:spPr>
          <a:xfrm>
            <a:off x="628650" y="1825625"/>
            <a:ext cx="7886700" cy="4431484"/>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000"/>
              </a:spcBef>
              <a:spcAft>
                <a:spcPts val="0"/>
              </a:spcAft>
              <a:buClr>
                <a:srgbClr val="262626"/>
              </a:buClr>
              <a:buSzPts val="2200"/>
              <a:buFont typeface="Arial"/>
              <a:buChar char="•"/>
              <a:defRPr sz="2200" b="0" i="0" u="none" strike="noStrike" cap="none">
                <a:solidFill>
                  <a:srgbClr val="262626"/>
                </a:solidFill>
                <a:latin typeface="Arial"/>
                <a:ea typeface="Arial"/>
                <a:cs typeface="Arial"/>
                <a:sym typeface="Arial"/>
              </a:defRPr>
            </a:lvl1pPr>
            <a:lvl2pPr marL="914400" marR="0" lvl="1" indent="-355600" algn="l" rtl="0">
              <a:lnSpc>
                <a:spcPct val="90000"/>
              </a:lnSpc>
              <a:spcBef>
                <a:spcPts val="500"/>
              </a:spcBef>
              <a:spcAft>
                <a:spcPts val="0"/>
              </a:spcAft>
              <a:buClr>
                <a:srgbClr val="262626"/>
              </a:buClr>
              <a:buSzPts val="2000"/>
              <a:buFont typeface="Arial"/>
              <a:buChar char="•"/>
              <a:defRPr sz="2000" b="0" i="0" u="none" strike="noStrike" cap="none">
                <a:solidFill>
                  <a:srgbClr val="262626"/>
                </a:solidFill>
                <a:latin typeface="Arial"/>
                <a:ea typeface="Arial"/>
                <a:cs typeface="Arial"/>
                <a:sym typeface="Arial"/>
              </a:defRPr>
            </a:lvl2pPr>
            <a:lvl3pPr marL="1371600" marR="0" lvl="2" indent="-342900" algn="l" rtl="0">
              <a:lnSpc>
                <a:spcPct val="90000"/>
              </a:lnSpc>
              <a:spcBef>
                <a:spcPts val="500"/>
              </a:spcBef>
              <a:spcAft>
                <a:spcPts val="0"/>
              </a:spcAft>
              <a:buClr>
                <a:srgbClr val="262626"/>
              </a:buClr>
              <a:buSzPts val="1800"/>
              <a:buFont typeface="Arial"/>
              <a:buChar char="•"/>
              <a:defRPr sz="1800" b="0" i="0" u="none" strike="noStrike" cap="none">
                <a:solidFill>
                  <a:srgbClr val="262626"/>
                </a:solidFill>
                <a:latin typeface="Arial"/>
                <a:ea typeface="Arial"/>
                <a:cs typeface="Arial"/>
                <a:sym typeface="Arial"/>
              </a:defRPr>
            </a:lvl3pPr>
            <a:lvl4pPr marL="1828800" marR="0" lvl="3" indent="-330200" algn="l" rtl="0">
              <a:lnSpc>
                <a:spcPct val="90000"/>
              </a:lnSpc>
              <a:spcBef>
                <a:spcPts val="50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4pPr>
            <a:lvl5pPr marL="2286000" marR="0" lvl="4" indent="-330200" algn="l" rtl="0">
              <a:lnSpc>
                <a:spcPct val="90000"/>
              </a:lnSpc>
              <a:spcBef>
                <a:spcPts val="500"/>
              </a:spcBef>
              <a:spcAft>
                <a:spcPts val="0"/>
              </a:spcAft>
              <a:buClr>
                <a:srgbClr val="262626"/>
              </a:buClr>
              <a:buSzPts val="1600"/>
              <a:buFont typeface="Arial"/>
              <a:buChar char="•"/>
              <a:defRPr sz="16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g2d18105ecef_1_0"/>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7"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asccc-oeri.org/" TargetMode="External"/><Relationship Id="rId5" Type="http://schemas.openxmlformats.org/officeDocument/2006/relationships/hyperlink" Target="https://asccc-oeri.org/" TargetMode="External"/><Relationship Id="rId4" Type="http://schemas.openxmlformats.org/officeDocument/2006/relationships/hyperlink" Target="https://asccc-oeri.org/oeri-liaiso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unsplash.com/photos/dog-reading-book-during-daytime-X1RQ3b6ZhUs?utm_content=creditCopyText&amp;utm_medium=referral&amp;utm_source=unsplash" TargetMode="External"/><Relationship Id="rId4" Type="http://schemas.openxmlformats.org/officeDocument/2006/relationships/hyperlink" Target="https://unsplash.com/@2photopots?utm_content=creditCopyText&amp;utm_medium=referral&amp;utm_source=unsplash"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sccc-oeri.org/asccc-oeri-seeking-discipline-lead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unsplash.com/photos/selective-focus-of-brown-deer-lying-on-green-grass-during-daytime-F0dmGPe2KG0?utm_content=creditCopyText&amp;utm_medium=referral&amp;utm_source=unsplash" TargetMode="External"/><Relationship Id="rId4" Type="http://schemas.openxmlformats.org/officeDocument/2006/relationships/hyperlink" Target="https://unsplash.com/@peterlaster?utm_content=creditCopyText&amp;utm_medium=referral&amp;utm_source=unsplas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unsplash.com/photos/short-coated-brown-dog-AoqgGAqrLpU?utm_content=creditCopyText&amp;utm_medium=referral&amp;utm_source=unsplash" TargetMode="External"/><Relationship Id="rId4" Type="http://schemas.openxmlformats.org/officeDocument/2006/relationships/hyperlink" Target="https://unsplash.com/@camylla93?utm_content=creditCopyText&amp;utm_medium=referral&amp;utm_source=unsplash"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oeri@asccc.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asccc-oeri.org/about-u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asccc-oeri.org/wp-content/uploads/2023/08/ESS-23-37.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5"/>
          <p:cNvSpPr txBox="1">
            <a:spLocks noGrp="1"/>
          </p:cNvSpPr>
          <p:nvPr>
            <p:ph type="ctrTitle"/>
          </p:nvPr>
        </p:nvSpPr>
        <p:spPr>
          <a:xfrm>
            <a:off x="556592" y="1661160"/>
            <a:ext cx="7612628" cy="2960536"/>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SzPts val="2800"/>
              <a:buNone/>
            </a:pPr>
            <a:r>
              <a:rPr lang="en-US" dirty="0">
                <a:latin typeface="Arial"/>
                <a:ea typeface="Arial"/>
                <a:cs typeface="Arial"/>
                <a:sym typeface="Arial"/>
              </a:rPr>
              <a:t>The ASCCC Open Educational Resources Initiative (OERI): Resources and Services to Support Your ZTC Pathway Development </a:t>
            </a:r>
            <a:endParaRPr dirty="0">
              <a:latin typeface="Arial"/>
              <a:ea typeface="Arial"/>
              <a:cs typeface="Arial"/>
              <a:sym typeface="Arial"/>
            </a:endParaRPr>
          </a:p>
        </p:txBody>
      </p:sp>
      <p:sp>
        <p:nvSpPr>
          <p:cNvPr id="130" name="Google Shape;130;p15"/>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70000" lnSpcReduction="20000"/>
          </a:bodyPr>
          <a:lstStyle/>
          <a:p>
            <a:pPr marL="0" lvl="0" indent="0" algn="l" rtl="0">
              <a:lnSpc>
                <a:spcPct val="120000"/>
              </a:lnSpc>
              <a:spcBef>
                <a:spcPts val="750"/>
              </a:spcBef>
              <a:spcAft>
                <a:spcPts val="0"/>
              </a:spcAft>
              <a:buSzPct val="114285"/>
              <a:buNone/>
            </a:pPr>
            <a:r>
              <a:rPr lang="en-US" sz="2000"/>
              <a:t>Revised May 1, 2024. </a:t>
            </a:r>
            <a:br>
              <a:rPr lang="en-US" sz="2000"/>
            </a:b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14285"/>
              <a:buNone/>
            </a:pPr>
            <a:r>
              <a:rPr lang="en-US" sz="2000"/>
              <a:t>Attribute this slide deck as: </a:t>
            </a:r>
            <a:r>
              <a:rPr lang="en-US" sz="2000" u="sng">
                <a:solidFill>
                  <a:schemeClr val="hlink"/>
                </a:solidFill>
                <a:hlinkClick r:id="rId4"/>
              </a:rPr>
              <a:t>"</a:t>
            </a:r>
            <a:r>
              <a:rPr lang="en-US" sz="2000" u="sng">
                <a:solidFill>
                  <a:schemeClr val="hlink"/>
                </a:solidFill>
                <a:hlinkClick r:id="rId5"/>
              </a:rPr>
              <a:t>The OERI: Resources and Services to Support Your ZTC Pathway Development</a:t>
            </a:r>
            <a:r>
              <a:rPr lang="en-US" sz="2000" u="sng">
                <a:solidFill>
                  <a:schemeClr val="hlink"/>
                </a:solidFill>
                <a:hlinkClick r:id="rId4"/>
              </a:rPr>
              <a:t>"</a:t>
            </a:r>
            <a:r>
              <a:rPr lang="en-US" sz="2000"/>
              <a:t> by </a:t>
            </a:r>
            <a:r>
              <a:rPr lang="en-US" sz="2000" u="sng">
                <a:solidFill>
                  <a:schemeClr val="hlink"/>
                </a:solidFill>
                <a:hlinkClick r:id="rId6"/>
              </a:rPr>
              <a:t>ASCCC OERI</a:t>
            </a:r>
            <a:r>
              <a:rPr lang="en-US" sz="2000"/>
              <a:t> is licensed under </a:t>
            </a:r>
            <a:r>
              <a:rPr lang="en-US" sz="2000" u="sng">
                <a:solidFill>
                  <a:schemeClr val="hlink"/>
                </a:solidFill>
                <a:hlinkClick r:id="rId7"/>
              </a:rPr>
              <a:t>CC BY 4.0</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41"/>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In the beginning…</a:t>
            </a:r>
            <a:endParaRPr dirty="0"/>
          </a:p>
        </p:txBody>
      </p:sp>
      <p:sp>
        <p:nvSpPr>
          <p:cNvPr id="190" name="Google Shape;190;p41"/>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Everyone did everything..</a:t>
            </a:r>
            <a:endParaRPr/>
          </a:p>
        </p:txBody>
      </p:sp>
      <p:sp>
        <p:nvSpPr>
          <p:cNvPr id="191" name="Google Shape;191;p41"/>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192" name="Google Shape;192;p41" descr="A brown dog reading a book with its snout in the pages&#10;"/>
          <p:cNvPicPr preferRelativeResize="0"/>
          <p:nvPr/>
        </p:nvPicPr>
        <p:blipFill rotWithShape="1">
          <a:blip r:embed="rId3">
            <a:alphaModFix/>
          </a:blip>
          <a:srcRect/>
          <a:stretch/>
        </p:blipFill>
        <p:spPr>
          <a:xfrm>
            <a:off x="5046563" y="2015735"/>
            <a:ext cx="2662089" cy="4150922"/>
          </a:xfrm>
          <a:prstGeom prst="rect">
            <a:avLst/>
          </a:prstGeom>
          <a:noFill/>
          <a:ln>
            <a:noFill/>
          </a:ln>
        </p:spPr>
      </p:pic>
      <p:sp>
        <p:nvSpPr>
          <p:cNvPr id="193" name="Google Shape;193;p41"/>
          <p:cNvSpPr txBox="1"/>
          <p:nvPr/>
        </p:nvSpPr>
        <p:spPr>
          <a:xfrm>
            <a:off x="5046563" y="6327089"/>
            <a:ext cx="296267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2Photo Pots</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OERI Leadership Team</a:t>
            </a:r>
            <a:endParaRPr/>
          </a:p>
        </p:txBody>
      </p:sp>
      <p:sp>
        <p:nvSpPr>
          <p:cNvPr id="200" name="Google Shape;200;p42"/>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t>Project Director</a:t>
            </a:r>
            <a:endParaRPr/>
          </a:p>
          <a:p>
            <a:pPr marL="457200" lvl="0" indent="-330200" algn="l" rtl="0">
              <a:lnSpc>
                <a:spcPct val="120000"/>
              </a:lnSpc>
              <a:spcBef>
                <a:spcPts val="750"/>
              </a:spcBef>
              <a:spcAft>
                <a:spcPts val="0"/>
              </a:spcAft>
              <a:buSzPts val="1600"/>
              <a:buChar char="•"/>
            </a:pPr>
            <a:r>
              <a:rPr lang="en-US" sz="1800"/>
              <a:t>OERI Regional Leads</a:t>
            </a:r>
            <a:endParaRPr/>
          </a:p>
          <a:p>
            <a:pPr marL="457200" lvl="0" indent="-330200" algn="l" rtl="0">
              <a:lnSpc>
                <a:spcPct val="120000"/>
              </a:lnSpc>
              <a:spcBef>
                <a:spcPts val="750"/>
              </a:spcBef>
              <a:spcAft>
                <a:spcPts val="0"/>
              </a:spcAft>
              <a:buSzPts val="1600"/>
              <a:buChar char="•"/>
            </a:pPr>
            <a:r>
              <a:rPr lang="en-US" sz="1800"/>
              <a:t>OERI Project Facilitators</a:t>
            </a:r>
            <a:endParaRPr/>
          </a:p>
          <a:p>
            <a:pPr marL="457200" lvl="0" indent="-330200" algn="l" rtl="0">
              <a:lnSpc>
                <a:spcPct val="120000"/>
              </a:lnSpc>
              <a:spcBef>
                <a:spcPts val="750"/>
              </a:spcBef>
              <a:spcAft>
                <a:spcPts val="0"/>
              </a:spcAft>
              <a:buSzPts val="1600"/>
              <a:buChar char="•"/>
            </a:pPr>
            <a:r>
              <a:rPr lang="en-US" sz="1800"/>
              <a:t>Communications Coordinator</a:t>
            </a:r>
            <a:endParaRPr/>
          </a:p>
          <a:p>
            <a:pPr marL="457200" lvl="0" indent="-330200" algn="l" rtl="0">
              <a:lnSpc>
                <a:spcPct val="120000"/>
              </a:lnSpc>
              <a:spcBef>
                <a:spcPts val="750"/>
              </a:spcBef>
              <a:spcAft>
                <a:spcPts val="0"/>
              </a:spcAft>
              <a:buSzPts val="1600"/>
              <a:buChar char="•"/>
            </a:pPr>
            <a:r>
              <a:rPr lang="en-US" sz="1800"/>
              <a:t>Discipline Lead Coordinator</a:t>
            </a:r>
            <a:endParaRPr/>
          </a:p>
          <a:p>
            <a:pPr marL="457200" lvl="0" indent="-330200" algn="l" rtl="0">
              <a:lnSpc>
                <a:spcPct val="120000"/>
              </a:lnSpc>
              <a:spcBef>
                <a:spcPts val="750"/>
              </a:spcBef>
              <a:spcAft>
                <a:spcPts val="0"/>
              </a:spcAft>
              <a:buSzPts val="1600"/>
              <a:buChar char="•"/>
            </a:pPr>
            <a:r>
              <a:rPr lang="en-US" sz="1800"/>
              <a:t>IDEA Framework Lead</a:t>
            </a:r>
            <a:endParaRPr/>
          </a:p>
          <a:p>
            <a:pPr marL="127000" lvl="0" indent="0" algn="l" rtl="0">
              <a:lnSpc>
                <a:spcPct val="120000"/>
              </a:lnSpc>
              <a:spcBef>
                <a:spcPts val="750"/>
              </a:spcBef>
              <a:spcAft>
                <a:spcPts val="0"/>
              </a:spcAft>
              <a:buSzPts val="1600"/>
              <a:buNone/>
            </a:pPr>
            <a:endParaRPr sz="1800"/>
          </a:p>
          <a:p>
            <a:pPr marL="457200" lvl="0" indent="-330200" algn="l" rtl="0">
              <a:lnSpc>
                <a:spcPct val="120000"/>
              </a:lnSpc>
              <a:spcBef>
                <a:spcPts val="750"/>
              </a:spcBef>
              <a:spcAft>
                <a:spcPts val="0"/>
              </a:spcAft>
              <a:buSzPts val="1600"/>
              <a:buChar char="•"/>
            </a:pPr>
            <a:r>
              <a:rPr lang="en-US" sz="1800"/>
              <a:t>Supported by AMAZING staff and the resources of the ASCCC</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89"/>
              <a:buFont typeface="Gill Sans"/>
              <a:buNone/>
            </a:pPr>
            <a:r>
              <a:rPr lang="en-US" sz="4400" dirty="0"/>
              <a:t>Statewide structure</a:t>
            </a:r>
            <a:endParaRPr sz="4400" dirty="0">
              <a:latin typeface="Arial"/>
              <a:ea typeface="Arial"/>
              <a:cs typeface="Arial"/>
              <a:sym typeface="Arial"/>
            </a:endParaRPr>
          </a:p>
        </p:txBody>
      </p:sp>
      <p:sp>
        <p:nvSpPr>
          <p:cNvPr id="206" name="Google Shape;206;p17"/>
          <p:cNvSpPr txBox="1">
            <a:spLocks noGrp="1"/>
          </p:cNvSpPr>
          <p:nvPr>
            <p:ph type="body" idx="1"/>
          </p:nvPr>
        </p:nvSpPr>
        <p:spPr>
          <a:xfrm>
            <a:off x="849375" y="2015725"/>
            <a:ext cx="4016400" cy="4039200"/>
          </a:xfrm>
          <a:prstGeom prst="rect">
            <a:avLst/>
          </a:prstGeom>
          <a:noFill/>
          <a:ln>
            <a:noFill/>
          </a:ln>
        </p:spPr>
        <p:txBody>
          <a:bodyPr spcFirstLastPara="1" wrap="square" lIns="91425" tIns="45700" rIns="91425" bIns="45700" anchor="t" anchorCtr="0">
            <a:noAutofit/>
          </a:bodyPr>
          <a:lstStyle/>
          <a:p>
            <a:pPr marL="171446" lvl="0" indent="-171446" algn="l" rtl="0">
              <a:lnSpc>
                <a:spcPct val="110000"/>
              </a:lnSpc>
              <a:spcBef>
                <a:spcPts val="0"/>
              </a:spcBef>
              <a:spcAft>
                <a:spcPts val="0"/>
              </a:spcAft>
              <a:buSzPts val="2220"/>
              <a:buChar char="•"/>
            </a:pPr>
            <a:r>
              <a:rPr lang="en-US" sz="2000">
                <a:latin typeface="Arial"/>
                <a:ea typeface="Arial"/>
                <a:cs typeface="Arial"/>
                <a:sym typeface="Arial"/>
              </a:rPr>
              <a:t>Regional Leads</a:t>
            </a:r>
            <a:endParaRPr sz="2000">
              <a:latin typeface="Arial"/>
              <a:ea typeface="Arial"/>
              <a:cs typeface="Arial"/>
              <a:sym typeface="Arial"/>
            </a:endParaRPr>
          </a:p>
          <a:p>
            <a:pPr marL="514337" lvl="1" indent="-171446" algn="l" rtl="0">
              <a:lnSpc>
                <a:spcPct val="110000"/>
              </a:lnSpc>
              <a:spcBef>
                <a:spcPts val="375"/>
              </a:spcBef>
              <a:spcAft>
                <a:spcPts val="0"/>
              </a:spcAft>
              <a:buSzPts val="2220"/>
              <a:buChar char="•"/>
            </a:pPr>
            <a:r>
              <a:rPr lang="en-US" sz="2000">
                <a:latin typeface="Arial"/>
                <a:ea typeface="Arial"/>
                <a:cs typeface="Arial"/>
                <a:sym typeface="Arial"/>
              </a:rPr>
              <a:t>OER Liaisons</a:t>
            </a:r>
            <a:endParaRPr/>
          </a:p>
          <a:p>
            <a:pPr marL="971537" lvl="2" indent="-171446" algn="l" rtl="0">
              <a:lnSpc>
                <a:spcPct val="110000"/>
              </a:lnSpc>
              <a:spcBef>
                <a:spcPts val="375"/>
              </a:spcBef>
              <a:spcAft>
                <a:spcPts val="0"/>
              </a:spcAft>
              <a:buSzPts val="2220"/>
              <a:buChar char="•"/>
            </a:pPr>
            <a:r>
              <a:rPr lang="en-US" sz="2000">
                <a:latin typeface="Arial"/>
                <a:ea typeface="Arial"/>
                <a:cs typeface="Arial"/>
                <a:sym typeface="Arial"/>
              </a:rPr>
              <a:t>Appointed by local senate</a:t>
            </a:r>
            <a:endParaRPr/>
          </a:p>
          <a:p>
            <a:pPr marL="971537" lvl="2" indent="-171446" algn="l" rtl="0">
              <a:lnSpc>
                <a:spcPct val="110000"/>
              </a:lnSpc>
              <a:spcBef>
                <a:spcPts val="375"/>
              </a:spcBef>
              <a:spcAft>
                <a:spcPts val="0"/>
              </a:spcAft>
              <a:buSzPts val="2220"/>
              <a:buChar char="•"/>
            </a:pPr>
            <a:r>
              <a:rPr lang="en-US" sz="2000">
                <a:latin typeface="Arial"/>
                <a:ea typeface="Arial"/>
                <a:cs typeface="Arial"/>
                <a:sym typeface="Arial"/>
              </a:rPr>
              <a:t>Share OERI’s messages with the college community</a:t>
            </a:r>
            <a:endParaRPr/>
          </a:p>
          <a:p>
            <a:pPr marL="971537" lvl="2" indent="-171446" algn="l" rtl="0">
              <a:lnSpc>
                <a:spcPct val="110000"/>
              </a:lnSpc>
              <a:spcBef>
                <a:spcPts val="375"/>
              </a:spcBef>
              <a:spcAft>
                <a:spcPts val="0"/>
              </a:spcAft>
              <a:buSzPts val="2220"/>
              <a:buChar char="•"/>
            </a:pPr>
            <a:r>
              <a:rPr lang="en-US" sz="2000">
                <a:latin typeface="Arial"/>
                <a:ea typeface="Arial"/>
                <a:cs typeface="Arial"/>
                <a:sym typeface="Arial"/>
              </a:rPr>
              <a:t>Share local issues with the OERI</a:t>
            </a:r>
            <a:endParaRPr sz="2000">
              <a:latin typeface="Arial"/>
              <a:ea typeface="Arial"/>
              <a:cs typeface="Arial"/>
              <a:sym typeface="Arial"/>
            </a:endParaRPr>
          </a:p>
          <a:p>
            <a:pPr marL="0" lvl="0" indent="0" algn="l" rtl="0">
              <a:lnSpc>
                <a:spcPct val="110000"/>
              </a:lnSpc>
              <a:spcBef>
                <a:spcPts val="375"/>
              </a:spcBef>
              <a:spcAft>
                <a:spcPts val="0"/>
              </a:spcAft>
              <a:buSzPts val="1600"/>
              <a:buNone/>
            </a:pPr>
            <a:endParaRPr sz="1800">
              <a:latin typeface="Arial"/>
              <a:ea typeface="Arial"/>
              <a:cs typeface="Arial"/>
              <a:sym typeface="Arial"/>
            </a:endParaRPr>
          </a:p>
        </p:txBody>
      </p:sp>
      <p:pic>
        <p:nvPicPr>
          <p:cNvPr id="207" name="Google Shape;207;p17" descr="A spider web with water droplets on it&#10;"/>
          <p:cNvPicPr preferRelativeResize="0">
            <a:picLocks noGrp="1"/>
          </p:cNvPicPr>
          <p:nvPr>
            <p:ph type="body" idx="1"/>
          </p:nvPr>
        </p:nvPicPr>
        <p:blipFill rotWithShape="1">
          <a:blip r:embed="rId3">
            <a:alphaModFix/>
          </a:blip>
          <a:srcRect/>
          <a:stretch/>
        </p:blipFill>
        <p:spPr>
          <a:xfrm>
            <a:off x="4865675" y="2331175"/>
            <a:ext cx="3649200" cy="328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6fe6bef8d8_4_27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89"/>
              <a:buFont typeface="Gill Sans"/>
              <a:buNone/>
            </a:pPr>
            <a:r>
              <a:rPr lang="en-US" sz="4400"/>
              <a:t>OERI Communication</a:t>
            </a:r>
            <a:endParaRPr sz="4400">
              <a:latin typeface="Arial"/>
              <a:ea typeface="Arial"/>
              <a:cs typeface="Arial"/>
              <a:sym typeface="Arial"/>
            </a:endParaRPr>
          </a:p>
        </p:txBody>
      </p:sp>
      <p:sp>
        <p:nvSpPr>
          <p:cNvPr id="213" name="Google Shape;213;g26fe6bef8d8_4_273"/>
          <p:cNvSpPr txBox="1">
            <a:spLocks noGrp="1"/>
          </p:cNvSpPr>
          <p:nvPr>
            <p:ph type="body" idx="1"/>
          </p:nvPr>
        </p:nvSpPr>
        <p:spPr>
          <a:xfrm>
            <a:off x="880850" y="2411850"/>
            <a:ext cx="4016400" cy="3643200"/>
          </a:xfrm>
          <a:prstGeom prst="rect">
            <a:avLst/>
          </a:prstGeom>
          <a:noFill/>
          <a:ln>
            <a:noFill/>
          </a:ln>
        </p:spPr>
        <p:txBody>
          <a:bodyPr spcFirstLastPara="1" wrap="square" lIns="91425" tIns="45700" rIns="91425" bIns="45700" anchor="t" anchorCtr="0">
            <a:noAutofit/>
          </a:bodyPr>
          <a:lstStyle/>
          <a:p>
            <a:pPr marL="514337" lvl="1" indent="-171446" algn="l" rtl="0">
              <a:lnSpc>
                <a:spcPct val="110000"/>
              </a:lnSpc>
              <a:spcBef>
                <a:spcPts val="375"/>
              </a:spcBef>
              <a:spcAft>
                <a:spcPts val="0"/>
              </a:spcAft>
              <a:buSzPts val="2220"/>
              <a:buChar char="•"/>
            </a:pPr>
            <a:r>
              <a:rPr lang="en-US" sz="2220"/>
              <a:t>List-servs </a:t>
            </a:r>
            <a:endParaRPr sz="2220"/>
          </a:p>
          <a:p>
            <a:pPr marL="514337" lvl="1" indent="-171446" algn="l" rtl="0">
              <a:lnSpc>
                <a:spcPct val="110000"/>
              </a:lnSpc>
              <a:spcBef>
                <a:spcPts val="375"/>
              </a:spcBef>
              <a:spcAft>
                <a:spcPts val="0"/>
              </a:spcAft>
              <a:buSzPts val="2220"/>
              <a:buChar char="•"/>
            </a:pPr>
            <a:r>
              <a:rPr lang="en-US" sz="2220"/>
              <a:t>Monthly newsletters</a:t>
            </a:r>
            <a:endParaRPr sz="2220"/>
          </a:p>
          <a:p>
            <a:pPr marL="514337" lvl="1" indent="-171446" algn="l" rtl="0">
              <a:lnSpc>
                <a:spcPct val="110000"/>
              </a:lnSpc>
              <a:spcBef>
                <a:spcPts val="375"/>
              </a:spcBef>
              <a:spcAft>
                <a:spcPts val="0"/>
              </a:spcAft>
              <a:buSzPts val="2220"/>
              <a:buChar char="•"/>
            </a:pPr>
            <a:r>
              <a:rPr lang="en-US" sz="2220"/>
              <a:t>Webinars</a:t>
            </a:r>
            <a:endParaRPr/>
          </a:p>
          <a:p>
            <a:pPr marL="514337" lvl="1" indent="-171446" algn="l" rtl="0">
              <a:lnSpc>
                <a:spcPct val="110000"/>
              </a:lnSpc>
              <a:spcBef>
                <a:spcPts val="375"/>
              </a:spcBef>
              <a:spcAft>
                <a:spcPts val="0"/>
              </a:spcAft>
              <a:buSzPts val="2220"/>
              <a:buChar char="•"/>
            </a:pPr>
            <a:r>
              <a:rPr lang="en-US" sz="2220"/>
              <a:t>Canvas space</a:t>
            </a:r>
            <a:endParaRPr/>
          </a:p>
          <a:p>
            <a:pPr marL="514337" lvl="1" indent="-171446" algn="l" rtl="0">
              <a:lnSpc>
                <a:spcPct val="110000"/>
              </a:lnSpc>
              <a:spcBef>
                <a:spcPts val="375"/>
              </a:spcBef>
              <a:spcAft>
                <a:spcPts val="0"/>
              </a:spcAft>
              <a:buSzPts val="2220"/>
              <a:buChar char="•"/>
            </a:pPr>
            <a:r>
              <a:rPr lang="en-US" sz="2220"/>
              <a:t>Surveys</a:t>
            </a:r>
            <a:endParaRPr/>
          </a:p>
          <a:p>
            <a:pPr marL="514337" lvl="1" indent="-171446" algn="l" rtl="0">
              <a:lnSpc>
                <a:spcPct val="110000"/>
              </a:lnSpc>
              <a:spcBef>
                <a:spcPts val="375"/>
              </a:spcBef>
              <a:spcAft>
                <a:spcPts val="0"/>
              </a:spcAft>
              <a:buSzPts val="2220"/>
              <a:buChar char="•"/>
            </a:pPr>
            <a:r>
              <a:rPr lang="en-US" sz="2220"/>
              <a:t>Website</a:t>
            </a:r>
            <a:endParaRPr/>
          </a:p>
          <a:p>
            <a:pPr marL="914400" lvl="0" indent="0" algn="l" rtl="0">
              <a:lnSpc>
                <a:spcPct val="110000"/>
              </a:lnSpc>
              <a:spcBef>
                <a:spcPts val="750"/>
              </a:spcBef>
              <a:spcAft>
                <a:spcPts val="0"/>
              </a:spcAft>
              <a:buSzPts val="1600"/>
              <a:buNone/>
            </a:pPr>
            <a:endParaRPr sz="2000"/>
          </a:p>
        </p:txBody>
      </p:sp>
      <p:pic>
        <p:nvPicPr>
          <p:cNvPr id="214" name="Google Shape;214;g26fe6bef8d8_4_273" descr="The ASCCC OER Initiative Canvas Shell"/>
          <p:cNvPicPr preferRelativeResize="0"/>
          <p:nvPr/>
        </p:nvPicPr>
        <p:blipFill rotWithShape="1">
          <a:blip r:embed="rId3">
            <a:alphaModFix/>
          </a:blip>
          <a:srcRect t="4446" r="78118" b="53124"/>
          <a:stretch/>
        </p:blipFill>
        <p:spPr>
          <a:xfrm>
            <a:off x="4844650" y="2349825"/>
            <a:ext cx="3049701" cy="31358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6fe6bef8d8_0_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89"/>
              <a:buFont typeface="Gill Sans"/>
              <a:buNone/>
            </a:pPr>
            <a:r>
              <a:rPr lang="en-US" sz="4400"/>
              <a:t>Discipline Connections</a:t>
            </a:r>
            <a:endParaRPr sz="4400">
              <a:latin typeface="Arial"/>
              <a:ea typeface="Arial"/>
              <a:cs typeface="Arial"/>
              <a:sym typeface="Arial"/>
            </a:endParaRPr>
          </a:p>
        </p:txBody>
      </p:sp>
      <p:sp>
        <p:nvSpPr>
          <p:cNvPr id="220" name="Google Shape;220;g26fe6bef8d8_0_1"/>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Autofit/>
          </a:bodyPr>
          <a:lstStyle/>
          <a:p>
            <a:pPr marL="457200" lvl="0" indent="-375920" algn="l" rtl="0">
              <a:lnSpc>
                <a:spcPct val="110000"/>
              </a:lnSpc>
              <a:spcBef>
                <a:spcPts val="375"/>
              </a:spcBef>
              <a:spcAft>
                <a:spcPts val="0"/>
              </a:spcAft>
              <a:buSzPts val="2320"/>
              <a:buChar char="•"/>
            </a:pPr>
            <a:r>
              <a:rPr lang="en-US" sz="1800">
                <a:latin typeface="Arial"/>
                <a:ea typeface="Arial"/>
                <a:cs typeface="Arial"/>
                <a:sym typeface="Arial"/>
              </a:rPr>
              <a:t>Discipline Leads</a:t>
            </a:r>
            <a:endParaRPr sz="1800"/>
          </a:p>
          <a:p>
            <a:pPr marL="914400" lvl="1" indent="-342900" algn="l" rtl="0">
              <a:lnSpc>
                <a:spcPct val="110000"/>
              </a:lnSpc>
              <a:spcBef>
                <a:spcPts val="375"/>
              </a:spcBef>
              <a:spcAft>
                <a:spcPts val="0"/>
              </a:spcAft>
              <a:buSzPts val="1800"/>
              <a:buChar char="•"/>
            </a:pPr>
            <a:r>
              <a:rPr lang="en-US" sz="1800">
                <a:latin typeface="Arial"/>
                <a:ea typeface="Arial"/>
                <a:cs typeface="Arial"/>
                <a:sym typeface="Arial"/>
              </a:rPr>
              <a:t>Develop (and update) curated resource collections</a:t>
            </a:r>
            <a:endParaRPr sz="1800"/>
          </a:p>
          <a:p>
            <a:pPr marL="914400" lvl="1" indent="-342900" algn="l" rtl="0">
              <a:lnSpc>
                <a:spcPct val="110000"/>
              </a:lnSpc>
              <a:spcBef>
                <a:spcPts val="375"/>
              </a:spcBef>
              <a:spcAft>
                <a:spcPts val="0"/>
              </a:spcAft>
              <a:buSzPts val="1800"/>
              <a:buChar char="•"/>
            </a:pPr>
            <a:r>
              <a:rPr lang="en-US" sz="1800">
                <a:latin typeface="Arial"/>
                <a:ea typeface="Arial"/>
                <a:cs typeface="Arial"/>
                <a:sym typeface="Arial"/>
              </a:rPr>
              <a:t>Host events for discipline faculty</a:t>
            </a:r>
            <a:endParaRPr sz="1800">
              <a:latin typeface="Arial"/>
              <a:ea typeface="Arial"/>
              <a:cs typeface="Arial"/>
              <a:sym typeface="Arial"/>
            </a:endParaRPr>
          </a:p>
          <a:p>
            <a:pPr marL="914400" lvl="1" indent="-342900" algn="l" rtl="0">
              <a:lnSpc>
                <a:spcPct val="110000"/>
              </a:lnSpc>
              <a:spcBef>
                <a:spcPts val="375"/>
              </a:spcBef>
              <a:spcAft>
                <a:spcPts val="0"/>
              </a:spcAft>
              <a:buSzPts val="1800"/>
              <a:buChar char="•"/>
            </a:pPr>
            <a:r>
              <a:rPr lang="en-US" sz="1800"/>
              <a:t>Serve as a resource for their discipline colleagues </a:t>
            </a:r>
            <a:endParaRPr sz="1800"/>
          </a:p>
          <a:p>
            <a:pPr marL="914400" lvl="1" indent="-342900" algn="l" rtl="0">
              <a:lnSpc>
                <a:spcPct val="110000"/>
              </a:lnSpc>
              <a:spcBef>
                <a:spcPts val="375"/>
              </a:spcBef>
              <a:spcAft>
                <a:spcPts val="0"/>
              </a:spcAft>
              <a:buSzPts val="1800"/>
              <a:buChar char="•"/>
            </a:pPr>
            <a:r>
              <a:rPr lang="en-US" sz="1800">
                <a:latin typeface="Arial"/>
                <a:ea typeface="Arial"/>
                <a:cs typeface="Arial"/>
                <a:sym typeface="Arial"/>
              </a:rPr>
              <a:t>Ensure OERI’s awareness of discipline needs, issues, and advances</a:t>
            </a:r>
            <a:endParaRPr sz="1800">
              <a:latin typeface="Arial"/>
              <a:ea typeface="Arial"/>
              <a:cs typeface="Arial"/>
              <a:sym typeface="Arial"/>
            </a:endParaRPr>
          </a:p>
          <a:p>
            <a:pPr marL="457200" lvl="0" indent="-342900" algn="l" rtl="0">
              <a:lnSpc>
                <a:spcPct val="110000"/>
              </a:lnSpc>
              <a:spcBef>
                <a:spcPts val="375"/>
              </a:spcBef>
              <a:spcAft>
                <a:spcPts val="0"/>
              </a:spcAft>
              <a:buSzPts val="1800"/>
              <a:buChar char="•"/>
            </a:pPr>
            <a:r>
              <a:rPr lang="en-US" sz="1800" u="sng">
                <a:solidFill>
                  <a:schemeClr val="hlink"/>
                </a:solidFill>
                <a:hlinkClick r:id="rId3"/>
              </a:rPr>
              <a:t>The OERI is currently recruiting Discipline Leads for the 2024 – 2025 academic year</a:t>
            </a:r>
            <a:r>
              <a:rPr lang="en-US" sz="1800">
                <a:solidFill>
                  <a:srgbClr val="000000"/>
                </a:solidFill>
              </a:rPr>
              <a:t>.</a:t>
            </a:r>
            <a:endParaRPr sz="1800">
              <a:solidFill>
                <a:srgbClr val="000000"/>
              </a:solidFill>
            </a:endParaRPr>
          </a:p>
          <a:p>
            <a:pPr marL="457200" lvl="0" indent="-342900" algn="l" rtl="0">
              <a:lnSpc>
                <a:spcPct val="110000"/>
              </a:lnSpc>
              <a:spcBef>
                <a:spcPts val="375"/>
              </a:spcBef>
              <a:spcAft>
                <a:spcPts val="0"/>
              </a:spcAft>
              <a:buClr>
                <a:srgbClr val="000000"/>
              </a:buClr>
              <a:buSzPts val="1800"/>
              <a:buChar char="•"/>
            </a:pPr>
            <a:r>
              <a:rPr lang="en-US" sz="1800">
                <a:solidFill>
                  <a:srgbClr val="000000"/>
                </a:solidFill>
              </a:rPr>
              <a:t>Access information about Discipline Leads using tinyurl.com/DL4OERI</a:t>
            </a:r>
            <a:endParaRPr sz="1800">
              <a:solidFill>
                <a:srgbClr val="000000"/>
              </a:solidFill>
            </a:endParaRPr>
          </a:p>
          <a:p>
            <a:pPr marL="914400" lvl="0" indent="0" algn="l" rtl="0">
              <a:lnSpc>
                <a:spcPct val="110000"/>
              </a:lnSpc>
              <a:spcBef>
                <a:spcPts val="375"/>
              </a:spcBef>
              <a:spcAft>
                <a:spcPts val="0"/>
              </a:spcAft>
              <a:buSzPts val="1600"/>
              <a:buNone/>
            </a:pP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d04f75b1c6_0_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OERI Curated Collections</a:t>
            </a:r>
            <a:endParaRPr/>
          </a:p>
        </p:txBody>
      </p:sp>
      <p:pic>
        <p:nvPicPr>
          <p:cNvPr id="227" name="Google Shape;227;g2d04f75b1c6_0_0" descr="Screenshot of discipline list with links to resources for each"/>
          <p:cNvPicPr preferRelativeResize="0"/>
          <p:nvPr/>
        </p:nvPicPr>
        <p:blipFill rotWithShape="1">
          <a:blip r:embed="rId3">
            <a:alphaModFix/>
          </a:blip>
          <a:srcRect b="16957"/>
          <a:stretch/>
        </p:blipFill>
        <p:spPr>
          <a:xfrm>
            <a:off x="935325" y="2006200"/>
            <a:ext cx="7538075" cy="4784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d04f75b1c6_0_159"/>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Resources Page</a:t>
            </a:r>
            <a:endParaRPr/>
          </a:p>
        </p:txBody>
      </p:sp>
      <p:pic>
        <p:nvPicPr>
          <p:cNvPr id="234" name="Google Shape;234;g2d04f75b1c6_0_159" descr="A screen capture of the Resources webpage on the ASCCC OERI website which showcases how the resources are arranged by General Ed classes, TMC, and by discipline."/>
          <p:cNvPicPr preferRelativeResize="0"/>
          <p:nvPr/>
        </p:nvPicPr>
        <p:blipFill rotWithShape="1">
          <a:blip r:embed="rId3">
            <a:alphaModFix/>
          </a:blip>
          <a:srcRect r="3983"/>
          <a:stretch/>
        </p:blipFill>
        <p:spPr>
          <a:xfrm>
            <a:off x="840375" y="2118450"/>
            <a:ext cx="7699000" cy="4214300"/>
          </a:xfrm>
          <a:prstGeom prst="rect">
            <a:avLst/>
          </a:prstGeom>
          <a:noFill/>
          <a:ln w="9525" cap="flat" cmpd="sng">
            <a:solidFill>
              <a:srgbClr val="00417E"/>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d04f75b1c6_0_29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Resource List for Each Discipline</a:t>
            </a:r>
            <a:endParaRPr/>
          </a:p>
        </p:txBody>
      </p:sp>
      <p:pic>
        <p:nvPicPr>
          <p:cNvPr id="241" name="Google Shape;241;g2d04f75b1c6_0_292" descr="Sample of the discipline page for curated resources by OERI. The Ethnic Studies page is displayed."/>
          <p:cNvPicPr preferRelativeResize="0"/>
          <p:nvPr/>
        </p:nvPicPr>
        <p:blipFill rotWithShape="1">
          <a:blip r:embed="rId3">
            <a:alphaModFix/>
          </a:blip>
          <a:srcRect b="9729"/>
          <a:stretch/>
        </p:blipFill>
        <p:spPr>
          <a:xfrm>
            <a:off x="915500" y="1943000"/>
            <a:ext cx="7429051" cy="48283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6fe6bef8d8_4_263"/>
          <p:cNvSpPr txBox="1">
            <a:spLocks noGrp="1"/>
          </p:cNvSpPr>
          <p:nvPr>
            <p:ph type="title"/>
          </p:nvPr>
        </p:nvSpPr>
        <p:spPr>
          <a:xfrm>
            <a:off x="1088675" y="314573"/>
            <a:ext cx="7202400" cy="13869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Discipline Specific: Trainings, Webinars and Office Hours</a:t>
            </a:r>
            <a:endParaRPr/>
          </a:p>
        </p:txBody>
      </p:sp>
      <p:pic>
        <p:nvPicPr>
          <p:cNvPr id="248" name="Google Shape;248;g26fe6bef8d8_4_263" descr="Screenshot of the webinar events posted on the OERI website&#10;"/>
          <p:cNvPicPr preferRelativeResize="0"/>
          <p:nvPr/>
        </p:nvPicPr>
        <p:blipFill rotWithShape="1">
          <a:blip r:embed="rId3">
            <a:alphaModFix/>
          </a:blip>
          <a:srcRect/>
          <a:stretch/>
        </p:blipFill>
        <p:spPr>
          <a:xfrm>
            <a:off x="1132525" y="1992375"/>
            <a:ext cx="7036249" cy="4532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d04f75b1c6_0_28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OER Created through ASCCC OERI</a:t>
            </a:r>
            <a:endParaRPr/>
          </a:p>
        </p:txBody>
      </p:sp>
      <p:pic>
        <p:nvPicPr>
          <p:cNvPr id="255" name="Google Shape;255;g2d04f75b1c6_0_282" descr="Screenshot of resources created with links to each"/>
          <p:cNvPicPr preferRelativeResize="0"/>
          <p:nvPr/>
        </p:nvPicPr>
        <p:blipFill rotWithShape="1">
          <a:blip r:embed="rId3">
            <a:alphaModFix/>
          </a:blip>
          <a:srcRect b="35462"/>
          <a:stretch/>
        </p:blipFill>
        <p:spPr>
          <a:xfrm>
            <a:off x="902363" y="2002450"/>
            <a:ext cx="7575024" cy="466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Event Description</a:t>
            </a:r>
            <a:endParaRPr/>
          </a:p>
        </p:txBody>
      </p:sp>
      <p:sp>
        <p:nvSpPr>
          <p:cNvPr id="136" name="Google Shape;136;p3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0" marR="0" lvl="0" indent="-101600" algn="l" rtl="0">
              <a:lnSpc>
                <a:spcPct val="115000"/>
              </a:lnSpc>
              <a:spcBef>
                <a:spcPts val="0"/>
              </a:spcBef>
              <a:spcAft>
                <a:spcPts val="800"/>
              </a:spcAft>
              <a:buSzPts val="1600"/>
              <a:buChar char="•"/>
            </a:pPr>
            <a:r>
              <a:rPr lang="en-US" sz="2000">
                <a:latin typeface="Arial"/>
                <a:ea typeface="Arial"/>
                <a:cs typeface="Arial"/>
                <a:sym typeface="Arial"/>
              </a:rPr>
              <a:t>Establishing a ZTC pathway in a sustainable way can only be accomplished when faculty make the commitment to doing the work and they are supported to do so. The OERI’s statewide OER infrastructure can assist you in your ZTC journey, whether you are new  to OER or are an experienced OER author who wants to share their work but is hesitant to do so. Join us for an overview of the available resources to prepare you for OER work and the available services to support that work. </a:t>
            </a:r>
            <a:endParaRPr sz="20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6fe6bef8d8_4_257"/>
          <p:cNvSpPr txBox="1">
            <a:spLocks noGrp="1"/>
          </p:cNvSpPr>
          <p:nvPr>
            <p:ph type="title"/>
          </p:nvPr>
        </p:nvSpPr>
        <p:spPr>
          <a:xfrm>
            <a:off x="1088675" y="408975"/>
            <a:ext cx="7202400" cy="10590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200"/>
              <a:buNone/>
            </a:pPr>
            <a:r>
              <a:rPr lang="en-US"/>
              <a:t>OER as a starting point for  sustainability - OERI Model</a:t>
            </a:r>
            <a:endParaRPr/>
          </a:p>
        </p:txBody>
      </p:sp>
      <p:sp>
        <p:nvSpPr>
          <p:cNvPr id="262" name="Google Shape;262;g26fe6bef8d8_4_257"/>
          <p:cNvSpPr txBox="1">
            <a:spLocks noGrp="1"/>
          </p:cNvSpPr>
          <p:nvPr>
            <p:ph type="body" idx="1"/>
          </p:nvPr>
        </p:nvSpPr>
        <p:spPr>
          <a:xfrm>
            <a:off x="898350" y="2005275"/>
            <a:ext cx="7347300" cy="46431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20000"/>
              </a:lnSpc>
              <a:spcBef>
                <a:spcPts val="750"/>
              </a:spcBef>
              <a:spcAft>
                <a:spcPts val="0"/>
              </a:spcAft>
              <a:buSzPct val="77272"/>
              <a:buNone/>
            </a:pPr>
            <a:r>
              <a:rPr lang="en-US" sz="2436" b="1"/>
              <a:t>Request for Proposals (RFP)#1 </a:t>
            </a:r>
            <a:endParaRPr sz="2436" b="1"/>
          </a:p>
          <a:p>
            <a:pPr marL="914400" lvl="1" indent="-360132" algn="l" rtl="0">
              <a:lnSpc>
                <a:spcPct val="120000"/>
              </a:lnSpc>
              <a:spcBef>
                <a:spcPts val="375"/>
              </a:spcBef>
              <a:spcAft>
                <a:spcPts val="0"/>
              </a:spcAft>
              <a:buSzPct val="100000"/>
              <a:buChar char="•"/>
            </a:pPr>
            <a:r>
              <a:rPr lang="en-US" sz="2436"/>
              <a:t>Project Cycle: 6 months </a:t>
            </a:r>
            <a:endParaRPr sz="2436"/>
          </a:p>
          <a:p>
            <a:pPr marL="914400" lvl="1" indent="-360132" algn="l" rtl="0">
              <a:lnSpc>
                <a:spcPct val="120000"/>
              </a:lnSpc>
              <a:spcBef>
                <a:spcPts val="0"/>
              </a:spcBef>
              <a:spcAft>
                <a:spcPts val="0"/>
              </a:spcAft>
              <a:buSzPct val="100000"/>
              <a:buChar char="•"/>
            </a:pPr>
            <a:r>
              <a:rPr lang="en-US" sz="2436"/>
              <a:t>24 projects developed</a:t>
            </a:r>
            <a:endParaRPr sz="2436"/>
          </a:p>
          <a:p>
            <a:pPr marL="0" lvl="0" indent="0" algn="l" rtl="0">
              <a:lnSpc>
                <a:spcPct val="120000"/>
              </a:lnSpc>
              <a:spcBef>
                <a:spcPts val="750"/>
              </a:spcBef>
              <a:spcAft>
                <a:spcPts val="0"/>
              </a:spcAft>
              <a:buSzPct val="77272"/>
              <a:buNone/>
            </a:pPr>
            <a:r>
              <a:rPr lang="en-US" sz="2436" b="1"/>
              <a:t>RFP#2 - RFP#4</a:t>
            </a:r>
            <a:endParaRPr sz="2436" b="1"/>
          </a:p>
          <a:p>
            <a:pPr marL="914400" lvl="1" indent="-360132" algn="l" rtl="0">
              <a:lnSpc>
                <a:spcPct val="120000"/>
              </a:lnSpc>
              <a:spcBef>
                <a:spcPts val="375"/>
              </a:spcBef>
              <a:spcAft>
                <a:spcPts val="0"/>
              </a:spcAft>
              <a:buSzPct val="100000"/>
              <a:buChar char="•"/>
            </a:pPr>
            <a:r>
              <a:rPr lang="en-US" sz="2436"/>
              <a:t>Project Cycle: 1 year</a:t>
            </a:r>
            <a:endParaRPr sz="2436"/>
          </a:p>
          <a:p>
            <a:pPr marL="914400" lvl="1" indent="-360132" algn="l" rtl="0">
              <a:lnSpc>
                <a:spcPct val="120000"/>
              </a:lnSpc>
              <a:spcBef>
                <a:spcPts val="0"/>
              </a:spcBef>
              <a:spcAft>
                <a:spcPts val="0"/>
              </a:spcAft>
              <a:buSzPct val="100000"/>
              <a:buChar char="•"/>
            </a:pPr>
            <a:r>
              <a:rPr lang="en-US" sz="2436"/>
              <a:t>42 projects developed</a:t>
            </a:r>
            <a:endParaRPr sz="2436"/>
          </a:p>
          <a:p>
            <a:pPr marL="914400" lvl="1" indent="-360132" algn="l" rtl="0">
              <a:lnSpc>
                <a:spcPct val="120000"/>
              </a:lnSpc>
              <a:spcBef>
                <a:spcPts val="0"/>
              </a:spcBef>
              <a:spcAft>
                <a:spcPts val="0"/>
              </a:spcAft>
              <a:buSzPct val="100000"/>
              <a:buChar char="•"/>
            </a:pPr>
            <a:r>
              <a:rPr lang="en-US" sz="2436" b="1"/>
              <a:t>Added trainings on Licensing and Accessibility</a:t>
            </a:r>
            <a:endParaRPr sz="2436" b="1"/>
          </a:p>
          <a:p>
            <a:pPr marL="914400" lvl="1" indent="-360132" algn="l" rtl="0">
              <a:lnSpc>
                <a:spcPct val="120000"/>
              </a:lnSpc>
              <a:spcBef>
                <a:spcPts val="0"/>
              </a:spcBef>
              <a:spcAft>
                <a:spcPts val="0"/>
              </a:spcAft>
              <a:buSzPct val="100000"/>
              <a:buChar char="•"/>
            </a:pPr>
            <a:r>
              <a:rPr lang="en-US" sz="2436" b="1"/>
              <a:t>Multiple checkpoints and deliverables</a:t>
            </a:r>
            <a:endParaRPr sz="2436" b="1"/>
          </a:p>
          <a:p>
            <a:pPr marL="914400" lvl="1" indent="-360132" algn="l" rtl="0">
              <a:lnSpc>
                <a:spcPct val="120000"/>
              </a:lnSpc>
              <a:spcBef>
                <a:spcPts val="0"/>
              </a:spcBef>
              <a:spcAft>
                <a:spcPts val="0"/>
              </a:spcAft>
              <a:buSzPct val="100000"/>
              <a:buChar char="•"/>
            </a:pPr>
            <a:r>
              <a:rPr lang="en-US" sz="2436" b="1"/>
              <a:t>Centralized tracking</a:t>
            </a:r>
            <a:endParaRPr sz="2436"/>
          </a:p>
          <a:p>
            <a:pPr marL="0" lvl="0" indent="0" algn="l" rtl="0">
              <a:lnSpc>
                <a:spcPct val="120000"/>
              </a:lnSpc>
              <a:spcBef>
                <a:spcPts val="750"/>
              </a:spcBef>
              <a:spcAft>
                <a:spcPts val="0"/>
              </a:spcAft>
              <a:buSzPct val="77272"/>
              <a:buNone/>
            </a:pPr>
            <a:r>
              <a:rPr lang="en-US" sz="2436" b="1"/>
              <a:t>Currently in RFP#5</a:t>
            </a:r>
            <a:endParaRPr sz="2436" b="1"/>
          </a:p>
          <a:p>
            <a:pPr marL="914400" lvl="1" indent="-360132" algn="l" rtl="0">
              <a:lnSpc>
                <a:spcPct val="120000"/>
              </a:lnSpc>
              <a:spcBef>
                <a:spcPts val="375"/>
              </a:spcBef>
              <a:spcAft>
                <a:spcPts val="0"/>
              </a:spcAft>
              <a:buSzPct val="100000"/>
              <a:buChar char="•"/>
            </a:pPr>
            <a:r>
              <a:rPr lang="en-US" sz="2436"/>
              <a:t>A focus on IDEA and ancillaries in multiple platforms</a:t>
            </a:r>
            <a:endParaRPr sz="2436"/>
          </a:p>
          <a:p>
            <a:pPr marL="457200" lvl="0" indent="0" algn="l" rtl="0">
              <a:lnSpc>
                <a:spcPct val="120000"/>
              </a:lnSpc>
              <a:spcBef>
                <a:spcPts val="750"/>
              </a:spcBef>
              <a:spcAft>
                <a:spcPts val="0"/>
              </a:spcAft>
              <a:buSzPct val="117647"/>
              <a:buNone/>
            </a:pPr>
            <a:endParaRPr/>
          </a:p>
          <a:p>
            <a:pPr marL="0" lvl="0" indent="0" algn="l" rtl="0">
              <a:lnSpc>
                <a:spcPct val="120000"/>
              </a:lnSpc>
              <a:spcBef>
                <a:spcPts val="750"/>
              </a:spcBef>
              <a:spcAft>
                <a:spcPts val="0"/>
              </a:spcAft>
              <a:buSzPct val="117647"/>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d04f75b1c6_0_14"/>
          <p:cNvSpPr txBox="1">
            <a:spLocks noGrp="1"/>
          </p:cNvSpPr>
          <p:nvPr>
            <p:ph type="title" idx="4294967295"/>
          </p:nvPr>
        </p:nvSpPr>
        <p:spPr>
          <a:xfrm>
            <a:off x="1158450" y="597228"/>
            <a:ext cx="4942800" cy="553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Arial"/>
                <a:ea typeface="Arial"/>
                <a:cs typeface="Arial"/>
                <a:sym typeface="Arial"/>
              </a:rPr>
              <a:t>OER Program Cycle</a:t>
            </a:r>
          </a:p>
        </p:txBody>
      </p:sp>
      <p:grpSp>
        <p:nvGrpSpPr>
          <p:cNvPr id="269" name="Google Shape;269;g2d04f75b1c6_0_14">
            <a:extLst>
              <a:ext uri="{C183D7F6-B498-43B3-948B-1728B52AA6E4}">
                <adec:decorative xmlns:adec="http://schemas.microsoft.com/office/drawing/2017/decorative" val="1"/>
              </a:ext>
            </a:extLst>
          </p:cNvPr>
          <p:cNvGrpSpPr/>
          <p:nvPr/>
        </p:nvGrpSpPr>
        <p:grpSpPr>
          <a:xfrm>
            <a:off x="5223760" y="1774073"/>
            <a:ext cx="3002671" cy="892778"/>
            <a:chOff x="5214050" y="1072762"/>
            <a:chExt cx="2391041" cy="669600"/>
          </a:xfrm>
        </p:grpSpPr>
        <p:cxnSp>
          <p:nvCxnSpPr>
            <p:cNvPr id="270" name="Google Shape;270;g2d04f75b1c6_0_14"/>
            <p:cNvCxnSpPr/>
            <p:nvPr/>
          </p:nvCxnSpPr>
          <p:spPr>
            <a:xfrm flipH="1">
              <a:off x="5214050" y="1153772"/>
              <a:ext cx="273000" cy="378300"/>
            </a:xfrm>
            <a:prstGeom prst="straightConnector1">
              <a:avLst/>
            </a:prstGeom>
            <a:noFill/>
            <a:ln w="19050" cap="flat" cmpd="sng">
              <a:solidFill>
                <a:srgbClr val="0944A1"/>
              </a:solidFill>
              <a:prstDash val="solid"/>
              <a:round/>
              <a:headEnd type="oval" w="med" len="med"/>
              <a:tailEnd type="none" w="sm" len="sm"/>
            </a:ln>
          </p:spPr>
        </p:cxnSp>
        <p:sp>
          <p:nvSpPr>
            <p:cNvPr id="271" name="Google Shape;271;g2d04f75b1c6_0_14"/>
            <p:cNvSpPr txBox="1"/>
            <p:nvPr/>
          </p:nvSpPr>
          <p:spPr>
            <a:xfrm>
              <a:off x="6109891" y="1072762"/>
              <a:ext cx="1495200" cy="669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dirty="0">
                  <a:solidFill>
                    <a:srgbClr val="000000"/>
                  </a:solidFill>
                  <a:latin typeface="Arial"/>
                  <a:ea typeface="Arial"/>
                  <a:cs typeface="Arial"/>
                  <a:sym typeface="Arial"/>
                </a:rPr>
                <a:t>Step 1: Training</a:t>
              </a:r>
              <a:endParaRPr sz="1600" b="1" i="0" u="none" strike="noStrike" cap="none" dirty="0">
                <a:solidFill>
                  <a:srgbClr val="000000"/>
                </a:solidFill>
                <a:latin typeface="Arial"/>
                <a:ea typeface="Arial"/>
                <a:cs typeface="Arial"/>
                <a:sym typeface="Arial"/>
              </a:endParaRPr>
            </a:p>
          </p:txBody>
        </p:sp>
      </p:grpSp>
      <p:grpSp>
        <p:nvGrpSpPr>
          <p:cNvPr id="272" name="Google Shape;272;g2d04f75b1c6_0_14">
            <a:extLst>
              <a:ext uri="{C183D7F6-B498-43B3-948B-1728B52AA6E4}">
                <adec:decorative xmlns:adec="http://schemas.microsoft.com/office/drawing/2017/decorative" val="1"/>
              </a:ext>
            </a:extLst>
          </p:cNvPr>
          <p:cNvGrpSpPr/>
          <p:nvPr/>
        </p:nvGrpSpPr>
        <p:grpSpPr>
          <a:xfrm>
            <a:off x="887547" y="1750524"/>
            <a:ext cx="2781640" cy="892778"/>
            <a:chOff x="1692927" y="1008118"/>
            <a:chExt cx="2215034" cy="669600"/>
          </a:xfrm>
        </p:grpSpPr>
        <p:cxnSp>
          <p:nvCxnSpPr>
            <p:cNvPr id="273" name="Google Shape;273;g2d04f75b1c6_0_14"/>
            <p:cNvCxnSpPr/>
            <p:nvPr/>
          </p:nvCxnSpPr>
          <p:spPr>
            <a:xfrm>
              <a:off x="3634961" y="1153772"/>
              <a:ext cx="273000" cy="378300"/>
            </a:xfrm>
            <a:prstGeom prst="straightConnector1">
              <a:avLst/>
            </a:prstGeom>
            <a:noFill/>
            <a:ln w="19050" cap="flat" cmpd="sng">
              <a:solidFill>
                <a:srgbClr val="A1C3FA"/>
              </a:solidFill>
              <a:prstDash val="solid"/>
              <a:round/>
              <a:headEnd type="oval" w="med" len="med"/>
              <a:tailEnd type="none" w="sm" len="sm"/>
            </a:ln>
          </p:spPr>
        </p:cxnSp>
        <p:sp>
          <p:nvSpPr>
            <p:cNvPr id="274" name="Google Shape;274;g2d04f75b1c6_0_14"/>
            <p:cNvSpPr txBox="1"/>
            <p:nvPr/>
          </p:nvSpPr>
          <p:spPr>
            <a:xfrm>
              <a:off x="1692927" y="1008118"/>
              <a:ext cx="1495200" cy="669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Step 5: Sharing and Sustainability</a:t>
              </a:r>
              <a:endParaRPr sz="1600" b="1" i="0" u="none" strike="noStrike" cap="none">
                <a:solidFill>
                  <a:srgbClr val="000000"/>
                </a:solidFill>
                <a:latin typeface="Arial"/>
                <a:ea typeface="Arial"/>
                <a:cs typeface="Arial"/>
                <a:sym typeface="Arial"/>
              </a:endParaRPr>
            </a:p>
          </p:txBody>
        </p:sp>
      </p:grpSp>
      <p:grpSp>
        <p:nvGrpSpPr>
          <p:cNvPr id="275" name="Google Shape;275;g2d04f75b1c6_0_14">
            <a:extLst>
              <a:ext uri="{C183D7F6-B498-43B3-948B-1728B52AA6E4}">
                <adec:decorative xmlns:adec="http://schemas.microsoft.com/office/drawing/2017/decorative" val="1"/>
              </a:ext>
            </a:extLst>
          </p:cNvPr>
          <p:cNvGrpSpPr/>
          <p:nvPr/>
        </p:nvGrpSpPr>
        <p:grpSpPr>
          <a:xfrm>
            <a:off x="5826040" y="3854548"/>
            <a:ext cx="2915307" cy="1613160"/>
            <a:chOff x="5625475" y="2586175"/>
            <a:chExt cx="2321474" cy="1209900"/>
          </a:xfrm>
        </p:grpSpPr>
        <p:cxnSp>
          <p:nvCxnSpPr>
            <p:cNvPr id="276" name="Google Shape;276;g2d04f75b1c6_0_14"/>
            <p:cNvCxnSpPr/>
            <p:nvPr/>
          </p:nvCxnSpPr>
          <p:spPr>
            <a:xfrm rot="10800000">
              <a:off x="5625475" y="2771675"/>
              <a:ext cx="442200" cy="153300"/>
            </a:xfrm>
            <a:prstGeom prst="straightConnector1">
              <a:avLst/>
            </a:prstGeom>
            <a:noFill/>
            <a:ln w="19050" cap="flat" cmpd="sng">
              <a:solidFill>
                <a:srgbClr val="307BF3"/>
              </a:solidFill>
              <a:prstDash val="solid"/>
              <a:round/>
              <a:headEnd type="oval" w="med" len="med"/>
              <a:tailEnd type="none" w="sm" len="sm"/>
            </a:ln>
          </p:spPr>
        </p:cxnSp>
        <p:sp>
          <p:nvSpPr>
            <p:cNvPr id="277" name="Google Shape;277;g2d04f75b1c6_0_14"/>
            <p:cNvSpPr txBox="1"/>
            <p:nvPr/>
          </p:nvSpPr>
          <p:spPr>
            <a:xfrm>
              <a:off x="6077349" y="2586175"/>
              <a:ext cx="1869600" cy="1209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Step 2:</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Discipline Exploration and non-duplication</a:t>
              </a: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rgbClr val="000000"/>
                </a:solidFill>
                <a:latin typeface="Roboto"/>
                <a:ea typeface="Roboto"/>
                <a:cs typeface="Roboto"/>
                <a:sym typeface="Roboto"/>
              </a:endParaRPr>
            </a:p>
          </p:txBody>
        </p:sp>
      </p:grpSp>
      <p:grpSp>
        <p:nvGrpSpPr>
          <p:cNvPr id="278" name="Google Shape;278;g2d04f75b1c6_0_14">
            <a:extLst>
              <a:ext uri="{C183D7F6-B498-43B3-948B-1728B52AA6E4}">
                <adec:decorative xmlns:adec="http://schemas.microsoft.com/office/drawing/2017/decorative" val="1"/>
              </a:ext>
            </a:extLst>
          </p:cNvPr>
          <p:cNvGrpSpPr/>
          <p:nvPr/>
        </p:nvGrpSpPr>
        <p:grpSpPr>
          <a:xfrm>
            <a:off x="713698" y="3835204"/>
            <a:ext cx="2455321" cy="892778"/>
            <a:chOff x="1554490" y="2571667"/>
            <a:chExt cx="1955185" cy="669600"/>
          </a:xfrm>
        </p:grpSpPr>
        <p:cxnSp>
          <p:nvCxnSpPr>
            <p:cNvPr id="279" name="Google Shape;279;g2d04f75b1c6_0_14"/>
            <p:cNvCxnSpPr/>
            <p:nvPr/>
          </p:nvCxnSpPr>
          <p:spPr>
            <a:xfrm rot="10800000" flipH="1">
              <a:off x="3059375" y="2771675"/>
              <a:ext cx="450300" cy="145200"/>
            </a:xfrm>
            <a:prstGeom prst="straightConnector1">
              <a:avLst/>
            </a:prstGeom>
            <a:noFill/>
            <a:ln w="19050" cap="flat" cmpd="sng">
              <a:solidFill>
                <a:srgbClr val="307BF3"/>
              </a:solidFill>
              <a:prstDash val="solid"/>
              <a:round/>
              <a:headEnd type="oval" w="med" len="med"/>
              <a:tailEnd type="none" w="sm" len="sm"/>
            </a:ln>
          </p:spPr>
        </p:cxnSp>
        <p:sp>
          <p:nvSpPr>
            <p:cNvPr id="280" name="Google Shape;280;g2d04f75b1c6_0_14"/>
            <p:cNvSpPr txBox="1"/>
            <p:nvPr/>
          </p:nvSpPr>
          <p:spPr>
            <a:xfrm>
              <a:off x="1554490" y="2571667"/>
              <a:ext cx="1495200" cy="669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Step 4: Platform Support</a:t>
              </a:r>
              <a:endParaRPr sz="1600" b="0" i="0" u="none" strike="noStrike" cap="none">
                <a:solidFill>
                  <a:srgbClr val="000000"/>
                </a:solidFill>
                <a:latin typeface="Arial"/>
                <a:ea typeface="Arial"/>
                <a:cs typeface="Arial"/>
                <a:sym typeface="Arial"/>
              </a:endParaRPr>
            </a:p>
            <a:p>
              <a:pPr marL="0" marR="0" lvl="0" indent="0" algn="r" rtl="0">
                <a:lnSpc>
                  <a:spcPct val="115000"/>
                </a:lnSpc>
                <a:spcBef>
                  <a:spcPts val="0"/>
                </a:spcBef>
                <a:spcAft>
                  <a:spcPts val="0"/>
                </a:spcAft>
                <a:buClr>
                  <a:srgbClr val="000000"/>
                </a:buClr>
                <a:buSzPts val="600"/>
                <a:buFont typeface="Arial"/>
                <a:buNone/>
              </a:pPr>
              <a:endParaRPr sz="600" b="0" i="0" u="none" strike="noStrike" cap="none">
                <a:solidFill>
                  <a:srgbClr val="000000"/>
                </a:solidFill>
                <a:latin typeface="Roboto"/>
                <a:ea typeface="Roboto"/>
                <a:cs typeface="Roboto"/>
                <a:sym typeface="Roboto"/>
              </a:endParaRPr>
            </a:p>
            <a:p>
              <a:pPr marL="0" marR="0" lvl="0" indent="0" algn="r" rtl="0">
                <a:lnSpc>
                  <a:spcPct val="115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p:txBody>
        </p:sp>
      </p:grpSp>
      <p:grpSp>
        <p:nvGrpSpPr>
          <p:cNvPr id="281" name="Google Shape;281;g2d04f75b1c6_0_14">
            <a:extLst>
              <a:ext uri="{C183D7F6-B498-43B3-948B-1728B52AA6E4}">
                <adec:decorative xmlns:adec="http://schemas.microsoft.com/office/drawing/2017/decorative" val="1"/>
              </a:ext>
            </a:extLst>
          </p:cNvPr>
          <p:cNvGrpSpPr/>
          <p:nvPr/>
        </p:nvGrpSpPr>
        <p:grpSpPr>
          <a:xfrm>
            <a:off x="3543940" y="5127616"/>
            <a:ext cx="1877672" cy="1517210"/>
            <a:chOff x="3808226" y="3541000"/>
            <a:chExt cx="1495200" cy="1137936"/>
          </a:xfrm>
        </p:grpSpPr>
        <p:cxnSp>
          <p:nvCxnSpPr>
            <p:cNvPr id="282" name="Google Shape;282;g2d04f75b1c6_0_14"/>
            <p:cNvCxnSpPr/>
            <p:nvPr/>
          </p:nvCxnSpPr>
          <p:spPr>
            <a:xfrm rot="10800000">
              <a:off x="4563402" y="3541000"/>
              <a:ext cx="0" cy="489600"/>
            </a:xfrm>
            <a:prstGeom prst="straightConnector1">
              <a:avLst/>
            </a:prstGeom>
            <a:noFill/>
            <a:ln w="19050" cap="flat" cmpd="sng">
              <a:solidFill>
                <a:srgbClr val="0944A1"/>
              </a:solidFill>
              <a:prstDash val="solid"/>
              <a:round/>
              <a:headEnd type="oval" w="med" len="med"/>
              <a:tailEnd type="none" w="sm" len="sm"/>
            </a:ln>
          </p:spPr>
        </p:cxnSp>
        <p:sp>
          <p:nvSpPr>
            <p:cNvPr id="283" name="Google Shape;283;g2d04f75b1c6_0_14"/>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Step 3: Project Development</a:t>
              </a:r>
              <a:endParaRPr sz="1600" b="1" i="0" u="none" strike="noStrike" cap="none">
                <a:solidFill>
                  <a:srgbClr val="000000"/>
                </a:solidFill>
                <a:latin typeface="Arial"/>
                <a:ea typeface="Arial"/>
                <a:cs typeface="Arial"/>
                <a:sym typeface="Arial"/>
              </a:endParaRPr>
            </a:p>
          </p:txBody>
        </p:sp>
      </p:grpSp>
      <p:sp>
        <p:nvSpPr>
          <p:cNvPr id="284" name="Google Shape;284;g2d04f75b1c6_0_14"/>
          <p:cNvSpPr txBox="1"/>
          <p:nvPr/>
        </p:nvSpPr>
        <p:spPr>
          <a:xfrm>
            <a:off x="3590743" y="3148346"/>
            <a:ext cx="1812900" cy="10725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a:solidFill>
                  <a:srgbClr val="020202"/>
                </a:solidFill>
                <a:latin typeface="Arial"/>
                <a:ea typeface="Arial"/>
                <a:cs typeface="Arial"/>
                <a:sym typeface="Arial"/>
              </a:rPr>
              <a:t>IDEAA </a:t>
            </a:r>
            <a:endParaRPr sz="2400" b="1" i="0" u="none" strike="noStrike" cap="none">
              <a:solidFill>
                <a:srgbClr val="020202"/>
              </a:solidFill>
              <a:latin typeface="Arial"/>
              <a:ea typeface="Arial"/>
              <a:cs typeface="Arial"/>
              <a:sym typeface="Arial"/>
            </a:endParaRPr>
          </a:p>
        </p:txBody>
      </p:sp>
      <p:sp>
        <p:nvSpPr>
          <p:cNvPr id="285" name="Google Shape;285;g2d04f75b1c6_0_14">
            <a:extLst>
              <a:ext uri="{C183D7F6-B498-43B3-948B-1728B52AA6E4}">
                <adec:decorative xmlns:adec="http://schemas.microsoft.com/office/drawing/2017/decorative" val="1"/>
              </a:ext>
            </a:extLst>
          </p:cNvPr>
          <p:cNvSpPr/>
          <p:nvPr/>
        </p:nvSpPr>
        <p:spPr>
          <a:xfrm>
            <a:off x="2902260" y="1960722"/>
            <a:ext cx="3189600" cy="3386700"/>
          </a:xfrm>
          <a:prstGeom prst="donut">
            <a:avLst>
              <a:gd name="adj" fmla="val 16067"/>
            </a:avLst>
          </a:prstGeom>
          <a:solidFill>
            <a:srgbClr val="000000">
              <a:alpha val="1058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g2d04f75b1c6_0_14">
            <a:extLst>
              <a:ext uri="{C183D7F6-B498-43B3-948B-1728B52AA6E4}">
                <adec:decorative xmlns:adec="http://schemas.microsoft.com/office/drawing/2017/decorative" val="1"/>
              </a:ext>
            </a:extLst>
          </p:cNvPr>
          <p:cNvSpPr/>
          <p:nvPr/>
        </p:nvSpPr>
        <p:spPr>
          <a:xfrm rot="1890545">
            <a:off x="2778029" y="1880496"/>
            <a:ext cx="3432614" cy="3536781"/>
          </a:xfrm>
          <a:prstGeom prst="blockArc">
            <a:avLst>
              <a:gd name="adj1" fmla="val 14414370"/>
              <a:gd name="adj2" fmla="val 18998613"/>
              <a:gd name="adj3" fmla="val 8907"/>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g2d04f75b1c6_0_14">
            <a:extLst>
              <a:ext uri="{C183D7F6-B498-43B3-948B-1728B52AA6E4}">
                <adec:decorative xmlns:adec="http://schemas.microsoft.com/office/drawing/2017/decorative" val="1"/>
              </a:ext>
            </a:extLst>
          </p:cNvPr>
          <p:cNvSpPr/>
          <p:nvPr/>
        </p:nvSpPr>
        <p:spPr>
          <a:xfrm rot="-8910323" flipH="1">
            <a:off x="2785300" y="1878393"/>
            <a:ext cx="3431731" cy="3535801"/>
          </a:xfrm>
          <a:prstGeom prst="blockArc">
            <a:avLst>
              <a:gd name="adj1" fmla="val 20178804"/>
              <a:gd name="adj2" fmla="val 2623923"/>
              <a:gd name="adj3" fmla="val 8858"/>
            </a:avLst>
          </a:prstGeom>
          <a:solidFill>
            <a:srgbClr val="307BF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2d04f75b1c6_0_14">
            <a:extLst>
              <a:ext uri="{C183D7F6-B498-43B3-948B-1728B52AA6E4}">
                <adec:decorative xmlns:adec="http://schemas.microsoft.com/office/drawing/2017/decorative" val="1"/>
              </a:ext>
            </a:extLst>
          </p:cNvPr>
          <p:cNvSpPr/>
          <p:nvPr/>
        </p:nvSpPr>
        <p:spPr>
          <a:xfrm rot="-3864881">
            <a:off x="5727903" y="2894777"/>
            <a:ext cx="478633" cy="462024"/>
          </a:xfrm>
          <a:prstGeom prst="rtTriangle">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g2d04f75b1c6_0_14">
            <a:extLst>
              <a:ext uri="{C183D7F6-B498-43B3-948B-1728B52AA6E4}">
                <adec:decorative xmlns:adec="http://schemas.microsoft.com/office/drawing/2017/decorative" val="1"/>
              </a:ext>
            </a:extLst>
          </p:cNvPr>
          <p:cNvSpPr/>
          <p:nvPr/>
        </p:nvSpPr>
        <p:spPr>
          <a:xfrm rot="-1890734" flipH="1">
            <a:off x="2772086" y="1875269"/>
            <a:ext cx="3439768" cy="3544562"/>
          </a:xfrm>
          <a:prstGeom prst="blockArc">
            <a:avLst>
              <a:gd name="adj1" fmla="val 14334136"/>
              <a:gd name="adj2" fmla="val 18854681"/>
              <a:gd name="adj3" fmla="val 8846"/>
            </a:avLst>
          </a:prstGeom>
          <a:solidFill>
            <a:srgbClr val="A1C3FA"/>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g2d04f75b1c6_0_14">
            <a:extLst>
              <a:ext uri="{C183D7F6-B498-43B3-948B-1728B52AA6E4}">
                <adec:decorative xmlns:adec="http://schemas.microsoft.com/office/drawing/2017/decorative" val="1"/>
              </a:ext>
            </a:extLst>
          </p:cNvPr>
          <p:cNvSpPr/>
          <p:nvPr/>
        </p:nvSpPr>
        <p:spPr>
          <a:xfrm rot="8910323">
            <a:off x="2762385" y="1882160"/>
            <a:ext cx="3431731" cy="3535801"/>
          </a:xfrm>
          <a:prstGeom prst="blockArc">
            <a:avLst>
              <a:gd name="adj1" fmla="val 20184517"/>
              <a:gd name="adj2" fmla="val 3007258"/>
              <a:gd name="adj3" fmla="val 9336"/>
            </a:avLst>
          </a:prstGeom>
          <a:solidFill>
            <a:srgbClr val="307BF3"/>
          </a:solidFill>
          <a:ln w="9525" cap="flat" cmpd="sng">
            <a:solidFill>
              <a:srgbClr val="307BF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g2d04f75b1c6_0_14">
            <a:extLst>
              <a:ext uri="{C183D7F6-B498-43B3-948B-1728B52AA6E4}">
                <adec:decorative xmlns:adec="http://schemas.microsoft.com/office/drawing/2017/decorative" val="1"/>
              </a:ext>
            </a:extLst>
          </p:cNvPr>
          <p:cNvSpPr/>
          <p:nvPr/>
        </p:nvSpPr>
        <p:spPr>
          <a:xfrm rot="-8910323" flipH="1">
            <a:off x="2762462" y="1884193"/>
            <a:ext cx="3431731" cy="3535801"/>
          </a:xfrm>
          <a:prstGeom prst="blockArc">
            <a:avLst>
              <a:gd name="adj1" fmla="val 15738599"/>
              <a:gd name="adj2" fmla="val 20008131"/>
              <a:gd name="adj3" fmla="val 9063"/>
            </a:avLst>
          </a:prstGeom>
          <a:solidFill>
            <a:srgbClr val="0944A1"/>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g2d04f75b1c6_0_14">
            <a:extLst>
              <a:ext uri="{C183D7F6-B498-43B3-948B-1728B52AA6E4}">
                <adec:decorative xmlns:adec="http://schemas.microsoft.com/office/drawing/2017/decorative" val="1"/>
              </a:ext>
            </a:extLst>
          </p:cNvPr>
          <p:cNvSpPr/>
          <p:nvPr/>
        </p:nvSpPr>
        <p:spPr>
          <a:xfrm rot="9158187">
            <a:off x="2793834" y="2885950"/>
            <a:ext cx="462106" cy="479361"/>
          </a:xfrm>
          <a:prstGeom prst="rtTriangle">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g2d04f75b1c6_0_14">
            <a:extLst>
              <a:ext uri="{C183D7F6-B498-43B3-948B-1728B52AA6E4}">
                <adec:decorative xmlns:adec="http://schemas.microsoft.com/office/drawing/2017/decorative" val="1"/>
              </a:ext>
            </a:extLst>
          </p:cNvPr>
          <p:cNvSpPr/>
          <p:nvPr/>
        </p:nvSpPr>
        <p:spPr>
          <a:xfrm rot="505701">
            <a:off x="5190405" y="4725636"/>
            <a:ext cx="456429" cy="483224"/>
          </a:xfrm>
          <a:prstGeom prst="rtTriangle">
            <a:avLst/>
          </a:prstGeom>
          <a:solidFill>
            <a:srgbClr val="307B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2d04f75b1c6_0_14">
            <a:extLst>
              <a:ext uri="{C183D7F6-B498-43B3-948B-1728B52AA6E4}">
                <adec:decorative xmlns:adec="http://schemas.microsoft.com/office/drawing/2017/decorative" val="1"/>
              </a:ext>
            </a:extLst>
          </p:cNvPr>
          <p:cNvSpPr/>
          <p:nvPr/>
        </p:nvSpPr>
        <p:spPr>
          <a:xfrm rot="4888049">
            <a:off x="3336008" y="4738990"/>
            <a:ext cx="483249" cy="456356"/>
          </a:xfrm>
          <a:prstGeom prst="rtTriangle">
            <a:avLst/>
          </a:prstGeom>
          <a:solidFill>
            <a:srgbClr val="0944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2d04f75b1c6_0_14">
            <a:extLst>
              <a:ext uri="{C183D7F6-B498-43B3-948B-1728B52AA6E4}">
                <adec:decorative xmlns:adec="http://schemas.microsoft.com/office/drawing/2017/decorative" val="1"/>
              </a:ext>
            </a:extLst>
          </p:cNvPr>
          <p:cNvSpPr/>
          <p:nvPr/>
        </p:nvSpPr>
        <p:spPr>
          <a:xfrm rot="-7997642">
            <a:off x="4257843" y="1783324"/>
            <a:ext cx="470293" cy="470293"/>
          </a:xfrm>
          <a:prstGeom prst="rtTriangle">
            <a:avLst/>
          </a:prstGeom>
          <a:solidFill>
            <a:srgbClr val="A1C3F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d04f75b1c6_0_150"/>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Professional Development</a:t>
            </a:r>
            <a:endParaRPr/>
          </a:p>
        </p:txBody>
      </p:sp>
      <p:sp>
        <p:nvSpPr>
          <p:cNvPr id="302" name="Google Shape;302;g2d04f75b1c6_0_150"/>
          <p:cNvSpPr txBox="1">
            <a:spLocks noGrp="1"/>
          </p:cNvSpPr>
          <p:nvPr>
            <p:ph type="body" idx="1"/>
          </p:nvPr>
        </p:nvSpPr>
        <p:spPr>
          <a:xfrm>
            <a:off x="1088675" y="2265025"/>
            <a:ext cx="3375300" cy="3261300"/>
          </a:xfrm>
          <a:prstGeom prst="rect">
            <a:avLst/>
          </a:prstGeom>
          <a:noFill/>
          <a:ln>
            <a:noFill/>
          </a:ln>
        </p:spPr>
        <p:txBody>
          <a:bodyPr spcFirstLastPara="1" wrap="square" lIns="91425" tIns="45700" rIns="91425" bIns="45700" anchor="t" anchorCtr="0">
            <a:normAutofit fontScale="62500" lnSpcReduction="20000"/>
          </a:bodyPr>
          <a:lstStyle/>
          <a:p>
            <a:pPr marL="514337" lvl="1" indent="-286562" algn="l" rtl="0">
              <a:lnSpc>
                <a:spcPct val="110000"/>
              </a:lnSpc>
              <a:spcBef>
                <a:spcPts val="375"/>
              </a:spcBef>
              <a:spcAft>
                <a:spcPts val="0"/>
              </a:spcAft>
              <a:buSzPct val="100000"/>
              <a:buChar char="•"/>
            </a:pPr>
            <a:r>
              <a:rPr lang="en-US" sz="2900">
                <a:latin typeface="Arial"/>
                <a:ea typeface="Arial"/>
                <a:cs typeface="Arial"/>
                <a:sym typeface="Arial"/>
              </a:rPr>
              <a:t>Webinars</a:t>
            </a:r>
            <a:r>
              <a:rPr lang="en-US" sz="2900"/>
              <a:t> (archived and live)</a:t>
            </a:r>
            <a:endParaRPr sz="2900">
              <a:latin typeface="Arial"/>
              <a:ea typeface="Arial"/>
              <a:cs typeface="Arial"/>
              <a:sym typeface="Arial"/>
            </a:endParaRPr>
          </a:p>
          <a:p>
            <a:pPr marL="514337" lvl="1" indent="-286562" algn="l" rtl="0">
              <a:lnSpc>
                <a:spcPct val="110000"/>
              </a:lnSpc>
              <a:spcBef>
                <a:spcPts val="375"/>
              </a:spcBef>
              <a:spcAft>
                <a:spcPts val="0"/>
              </a:spcAft>
              <a:buSzPct val="100000"/>
              <a:buChar char="•"/>
            </a:pPr>
            <a:r>
              <a:rPr lang="en-US" sz="2900">
                <a:latin typeface="Arial"/>
                <a:ea typeface="Arial"/>
                <a:cs typeface="Arial"/>
                <a:sym typeface="Arial"/>
              </a:rPr>
              <a:t>Surveys</a:t>
            </a:r>
            <a:endParaRPr sz="2900">
              <a:latin typeface="Arial"/>
              <a:ea typeface="Arial"/>
              <a:cs typeface="Arial"/>
              <a:sym typeface="Arial"/>
            </a:endParaRPr>
          </a:p>
          <a:p>
            <a:pPr marL="514337" lvl="1" indent="-286562" algn="l" rtl="0">
              <a:lnSpc>
                <a:spcPct val="110000"/>
              </a:lnSpc>
              <a:spcBef>
                <a:spcPts val="375"/>
              </a:spcBef>
              <a:spcAft>
                <a:spcPts val="0"/>
              </a:spcAft>
              <a:buSzPct val="100000"/>
              <a:buChar char="•"/>
            </a:pPr>
            <a:r>
              <a:rPr lang="en-US" sz="2900">
                <a:latin typeface="Arial"/>
                <a:ea typeface="Arial"/>
                <a:cs typeface="Arial"/>
                <a:sym typeface="Arial"/>
              </a:rPr>
              <a:t>Website</a:t>
            </a:r>
            <a:endParaRPr sz="2900"/>
          </a:p>
          <a:p>
            <a:pPr marL="514337" lvl="1" indent="-286562" algn="l" rtl="0">
              <a:lnSpc>
                <a:spcPct val="110000"/>
              </a:lnSpc>
              <a:spcBef>
                <a:spcPts val="375"/>
              </a:spcBef>
              <a:spcAft>
                <a:spcPts val="0"/>
              </a:spcAft>
              <a:buSzPct val="100000"/>
              <a:buChar char="•"/>
            </a:pPr>
            <a:r>
              <a:rPr lang="en-US" sz="2900"/>
              <a:t>ASCCC-developed self-paced online courses.</a:t>
            </a:r>
            <a:endParaRPr sz="2900"/>
          </a:p>
          <a:p>
            <a:pPr marL="514337" lvl="1" indent="-286562" algn="l" rtl="0">
              <a:lnSpc>
                <a:spcPct val="110000"/>
              </a:lnSpc>
              <a:spcBef>
                <a:spcPts val="375"/>
              </a:spcBef>
              <a:spcAft>
                <a:spcPts val="0"/>
              </a:spcAft>
              <a:buSzPct val="100000"/>
              <a:buChar char="•"/>
            </a:pPr>
            <a:r>
              <a:rPr lang="en-US" sz="2900"/>
              <a:t>Summer Training Series</a:t>
            </a:r>
            <a:endParaRPr sz="2900"/>
          </a:p>
          <a:p>
            <a:pPr marL="514337" lvl="1" indent="-286562" algn="l" rtl="0">
              <a:lnSpc>
                <a:spcPct val="110000"/>
              </a:lnSpc>
              <a:spcBef>
                <a:spcPts val="375"/>
              </a:spcBef>
              <a:spcAft>
                <a:spcPts val="0"/>
              </a:spcAft>
              <a:buSzPct val="100000"/>
              <a:buChar char="•"/>
            </a:pPr>
            <a:r>
              <a:rPr lang="en-US" sz="2900"/>
              <a:t>Campus Specific Trainings</a:t>
            </a:r>
            <a:endParaRPr sz="2900"/>
          </a:p>
          <a:p>
            <a:pPr marL="514337" lvl="1" indent="-286562" algn="l" rtl="0">
              <a:lnSpc>
                <a:spcPct val="110000"/>
              </a:lnSpc>
              <a:spcBef>
                <a:spcPts val="375"/>
              </a:spcBef>
              <a:spcAft>
                <a:spcPts val="0"/>
              </a:spcAft>
              <a:buSzPct val="100000"/>
              <a:buChar char="•"/>
            </a:pPr>
            <a:r>
              <a:rPr lang="en-US" sz="2900"/>
              <a:t>OER – and Beyond.</a:t>
            </a:r>
            <a:endParaRPr sz="2900" b="1"/>
          </a:p>
          <a:p>
            <a:pPr marL="914400" lvl="0" indent="0" algn="l" rtl="0">
              <a:lnSpc>
                <a:spcPct val="110000"/>
              </a:lnSpc>
              <a:spcBef>
                <a:spcPts val="375"/>
              </a:spcBef>
              <a:spcAft>
                <a:spcPts val="0"/>
              </a:spcAft>
              <a:buSzPct val="115315"/>
              <a:buNone/>
            </a:pPr>
            <a:endParaRPr sz="2220">
              <a:latin typeface="Arial"/>
              <a:ea typeface="Arial"/>
              <a:cs typeface="Arial"/>
              <a:sym typeface="Arial"/>
            </a:endParaRPr>
          </a:p>
        </p:txBody>
      </p:sp>
      <p:pic>
        <p:nvPicPr>
          <p:cNvPr id="303" name="Google Shape;303;g2d04f75b1c6_0_150" descr="ASCCC OERI - Introduction to OER Canvas Shell&#10;"/>
          <p:cNvPicPr preferRelativeResize="0"/>
          <p:nvPr/>
        </p:nvPicPr>
        <p:blipFill rotWithShape="1">
          <a:blip r:embed="rId3">
            <a:alphaModFix/>
          </a:blip>
          <a:srcRect l="49150" t="2769" r="26815" b="50356"/>
          <a:stretch/>
        </p:blipFill>
        <p:spPr>
          <a:xfrm>
            <a:off x="4716575" y="2196775"/>
            <a:ext cx="1649964" cy="1788900"/>
          </a:xfrm>
          <a:prstGeom prst="rect">
            <a:avLst/>
          </a:prstGeom>
          <a:noFill/>
          <a:ln>
            <a:noFill/>
          </a:ln>
        </p:spPr>
      </p:pic>
      <p:pic>
        <p:nvPicPr>
          <p:cNvPr id="304" name="Google Shape;304;g2d04f75b1c6_0_150" descr="ASCCC OERI - Accessibility Basics Canvas Shell"/>
          <p:cNvPicPr preferRelativeResize="0"/>
          <p:nvPr/>
        </p:nvPicPr>
        <p:blipFill rotWithShape="1">
          <a:blip r:embed="rId4">
            <a:alphaModFix/>
          </a:blip>
          <a:srcRect/>
          <a:stretch/>
        </p:blipFill>
        <p:spPr>
          <a:xfrm>
            <a:off x="6619155" y="2196775"/>
            <a:ext cx="1776595" cy="1788900"/>
          </a:xfrm>
          <a:prstGeom prst="rect">
            <a:avLst/>
          </a:prstGeom>
          <a:noFill/>
          <a:ln>
            <a:noFill/>
          </a:ln>
        </p:spPr>
      </p:pic>
      <p:sp>
        <p:nvSpPr>
          <p:cNvPr id="305" name="Google Shape;305;g2d04f75b1c6_0_150"/>
          <p:cNvSpPr txBox="1"/>
          <p:nvPr/>
        </p:nvSpPr>
        <p:spPr>
          <a:xfrm>
            <a:off x="568800" y="5851350"/>
            <a:ext cx="8430900" cy="6291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375"/>
              </a:spcBef>
              <a:spcAft>
                <a:spcPts val="0"/>
              </a:spcAft>
              <a:buClr>
                <a:srgbClr val="000000"/>
              </a:buClr>
              <a:buSzPts val="1800"/>
              <a:buFont typeface="Arial"/>
              <a:buNone/>
            </a:pPr>
            <a:r>
              <a:rPr lang="en-US" sz="1800" b="0" i="0" u="none" strike="noStrike" cap="none">
                <a:solidFill>
                  <a:schemeClr val="dk2"/>
                </a:solidFill>
                <a:latin typeface="Arial"/>
                <a:ea typeface="Arial"/>
                <a:cs typeface="Arial"/>
                <a:sym typeface="Arial"/>
              </a:rPr>
              <a:t>How can we help you incorporate OER into your local professional development opportunities?</a:t>
            </a:r>
            <a:endParaRPr sz="1800" b="0" i="0" u="none" strike="noStrike" cap="none">
              <a:solidFill>
                <a:srgbClr val="3D372F"/>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6fe6bef8d8_4_28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Webinars and Events</a:t>
            </a:r>
            <a:endParaRPr/>
          </a:p>
        </p:txBody>
      </p:sp>
      <p:pic>
        <p:nvPicPr>
          <p:cNvPr id="312" name="Google Shape;312;g26fe6bef8d8_4_281" descr="A screen capture of the search bar under Webinars on the ASCCC OERI webpage, where you can search archived webinars with a category. The display shows all OER Basic webinars which are entry-level training for anyone new to OER."/>
          <p:cNvPicPr preferRelativeResize="0"/>
          <p:nvPr/>
        </p:nvPicPr>
        <p:blipFill rotWithShape="1">
          <a:blip r:embed="rId3">
            <a:alphaModFix/>
          </a:blip>
          <a:srcRect/>
          <a:stretch/>
        </p:blipFill>
        <p:spPr>
          <a:xfrm>
            <a:off x="855900" y="2133927"/>
            <a:ext cx="7667939" cy="3875773"/>
          </a:xfrm>
          <a:prstGeom prst="rect">
            <a:avLst/>
          </a:prstGeom>
          <a:noFill/>
          <a:ln w="9525" cap="flat" cmpd="sng">
            <a:solidFill>
              <a:srgbClr val="00417E"/>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a:latin typeface="Arial"/>
                <a:ea typeface="Arial"/>
                <a:cs typeface="Arial"/>
                <a:sym typeface="Arial"/>
              </a:rPr>
              <a:t>Project Support</a:t>
            </a:r>
            <a:endParaRPr>
              <a:latin typeface="Arial"/>
              <a:ea typeface="Arial"/>
              <a:cs typeface="Arial"/>
              <a:sym typeface="Arial"/>
            </a:endParaRPr>
          </a:p>
        </p:txBody>
      </p:sp>
      <p:sp>
        <p:nvSpPr>
          <p:cNvPr id="318" name="Google Shape;318;p43"/>
          <p:cNvSpPr txBox="1">
            <a:spLocks noGrp="1"/>
          </p:cNvSpPr>
          <p:nvPr>
            <p:ph type="body" idx="1"/>
          </p:nvPr>
        </p:nvSpPr>
        <p:spPr>
          <a:xfrm>
            <a:off x="1088679" y="2015725"/>
            <a:ext cx="4899000" cy="4039200"/>
          </a:xfrm>
          <a:prstGeom prst="rect">
            <a:avLst/>
          </a:prstGeom>
          <a:noFill/>
          <a:ln>
            <a:noFill/>
          </a:ln>
        </p:spPr>
        <p:txBody>
          <a:bodyPr spcFirstLastPara="1" wrap="square" lIns="91425" tIns="45700" rIns="91425" bIns="45700" anchor="t" anchorCtr="0">
            <a:normAutofit lnSpcReduction="10000"/>
          </a:bodyPr>
          <a:lstStyle/>
          <a:p>
            <a:pPr marL="171446" lvl="0" indent="-171446" algn="l" rtl="0">
              <a:lnSpc>
                <a:spcPct val="150000"/>
              </a:lnSpc>
              <a:spcBef>
                <a:spcPts val="0"/>
              </a:spcBef>
              <a:spcAft>
                <a:spcPts val="0"/>
              </a:spcAft>
              <a:buSzPts val="2220"/>
              <a:buChar char="•"/>
            </a:pPr>
            <a:r>
              <a:rPr lang="en-US" sz="2000">
                <a:latin typeface="Arial"/>
                <a:ea typeface="Arial"/>
                <a:cs typeface="Arial"/>
                <a:sym typeface="Arial"/>
              </a:rPr>
              <a:t>Project Facilitators</a:t>
            </a:r>
            <a:endParaRPr/>
          </a:p>
          <a:p>
            <a:pPr marL="628646" lvl="1" indent="-171444" algn="l" rtl="0">
              <a:lnSpc>
                <a:spcPct val="150000"/>
              </a:lnSpc>
              <a:spcBef>
                <a:spcPts val="0"/>
              </a:spcBef>
              <a:spcAft>
                <a:spcPts val="0"/>
              </a:spcAft>
              <a:buSzPts val="2220"/>
              <a:buChar char="•"/>
            </a:pPr>
            <a:r>
              <a:rPr lang="en-US" sz="1800">
                <a:latin typeface="Arial"/>
                <a:ea typeface="Arial"/>
                <a:cs typeface="Arial"/>
                <a:sym typeface="Arial"/>
              </a:rPr>
              <a:t>Project </a:t>
            </a:r>
            <a:r>
              <a:rPr lang="en-US" sz="1800"/>
              <a:t>M</a:t>
            </a:r>
            <a:r>
              <a:rPr lang="en-US" sz="1800">
                <a:latin typeface="Arial"/>
                <a:ea typeface="Arial"/>
                <a:cs typeface="Arial"/>
                <a:sym typeface="Arial"/>
              </a:rPr>
              <a:t>anagement</a:t>
            </a:r>
            <a:endParaRPr/>
          </a:p>
          <a:p>
            <a:pPr marL="628646" lvl="1" indent="-171444" algn="l" rtl="0">
              <a:lnSpc>
                <a:spcPct val="150000"/>
              </a:lnSpc>
              <a:spcBef>
                <a:spcPts val="0"/>
              </a:spcBef>
              <a:spcAft>
                <a:spcPts val="0"/>
              </a:spcAft>
              <a:buSzPts val="2220"/>
              <a:buChar char="•"/>
            </a:pPr>
            <a:r>
              <a:rPr lang="en-US" sz="1800">
                <a:latin typeface="Arial"/>
                <a:ea typeface="Arial"/>
                <a:cs typeface="Arial"/>
                <a:sym typeface="Arial"/>
              </a:rPr>
              <a:t>Training</a:t>
            </a:r>
            <a:endParaRPr/>
          </a:p>
          <a:p>
            <a:pPr marL="628646" lvl="1" indent="-171444" algn="l" rtl="0">
              <a:lnSpc>
                <a:spcPct val="150000"/>
              </a:lnSpc>
              <a:spcBef>
                <a:spcPts val="0"/>
              </a:spcBef>
              <a:spcAft>
                <a:spcPts val="0"/>
              </a:spcAft>
              <a:buSzPts val="2220"/>
              <a:buChar char="•"/>
            </a:pPr>
            <a:r>
              <a:rPr lang="en-US" sz="1800">
                <a:latin typeface="Arial"/>
                <a:ea typeface="Arial"/>
                <a:cs typeface="Arial"/>
                <a:sym typeface="Arial"/>
              </a:rPr>
              <a:t>Establish deliverables and deadlines</a:t>
            </a:r>
            <a:endParaRPr/>
          </a:p>
          <a:p>
            <a:pPr marL="171446" lvl="0" indent="-171446" algn="l" rtl="0">
              <a:lnSpc>
                <a:spcPct val="150000"/>
              </a:lnSpc>
              <a:spcBef>
                <a:spcPts val="0"/>
              </a:spcBef>
              <a:spcAft>
                <a:spcPts val="0"/>
              </a:spcAft>
              <a:buSzPts val="2220"/>
              <a:buChar char="•"/>
            </a:pPr>
            <a:r>
              <a:rPr lang="en-US" sz="2000">
                <a:latin typeface="Arial"/>
                <a:ea typeface="Arial"/>
                <a:cs typeface="Arial"/>
                <a:sym typeface="Arial"/>
              </a:rPr>
              <a:t>OER Basics, OER Accessibility Basics</a:t>
            </a:r>
            <a:endParaRPr/>
          </a:p>
          <a:p>
            <a:pPr marL="171446" lvl="0" indent="-171446" algn="l" rtl="0">
              <a:lnSpc>
                <a:spcPct val="150000"/>
              </a:lnSpc>
              <a:spcBef>
                <a:spcPts val="0"/>
              </a:spcBef>
              <a:spcAft>
                <a:spcPts val="0"/>
              </a:spcAft>
              <a:buSzPts val="2220"/>
              <a:buChar char="•"/>
            </a:pPr>
            <a:r>
              <a:rPr lang="en-US" sz="2000">
                <a:latin typeface="Arial"/>
                <a:ea typeface="Arial"/>
                <a:cs typeface="Arial"/>
                <a:sym typeface="Arial"/>
              </a:rPr>
              <a:t>Accessibility Support</a:t>
            </a:r>
            <a:endParaRPr/>
          </a:p>
          <a:p>
            <a:pPr marL="171446" lvl="0" indent="-171446" algn="l" rtl="0">
              <a:lnSpc>
                <a:spcPct val="150000"/>
              </a:lnSpc>
              <a:spcBef>
                <a:spcPts val="0"/>
              </a:spcBef>
              <a:spcAft>
                <a:spcPts val="0"/>
              </a:spcAft>
              <a:buSzPts val="2220"/>
              <a:buChar char="•"/>
            </a:pPr>
            <a:r>
              <a:rPr lang="en-US" sz="2000">
                <a:latin typeface="Arial"/>
                <a:ea typeface="Arial"/>
                <a:cs typeface="Arial"/>
                <a:sym typeface="Arial"/>
              </a:rPr>
              <a:t>IDEA Framework Lead</a:t>
            </a:r>
            <a:endParaRPr/>
          </a:p>
          <a:p>
            <a:pPr marL="171446" lvl="0" indent="-171446" algn="l" rtl="0">
              <a:lnSpc>
                <a:spcPct val="150000"/>
              </a:lnSpc>
              <a:spcBef>
                <a:spcPts val="0"/>
              </a:spcBef>
              <a:spcAft>
                <a:spcPts val="0"/>
              </a:spcAft>
              <a:buSzPts val="2220"/>
              <a:buChar char="•"/>
            </a:pPr>
            <a:r>
              <a:rPr lang="en-US" sz="2000">
                <a:latin typeface="Arial"/>
                <a:ea typeface="Arial"/>
                <a:cs typeface="Arial"/>
                <a:sym typeface="Arial"/>
              </a:rPr>
              <a:t>LibreTexts Liaison</a:t>
            </a:r>
            <a:endParaRPr/>
          </a:p>
          <a:p>
            <a:pPr marL="171446" lvl="0" indent="-171446" algn="l" rtl="0">
              <a:lnSpc>
                <a:spcPct val="150000"/>
              </a:lnSpc>
              <a:spcBef>
                <a:spcPts val="0"/>
              </a:spcBef>
              <a:spcAft>
                <a:spcPts val="0"/>
              </a:spcAft>
              <a:buSzPts val="2220"/>
              <a:buChar char="•"/>
            </a:pPr>
            <a:r>
              <a:rPr lang="en-US" sz="2000">
                <a:latin typeface="Arial"/>
                <a:ea typeface="Arial"/>
                <a:cs typeface="Arial"/>
                <a:sym typeface="Arial"/>
              </a:rPr>
              <a:t>MOM, ADAPT, H5P Leads</a:t>
            </a:r>
            <a:endParaRPr sz="2000">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6fe6bef8d8_4_292"/>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How can the OERI elevate your ZTC efforts?</a:t>
            </a:r>
            <a:endParaRPr/>
          </a:p>
        </p:txBody>
      </p:sp>
      <p:sp>
        <p:nvSpPr>
          <p:cNvPr id="325" name="Google Shape;325;g26fe6bef8d8_4_292"/>
          <p:cNvSpPr txBox="1">
            <a:spLocks noGrp="1"/>
          </p:cNvSpPr>
          <p:nvPr>
            <p:ph type="body" idx="1"/>
          </p:nvPr>
        </p:nvSpPr>
        <p:spPr>
          <a:xfrm>
            <a:off x="1088675" y="2015733"/>
            <a:ext cx="7202400" cy="826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750"/>
              </a:spcBef>
              <a:spcAft>
                <a:spcPts val="0"/>
              </a:spcAft>
              <a:buSzPts val="1600"/>
              <a:buNone/>
            </a:pPr>
            <a:endParaRPr/>
          </a:p>
        </p:txBody>
      </p:sp>
      <p:pic>
        <p:nvPicPr>
          <p:cNvPr id="326" name="Google Shape;326;g26fe6bef8d8_4_292" descr="A group of hot air balloons in the blue sky"/>
          <p:cNvPicPr preferRelativeResize="0"/>
          <p:nvPr/>
        </p:nvPicPr>
        <p:blipFill rotWithShape="1">
          <a:blip r:embed="rId3">
            <a:alphaModFix/>
          </a:blip>
          <a:srcRect/>
          <a:stretch/>
        </p:blipFill>
        <p:spPr>
          <a:xfrm>
            <a:off x="926975" y="1923975"/>
            <a:ext cx="7564524" cy="4934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7"/>
          <p:cNvSpPr txBox="1">
            <a:spLocks noGrp="1"/>
          </p:cNvSpPr>
          <p:nvPr>
            <p:ph type="title"/>
          </p:nvPr>
        </p:nvSpPr>
        <p:spPr>
          <a:xfrm>
            <a:off x="1088675" y="388555"/>
            <a:ext cx="7202400" cy="1312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OERI Services: Faculty helping faculty</a:t>
            </a:r>
            <a:endParaRPr/>
          </a:p>
        </p:txBody>
      </p:sp>
      <p:sp>
        <p:nvSpPr>
          <p:cNvPr id="332" name="Google Shape;332;p47"/>
          <p:cNvSpPr txBox="1">
            <a:spLocks noGrp="1"/>
          </p:cNvSpPr>
          <p:nvPr>
            <p:ph type="body" idx="1"/>
          </p:nvPr>
        </p:nvSpPr>
        <p:spPr>
          <a:xfrm>
            <a:off x="962400" y="2054575"/>
            <a:ext cx="7624800" cy="4039200"/>
          </a:xfrm>
          <a:prstGeom prst="rect">
            <a:avLst/>
          </a:prstGeom>
          <a:noFill/>
          <a:ln>
            <a:noFill/>
          </a:ln>
        </p:spPr>
        <p:txBody>
          <a:bodyPr spcFirstLastPara="1" wrap="square" lIns="91425" tIns="45700" rIns="91425" bIns="45700" anchor="t" anchorCtr="0">
            <a:normAutofit lnSpcReduction="10000"/>
          </a:bodyPr>
          <a:lstStyle/>
          <a:p>
            <a:pPr marL="457200" lvl="0" indent="-330200" algn="l" rtl="0">
              <a:lnSpc>
                <a:spcPct val="120000"/>
              </a:lnSpc>
              <a:spcBef>
                <a:spcPts val="750"/>
              </a:spcBef>
              <a:spcAft>
                <a:spcPts val="0"/>
              </a:spcAft>
              <a:buSzPts val="1600"/>
              <a:buChar char="•"/>
            </a:pPr>
            <a:r>
              <a:rPr lang="en-US" sz="2000"/>
              <a:t>In addition to the resources we provide as part of our work, we can also provide all of our project management services at cost.</a:t>
            </a:r>
            <a:endParaRPr sz="2000"/>
          </a:p>
          <a:p>
            <a:pPr marL="457200" lvl="0" indent="-355600" algn="l" rtl="0">
              <a:lnSpc>
                <a:spcPct val="120000"/>
              </a:lnSpc>
              <a:spcBef>
                <a:spcPts val="750"/>
              </a:spcBef>
              <a:spcAft>
                <a:spcPts val="0"/>
              </a:spcAft>
              <a:buSzPts val="2000"/>
              <a:buChar char="•"/>
            </a:pPr>
            <a:r>
              <a:rPr lang="en-US" sz="2000"/>
              <a:t>Does your faculty need training and ongoing support as they build a ZTC pathway?</a:t>
            </a:r>
            <a:endParaRPr sz="2000"/>
          </a:p>
          <a:p>
            <a:pPr marL="457200" lvl="0" indent="-355600" algn="l" rtl="0">
              <a:lnSpc>
                <a:spcPct val="120000"/>
              </a:lnSpc>
              <a:spcBef>
                <a:spcPts val="750"/>
              </a:spcBef>
              <a:spcAft>
                <a:spcPts val="0"/>
              </a:spcAft>
              <a:buSzPts val="2000"/>
              <a:buChar char="•"/>
            </a:pPr>
            <a:r>
              <a:rPr lang="en-US" sz="2000"/>
              <a:t>Are you building with accessibility and sustainability in your plan?</a:t>
            </a:r>
            <a:endParaRPr sz="2000"/>
          </a:p>
          <a:p>
            <a:pPr marL="457200" lvl="0" indent="-330200" algn="l" rtl="0">
              <a:lnSpc>
                <a:spcPct val="120000"/>
              </a:lnSpc>
              <a:spcBef>
                <a:spcPts val="750"/>
              </a:spcBef>
              <a:spcAft>
                <a:spcPts val="0"/>
              </a:spcAft>
              <a:buSzPts val="1600"/>
              <a:buChar char="•"/>
            </a:pPr>
            <a:r>
              <a:rPr lang="en-US" sz="2000"/>
              <a:t>Perhaps you have “homegrown” OER that has not been shared and you would like to share it - how do you overcome concerns about releasing that OER for broader use?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2d04f75b1c6_0_32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Project Management Support</a:t>
            </a:r>
            <a:endParaRPr/>
          </a:p>
        </p:txBody>
      </p:sp>
      <p:sp>
        <p:nvSpPr>
          <p:cNvPr id="339" name="Google Shape;339;g2d04f75b1c6_0_323"/>
          <p:cNvSpPr txBox="1">
            <a:spLocks noGrp="1"/>
          </p:cNvSpPr>
          <p:nvPr>
            <p:ph type="body" idx="1"/>
          </p:nvPr>
        </p:nvSpPr>
        <p:spPr>
          <a:xfrm>
            <a:off x="1088675" y="2015725"/>
            <a:ext cx="7202400" cy="4647900"/>
          </a:xfrm>
          <a:prstGeom prst="rect">
            <a:avLst/>
          </a:prstGeom>
          <a:noFill/>
          <a:ln>
            <a:noFill/>
          </a:ln>
        </p:spPr>
        <p:txBody>
          <a:bodyPr spcFirstLastPara="1" wrap="square" lIns="91425" tIns="45700" rIns="91425" bIns="45700" anchor="t" anchorCtr="0">
            <a:noAutofit/>
          </a:bodyPr>
          <a:lstStyle/>
          <a:p>
            <a:pPr marL="457200" lvl="0" indent="-342900" algn="l" rtl="0">
              <a:lnSpc>
                <a:spcPct val="120000"/>
              </a:lnSpc>
              <a:spcBef>
                <a:spcPts val="750"/>
              </a:spcBef>
              <a:spcAft>
                <a:spcPts val="0"/>
              </a:spcAft>
              <a:buSzPts val="1800"/>
              <a:buChar char="•"/>
            </a:pPr>
            <a:r>
              <a:rPr lang="en-US" sz="1800"/>
              <a:t>Streamlining OER project creation and management</a:t>
            </a:r>
            <a:endParaRPr sz="1800"/>
          </a:p>
          <a:p>
            <a:pPr marL="914400" lvl="1" indent="-342900" algn="l" rtl="0">
              <a:lnSpc>
                <a:spcPct val="120000"/>
              </a:lnSpc>
              <a:spcBef>
                <a:spcPts val="0"/>
              </a:spcBef>
              <a:spcAft>
                <a:spcPts val="0"/>
              </a:spcAft>
              <a:buSzPts val="1800"/>
              <a:buChar char="•"/>
            </a:pPr>
            <a:r>
              <a:rPr lang="en-US" sz="1800"/>
              <a:t>Chapter Templates</a:t>
            </a:r>
            <a:endParaRPr sz="1800"/>
          </a:p>
          <a:p>
            <a:pPr marL="914400" lvl="1" indent="-342900" algn="l" rtl="0">
              <a:lnSpc>
                <a:spcPct val="120000"/>
              </a:lnSpc>
              <a:spcBef>
                <a:spcPts val="0"/>
              </a:spcBef>
              <a:spcAft>
                <a:spcPts val="0"/>
              </a:spcAft>
              <a:buSzPts val="1800"/>
              <a:buChar char="•"/>
            </a:pPr>
            <a:r>
              <a:rPr lang="en-US" sz="1800"/>
              <a:t>Guides and handouts on accessibility, templates, and best practices.</a:t>
            </a:r>
            <a:endParaRPr sz="1800"/>
          </a:p>
          <a:p>
            <a:pPr marL="457200" lvl="0" indent="-342900" algn="l" rtl="0">
              <a:lnSpc>
                <a:spcPct val="120000"/>
              </a:lnSpc>
              <a:spcBef>
                <a:spcPts val="0"/>
              </a:spcBef>
              <a:spcAft>
                <a:spcPts val="0"/>
              </a:spcAft>
              <a:buSzPts val="1800"/>
              <a:buChar char="•"/>
            </a:pPr>
            <a:r>
              <a:rPr lang="en-US" sz="1800"/>
              <a:t>Accessibility </a:t>
            </a:r>
            <a:endParaRPr sz="1800"/>
          </a:p>
          <a:p>
            <a:pPr marL="914400" lvl="1" indent="-342900" algn="l" rtl="0">
              <a:lnSpc>
                <a:spcPct val="120000"/>
              </a:lnSpc>
              <a:spcBef>
                <a:spcPts val="0"/>
              </a:spcBef>
              <a:spcAft>
                <a:spcPts val="0"/>
              </a:spcAft>
              <a:buSzPts val="1800"/>
              <a:buChar char="•"/>
            </a:pPr>
            <a:r>
              <a:rPr lang="en-US" sz="1800"/>
              <a:t>Co-Development of accessibility guides and rubrics</a:t>
            </a:r>
            <a:endParaRPr sz="1800"/>
          </a:p>
          <a:p>
            <a:pPr marL="914400" lvl="1" indent="-342900" algn="l" rtl="0">
              <a:lnSpc>
                <a:spcPct val="120000"/>
              </a:lnSpc>
              <a:spcBef>
                <a:spcPts val="0"/>
              </a:spcBef>
              <a:spcAft>
                <a:spcPts val="0"/>
              </a:spcAft>
              <a:buSzPts val="1800"/>
              <a:buChar char="•"/>
            </a:pPr>
            <a:r>
              <a:rPr lang="en-US" sz="1800"/>
              <a:t>Webinars and self-paced course</a:t>
            </a:r>
            <a:endParaRPr sz="1800"/>
          </a:p>
          <a:p>
            <a:pPr marL="457200" lvl="0" indent="-342900" algn="l" rtl="0">
              <a:lnSpc>
                <a:spcPct val="120000"/>
              </a:lnSpc>
              <a:spcBef>
                <a:spcPts val="0"/>
              </a:spcBef>
              <a:spcAft>
                <a:spcPts val="0"/>
              </a:spcAft>
              <a:buSzPts val="1800"/>
              <a:buChar char="•"/>
            </a:pPr>
            <a:r>
              <a:rPr lang="en-US" sz="1800"/>
              <a:t>Licensing</a:t>
            </a:r>
            <a:endParaRPr sz="1800"/>
          </a:p>
          <a:p>
            <a:pPr marL="914400" lvl="1" indent="-342900" algn="l" rtl="0">
              <a:lnSpc>
                <a:spcPct val="120000"/>
              </a:lnSpc>
              <a:spcBef>
                <a:spcPts val="0"/>
              </a:spcBef>
              <a:spcAft>
                <a:spcPts val="0"/>
              </a:spcAft>
              <a:buSzPts val="1800"/>
              <a:buChar char="•"/>
            </a:pPr>
            <a:r>
              <a:rPr lang="en-US" sz="1800"/>
              <a:t>Webinars and self-paced course</a:t>
            </a:r>
            <a:endParaRPr sz="1800"/>
          </a:p>
          <a:p>
            <a:pPr marL="914400" lvl="1" indent="-342900" algn="l" rtl="0">
              <a:lnSpc>
                <a:spcPct val="120000"/>
              </a:lnSpc>
              <a:spcBef>
                <a:spcPts val="0"/>
              </a:spcBef>
              <a:spcAft>
                <a:spcPts val="0"/>
              </a:spcAft>
              <a:buSzPts val="1800"/>
              <a:buChar char="•"/>
            </a:pPr>
            <a:r>
              <a:rPr lang="en-US" sz="1800"/>
              <a:t>Ongoing Support</a:t>
            </a:r>
            <a:endParaRPr sz="1800"/>
          </a:p>
          <a:p>
            <a:pPr marL="457200" lvl="0" indent="-342900" algn="l" rtl="0">
              <a:lnSpc>
                <a:spcPct val="120000"/>
              </a:lnSpc>
              <a:spcBef>
                <a:spcPts val="0"/>
              </a:spcBef>
              <a:spcAft>
                <a:spcPts val="0"/>
              </a:spcAft>
              <a:buSzPts val="1800"/>
              <a:buChar char="•"/>
            </a:pPr>
            <a:r>
              <a:rPr lang="en-US" sz="1800"/>
              <a:t>Support for IDEA reviews</a:t>
            </a:r>
            <a:endParaRPr sz="1800"/>
          </a:p>
          <a:p>
            <a:pPr marL="914400" lvl="1" indent="-342900" algn="l" rtl="0">
              <a:lnSpc>
                <a:spcPct val="120000"/>
              </a:lnSpc>
              <a:spcBef>
                <a:spcPts val="0"/>
              </a:spcBef>
              <a:spcAft>
                <a:spcPts val="0"/>
              </a:spcAft>
              <a:buSzPts val="1800"/>
              <a:buChar char="•"/>
            </a:pPr>
            <a:r>
              <a:rPr lang="en-US" sz="1800"/>
              <a:t>Webinars and IDEA Review Checklist</a:t>
            </a:r>
            <a:endParaRPr sz="1800"/>
          </a:p>
          <a:p>
            <a:pPr marL="457200" lvl="0" indent="-342900" algn="l" rtl="0">
              <a:lnSpc>
                <a:spcPct val="120000"/>
              </a:lnSpc>
              <a:spcBef>
                <a:spcPts val="0"/>
              </a:spcBef>
              <a:spcAft>
                <a:spcPts val="0"/>
              </a:spcAft>
              <a:buSzPts val="1800"/>
              <a:buChar char="•"/>
            </a:pPr>
            <a:r>
              <a:rPr lang="en-US" sz="1800"/>
              <a:t>Identifying and creating content for Libraries.</a:t>
            </a:r>
            <a:endParaRPr sz="1800"/>
          </a:p>
          <a:p>
            <a:pPr marL="457200" lvl="0" indent="-342900" algn="l" rtl="0">
              <a:lnSpc>
                <a:spcPct val="120000"/>
              </a:lnSpc>
              <a:spcBef>
                <a:spcPts val="0"/>
              </a:spcBef>
              <a:spcAft>
                <a:spcPts val="0"/>
              </a:spcAft>
              <a:buSzPts val="1800"/>
              <a:buChar char="•"/>
            </a:pPr>
            <a:r>
              <a:rPr lang="en-US" sz="1800"/>
              <a:t>Platform Training: LibreTexts, H5P, ADAPT, and more</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d04f75b1c6_0_329"/>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a:t>IDEA Support</a:t>
            </a:r>
            <a:endParaRPr/>
          </a:p>
        </p:txBody>
      </p:sp>
      <p:pic>
        <p:nvPicPr>
          <p:cNvPr id="346" name="Google Shape;346;g2d04f75b1c6_0_329" descr="Screenshot of OERI IDEA page with links to the framework"/>
          <p:cNvPicPr preferRelativeResize="0"/>
          <p:nvPr/>
        </p:nvPicPr>
        <p:blipFill rotWithShape="1">
          <a:blip r:embed="rId3">
            <a:alphaModFix/>
          </a:blip>
          <a:srcRect/>
          <a:stretch/>
        </p:blipFill>
        <p:spPr>
          <a:xfrm>
            <a:off x="891113" y="2118450"/>
            <a:ext cx="7597524" cy="4250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Preparing your OER for release</a:t>
            </a:r>
            <a:endParaRPr dirty="0"/>
          </a:p>
        </p:txBody>
      </p:sp>
      <p:sp>
        <p:nvSpPr>
          <p:cNvPr id="352" name="Google Shape;352;p65"/>
          <p:cNvSpPr txBox="1">
            <a:spLocks noGrp="1"/>
          </p:cNvSpPr>
          <p:nvPr>
            <p:ph type="body" idx="1"/>
          </p:nvPr>
        </p:nvSpPr>
        <p:spPr>
          <a:xfrm>
            <a:off x="922460" y="2015735"/>
            <a:ext cx="4106740"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Remove resources and references as needed</a:t>
            </a:r>
            <a:endParaRPr/>
          </a:p>
          <a:p>
            <a:pPr marL="457200" lvl="0" indent="-330200" algn="l" rtl="0">
              <a:lnSpc>
                <a:spcPct val="120000"/>
              </a:lnSpc>
              <a:spcBef>
                <a:spcPts val="750"/>
              </a:spcBef>
              <a:spcAft>
                <a:spcPts val="0"/>
              </a:spcAft>
              <a:buSzPts val="1600"/>
              <a:buChar char="•"/>
            </a:pPr>
            <a:r>
              <a:rPr lang="en-US" sz="2000"/>
              <a:t>Peer review</a:t>
            </a:r>
            <a:endParaRPr/>
          </a:p>
          <a:p>
            <a:pPr marL="457200" lvl="0" indent="-330200" algn="l" rtl="0">
              <a:lnSpc>
                <a:spcPct val="120000"/>
              </a:lnSpc>
              <a:spcBef>
                <a:spcPts val="750"/>
              </a:spcBef>
              <a:spcAft>
                <a:spcPts val="0"/>
              </a:spcAft>
              <a:buSzPts val="1600"/>
              <a:buChar char="•"/>
            </a:pPr>
            <a:r>
              <a:rPr lang="en-US" sz="2000"/>
              <a:t>Accessibility review</a:t>
            </a:r>
            <a:endParaRPr/>
          </a:p>
          <a:p>
            <a:pPr marL="457200" lvl="0" indent="-330200" algn="l" rtl="0">
              <a:lnSpc>
                <a:spcPct val="120000"/>
              </a:lnSpc>
              <a:spcBef>
                <a:spcPts val="750"/>
              </a:spcBef>
              <a:spcAft>
                <a:spcPts val="0"/>
              </a:spcAft>
              <a:buSzPts val="1600"/>
              <a:buChar char="•"/>
            </a:pPr>
            <a:r>
              <a:rPr lang="en-US" sz="2000"/>
              <a:t>Licensing review</a:t>
            </a:r>
            <a:endParaRPr/>
          </a:p>
          <a:p>
            <a:pPr marL="457200" lvl="0" indent="-330200" algn="l" rtl="0">
              <a:lnSpc>
                <a:spcPct val="120000"/>
              </a:lnSpc>
              <a:spcBef>
                <a:spcPts val="750"/>
              </a:spcBef>
              <a:spcAft>
                <a:spcPts val="0"/>
              </a:spcAft>
              <a:buSzPts val="1600"/>
              <a:buChar char="•"/>
            </a:pPr>
            <a:r>
              <a:rPr lang="en-US" sz="2000"/>
              <a:t>IDEA review</a:t>
            </a:r>
            <a:endParaRPr/>
          </a:p>
          <a:p>
            <a:pPr marL="457200" lvl="0" indent="-330200" algn="l" rtl="0">
              <a:lnSpc>
                <a:spcPct val="120000"/>
              </a:lnSpc>
              <a:spcBef>
                <a:spcPts val="750"/>
              </a:spcBef>
              <a:spcAft>
                <a:spcPts val="0"/>
              </a:spcAft>
              <a:buSzPts val="1600"/>
              <a:buChar char="•"/>
            </a:pPr>
            <a:r>
              <a:rPr lang="en-US" sz="2000"/>
              <a:t>If OER contains library resources - replace links with appropriate information</a:t>
            </a:r>
            <a:endParaRPr/>
          </a:p>
        </p:txBody>
      </p:sp>
      <p:pic>
        <p:nvPicPr>
          <p:cNvPr id="353" name="Google Shape;353;p65" descr="A male deer lying in the grass&#10;&#10;"/>
          <p:cNvPicPr preferRelativeResize="0"/>
          <p:nvPr/>
        </p:nvPicPr>
        <p:blipFill rotWithShape="1">
          <a:blip r:embed="rId3">
            <a:alphaModFix/>
          </a:blip>
          <a:srcRect/>
          <a:stretch/>
        </p:blipFill>
        <p:spPr>
          <a:xfrm>
            <a:off x="5195426" y="2015735"/>
            <a:ext cx="2692719" cy="4039079"/>
          </a:xfrm>
          <a:prstGeom prst="rect">
            <a:avLst/>
          </a:prstGeom>
          <a:noFill/>
          <a:ln>
            <a:noFill/>
          </a:ln>
        </p:spPr>
      </p:pic>
      <p:sp>
        <p:nvSpPr>
          <p:cNvPr id="354" name="Google Shape;354;p65"/>
          <p:cNvSpPr txBox="1"/>
          <p:nvPr/>
        </p:nvSpPr>
        <p:spPr>
          <a:xfrm>
            <a:off x="5029200" y="6215246"/>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Pedro Lastra</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Presenters </a:t>
            </a:r>
            <a:endParaRPr/>
          </a:p>
        </p:txBody>
      </p:sp>
      <p:sp>
        <p:nvSpPr>
          <p:cNvPr id="142" name="Google Shape;142;p37"/>
          <p:cNvSpPr txBox="1">
            <a:spLocks noGrp="1"/>
          </p:cNvSpPr>
          <p:nvPr>
            <p:ph type="body" idx="1"/>
          </p:nvPr>
        </p:nvSpPr>
        <p:spPr>
          <a:xfrm>
            <a:off x="1088686" y="2015735"/>
            <a:ext cx="6886271"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solidFill>
                  <a:srgbClr val="00203F"/>
                </a:solidFill>
              </a:rPr>
              <a:t>Suzanne Wakim</a:t>
            </a:r>
            <a:endParaRPr/>
          </a:p>
          <a:p>
            <a:pPr marL="914400" lvl="1" indent="-317500" algn="l" rtl="0">
              <a:lnSpc>
                <a:spcPct val="120000"/>
              </a:lnSpc>
              <a:spcBef>
                <a:spcPts val="375"/>
              </a:spcBef>
              <a:spcAft>
                <a:spcPts val="0"/>
              </a:spcAft>
              <a:buSzPts val="1400"/>
              <a:buChar char="•"/>
            </a:pPr>
            <a:r>
              <a:rPr lang="en-US" sz="2000">
                <a:solidFill>
                  <a:srgbClr val="00203F"/>
                </a:solidFill>
              </a:rPr>
              <a:t>Biology, Butte College</a:t>
            </a:r>
            <a:endParaRPr/>
          </a:p>
          <a:p>
            <a:pPr marL="914400" lvl="1" indent="-317500" algn="l" rtl="0">
              <a:lnSpc>
                <a:spcPct val="120000"/>
              </a:lnSpc>
              <a:spcBef>
                <a:spcPts val="375"/>
              </a:spcBef>
              <a:spcAft>
                <a:spcPts val="0"/>
              </a:spcAft>
              <a:buSzPts val="1400"/>
              <a:buChar char="•"/>
            </a:pPr>
            <a:r>
              <a:rPr lang="en-US" sz="2000">
                <a:solidFill>
                  <a:srgbClr val="00203F"/>
                </a:solidFill>
                <a:latin typeface="Arial"/>
                <a:ea typeface="Arial"/>
                <a:cs typeface="Arial"/>
                <a:sym typeface="Arial"/>
              </a:rPr>
              <a:t>Project Facilitator, OERI</a:t>
            </a:r>
            <a:endParaRPr sz="2000">
              <a:solidFill>
                <a:srgbClr val="00203F"/>
              </a:solidFill>
              <a:latin typeface="Arial"/>
              <a:ea typeface="Arial"/>
              <a:cs typeface="Arial"/>
              <a:sym typeface="Arial"/>
            </a:endParaRPr>
          </a:p>
          <a:p>
            <a:pPr marL="457200" lvl="0" indent="-355600" algn="l" rtl="0">
              <a:lnSpc>
                <a:spcPct val="120000"/>
              </a:lnSpc>
              <a:spcBef>
                <a:spcPts val="375"/>
              </a:spcBef>
              <a:spcAft>
                <a:spcPts val="0"/>
              </a:spcAft>
              <a:buClr>
                <a:srgbClr val="00203F"/>
              </a:buClr>
              <a:buSzPts val="2000"/>
              <a:buChar char="•"/>
            </a:pPr>
            <a:r>
              <a:rPr lang="en-US" sz="2000">
                <a:solidFill>
                  <a:srgbClr val="00203F"/>
                </a:solidFill>
              </a:rPr>
              <a:t>Julie Bruno</a:t>
            </a:r>
            <a:endParaRPr sz="2000">
              <a:solidFill>
                <a:srgbClr val="00203F"/>
              </a:solidFill>
            </a:endParaRPr>
          </a:p>
          <a:p>
            <a:pPr marL="914400" lvl="1" indent="-355600" algn="l" rtl="0">
              <a:lnSpc>
                <a:spcPct val="120000"/>
              </a:lnSpc>
              <a:spcBef>
                <a:spcPts val="375"/>
              </a:spcBef>
              <a:spcAft>
                <a:spcPts val="0"/>
              </a:spcAft>
              <a:buClr>
                <a:srgbClr val="00203F"/>
              </a:buClr>
              <a:buSzPts val="2000"/>
              <a:buChar char="•"/>
            </a:pPr>
            <a:r>
              <a:rPr lang="en-US" sz="2000">
                <a:solidFill>
                  <a:srgbClr val="00203F"/>
                </a:solidFill>
              </a:rPr>
              <a:t>Communication Studies, Sierra College</a:t>
            </a:r>
            <a:endParaRPr sz="2000">
              <a:solidFill>
                <a:srgbClr val="00203F"/>
              </a:solidFill>
            </a:endParaRPr>
          </a:p>
          <a:p>
            <a:pPr marL="914400" lvl="1" indent="-355600" algn="l" rtl="0">
              <a:lnSpc>
                <a:spcPct val="120000"/>
              </a:lnSpc>
              <a:spcBef>
                <a:spcPts val="375"/>
              </a:spcBef>
              <a:spcAft>
                <a:spcPts val="0"/>
              </a:spcAft>
              <a:buClr>
                <a:srgbClr val="00203F"/>
              </a:buClr>
              <a:buSzPts val="2000"/>
              <a:buChar char="•"/>
            </a:pPr>
            <a:r>
              <a:rPr lang="en-US" sz="2000">
                <a:solidFill>
                  <a:srgbClr val="00203F"/>
                </a:solidFill>
              </a:rPr>
              <a:t>Communications Coordinator, OERI</a:t>
            </a:r>
            <a:endParaRPr sz="2000">
              <a:solidFill>
                <a:srgbClr val="00203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Questions / Discussions / Comments</a:t>
            </a:r>
            <a:endParaRPr dirty="0"/>
          </a:p>
        </p:txBody>
      </p:sp>
      <p:sp>
        <p:nvSpPr>
          <p:cNvPr id="361" name="Google Shape;361;p6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362" name="Google Shape;362;p66" descr="A brown, short-haired dog named Mia with one paw raised to the sky.&#10;"/>
          <p:cNvPicPr preferRelativeResize="0"/>
          <p:nvPr/>
        </p:nvPicPr>
        <p:blipFill rotWithShape="1">
          <a:blip r:embed="rId3">
            <a:alphaModFix/>
          </a:blip>
          <a:srcRect/>
          <a:stretch/>
        </p:blipFill>
        <p:spPr>
          <a:xfrm>
            <a:off x="1395648" y="2015735"/>
            <a:ext cx="6588532" cy="4392758"/>
          </a:xfrm>
          <a:prstGeom prst="rect">
            <a:avLst/>
          </a:prstGeom>
          <a:noFill/>
          <a:ln>
            <a:noFill/>
          </a:ln>
        </p:spPr>
      </p:pic>
      <p:sp>
        <p:nvSpPr>
          <p:cNvPr id="363" name="Google Shape;363;p66"/>
          <p:cNvSpPr txBox="1"/>
          <p:nvPr/>
        </p:nvSpPr>
        <p:spPr>
          <a:xfrm>
            <a:off x="2403914" y="6497024"/>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Camylla Battani</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369" name="Google Shape;369;p6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7800" algn="l" rtl="0">
              <a:lnSpc>
                <a:spcPct val="120000"/>
              </a:lnSpc>
              <a:spcBef>
                <a:spcPts val="0"/>
              </a:spcBef>
              <a:spcAft>
                <a:spcPts val="0"/>
              </a:spcAft>
              <a:buSzPts val="2800"/>
              <a:buChar char="•"/>
            </a:pPr>
            <a:r>
              <a:rPr lang="en-US" sz="2800" u="sng">
                <a:solidFill>
                  <a:schemeClr val="hlink"/>
                </a:solidFill>
                <a:hlinkClick r:id="rId3"/>
              </a:rPr>
              <a:t>ASCCC OERI Website </a:t>
            </a:r>
            <a:r>
              <a:rPr lang="en-US" sz="2800"/>
              <a:t>(asccc-oeri.org)</a:t>
            </a:r>
            <a:endParaRPr sz="2800"/>
          </a:p>
          <a:p>
            <a:pPr marL="514337" lvl="1" indent="-260346" algn="l" rtl="0">
              <a:lnSpc>
                <a:spcPct val="120000"/>
              </a:lnSpc>
              <a:spcBef>
                <a:spcPts val="0"/>
              </a:spcBef>
              <a:spcAft>
                <a:spcPts val="0"/>
              </a:spcAft>
              <a:buSzPts val="2800"/>
              <a:buChar char="•"/>
            </a:pPr>
            <a:r>
              <a:rPr lang="en-US" sz="2800"/>
              <a:t>Resources</a:t>
            </a:r>
            <a:endParaRPr sz="2800"/>
          </a:p>
          <a:p>
            <a:pPr marL="514337" lvl="1" indent="-260346" algn="l" rtl="0">
              <a:lnSpc>
                <a:spcPct val="120000"/>
              </a:lnSpc>
              <a:spcBef>
                <a:spcPts val="0"/>
              </a:spcBef>
              <a:spcAft>
                <a:spcPts val="0"/>
              </a:spcAft>
              <a:buSzPts val="2800"/>
              <a:buChar char="•"/>
            </a:pPr>
            <a:r>
              <a:rPr lang="en-US" sz="2800"/>
              <a:t>Webinars and Events</a:t>
            </a:r>
            <a:endParaRPr sz="2800"/>
          </a:p>
          <a:p>
            <a:pPr marL="171446" lvl="0" indent="-177800" algn="l" rtl="0">
              <a:lnSpc>
                <a:spcPct val="120000"/>
              </a:lnSpc>
              <a:spcBef>
                <a:spcPts val="750"/>
              </a:spcBef>
              <a:spcAft>
                <a:spcPts val="0"/>
              </a:spcAft>
              <a:buSzPts val="2800"/>
              <a:buChar char="•"/>
            </a:pPr>
            <a:r>
              <a:rPr lang="en-US" sz="2800" u="sng">
                <a:solidFill>
                  <a:schemeClr val="hlink"/>
                </a:solidFill>
                <a:hlinkClick r:id="rId4"/>
              </a:rPr>
              <a:t>ASCCC OER E-Mail</a:t>
            </a:r>
            <a:r>
              <a:rPr lang="en-US" sz="2800"/>
              <a:t> (</a:t>
            </a:r>
            <a:r>
              <a:rPr lang="en-US" sz="2800" u="sng">
                <a:solidFill>
                  <a:schemeClr val="hlink"/>
                </a:solidFill>
                <a:hlinkClick r:id="rId5"/>
              </a:rPr>
              <a:t>oeri@asccc.org)</a:t>
            </a:r>
            <a:endParaRPr sz="28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And to contact us…</a:t>
            </a:r>
            <a:endParaRPr sz="4400">
              <a:latin typeface="Arial"/>
              <a:ea typeface="Arial"/>
              <a:cs typeface="Arial"/>
              <a:sym typeface="Arial"/>
            </a:endParaRPr>
          </a:p>
        </p:txBody>
      </p:sp>
      <p:sp>
        <p:nvSpPr>
          <p:cNvPr id="376" name="Google Shape;376;p6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228600" algn="l" rtl="0">
              <a:lnSpc>
                <a:spcPct val="120000"/>
              </a:lnSpc>
              <a:spcBef>
                <a:spcPts val="0"/>
              </a:spcBef>
              <a:spcAft>
                <a:spcPts val="0"/>
              </a:spcAft>
              <a:buSzPts val="3600"/>
              <a:buChar char="•"/>
            </a:pPr>
            <a:r>
              <a:rPr lang="en-US" sz="3600">
                <a:latin typeface="Arial"/>
                <a:ea typeface="Arial"/>
                <a:cs typeface="Arial"/>
                <a:sym typeface="Arial"/>
              </a:rPr>
              <a:t>General OERI E-Mail: </a:t>
            </a:r>
            <a:r>
              <a:rPr lang="en-US" sz="3600" u="sng">
                <a:solidFill>
                  <a:schemeClr val="hlink"/>
                </a:solidFill>
                <a:latin typeface="Arial"/>
                <a:ea typeface="Arial"/>
                <a:cs typeface="Arial"/>
                <a:sym typeface="Arial"/>
                <a:hlinkClick r:id="rId3"/>
              </a:rPr>
              <a:t>oeri@asccc.org</a:t>
            </a:r>
            <a:endParaRPr sz="3600">
              <a:latin typeface="Arial"/>
              <a:ea typeface="Arial"/>
              <a:cs typeface="Arial"/>
              <a:sym typeface="Arial"/>
            </a:endParaRPr>
          </a:p>
          <a:p>
            <a:pPr marL="171446" lvl="0" indent="-228600" algn="l" rtl="0">
              <a:lnSpc>
                <a:spcPct val="120000"/>
              </a:lnSpc>
              <a:spcBef>
                <a:spcPts val="0"/>
              </a:spcBef>
              <a:spcAft>
                <a:spcPts val="0"/>
              </a:spcAft>
              <a:buSzPts val="3600"/>
              <a:buChar char="•"/>
            </a:pPr>
            <a:r>
              <a:rPr lang="en-US" sz="3600">
                <a:latin typeface="Arial"/>
                <a:ea typeface="Arial"/>
                <a:cs typeface="Arial"/>
                <a:sym typeface="Arial"/>
              </a:rPr>
              <a:t>Find everyone’s e-mail at: </a:t>
            </a:r>
            <a:r>
              <a:rPr lang="en-US" sz="3600" u="sng">
                <a:solidFill>
                  <a:schemeClr val="hlink"/>
                </a:solidFill>
                <a:latin typeface="Arial"/>
                <a:ea typeface="Arial"/>
                <a:cs typeface="Arial"/>
                <a:sym typeface="Arial"/>
                <a:hlinkClick r:id="rId4"/>
              </a:rPr>
              <a:t>https://asccc-oeri.org/about-us/</a:t>
            </a:r>
            <a:endParaRPr sz="3600">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dirty="0"/>
              <a:t>Thanks!</a:t>
            </a:r>
            <a:endParaRPr sz="3200" dirty="0"/>
          </a:p>
        </p:txBody>
      </p:sp>
      <p:pic>
        <p:nvPicPr>
          <p:cNvPr id="382" name="Google Shape;382;p69" descr="A young child holding a dandelion in a garden outside of the cityscape.&#10;"/>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383" name="Google Shape;383;p69"/>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200"/>
              <a:buFont typeface="Arial"/>
              <a:buNone/>
            </a:pPr>
            <a:r>
              <a:rPr lang="en-US"/>
              <a:t>Overview</a:t>
            </a:r>
            <a:endParaRPr/>
          </a:p>
        </p:txBody>
      </p:sp>
      <p:sp>
        <p:nvSpPr>
          <p:cNvPr id="149" name="Google Shape;149;p3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The OERI, ASCCC, and ZTC</a:t>
            </a:r>
            <a:endParaRPr/>
          </a:p>
          <a:p>
            <a:pPr marL="457200" lvl="0" indent="-330200" algn="l" rtl="0">
              <a:lnSpc>
                <a:spcPct val="120000"/>
              </a:lnSpc>
              <a:spcBef>
                <a:spcPts val="750"/>
              </a:spcBef>
              <a:spcAft>
                <a:spcPts val="0"/>
              </a:spcAft>
              <a:buSzPts val="1600"/>
              <a:buChar char="•"/>
            </a:pPr>
            <a:r>
              <a:rPr lang="en-US" sz="2000"/>
              <a:t>OERI Infrastructure</a:t>
            </a:r>
            <a:endParaRPr/>
          </a:p>
          <a:p>
            <a:pPr marL="457200" lvl="0" indent="-330200" algn="l" rtl="0">
              <a:lnSpc>
                <a:spcPct val="120000"/>
              </a:lnSpc>
              <a:spcBef>
                <a:spcPts val="750"/>
              </a:spcBef>
              <a:spcAft>
                <a:spcPts val="0"/>
              </a:spcAft>
              <a:buSzPts val="1600"/>
              <a:buChar char="•"/>
            </a:pPr>
            <a:r>
              <a:rPr lang="en-US" sz="2000"/>
              <a:t>OERI Resources</a:t>
            </a:r>
            <a:endParaRPr/>
          </a:p>
          <a:p>
            <a:pPr marL="457200" lvl="0" indent="-330200" algn="l" rtl="0">
              <a:lnSpc>
                <a:spcPct val="120000"/>
              </a:lnSpc>
              <a:spcBef>
                <a:spcPts val="750"/>
              </a:spcBef>
              <a:spcAft>
                <a:spcPts val="0"/>
              </a:spcAft>
              <a:buSzPts val="1600"/>
              <a:buChar char="•"/>
            </a:pPr>
            <a:r>
              <a:rPr lang="en-US" sz="2000"/>
              <a:t>OERI Services</a:t>
            </a:r>
            <a:endParaRPr/>
          </a:p>
          <a:p>
            <a:pPr marL="457200" lvl="0" indent="-228600" algn="l" rtl="0">
              <a:lnSpc>
                <a:spcPct val="120000"/>
              </a:lnSpc>
              <a:spcBef>
                <a:spcPts val="750"/>
              </a:spcBef>
              <a:spcAft>
                <a:spcPts val="0"/>
              </a:spcAft>
              <a:buSzPts val="1600"/>
              <a:buNone/>
            </a:pP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g2d18105ecef_1_36"/>
          <p:cNvSpPr txBox="1">
            <a:spLocks noGrp="1"/>
          </p:cNvSpPr>
          <p:nvPr>
            <p:ph type="title"/>
          </p:nvPr>
        </p:nvSpPr>
        <p:spPr>
          <a:xfrm>
            <a:off x="881743" y="365125"/>
            <a:ext cx="7633607"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4"/>
              </a:buClr>
              <a:buSzPts val="4400"/>
              <a:buFont typeface="Georgia"/>
              <a:buNone/>
            </a:pPr>
            <a:r>
              <a:rPr lang="en-US" sz="4400" b="1" dirty="0"/>
              <a:t>OER as a Core ZTC Strategy</a:t>
            </a:r>
            <a:endParaRPr dirty="0"/>
          </a:p>
        </p:txBody>
      </p:sp>
      <p:pic>
        <p:nvPicPr>
          <p:cNvPr id="156" name="Google Shape;156;g2d18105ecef_1_36" descr="Graphic shows 4 concentric circles. The text, starting from the smallest circle, is as follows: OER (Open Educational Resources), ZTC (Zero Textbook Cost Program), Financial Stability, and Vision for Success."/>
          <p:cNvPicPr preferRelativeResize="0"/>
          <p:nvPr/>
        </p:nvPicPr>
        <p:blipFill rotWithShape="1">
          <a:blip r:embed="rId3">
            <a:alphaModFix/>
          </a:blip>
          <a:srcRect/>
          <a:stretch/>
        </p:blipFill>
        <p:spPr>
          <a:xfrm>
            <a:off x="1858905" y="1708535"/>
            <a:ext cx="5679281" cy="3636169"/>
          </a:xfrm>
          <a:prstGeom prst="rect">
            <a:avLst/>
          </a:prstGeom>
          <a:noFill/>
          <a:ln>
            <a:noFill/>
          </a:ln>
        </p:spPr>
      </p:pic>
      <p:sp>
        <p:nvSpPr>
          <p:cNvPr id="154" name="Google Shape;154;g2d18105ecef_1_36"/>
          <p:cNvSpPr txBox="1">
            <a:spLocks noGrp="1"/>
          </p:cNvSpPr>
          <p:nvPr>
            <p:ph type="sldNum" idx="12"/>
          </p:nvPr>
        </p:nvSpPr>
        <p:spPr>
          <a:xfrm>
            <a:off x="6457950" y="6392046"/>
            <a:ext cx="2057400" cy="329429"/>
          </a:xfrm>
          <a:prstGeom prst="rect">
            <a:avLst/>
          </a:prstGeom>
          <a:noFill/>
          <a:ln>
            <a:noFill/>
          </a:ln>
        </p:spPr>
        <p:txBody>
          <a:bodyPr spcFirstLastPara="1" wrap="square" lIns="91425" tIns="45700" rIns="0"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4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 and ZTC</a:t>
            </a:r>
            <a:endParaRPr/>
          </a:p>
        </p:txBody>
      </p:sp>
      <p:sp>
        <p:nvSpPr>
          <p:cNvPr id="163" name="Google Shape;163;p40"/>
          <p:cNvSpPr txBox="1">
            <a:spLocks noGrp="1"/>
          </p:cNvSpPr>
          <p:nvPr>
            <p:ph type="body" idx="1"/>
          </p:nvPr>
        </p:nvSpPr>
        <p:spPr>
          <a:xfrm>
            <a:off x="672860" y="2015735"/>
            <a:ext cx="8057072" cy="4626605"/>
          </a:xfrm>
          <a:prstGeom prst="rect">
            <a:avLst/>
          </a:prstGeom>
          <a:noFill/>
          <a:ln>
            <a:noFill/>
          </a:ln>
        </p:spPr>
        <p:txBody>
          <a:bodyPr spcFirstLastPara="1" wrap="square" lIns="91425" tIns="45700" rIns="91425" bIns="45700" anchor="t" anchorCtr="0">
            <a:normAutofit fontScale="62500" lnSpcReduction="20000"/>
          </a:bodyPr>
          <a:lstStyle/>
          <a:p>
            <a:pPr marL="457200" lvl="0" indent="-330228" algn="l" rtl="0">
              <a:lnSpc>
                <a:spcPct val="120000"/>
              </a:lnSpc>
              <a:spcBef>
                <a:spcPts val="750"/>
              </a:spcBef>
              <a:spcAft>
                <a:spcPts val="0"/>
              </a:spcAft>
              <a:buSzPct val="88275"/>
              <a:buChar char="•"/>
            </a:pPr>
            <a:r>
              <a:rPr lang="en-US" sz="2900"/>
              <a:t>While not every course can achieve ZTC status with OER, ASCCC has identified OER as the preferred approach.</a:t>
            </a:r>
            <a:endParaRPr/>
          </a:p>
          <a:p>
            <a:pPr marL="457200" lvl="0" indent="-330228" algn="l" rtl="0">
              <a:lnSpc>
                <a:spcPct val="120000"/>
              </a:lnSpc>
              <a:spcBef>
                <a:spcPts val="750"/>
              </a:spcBef>
              <a:spcAft>
                <a:spcPts val="0"/>
              </a:spcAft>
              <a:buSzPct val="88275"/>
              <a:buChar char="•"/>
            </a:pPr>
            <a:r>
              <a:rPr lang="en-US" sz="2900"/>
              <a:t>The ASCCC recognizes OER as the preferred and most sustainable mechanism for eliminating course costs but acknowledges that instances will arise in which eliminating costs is not possible;</a:t>
            </a:r>
            <a:endParaRPr/>
          </a:p>
          <a:p>
            <a:pPr marL="457200" lvl="0" indent="-330228" algn="l" rtl="0">
              <a:lnSpc>
                <a:spcPct val="120000"/>
              </a:lnSpc>
              <a:spcBef>
                <a:spcPts val="750"/>
              </a:spcBef>
              <a:spcAft>
                <a:spcPts val="0"/>
              </a:spcAft>
              <a:buSzPct val="88275"/>
              <a:buChar char="•"/>
            </a:pPr>
            <a:r>
              <a:rPr lang="en-US" sz="2900"/>
              <a:t>The ASCCC asserts that while OER can reduce or eliminate instructional materials and textbook costs, resources should be dedicated to convening discipline faculty to determine the most sustainable mechanisms for reducing the costs of course resources; and</a:t>
            </a:r>
            <a:endParaRPr sz="2900"/>
          </a:p>
          <a:p>
            <a:pPr marL="457200" lvl="0" indent="-343724" algn="l" rtl="0">
              <a:lnSpc>
                <a:spcPct val="120000"/>
              </a:lnSpc>
              <a:spcBef>
                <a:spcPts val="750"/>
              </a:spcBef>
              <a:spcAft>
                <a:spcPts val="0"/>
              </a:spcAft>
              <a:buSzPct val="100000"/>
              <a:buChar char="•"/>
            </a:pPr>
            <a:r>
              <a:rPr lang="en-US" sz="2900" u="sng">
                <a:solidFill>
                  <a:schemeClr val="hlink"/>
                </a:solidFill>
                <a:hlinkClick r:id="rId3"/>
              </a:rPr>
              <a:t>CO ZTC Memo</a:t>
            </a:r>
            <a:r>
              <a:rPr lang="en-US" sz="2900"/>
              <a:t> - The program intends to develop and implement ZTC degrees and prioritize Open Educational Resources (OER) as a strategy to “reduce the overall cost of education for students and decrease the time it takes students to complete degree programs offered by community colleges.”</a:t>
            </a:r>
            <a:endParaRPr sz="2900"/>
          </a:p>
          <a:p>
            <a:pPr marL="457200" lvl="0" indent="-228600" algn="l" rtl="0">
              <a:lnSpc>
                <a:spcPct val="120000"/>
              </a:lnSpc>
              <a:spcBef>
                <a:spcPts val="750"/>
              </a:spcBef>
              <a:spcAft>
                <a:spcPts val="0"/>
              </a:spcAft>
              <a:buSzPct val="16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ASCCC OERI</a:t>
            </a:r>
            <a:endParaRPr>
              <a:latin typeface="Arial"/>
              <a:ea typeface="Arial"/>
              <a:cs typeface="Arial"/>
              <a:sym typeface="Arial"/>
            </a:endParaRPr>
          </a:p>
        </p:txBody>
      </p:sp>
      <p:sp>
        <p:nvSpPr>
          <p:cNvPr id="170" name="Google Shape;170;p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203200" algn="l" rtl="0">
              <a:lnSpc>
                <a:spcPct val="100000"/>
              </a:lnSpc>
              <a:spcBef>
                <a:spcPts val="0"/>
              </a:spcBef>
              <a:spcAft>
                <a:spcPts val="0"/>
              </a:spcAft>
              <a:buSzPts val="3200"/>
              <a:buChar char="•"/>
            </a:pPr>
            <a:r>
              <a:rPr lang="en-US" sz="2400">
                <a:latin typeface="Arial"/>
                <a:ea typeface="Arial"/>
                <a:cs typeface="Arial"/>
                <a:sym typeface="Arial"/>
              </a:rPr>
              <a:t>A 5-year project to implement OER systemwide by coordinating state level activities to </a:t>
            </a:r>
            <a:r>
              <a:rPr lang="en-US" sz="2400">
                <a:solidFill>
                  <a:srgbClr val="FF0000"/>
                </a:solidFill>
                <a:latin typeface="Arial"/>
                <a:ea typeface="Arial"/>
                <a:cs typeface="Arial"/>
                <a:sym typeface="Arial"/>
              </a:rPr>
              <a:t>increase OER availability</a:t>
            </a:r>
            <a:r>
              <a:rPr lang="en-US" sz="2400">
                <a:latin typeface="Arial"/>
                <a:ea typeface="Arial"/>
                <a:cs typeface="Arial"/>
                <a:sym typeface="Arial"/>
              </a:rPr>
              <a:t> and </a:t>
            </a:r>
            <a:r>
              <a:rPr lang="en-US" sz="2400">
                <a:solidFill>
                  <a:srgbClr val="FF0000"/>
                </a:solidFill>
                <a:latin typeface="Arial"/>
                <a:ea typeface="Arial"/>
                <a:cs typeface="Arial"/>
                <a:sym typeface="Arial"/>
              </a:rPr>
              <a:t>supporting local OER implementation</a:t>
            </a:r>
            <a:r>
              <a:rPr lang="en-US" sz="2400">
                <a:latin typeface="Arial"/>
                <a:ea typeface="Arial"/>
                <a:cs typeface="Arial"/>
                <a:sym typeface="Arial"/>
              </a:rPr>
              <a:t>. </a:t>
            </a:r>
            <a:endParaRPr sz="2400">
              <a:latin typeface="Arial"/>
              <a:ea typeface="Arial"/>
              <a:cs typeface="Arial"/>
              <a:sym typeface="Arial"/>
            </a:endParaRPr>
          </a:p>
          <a:p>
            <a:pPr marL="171446" lvl="0" indent="-203200" algn="l" rtl="0">
              <a:lnSpc>
                <a:spcPct val="100000"/>
              </a:lnSpc>
              <a:spcBef>
                <a:spcPts val="750"/>
              </a:spcBef>
              <a:spcAft>
                <a:spcPts val="0"/>
              </a:spcAft>
              <a:buSzPts val="3200"/>
              <a:buChar char="•"/>
            </a:pPr>
            <a:r>
              <a:rPr lang="en-US" sz="2400">
                <a:latin typeface="Arial"/>
                <a:ea typeface="Arial"/>
                <a:cs typeface="Arial"/>
                <a:sym typeface="Arial"/>
              </a:rPr>
              <a:t>At the end of the initial project period, </a:t>
            </a:r>
            <a:r>
              <a:rPr lang="en-US" sz="2400">
                <a:solidFill>
                  <a:srgbClr val="FF0000"/>
                </a:solidFill>
                <a:latin typeface="Arial"/>
                <a:ea typeface="Arial"/>
                <a:cs typeface="Arial"/>
                <a:sym typeface="Arial"/>
              </a:rPr>
              <a:t>the structure</a:t>
            </a:r>
            <a:r>
              <a:rPr lang="en-US" sz="2400">
                <a:latin typeface="Arial"/>
                <a:ea typeface="Arial"/>
                <a:cs typeface="Arial"/>
                <a:sym typeface="Arial"/>
              </a:rPr>
              <a:t> and accomplishments of the OERI would be evaluated and future funding needs identified.</a:t>
            </a:r>
            <a:endParaRPr/>
          </a:p>
          <a:p>
            <a:pPr marL="171446" lvl="0" indent="-203200" algn="l" rtl="0">
              <a:lnSpc>
                <a:spcPct val="100000"/>
              </a:lnSpc>
              <a:spcBef>
                <a:spcPts val="750"/>
              </a:spcBef>
              <a:spcAft>
                <a:spcPts val="0"/>
              </a:spcAft>
              <a:buSzPts val="3200"/>
              <a:buChar char="•"/>
            </a:pPr>
            <a:r>
              <a:rPr lang="en-US" sz="2400">
                <a:latin typeface="Arial"/>
                <a:ea typeface="Arial"/>
                <a:cs typeface="Arial"/>
                <a:sym typeface="Arial"/>
              </a:rPr>
              <a:t>The OERI has been operational for 5.5 – 6 years.</a:t>
            </a:r>
            <a:endParaRPr/>
          </a:p>
          <a:p>
            <a:pPr marL="171446" lvl="0" indent="-203200" algn="l" rtl="0">
              <a:lnSpc>
                <a:spcPct val="100000"/>
              </a:lnSpc>
              <a:spcBef>
                <a:spcPts val="750"/>
              </a:spcBef>
              <a:spcAft>
                <a:spcPts val="0"/>
              </a:spcAft>
              <a:buSzPts val="3200"/>
              <a:buChar char="•"/>
            </a:pPr>
            <a:r>
              <a:rPr lang="en-US" sz="2400">
                <a:latin typeface="Arial"/>
                <a:ea typeface="Arial"/>
                <a:cs typeface="Arial"/>
                <a:sym typeface="Arial"/>
              </a:rPr>
              <a:t>$6 million allocated in summer of 2018.</a:t>
            </a:r>
            <a:endParaRPr sz="24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OERI’s Goal?</a:t>
            </a:r>
            <a:endParaRPr sz="4400">
              <a:latin typeface="Arial"/>
              <a:ea typeface="Arial"/>
              <a:cs typeface="Arial"/>
              <a:sym typeface="Arial"/>
            </a:endParaRPr>
          </a:p>
        </p:txBody>
      </p:sp>
      <p:sp>
        <p:nvSpPr>
          <p:cNvPr id="177" name="Google Shape;177;p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304800" algn="l" rtl="0">
              <a:lnSpc>
                <a:spcPct val="100000"/>
              </a:lnSpc>
              <a:spcBef>
                <a:spcPts val="0"/>
              </a:spcBef>
              <a:spcAft>
                <a:spcPts val="0"/>
              </a:spcAft>
              <a:buSzPts val="4800"/>
              <a:buChar char="•"/>
            </a:pPr>
            <a:r>
              <a:rPr lang="en-US" sz="3200">
                <a:latin typeface="Arial"/>
                <a:ea typeface="Arial"/>
                <a:cs typeface="Arial"/>
                <a:sym typeface="Arial"/>
              </a:rPr>
              <a:t>Increase the use of open educational resources in lieu of commercial texts by all reasonable means available.</a:t>
            </a:r>
            <a:endParaRPr sz="32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Increase OER Use By…</a:t>
            </a:r>
            <a:endParaRPr sz="4400">
              <a:latin typeface="Arial"/>
              <a:ea typeface="Arial"/>
              <a:cs typeface="Arial"/>
              <a:sym typeface="Arial"/>
            </a:endParaRPr>
          </a:p>
        </p:txBody>
      </p:sp>
      <p:sp>
        <p:nvSpPr>
          <p:cNvPr id="183" name="Google Shape;183;p1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Autofit/>
          </a:bodyPr>
          <a:lstStyle/>
          <a:p>
            <a:pPr marL="171446" lvl="0" indent="-228600" algn="l" rtl="0">
              <a:lnSpc>
                <a:spcPct val="100000"/>
              </a:lnSpc>
              <a:spcBef>
                <a:spcPts val="0"/>
              </a:spcBef>
              <a:spcAft>
                <a:spcPts val="0"/>
              </a:spcAft>
              <a:buSzPts val="3600"/>
              <a:buChar char="•"/>
            </a:pPr>
            <a:r>
              <a:rPr lang="en-US" sz="2400">
                <a:latin typeface="Arial"/>
                <a:ea typeface="Arial"/>
                <a:cs typeface="Arial"/>
                <a:sym typeface="Arial"/>
              </a:rPr>
              <a:t>Increasing awareness.</a:t>
            </a:r>
            <a:endParaRPr sz="2400">
              <a:latin typeface="Arial"/>
              <a:ea typeface="Arial"/>
              <a:cs typeface="Arial"/>
              <a:sym typeface="Arial"/>
            </a:endParaRPr>
          </a:p>
          <a:p>
            <a:pPr marL="171446" lvl="0" indent="-228600" algn="l" rtl="0">
              <a:lnSpc>
                <a:spcPct val="100000"/>
              </a:lnSpc>
              <a:spcBef>
                <a:spcPts val="750"/>
              </a:spcBef>
              <a:spcAft>
                <a:spcPts val="0"/>
              </a:spcAft>
              <a:buSzPts val="3600"/>
              <a:buChar char="•"/>
            </a:pPr>
            <a:r>
              <a:rPr lang="en-US" sz="2400">
                <a:latin typeface="Arial"/>
                <a:ea typeface="Arial"/>
                <a:cs typeface="Arial"/>
                <a:sym typeface="Arial"/>
              </a:rPr>
              <a:t>Increasing the availability of high-quality OER.</a:t>
            </a:r>
            <a:endParaRPr sz="2400">
              <a:latin typeface="Arial"/>
              <a:ea typeface="Arial"/>
              <a:cs typeface="Arial"/>
              <a:sym typeface="Arial"/>
            </a:endParaRPr>
          </a:p>
          <a:p>
            <a:pPr marL="171446" lvl="0" indent="-228600" algn="l" rtl="0">
              <a:lnSpc>
                <a:spcPct val="100000"/>
              </a:lnSpc>
              <a:spcBef>
                <a:spcPts val="750"/>
              </a:spcBef>
              <a:spcAft>
                <a:spcPts val="0"/>
              </a:spcAft>
              <a:buSzPts val="3600"/>
              <a:buChar char="•"/>
            </a:pPr>
            <a:r>
              <a:rPr lang="en-US" sz="2400">
                <a:latin typeface="Arial"/>
                <a:ea typeface="Arial"/>
                <a:cs typeface="Arial"/>
                <a:sym typeface="Arial"/>
              </a:rPr>
              <a:t>Making the adoption of OER easier.</a:t>
            </a:r>
            <a:endParaRPr sz="2400">
              <a:latin typeface="Arial"/>
              <a:ea typeface="Arial"/>
              <a:cs typeface="Arial"/>
              <a:sym typeface="Arial"/>
            </a:endParaRPr>
          </a:p>
          <a:p>
            <a:pPr marL="171446" lvl="0" indent="-228600" algn="l" rtl="0">
              <a:lnSpc>
                <a:spcPct val="100000"/>
              </a:lnSpc>
              <a:spcBef>
                <a:spcPts val="750"/>
              </a:spcBef>
              <a:spcAft>
                <a:spcPts val="0"/>
              </a:spcAft>
              <a:buSzPts val="3600"/>
              <a:buChar char="•"/>
            </a:pPr>
            <a:r>
              <a:rPr lang="en-US" sz="2400">
                <a:latin typeface="Arial"/>
                <a:ea typeface="Arial"/>
                <a:cs typeface="Arial"/>
                <a:sym typeface="Arial"/>
              </a:rPr>
              <a:t>Supporting local OER advocates to help your faculty join us…</a:t>
            </a:r>
            <a:endParaRPr sz="2400">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al-OER 2">
      <a:dk1>
        <a:srgbClr val="000000"/>
      </a:dk1>
      <a:lt1>
        <a:srgbClr val="FFFFFF"/>
      </a:lt1>
      <a:dk2>
        <a:srgbClr val="613153"/>
      </a:dk2>
      <a:lt2>
        <a:srgbClr val="EFDED3"/>
      </a:lt2>
      <a:accent1>
        <a:srgbClr val="FEC351"/>
      </a:accent1>
      <a:accent2>
        <a:srgbClr val="DF6449"/>
      </a:accent2>
      <a:accent3>
        <a:srgbClr val="BF6671"/>
      </a:accent3>
      <a:accent4>
        <a:srgbClr val="9C486D"/>
      </a:accent4>
      <a:accent5>
        <a:srgbClr val="0E8544"/>
      </a:accent5>
      <a:accent6>
        <a:srgbClr val="B71F38"/>
      </a:accent6>
      <a:hlink>
        <a:srgbClr val="9C486D"/>
      </a:hlink>
      <a:folHlink>
        <a:srgbClr val="9C486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1363</Words>
  <Application>Microsoft Office PowerPoint</Application>
  <PresentationFormat>On-screen Show (4:3)</PresentationFormat>
  <Paragraphs>186</Paragraphs>
  <Slides>33</Slides>
  <Notes>33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Gill Sans</vt:lpstr>
      <vt:lpstr>Georgia</vt:lpstr>
      <vt:lpstr>Roboto</vt:lpstr>
      <vt:lpstr>Gallery</vt:lpstr>
      <vt:lpstr>Office Theme</vt:lpstr>
      <vt:lpstr>The ASCCC Open Educational Resources Initiative (OERI): Resources and Services to Support Your ZTC Pathway Development </vt:lpstr>
      <vt:lpstr>Event Description</vt:lpstr>
      <vt:lpstr>Presenters </vt:lpstr>
      <vt:lpstr>Overview</vt:lpstr>
      <vt:lpstr>OER as a Core ZTC Strategy</vt:lpstr>
      <vt:lpstr>OER and ZTC</vt:lpstr>
      <vt:lpstr>ASCCC OERI</vt:lpstr>
      <vt:lpstr>OERI’s Goal?</vt:lpstr>
      <vt:lpstr>Increase OER Use By…</vt:lpstr>
      <vt:lpstr>In the beginning…</vt:lpstr>
      <vt:lpstr>OERI Leadership Team</vt:lpstr>
      <vt:lpstr>Statewide structure</vt:lpstr>
      <vt:lpstr>OERI Communication</vt:lpstr>
      <vt:lpstr>Discipline Connections</vt:lpstr>
      <vt:lpstr>OERI Curated Collections</vt:lpstr>
      <vt:lpstr>Resources Page</vt:lpstr>
      <vt:lpstr>Resource List for Each Discipline</vt:lpstr>
      <vt:lpstr>Discipline Specific: Trainings, Webinars and Office Hours</vt:lpstr>
      <vt:lpstr>OER Created through ASCCC OERI</vt:lpstr>
      <vt:lpstr>OER as a starting point for  sustainability - OERI Model</vt:lpstr>
      <vt:lpstr>OER Program Cycle</vt:lpstr>
      <vt:lpstr>Professional Development</vt:lpstr>
      <vt:lpstr>Webinars and Events</vt:lpstr>
      <vt:lpstr>Project Support</vt:lpstr>
      <vt:lpstr>How can the OERI elevate your ZTC efforts?</vt:lpstr>
      <vt:lpstr>OERI Services: Faculty helping faculty</vt:lpstr>
      <vt:lpstr>Project Management Support</vt:lpstr>
      <vt:lpstr>IDEA Support</vt:lpstr>
      <vt:lpstr>Preparing your OER for release</vt:lpstr>
      <vt:lpstr>Questions / Discussions / Comments</vt:lpstr>
      <vt:lpstr>More Information</vt:lpstr>
      <vt:lpstr>And to contact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ASCCC Open Educational Resources Initiative (OERI): Resources and Services to Support Your ZTC Pathway Development </dc:title>
  <dc:creator>Katie Nash</dc:creator>
  <cp:lastModifiedBy>ASCCC1</cp:lastModifiedBy>
  <cp:revision>1</cp:revision>
  <dcterms:created xsi:type="dcterms:W3CDTF">2020-03-05T11:04:57Z</dcterms:created>
  <dcterms:modified xsi:type="dcterms:W3CDTF">2024-05-07T14:50:37Z</dcterms:modified>
</cp:coreProperties>
</file>