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04" r:id="rId2"/>
    <p:sldMasterId id="2147483705" r:id="rId3"/>
    <p:sldMasterId id="2147483706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embeddedFontLs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81" d="100"/>
          <a:sy n="81" d="100"/>
        </p:scale>
        <p:origin x="126" y="474"/>
      </p:cViewPr>
      <p:guideLst/>
    </p:cSldViewPr>
  </p:slideViewPr>
  <p:outlineViewPr>
    <p:cViewPr>
      <p:scale>
        <a:sx n="33" d="100"/>
        <a:sy n="33" d="100"/>
      </p:scale>
      <p:origin x="0" y="-36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8" name="Google Shape;3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7176e4b054_0_8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38" name="Google Shape;438;g27176e4b054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7176e4b054_0_8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44" name="Google Shape;444;g27176e4b054_0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7176e4b054_0_8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2" name="Google Shape;452;g27176e4b054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7176e4b054_0_10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8" name="Google Shape;458;g27176e4b054_0_1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7176e4b054_0_10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64" name="Google Shape;464;g27176e4b054_0_1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7176e4b054_0_15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69" name="Google Shape;469;g27176e4b054_0_1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7176e4b054_0_15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g27176e4b05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7176e4b054_0_1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27176e4b054_0_1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7176e4b054_0_13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g27176e4b054_0_1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7176e4b054_0_1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7176e4b054_0_13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g27176e4b054_0_13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7176e4b05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27176e4b0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ddbedcc9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ddbedcc95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2ddbedcc95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db10b9cb97_6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g2db10b9cb97_6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18" name="Google Shape;51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1" name="Google Shape;3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7" name="Google Shape;3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7176e4b054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27176e4b054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7176e4b054_0_5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14" name="Google Shape;414;g27176e4b054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db10b9cb97_6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2db10b9cb97_6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7176e4b054_0_8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27" name="Google Shape;427;g27176e4b054_0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7176e4b054_0_8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27176e4b054_0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200" cy="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1451581" y="2015732"/>
            <a:ext cx="9603200" cy="40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2"/>
          <p:cNvCxnSpPr/>
          <p:nvPr/>
        </p:nvCxnSpPr>
        <p:spPr>
          <a:xfrm>
            <a:off x="1451581" y="1859432"/>
            <a:ext cx="96032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0" y="798973"/>
            <a:ext cx="4864400" cy="23268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72;p11"/>
          <p:cNvCxnSpPr/>
          <p:nvPr/>
        </p:nvCxnSpPr>
        <p:spPr>
          <a:xfrm rot="10800000" flipH="1">
            <a:off x="3" y="3119393"/>
            <a:ext cx="4859200" cy="64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444672" y="798973"/>
            <a:ext cx="3275200" cy="2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5043715" y="798976"/>
            <a:ext cx="6012400" cy="5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1444672" y="3205493"/>
            <a:ext cx="3275200" cy="2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/>
          <p:nvPr/>
        </p:nvSpPr>
        <p:spPr>
          <a:xfrm>
            <a:off x="-1" y="798973"/>
            <a:ext cx="6974800" cy="23268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Google Shape;79;p12"/>
          <p:cNvCxnSpPr/>
          <p:nvPr/>
        </p:nvCxnSpPr>
        <p:spPr>
          <a:xfrm rot="10800000" flipH="1">
            <a:off x="1" y="3116593"/>
            <a:ext cx="6967600" cy="92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1451207" y="1129513"/>
            <a:ext cx="5532400" cy="18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>
            <a:spLocks noGrp="1"/>
          </p:cNvSpPr>
          <p:nvPr>
            <p:ph type="pic" idx="2"/>
          </p:nvPr>
        </p:nvSpPr>
        <p:spPr>
          <a:xfrm>
            <a:off x="7265740" y="797577"/>
            <a:ext cx="3789200" cy="524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1450331" y="3145993"/>
            <a:ext cx="5524400" cy="29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60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section slide blac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14"/>
          <p:cNvCxnSpPr/>
          <p:nvPr/>
        </p:nvCxnSpPr>
        <p:spPr>
          <a:xfrm>
            <a:off x="1447193" y="1847088"/>
            <a:ext cx="96076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447191" y="2019552"/>
            <a:ext cx="4645200" cy="8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2"/>
          </p:nvPr>
        </p:nvSpPr>
        <p:spPr>
          <a:xfrm>
            <a:off x="1447191" y="2824272"/>
            <a:ext cx="4645200" cy="3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3"/>
          </p:nvPr>
        </p:nvSpPr>
        <p:spPr>
          <a:xfrm>
            <a:off x="6412363" y="2023007"/>
            <a:ext cx="4645200" cy="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4"/>
          </p:nvPr>
        </p:nvSpPr>
        <p:spPr>
          <a:xfrm>
            <a:off x="6412363" y="2821493"/>
            <a:ext cx="4645200" cy="32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60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200" cy="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red line">
  <p:cSld name="Title with Comparison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3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5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w red line">
  <p:cSld name="Title with Comparison_1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6"/>
          <p:cNvCxnSpPr/>
          <p:nvPr/>
        </p:nvCxnSpPr>
        <p:spPr>
          <a:xfrm>
            <a:off x="967368" y="5407563"/>
            <a:ext cx="1650000" cy="231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899125" y="804550"/>
            <a:ext cx="2481600" cy="3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5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shot with caption">
  <p:cSld name="Title with Comparison_1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359650" y="804550"/>
            <a:ext cx="2301600" cy="3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5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3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5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1451581" y="2015732"/>
            <a:ext cx="9603300" cy="4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1" name="Google Shape;121;p20"/>
          <p:cNvCxnSpPr/>
          <p:nvPr/>
        </p:nvCxnSpPr>
        <p:spPr>
          <a:xfrm>
            <a:off x="1451581" y="1859432"/>
            <a:ext cx="96033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/>
          <p:nvPr/>
        </p:nvSpPr>
        <p:spPr>
          <a:xfrm>
            <a:off x="1197207" y="0"/>
            <a:ext cx="9120000" cy="38037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21"/>
          <p:cNvCxnSpPr/>
          <p:nvPr/>
        </p:nvCxnSpPr>
        <p:spPr>
          <a:xfrm>
            <a:off x="1189523" y="3816299"/>
            <a:ext cx="91275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1454240" y="2168168"/>
            <a:ext cx="86433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3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1454240" y="3806199"/>
            <a:ext cx="86304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91AA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91AA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1197207" y="0"/>
            <a:ext cx="9120000" cy="38036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Google Shape;20;p3"/>
          <p:cNvCxnSpPr/>
          <p:nvPr/>
        </p:nvCxnSpPr>
        <p:spPr>
          <a:xfrm>
            <a:off x="1189523" y="3816299"/>
            <a:ext cx="91276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454240" y="2168168"/>
            <a:ext cx="86432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454240" y="3806199"/>
            <a:ext cx="86304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91AA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91AA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2"/>
          <p:cNvCxnSpPr/>
          <p:nvPr/>
        </p:nvCxnSpPr>
        <p:spPr>
          <a:xfrm>
            <a:off x="1447333" y="1847088"/>
            <a:ext cx="96075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1447331" y="2010877"/>
            <a:ext cx="4347900" cy="4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6413771" y="2017341"/>
            <a:ext cx="46452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3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5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>
  <p:cSld name="Section Header with cont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/>
          <p:nvPr/>
        </p:nvSpPr>
        <p:spPr>
          <a:xfrm>
            <a:off x="1189523" y="-21176"/>
            <a:ext cx="10141200" cy="18789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23"/>
          <p:cNvCxnSpPr/>
          <p:nvPr/>
        </p:nvCxnSpPr>
        <p:spPr>
          <a:xfrm>
            <a:off x="1189523" y="1859611"/>
            <a:ext cx="101412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1451581" y="808303"/>
            <a:ext cx="96033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3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1451581" y="2015735"/>
            <a:ext cx="96033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/>
          <p:nvPr/>
        </p:nvSpPr>
        <p:spPr>
          <a:xfrm>
            <a:off x="0" y="1527141"/>
            <a:ext cx="12192000" cy="36579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ctrTitle"/>
          </p:nvPr>
        </p:nvSpPr>
        <p:spPr>
          <a:xfrm>
            <a:off x="2417781" y="3233396"/>
            <a:ext cx="8637300" cy="17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1"/>
          </p:nvPr>
        </p:nvSpPr>
        <p:spPr>
          <a:xfrm>
            <a:off x="2417780" y="5190324"/>
            <a:ext cx="86373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100" b="0" cap="none">
                <a:solidFill>
                  <a:schemeClr val="dk2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2pPr>
            <a:lvl3pPr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147" name="Google Shape;147;p24"/>
          <p:cNvCxnSpPr/>
          <p:nvPr/>
        </p:nvCxnSpPr>
        <p:spPr>
          <a:xfrm>
            <a:off x="0" y="5187659"/>
            <a:ext cx="12192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8" name="Google Shape;14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60236" y="585229"/>
            <a:ext cx="4360185" cy="1350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hoto">
  <p:cSld name="Title Slide with photo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/>
          <p:nvPr/>
        </p:nvSpPr>
        <p:spPr>
          <a:xfrm>
            <a:off x="0" y="1521693"/>
            <a:ext cx="12192000" cy="3661500"/>
          </a:xfrm>
          <a:prstGeom prst="rect">
            <a:avLst/>
          </a:prstGeom>
          <a:solidFill>
            <a:schemeClr val="dk1">
              <a:alpha val="69410"/>
            </a:scheme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5"/>
          <p:cNvSpPr>
            <a:spLocks noGrp="1"/>
          </p:cNvSpPr>
          <p:nvPr>
            <p:ph type="pic" idx="2"/>
          </p:nvPr>
        </p:nvSpPr>
        <p:spPr>
          <a:xfrm>
            <a:off x="0" y="1521693"/>
            <a:ext cx="12192000" cy="36609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25"/>
          <p:cNvSpPr txBox="1">
            <a:spLocks noGrp="1"/>
          </p:cNvSpPr>
          <p:nvPr>
            <p:ph type="ctrTitle"/>
          </p:nvPr>
        </p:nvSpPr>
        <p:spPr>
          <a:xfrm>
            <a:off x="2417781" y="3464560"/>
            <a:ext cx="86373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subTitle" idx="1"/>
          </p:nvPr>
        </p:nvSpPr>
        <p:spPr>
          <a:xfrm>
            <a:off x="2417780" y="5189604"/>
            <a:ext cx="86373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100" b="0" cap="none">
                <a:solidFill>
                  <a:schemeClr val="dk2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2pPr>
            <a:lvl3pPr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154" name="Google Shape;154;p25"/>
          <p:cNvCxnSpPr/>
          <p:nvPr/>
        </p:nvCxnSpPr>
        <p:spPr>
          <a:xfrm>
            <a:off x="0" y="5187659"/>
            <a:ext cx="12192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5" name="Google Shape;15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60236" y="585229"/>
            <a:ext cx="4360185" cy="1350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/>
          <p:nvPr/>
        </p:nvSpPr>
        <p:spPr>
          <a:xfrm>
            <a:off x="1197207" y="0"/>
            <a:ext cx="10077300" cy="18471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26"/>
          <p:cNvCxnSpPr/>
          <p:nvPr/>
        </p:nvCxnSpPr>
        <p:spPr>
          <a:xfrm rot="10800000" flipH="1">
            <a:off x="1189523" y="1847312"/>
            <a:ext cx="10084800" cy="123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7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3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1447331" y="2010877"/>
            <a:ext cx="46452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2"/>
          </p:nvPr>
        </p:nvSpPr>
        <p:spPr>
          <a:xfrm>
            <a:off x="6413771" y="2017345"/>
            <a:ext cx="4645200" cy="4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mparison" type="twoTxTwoObj">
  <p:cSld name="TWO_OBJECTS_WITH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/>
          <p:nvPr/>
        </p:nvSpPr>
        <p:spPr>
          <a:xfrm>
            <a:off x="1197207" y="0"/>
            <a:ext cx="10077300" cy="18444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27"/>
          <p:cNvCxnSpPr/>
          <p:nvPr/>
        </p:nvCxnSpPr>
        <p:spPr>
          <a:xfrm rot="10800000" flipH="1">
            <a:off x="1189523" y="1847312"/>
            <a:ext cx="10084800" cy="123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1447192" y="804167"/>
            <a:ext cx="96075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3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1447191" y="2019552"/>
            <a:ext cx="46452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200" cy="3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3"/>
          </p:nvPr>
        </p:nvSpPr>
        <p:spPr>
          <a:xfrm>
            <a:off x="6412363" y="2023007"/>
            <a:ext cx="46452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4"/>
          </p:nvPr>
        </p:nvSpPr>
        <p:spPr>
          <a:xfrm>
            <a:off x="6412363" y="2821493"/>
            <a:ext cx="4645200" cy="3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title only" type="titleOnly">
  <p:cSld name="TITLE_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/>
          <p:nvPr/>
        </p:nvSpPr>
        <p:spPr>
          <a:xfrm>
            <a:off x="1197207" y="0"/>
            <a:ext cx="10077300" cy="18471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28"/>
          <p:cNvCxnSpPr/>
          <p:nvPr/>
        </p:nvCxnSpPr>
        <p:spPr>
          <a:xfrm rot="10800000" flipH="1">
            <a:off x="1189523" y="1847312"/>
            <a:ext cx="10084800" cy="123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1451581" y="810377"/>
            <a:ext cx="9603300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3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/>
          <p:nvPr/>
        </p:nvSpPr>
        <p:spPr>
          <a:xfrm>
            <a:off x="0" y="798973"/>
            <a:ext cx="4864500" cy="23268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29"/>
          <p:cNvCxnSpPr/>
          <p:nvPr/>
        </p:nvCxnSpPr>
        <p:spPr>
          <a:xfrm rot="10800000" flipH="1">
            <a:off x="3" y="3119493"/>
            <a:ext cx="4859100" cy="63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1444672" y="798973"/>
            <a:ext cx="32751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35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5043715" y="798976"/>
            <a:ext cx="6012300" cy="5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2"/>
          </p:nvPr>
        </p:nvSpPr>
        <p:spPr>
          <a:xfrm>
            <a:off x="1444672" y="3205493"/>
            <a:ext cx="3275100" cy="28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/>
          <p:nvPr/>
        </p:nvSpPr>
        <p:spPr>
          <a:xfrm>
            <a:off x="-1" y="798973"/>
            <a:ext cx="6974700" cy="23268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p30"/>
          <p:cNvCxnSpPr/>
          <p:nvPr/>
        </p:nvCxnSpPr>
        <p:spPr>
          <a:xfrm rot="10800000" flipH="1">
            <a:off x="1" y="3116493"/>
            <a:ext cx="6967500" cy="93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1451207" y="1129513"/>
            <a:ext cx="5532300" cy="18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35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>
            <a:spLocks noGrp="1"/>
          </p:cNvSpPr>
          <p:nvPr>
            <p:ph type="pic" idx="2"/>
          </p:nvPr>
        </p:nvSpPr>
        <p:spPr>
          <a:xfrm>
            <a:off x="7265740" y="797577"/>
            <a:ext cx="3789300" cy="524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1450331" y="3145993"/>
            <a:ext cx="5524500" cy="29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black">
  <p:cSld name="section slide black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4"/>
          <p:cNvCxnSpPr/>
          <p:nvPr/>
        </p:nvCxnSpPr>
        <p:spPr>
          <a:xfrm>
            <a:off x="1447333" y="1847088"/>
            <a:ext cx="96076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447331" y="2010877"/>
            <a:ext cx="4348000" cy="4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413771" y="2017341"/>
            <a:ext cx="4645200" cy="40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60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200" cy="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oogle Shape;200;p32"/>
          <p:cNvCxnSpPr/>
          <p:nvPr/>
        </p:nvCxnSpPr>
        <p:spPr>
          <a:xfrm>
            <a:off x="1447193" y="1847088"/>
            <a:ext cx="96075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1447191" y="2019552"/>
            <a:ext cx="46452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2"/>
          </p:nvPr>
        </p:nvSpPr>
        <p:spPr>
          <a:xfrm>
            <a:off x="1447191" y="2824272"/>
            <a:ext cx="4645200" cy="3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3"/>
          </p:nvPr>
        </p:nvSpPr>
        <p:spPr>
          <a:xfrm>
            <a:off x="6412363" y="2023007"/>
            <a:ext cx="46452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4"/>
          </p:nvPr>
        </p:nvSpPr>
        <p:spPr>
          <a:xfrm>
            <a:off x="6412363" y="2821493"/>
            <a:ext cx="4645200" cy="3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3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5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/>
          <p:nvPr/>
        </p:nvSpPr>
        <p:spPr>
          <a:xfrm>
            <a:off x="0" y="1527142"/>
            <a:ext cx="12192000" cy="36579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>
            <a:off x="2417782" y="3233397"/>
            <a:ext cx="8637000" cy="17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subTitle" idx="1"/>
          </p:nvPr>
        </p:nvSpPr>
        <p:spPr>
          <a:xfrm>
            <a:off x="2417780" y="5190325"/>
            <a:ext cx="86370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chemeClr val="dk2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400"/>
            </a:lvl2pPr>
            <a:lvl3pPr lvl="2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400"/>
            </a:lvl3pPr>
            <a:lvl4pPr lvl="3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217" name="Google Shape;217;p34"/>
          <p:cNvCxnSpPr/>
          <p:nvPr/>
        </p:nvCxnSpPr>
        <p:spPr>
          <a:xfrm>
            <a:off x="0" y="5187659"/>
            <a:ext cx="12192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8" name="Google Shape;21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60237" y="585230"/>
            <a:ext cx="5813578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3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1451581" y="2015732"/>
            <a:ext cx="9603300" cy="4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ldNum" idx="12"/>
          </p:nvPr>
        </p:nvSpPr>
        <p:spPr>
          <a:xfrm>
            <a:off x="1451582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4" name="Google Shape;224;p35"/>
          <p:cNvCxnSpPr/>
          <p:nvPr/>
        </p:nvCxnSpPr>
        <p:spPr>
          <a:xfrm>
            <a:off x="1451581" y="1859432"/>
            <a:ext cx="96033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>
  <p:cSld name="Section Header with conten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/>
          <p:nvPr/>
        </p:nvSpPr>
        <p:spPr>
          <a:xfrm>
            <a:off x="1189524" y="-21176"/>
            <a:ext cx="10141500" cy="18786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Google Shape;227;p36"/>
          <p:cNvCxnSpPr/>
          <p:nvPr/>
        </p:nvCxnSpPr>
        <p:spPr>
          <a:xfrm>
            <a:off x="1189524" y="1859611"/>
            <a:ext cx="101415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1451581" y="808304"/>
            <a:ext cx="96033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>
            <a:off x="1451581" y="2015736"/>
            <a:ext cx="96033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sldNum" idx="12"/>
          </p:nvPr>
        </p:nvSpPr>
        <p:spPr>
          <a:xfrm>
            <a:off x="1451582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/>
          <p:nvPr/>
        </p:nvSpPr>
        <p:spPr>
          <a:xfrm>
            <a:off x="1197207" y="0"/>
            <a:ext cx="9120000" cy="38037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p37"/>
          <p:cNvCxnSpPr/>
          <p:nvPr/>
        </p:nvCxnSpPr>
        <p:spPr>
          <a:xfrm>
            <a:off x="1189524" y="3816299"/>
            <a:ext cx="91278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1454240" y="2168169"/>
            <a:ext cx="86433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1"/>
          </p:nvPr>
        </p:nvSpPr>
        <p:spPr>
          <a:xfrm>
            <a:off x="1454241" y="3806199"/>
            <a:ext cx="86304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400">
                <a:solidFill>
                  <a:srgbClr val="8891AA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400">
                <a:solidFill>
                  <a:srgbClr val="8891AA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1451582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hoto">
  <p:cSld name="Title Slide with photo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/>
          <p:nvPr/>
        </p:nvSpPr>
        <p:spPr>
          <a:xfrm>
            <a:off x="0" y="1521693"/>
            <a:ext cx="12192000" cy="3661500"/>
          </a:xfrm>
          <a:prstGeom prst="rect">
            <a:avLst/>
          </a:prstGeom>
          <a:solidFill>
            <a:schemeClr val="dk1">
              <a:alpha val="694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8"/>
          <p:cNvSpPr>
            <a:spLocks noGrp="1"/>
          </p:cNvSpPr>
          <p:nvPr>
            <p:ph type="pic" idx="2"/>
          </p:nvPr>
        </p:nvSpPr>
        <p:spPr>
          <a:xfrm>
            <a:off x="0" y="1521694"/>
            <a:ext cx="12192000" cy="366090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38"/>
          <p:cNvSpPr txBox="1">
            <a:spLocks noGrp="1"/>
          </p:cNvSpPr>
          <p:nvPr>
            <p:ph type="ctrTitle"/>
          </p:nvPr>
        </p:nvSpPr>
        <p:spPr>
          <a:xfrm>
            <a:off x="2417782" y="3464561"/>
            <a:ext cx="86370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ubTitle" idx="1"/>
          </p:nvPr>
        </p:nvSpPr>
        <p:spPr>
          <a:xfrm>
            <a:off x="2417780" y="5189605"/>
            <a:ext cx="86370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chemeClr val="dk2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400"/>
            </a:lvl2pPr>
            <a:lvl3pPr lvl="2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400"/>
            </a:lvl3pPr>
            <a:lvl4pPr lvl="3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244" name="Google Shape;244;p38"/>
          <p:cNvCxnSpPr/>
          <p:nvPr/>
        </p:nvCxnSpPr>
        <p:spPr>
          <a:xfrm>
            <a:off x="0" y="5187659"/>
            <a:ext cx="12192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5" name="Google Shape;24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60237" y="585230"/>
            <a:ext cx="5813578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/>
          <p:nvPr/>
        </p:nvSpPr>
        <p:spPr>
          <a:xfrm>
            <a:off x="1197207" y="0"/>
            <a:ext cx="10077300" cy="18471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8" name="Google Shape;248;p39"/>
          <p:cNvCxnSpPr/>
          <p:nvPr/>
        </p:nvCxnSpPr>
        <p:spPr>
          <a:xfrm rot="10800000" flipH="1">
            <a:off x="1189523" y="1847012"/>
            <a:ext cx="10084800" cy="126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9" name="Google Shape;249;p39"/>
          <p:cNvSpPr txBox="1">
            <a:spLocks noGrp="1"/>
          </p:cNvSpPr>
          <p:nvPr>
            <p:ph type="title"/>
          </p:nvPr>
        </p:nvSpPr>
        <p:spPr>
          <a:xfrm>
            <a:off x="1449217" y="804890"/>
            <a:ext cx="96057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2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body" idx="2"/>
          </p:nvPr>
        </p:nvSpPr>
        <p:spPr>
          <a:xfrm>
            <a:off x="6413771" y="2017346"/>
            <a:ext cx="4645200" cy="4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9"/>
          <p:cNvSpPr txBox="1">
            <a:spLocks noGrp="1"/>
          </p:cNvSpPr>
          <p:nvPr>
            <p:ph type="sldNum" idx="12"/>
          </p:nvPr>
        </p:nvSpPr>
        <p:spPr>
          <a:xfrm>
            <a:off x="1451582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mparison" type="twoTxTwoObj">
  <p:cSld name="TWO_OBJECTS_WITH_TEX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/>
          <p:nvPr/>
        </p:nvSpPr>
        <p:spPr>
          <a:xfrm>
            <a:off x="1197207" y="0"/>
            <a:ext cx="10077300" cy="18444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40"/>
          <p:cNvCxnSpPr/>
          <p:nvPr/>
        </p:nvCxnSpPr>
        <p:spPr>
          <a:xfrm rot="10800000" flipH="1">
            <a:off x="1189523" y="1847012"/>
            <a:ext cx="10084800" cy="126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7" name="Google Shape;257;p40"/>
          <p:cNvSpPr txBox="1">
            <a:spLocks noGrp="1"/>
          </p:cNvSpPr>
          <p:nvPr>
            <p:ph type="title"/>
          </p:nvPr>
        </p:nvSpPr>
        <p:spPr>
          <a:xfrm>
            <a:off x="1447192" y="804167"/>
            <a:ext cx="96078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body" idx="1"/>
          </p:nvPr>
        </p:nvSpPr>
        <p:spPr>
          <a:xfrm>
            <a:off x="1447191" y="2019553"/>
            <a:ext cx="46452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body" idx="2"/>
          </p:nvPr>
        </p:nvSpPr>
        <p:spPr>
          <a:xfrm>
            <a:off x="1447191" y="2824270"/>
            <a:ext cx="4645200" cy="3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3"/>
          </p:nvPr>
        </p:nvSpPr>
        <p:spPr>
          <a:xfrm>
            <a:off x="6412363" y="2023007"/>
            <a:ext cx="46452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1" name="Google Shape;261;p40"/>
          <p:cNvSpPr txBox="1">
            <a:spLocks noGrp="1"/>
          </p:cNvSpPr>
          <p:nvPr>
            <p:ph type="body" idx="4"/>
          </p:nvPr>
        </p:nvSpPr>
        <p:spPr>
          <a:xfrm>
            <a:off x="6412363" y="2821495"/>
            <a:ext cx="4645200" cy="3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40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0"/>
          <p:cNvSpPr txBox="1">
            <a:spLocks noGrp="1"/>
          </p:cNvSpPr>
          <p:nvPr>
            <p:ph type="sldNum" idx="12"/>
          </p:nvPr>
        </p:nvSpPr>
        <p:spPr>
          <a:xfrm>
            <a:off x="1451582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title only" type="titleOnly">
  <p:cSld name="TITLE_ONL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/>
          <p:nvPr/>
        </p:nvSpPr>
        <p:spPr>
          <a:xfrm>
            <a:off x="1197207" y="0"/>
            <a:ext cx="10077300" cy="18471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" name="Google Shape;266;p41"/>
          <p:cNvCxnSpPr/>
          <p:nvPr/>
        </p:nvCxnSpPr>
        <p:spPr>
          <a:xfrm rot="10800000" flipH="1">
            <a:off x="1189523" y="1847012"/>
            <a:ext cx="10084800" cy="126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" name="Google Shape;267;p41"/>
          <p:cNvSpPr txBox="1">
            <a:spLocks noGrp="1"/>
          </p:cNvSpPr>
          <p:nvPr>
            <p:ph type="title"/>
          </p:nvPr>
        </p:nvSpPr>
        <p:spPr>
          <a:xfrm>
            <a:off x="1451581" y="810378"/>
            <a:ext cx="96033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1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1"/>
          <p:cNvSpPr txBox="1">
            <a:spLocks noGrp="1"/>
          </p:cNvSpPr>
          <p:nvPr>
            <p:ph type="sldNum" idx="12"/>
          </p:nvPr>
        </p:nvSpPr>
        <p:spPr>
          <a:xfrm>
            <a:off x="1451582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/>
          <p:nvPr/>
        </p:nvSpPr>
        <p:spPr>
          <a:xfrm>
            <a:off x="0" y="798973"/>
            <a:ext cx="4864200" cy="23268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2" name="Google Shape;272;p42"/>
          <p:cNvCxnSpPr/>
          <p:nvPr/>
        </p:nvCxnSpPr>
        <p:spPr>
          <a:xfrm rot="10800000" flipH="1">
            <a:off x="3" y="3119494"/>
            <a:ext cx="4859400" cy="63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3" name="Google Shape;273;p42"/>
          <p:cNvSpPr txBox="1">
            <a:spLocks noGrp="1"/>
          </p:cNvSpPr>
          <p:nvPr>
            <p:ph type="title"/>
          </p:nvPr>
        </p:nvSpPr>
        <p:spPr>
          <a:xfrm>
            <a:off x="1444672" y="798973"/>
            <a:ext cx="3275100" cy="22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2"/>
          <p:cNvSpPr txBox="1">
            <a:spLocks noGrp="1"/>
          </p:cNvSpPr>
          <p:nvPr>
            <p:ph type="body" idx="1"/>
          </p:nvPr>
        </p:nvSpPr>
        <p:spPr>
          <a:xfrm>
            <a:off x="5043715" y="798977"/>
            <a:ext cx="6012600" cy="5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42"/>
          <p:cNvSpPr txBox="1">
            <a:spLocks noGrp="1"/>
          </p:cNvSpPr>
          <p:nvPr>
            <p:ph type="body" idx="2"/>
          </p:nvPr>
        </p:nvSpPr>
        <p:spPr>
          <a:xfrm>
            <a:off x="1444672" y="3205495"/>
            <a:ext cx="3275100" cy="2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100"/>
            </a:lvl2pPr>
            <a:lvl3pPr marL="1371600" lvl="2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800"/>
            </a:lvl4pPr>
            <a:lvl5pPr marL="2286000" lvl="4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800"/>
            </a:lvl5pPr>
            <a:lvl6pPr marL="2743200" lvl="5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800"/>
            </a:lvl6pPr>
            <a:lvl7pPr marL="3200400" lvl="6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800"/>
            </a:lvl7pPr>
            <a:lvl8pPr marL="3657600" lvl="7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800"/>
            </a:lvl8pPr>
            <a:lvl9pPr marL="4114800" lvl="8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800"/>
            </a:lvl9pPr>
          </a:lstStyle>
          <a:p>
            <a:endParaRPr/>
          </a:p>
        </p:txBody>
      </p:sp>
      <p:sp>
        <p:nvSpPr>
          <p:cNvPr id="276" name="Google Shape;276;p42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2"/>
          <p:cNvSpPr txBox="1">
            <a:spLocks noGrp="1"/>
          </p:cNvSpPr>
          <p:nvPr>
            <p:ph type="sldNum" idx="12"/>
          </p:nvPr>
        </p:nvSpPr>
        <p:spPr>
          <a:xfrm>
            <a:off x="1451582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>
  <p:cSld name="Section Header with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1189523" y="-21176"/>
            <a:ext cx="10141200" cy="18788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33;p5"/>
          <p:cNvCxnSpPr/>
          <p:nvPr/>
        </p:nvCxnSpPr>
        <p:spPr>
          <a:xfrm>
            <a:off x="1189523" y="1859611"/>
            <a:ext cx="101412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451581" y="808303"/>
            <a:ext cx="9603200" cy="8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451581" y="2015735"/>
            <a:ext cx="96032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/>
          <p:nvPr/>
        </p:nvSpPr>
        <p:spPr>
          <a:xfrm>
            <a:off x="-1" y="798973"/>
            <a:ext cx="6974700" cy="23268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43"/>
          <p:cNvCxnSpPr/>
          <p:nvPr/>
        </p:nvCxnSpPr>
        <p:spPr>
          <a:xfrm rot="10800000" flipH="1">
            <a:off x="1" y="3116495"/>
            <a:ext cx="6967800" cy="93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43"/>
          <p:cNvSpPr txBox="1">
            <a:spLocks noGrp="1"/>
          </p:cNvSpPr>
          <p:nvPr>
            <p:ph type="title"/>
          </p:nvPr>
        </p:nvSpPr>
        <p:spPr>
          <a:xfrm>
            <a:off x="1451207" y="1129513"/>
            <a:ext cx="5532300" cy="18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3"/>
          <p:cNvSpPr>
            <a:spLocks noGrp="1"/>
          </p:cNvSpPr>
          <p:nvPr>
            <p:ph type="pic" idx="2"/>
          </p:nvPr>
        </p:nvSpPr>
        <p:spPr>
          <a:xfrm>
            <a:off x="7265740" y="797579"/>
            <a:ext cx="3789000" cy="524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3" name="Google Shape;283;p43"/>
          <p:cNvSpPr txBox="1">
            <a:spLocks noGrp="1"/>
          </p:cNvSpPr>
          <p:nvPr>
            <p:ph type="body" idx="1"/>
          </p:nvPr>
        </p:nvSpPr>
        <p:spPr>
          <a:xfrm>
            <a:off x="1450331" y="3145995"/>
            <a:ext cx="5524500" cy="29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100"/>
            </a:lvl2pPr>
            <a:lvl3pPr marL="1371600" lvl="2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800"/>
            </a:lvl4pPr>
            <a:lvl5pPr marL="2286000" lvl="4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800"/>
            </a:lvl5pPr>
            <a:lvl6pPr marL="2743200" lvl="5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800"/>
            </a:lvl6pPr>
            <a:lvl7pPr marL="3200400" lvl="6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800"/>
            </a:lvl7pPr>
            <a:lvl8pPr marL="3657600" lvl="7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800"/>
            </a:lvl8pPr>
            <a:lvl9pPr marL="4114800" lvl="8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800"/>
            </a:lvl9pPr>
          </a:lstStyle>
          <a:p>
            <a:endParaRPr/>
          </a:p>
        </p:txBody>
      </p:sp>
      <p:sp>
        <p:nvSpPr>
          <p:cNvPr id="284" name="Google Shape;284;p43"/>
          <p:cNvSpPr txBox="1">
            <a:spLocks noGrp="1"/>
          </p:cNvSpPr>
          <p:nvPr>
            <p:ph type="sldNum" idx="12"/>
          </p:nvPr>
        </p:nvSpPr>
        <p:spPr>
          <a:xfrm>
            <a:off x="1451582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43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Google Shape;287;p44"/>
          <p:cNvCxnSpPr/>
          <p:nvPr/>
        </p:nvCxnSpPr>
        <p:spPr>
          <a:xfrm>
            <a:off x="1447194" y="1847088"/>
            <a:ext cx="96078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8" name="Google Shape;288;p44"/>
          <p:cNvSpPr txBox="1">
            <a:spLocks noGrp="1"/>
          </p:cNvSpPr>
          <p:nvPr>
            <p:ph type="body" idx="1"/>
          </p:nvPr>
        </p:nvSpPr>
        <p:spPr>
          <a:xfrm>
            <a:off x="1447191" y="2019553"/>
            <a:ext cx="46452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89" name="Google Shape;289;p44"/>
          <p:cNvSpPr txBox="1">
            <a:spLocks noGrp="1"/>
          </p:cNvSpPr>
          <p:nvPr>
            <p:ph type="body" idx="2"/>
          </p:nvPr>
        </p:nvSpPr>
        <p:spPr>
          <a:xfrm>
            <a:off x="1447191" y="2824273"/>
            <a:ext cx="4645200" cy="3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44"/>
          <p:cNvSpPr txBox="1">
            <a:spLocks noGrp="1"/>
          </p:cNvSpPr>
          <p:nvPr>
            <p:ph type="body" idx="3"/>
          </p:nvPr>
        </p:nvSpPr>
        <p:spPr>
          <a:xfrm>
            <a:off x="6412363" y="2023007"/>
            <a:ext cx="46452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91" name="Google Shape;291;p44"/>
          <p:cNvSpPr txBox="1">
            <a:spLocks noGrp="1"/>
          </p:cNvSpPr>
          <p:nvPr>
            <p:ph type="body" idx="4"/>
          </p:nvPr>
        </p:nvSpPr>
        <p:spPr>
          <a:xfrm>
            <a:off x="6412363" y="2821495"/>
            <a:ext cx="4645200" cy="3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44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4"/>
          <p:cNvSpPr txBox="1">
            <a:spLocks noGrp="1"/>
          </p:cNvSpPr>
          <p:nvPr>
            <p:ph type="sldNum" idx="12"/>
          </p:nvPr>
        </p:nvSpPr>
        <p:spPr>
          <a:xfrm>
            <a:off x="1451582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4" name="Google Shape;294;p44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3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914400" lvl="1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5" name="Google Shape;305;p4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914400" lvl="1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6" name="Google Shape;306;p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black">
  <p:cSld name="section slide black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sldNum" idx="12"/>
          </p:nvPr>
        </p:nvSpPr>
        <p:spPr>
          <a:xfrm>
            <a:off x="1451582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5" name="Google Shape;315;p50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" name="Google Shape;317;p51"/>
          <p:cNvCxnSpPr/>
          <p:nvPr/>
        </p:nvCxnSpPr>
        <p:spPr>
          <a:xfrm>
            <a:off x="1447333" y="1847088"/>
            <a:ext cx="96075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8" name="Google Shape;318;p51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347900" cy="4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51"/>
          <p:cNvSpPr txBox="1">
            <a:spLocks noGrp="1"/>
          </p:cNvSpPr>
          <p:nvPr>
            <p:ph type="body" idx="2"/>
          </p:nvPr>
        </p:nvSpPr>
        <p:spPr>
          <a:xfrm>
            <a:off x="6413771" y="2017342"/>
            <a:ext cx="4645200" cy="4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51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Google Shape;321;p51"/>
          <p:cNvSpPr txBox="1">
            <a:spLocks noGrp="1"/>
          </p:cNvSpPr>
          <p:nvPr>
            <p:ph type="sldNum" idx="12"/>
          </p:nvPr>
        </p:nvSpPr>
        <p:spPr>
          <a:xfrm>
            <a:off x="1451582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p51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3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2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3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2"/>
          <p:cNvSpPr txBox="1">
            <a:spLocks noGrp="1"/>
          </p:cNvSpPr>
          <p:nvPr>
            <p:ph type="body" idx="1"/>
          </p:nvPr>
        </p:nvSpPr>
        <p:spPr>
          <a:xfrm>
            <a:off x="1451581" y="2015732"/>
            <a:ext cx="9603300" cy="4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52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52"/>
          <p:cNvSpPr txBox="1">
            <a:spLocks noGrp="1"/>
          </p:cNvSpPr>
          <p:nvPr>
            <p:ph type="sldNum" idx="12"/>
          </p:nvPr>
        </p:nvSpPr>
        <p:spPr>
          <a:xfrm>
            <a:off x="1451582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8" name="Google Shape;328;p52"/>
          <p:cNvCxnSpPr/>
          <p:nvPr/>
        </p:nvCxnSpPr>
        <p:spPr>
          <a:xfrm>
            <a:off x="1451581" y="1859432"/>
            <a:ext cx="96033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31" name="Google Shape;331;p5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32" name="Google Shape;332;p5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1527152"/>
            <a:ext cx="12192000" cy="45237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2417781" y="3233396"/>
            <a:ext cx="8637200" cy="1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0" y="6050809"/>
            <a:ext cx="12192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60236" y="585229"/>
            <a:ext cx="4360184" cy="135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35" name="Google Shape;335;p5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6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2" name="Google Shape;342;p5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46" name="Google Shape;346;p5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47" name="Google Shape;347;p5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8" name="Google Shape;348;p5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51" name="Google Shape;351;p5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4" name="Google Shape;354;p5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5" name="Google Shape;355;p5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hoto">
  <p:cSld name="Title Slide with phot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0" y="1521693"/>
            <a:ext cx="12192000" cy="3661600"/>
          </a:xfrm>
          <a:prstGeom prst="rect">
            <a:avLst/>
          </a:prstGeom>
          <a:solidFill>
            <a:schemeClr val="dk1">
              <a:alpha val="69411"/>
            </a:scheme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>
            <a:spLocks noGrp="1"/>
          </p:cNvSpPr>
          <p:nvPr>
            <p:ph type="pic" idx="2"/>
          </p:nvPr>
        </p:nvSpPr>
        <p:spPr>
          <a:xfrm>
            <a:off x="0" y="1521693"/>
            <a:ext cx="12192000" cy="36608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2417781" y="3464560"/>
            <a:ext cx="86372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2417780" y="5189604"/>
            <a:ext cx="8637200" cy="9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100" b="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47" name="Google Shape;47;p7"/>
          <p:cNvCxnSpPr/>
          <p:nvPr/>
        </p:nvCxnSpPr>
        <p:spPr>
          <a:xfrm>
            <a:off x="0" y="5187659"/>
            <a:ext cx="12192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60236" y="585229"/>
            <a:ext cx="4360184" cy="135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1197207" y="0"/>
            <a:ext cx="10077200" cy="18472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51;p8"/>
          <p:cNvCxnSpPr/>
          <p:nvPr/>
        </p:nvCxnSpPr>
        <p:spPr>
          <a:xfrm rot="10800000" flipH="1">
            <a:off x="1189523" y="1847212"/>
            <a:ext cx="10084800" cy="124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447331" y="2010877"/>
            <a:ext cx="4645200" cy="4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6413771" y="2017345"/>
            <a:ext cx="4645200" cy="40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1197207" y="0"/>
            <a:ext cx="10077200" cy="18444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9"/>
          <p:cNvCxnSpPr/>
          <p:nvPr/>
        </p:nvCxnSpPr>
        <p:spPr>
          <a:xfrm rot="10800000" flipH="1">
            <a:off x="1189523" y="1847212"/>
            <a:ext cx="10084800" cy="124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447192" y="804167"/>
            <a:ext cx="96076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447191" y="2019552"/>
            <a:ext cx="4645200" cy="8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200" cy="3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3"/>
          </p:nvPr>
        </p:nvSpPr>
        <p:spPr>
          <a:xfrm>
            <a:off x="6412363" y="2023007"/>
            <a:ext cx="4645200" cy="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4"/>
          </p:nvPr>
        </p:nvSpPr>
        <p:spPr>
          <a:xfrm>
            <a:off x="6412363" y="2821493"/>
            <a:ext cx="4645200" cy="32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1197207" y="0"/>
            <a:ext cx="10077200" cy="18472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10"/>
          <p:cNvCxnSpPr/>
          <p:nvPr/>
        </p:nvCxnSpPr>
        <p:spPr>
          <a:xfrm rot="10800000" flipH="1">
            <a:off x="1189523" y="1847212"/>
            <a:ext cx="10084800" cy="124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451581" y="810377"/>
            <a:ext cx="9603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451581" y="804523"/>
            <a:ext cx="9603200" cy="1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451581" y="2015733"/>
            <a:ext cx="9603200" cy="3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451581" y="804523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1451581" y="2015733"/>
            <a:ext cx="96033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91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1451581" y="804523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1451581" y="2015734"/>
            <a:ext cx="9603300" cy="3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91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sldNum" idx="12"/>
          </p:nvPr>
        </p:nvSpPr>
        <p:spPr>
          <a:xfrm>
            <a:off x="1451582" y="6211951"/>
            <a:ext cx="681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4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LPoM8f2Xx0jdhGPEz-qyM2c9yZXqFeVs/view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alie47m8mjb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ZTCl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g/englisho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ZTCli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hyperlink" Target="http://creativecommons.org/licenses/by-nc/4.0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cc-oeri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about/program-areas/education-o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://lumenlearning.com/about-o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bit.ly/OEREnglish" TargetMode="External"/><Relationship Id="rId4" Type="http://schemas.openxmlformats.org/officeDocument/2006/relationships/hyperlink" Target="https://asccc-oeri.org/open-educational-resources-and-englis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.libretexts.org/Courses/ASCCC/Writing_and_Critical_Thinking_Through_Literature_(Ringo_and_Kashyap)" TargetMode="External"/><Relationship Id="rId7" Type="http://schemas.openxmlformats.org/officeDocument/2006/relationships/hyperlink" Target="https://opentextbc.ca/provincialenglish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human.libretexts.org/Courses/Lumen_Learning/Book%3A_Literature_for_the_Humanities_(Lumen)" TargetMode="External"/><Relationship Id="rId5" Type="http://schemas.openxmlformats.org/officeDocument/2006/relationships/hyperlink" Target="https://louis.oercommons.org/courses/introduction-to-literature/view" TargetMode="External"/><Relationship Id="rId4" Type="http://schemas.openxmlformats.org/officeDocument/2006/relationships/hyperlink" Target="https://oer.galileo.usg.edu/english-textbooks/15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0"/>
          <p:cNvSpPr txBox="1">
            <a:spLocks noGrp="1"/>
          </p:cNvSpPr>
          <p:nvPr>
            <p:ph type="ctrTitle"/>
          </p:nvPr>
        </p:nvSpPr>
        <p:spPr>
          <a:xfrm>
            <a:off x="2563925" y="2143775"/>
            <a:ext cx="8637300" cy="16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300" dirty="0"/>
              <a:t>How Can We Best Assign Diverse Contemporary Literature and Nonfiction Books in Zero Textbook Cost (ZTC) Classes? A discussion for English Faculty </a:t>
            </a:r>
            <a:endParaRPr sz="3300" dirty="0"/>
          </a:p>
        </p:txBody>
      </p:sp>
      <p:sp>
        <p:nvSpPr>
          <p:cNvPr id="361" name="Google Shape;361;p60"/>
          <p:cNvSpPr txBox="1">
            <a:spLocks noGrp="1"/>
          </p:cNvSpPr>
          <p:nvPr>
            <p:ph type="subTitle" idx="4294967295"/>
          </p:nvPr>
        </p:nvSpPr>
        <p:spPr>
          <a:xfrm>
            <a:off x="2855900" y="4197925"/>
            <a:ext cx="8502900" cy="16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400">
                <a:solidFill>
                  <a:schemeClr val="lt1"/>
                </a:solidFill>
              </a:rPr>
              <a:t>May 16, 2024</a:t>
            </a: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400">
                <a:solidFill>
                  <a:schemeClr val="lt1"/>
                </a:solidFill>
              </a:rPr>
              <a:t>Anna Mills, College of Marin and Cañada College</a:t>
            </a: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400">
                <a:solidFill>
                  <a:schemeClr val="lt1"/>
                </a:solidFill>
              </a:rPr>
              <a:t>ASCCC OERI English Discipline Lead</a:t>
            </a: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400">
                <a:solidFill>
                  <a:schemeClr val="lt1"/>
                </a:solidFill>
              </a:rPr>
              <a:t>Heather Dodge, OERI Host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362" name="Google Shape;362;p60" descr="A close up of a sign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 t="1283" r="1" b="1"/>
          <a:stretch/>
        </p:blipFill>
        <p:spPr>
          <a:xfrm>
            <a:off x="3473" y="1546483"/>
            <a:ext cx="2437259" cy="3601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9" descr="Screenshot of a  sample chapter with learning objectives on LibreTexts"/>
          <p:cNvSpPr txBox="1">
            <a:spLocks noGrp="1"/>
          </p:cNvSpPr>
          <p:nvPr>
            <p:ph type="title" idx="4294967295"/>
          </p:nvPr>
        </p:nvSpPr>
        <p:spPr>
          <a:xfrm>
            <a:off x="213125" y="200600"/>
            <a:ext cx="1880700" cy="2493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sample chapter with learning objectives</a:t>
            </a:r>
          </a:p>
        </p:txBody>
      </p:sp>
      <p:pic>
        <p:nvPicPr>
          <p:cNvPr id="440" name="Google Shape;440;p69" descr="Screenshot of the OER and English discipline collection on the OERI websit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6925" y="137900"/>
            <a:ext cx="9517625" cy="64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0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3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Some non-white authors</a:t>
            </a:r>
            <a:endParaRPr dirty="0"/>
          </a:p>
        </p:txBody>
      </p:sp>
      <p:pic>
        <p:nvPicPr>
          <p:cNvPr id="449" name="Google Shape;449;p70" descr="Screenshot of LibreTexts b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1575" y="1912925"/>
            <a:ext cx="4657050" cy="46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70" descr="Screenshot of a LibreTexts book with a black woman who's the auth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6099" y="1912925"/>
            <a:ext cx="4364326" cy="445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1"/>
          <p:cNvSpPr txBox="1">
            <a:spLocks noGrp="1"/>
          </p:cNvSpPr>
          <p:nvPr>
            <p:ph type="title"/>
          </p:nvPr>
        </p:nvSpPr>
        <p:spPr>
          <a:xfrm>
            <a:off x="1649403" y="818897"/>
            <a:ext cx="8309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A literature anthology from BC Campus Open Education with discussion questions, essay assignments, and sample analyses</a:t>
            </a:r>
            <a:endParaRPr/>
          </a:p>
        </p:txBody>
      </p:sp>
      <p:pic>
        <p:nvPicPr>
          <p:cNvPr id="455" name="Google Shape;455;p71" descr="Screenshot of Pressbooks, Composition and Literature textb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774" y="1945025"/>
            <a:ext cx="8633725" cy="46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2"/>
          <p:cNvSpPr txBox="1">
            <a:spLocks noGrp="1"/>
          </p:cNvSpPr>
          <p:nvPr>
            <p:ph type="title"/>
          </p:nvPr>
        </p:nvSpPr>
        <p:spPr>
          <a:xfrm>
            <a:off x="1649403" y="818897"/>
            <a:ext cx="8309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A few sample landing pages for literature textbooks:</a:t>
            </a:r>
            <a:endParaRPr/>
          </a:p>
        </p:txBody>
      </p:sp>
      <p:pic>
        <p:nvPicPr>
          <p:cNvPr id="461" name="Google Shape;461;p72" descr="Screenshot of a textb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1206" y="2153635"/>
            <a:ext cx="8740876" cy="420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73" descr="Screenshot of a textb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25" y="301150"/>
            <a:ext cx="10009149" cy="62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4"/>
          <p:cNvSpPr txBox="1">
            <a:spLocks noGrp="1"/>
          </p:cNvSpPr>
          <p:nvPr>
            <p:ph type="title"/>
          </p:nvPr>
        </p:nvSpPr>
        <p:spPr>
          <a:xfrm>
            <a:off x="1481977" y="804520"/>
            <a:ext cx="83331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4200" dirty="0"/>
              <a:t>Open Readings</a:t>
            </a:r>
            <a:endParaRPr dirty="0"/>
          </a:p>
        </p:txBody>
      </p:sp>
      <p:sp>
        <p:nvSpPr>
          <p:cNvPr id="472" name="Google Shape;472;p74"/>
          <p:cNvSpPr txBox="1">
            <a:spLocks noGrp="1"/>
          </p:cNvSpPr>
          <p:nvPr>
            <p:ph type="body" idx="1"/>
          </p:nvPr>
        </p:nvSpPr>
        <p:spPr>
          <a:xfrm>
            <a:off x="1150140" y="2236958"/>
            <a:ext cx="47322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800"/>
              <a:t>See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the resource list</a:t>
            </a:r>
            <a:r>
              <a:rPr lang="en-US" sz="2800"/>
              <a:t>  for open-licensed contemporary work and public domain anthologies</a:t>
            </a:r>
            <a:endParaRPr sz="2800"/>
          </a:p>
        </p:txBody>
      </p:sp>
      <p:sp>
        <p:nvSpPr>
          <p:cNvPr id="474" name="Google Shape;474;p74"/>
          <p:cNvSpPr txBox="1"/>
          <p:nvPr/>
        </p:nvSpPr>
        <p:spPr>
          <a:xfrm>
            <a:off x="6465016" y="2593564"/>
            <a:ext cx="18213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great open reader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74" descr="A picture containing text, typewriter, keyboa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8594" y="2241508"/>
            <a:ext cx="2743200" cy="3210727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54544" y="4984143"/>
            <a:ext cx="983100" cy="47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216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2090" y="2394153"/>
            <a:ext cx="2040300" cy="24705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5"/>
          <p:cNvSpPr txBox="1">
            <a:spLocks noGrp="1"/>
          </p:cNvSpPr>
          <p:nvPr>
            <p:ph type="title" idx="4294967295"/>
          </p:nvPr>
        </p:nvSpPr>
        <p:spPr>
          <a:xfrm>
            <a:off x="791497" y="1049594"/>
            <a:ext cx="3185700" cy="403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OER (increasingly) include diverse voices, like this new anthology from Lehman College in the Bronx.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1" name="Google Shape;481;p75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6338" y="517516"/>
            <a:ext cx="7013273" cy="5934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6"/>
          <p:cNvSpPr txBox="1">
            <a:spLocks noGrp="1"/>
          </p:cNvSpPr>
          <p:nvPr>
            <p:ph type="title"/>
          </p:nvPr>
        </p:nvSpPr>
        <p:spPr>
          <a:xfrm>
            <a:off x="1451575" y="1341225"/>
            <a:ext cx="9898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4000"/>
              <a:t>What do we do when we want students to read full-length books?</a:t>
            </a:r>
            <a:endParaRPr/>
          </a:p>
        </p:txBody>
      </p:sp>
      <p:sp>
        <p:nvSpPr>
          <p:cNvPr id="488" name="Google Shape;488;p76"/>
          <p:cNvSpPr txBox="1">
            <a:spLocks noGrp="1"/>
          </p:cNvSpPr>
          <p:nvPr>
            <p:ph type="body" idx="1"/>
          </p:nvPr>
        </p:nvSpPr>
        <p:spPr>
          <a:xfrm>
            <a:off x="1451581" y="2015732"/>
            <a:ext cx="9603300" cy="4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8176" lvl="1" indent="-259088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</a:pPr>
            <a:r>
              <a:rPr lang="en-US" sz="2800">
                <a:solidFill>
                  <a:srgbClr val="303552"/>
                </a:solidFill>
                <a:latin typeface="Arial"/>
                <a:ea typeface="Arial"/>
                <a:cs typeface="Arial"/>
                <a:sym typeface="Arial"/>
              </a:rPr>
              <a:t>Often course outlines require a novel or nonfiction book in addition to a textbook</a:t>
            </a:r>
            <a:endParaRPr/>
          </a:p>
          <a:p>
            <a:pPr marL="518176" lvl="1" indent="-259088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</a:pPr>
            <a:r>
              <a:rPr lang="en-US" sz="2800">
                <a:solidFill>
                  <a:srgbClr val="303552"/>
                </a:solidFill>
                <a:latin typeface="Arial"/>
                <a:ea typeface="Arial"/>
                <a:cs typeface="Arial"/>
                <a:sym typeface="Arial"/>
              </a:rPr>
              <a:t>We can assign public domain books, but these won’t be contemporary</a:t>
            </a:r>
            <a:endParaRPr/>
          </a:p>
          <a:p>
            <a:pPr marL="518176" lvl="1" indent="-259088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</a:pPr>
            <a:r>
              <a:rPr lang="en-US" sz="2800">
                <a:solidFill>
                  <a:srgbClr val="303552"/>
                </a:solidFill>
                <a:latin typeface="Arial"/>
                <a:ea typeface="Arial"/>
                <a:cs typeface="Arial"/>
                <a:sym typeface="Arial"/>
              </a:rPr>
              <a:t>College libraries offer many eBooks, and librarians can often purchase specific titles at our request.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7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3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4000"/>
              <a:t>How can I get to Zero Textbook Cost (ZTC)? </a:t>
            </a:r>
            <a:endParaRPr/>
          </a:p>
        </p:txBody>
      </p:sp>
      <p:sp>
        <p:nvSpPr>
          <p:cNvPr id="494" name="Google Shape;494;p77"/>
          <p:cNvSpPr txBox="1">
            <a:spLocks noGrp="1"/>
          </p:cNvSpPr>
          <p:nvPr>
            <p:ph type="body" idx="1"/>
          </p:nvPr>
        </p:nvSpPr>
        <p:spPr>
          <a:xfrm>
            <a:off x="1451575" y="2015724"/>
            <a:ext cx="9603300" cy="4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8176" lvl="1" indent="-259088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</a:pPr>
            <a:r>
              <a:rPr lang="en-US" sz="2800">
                <a:solidFill>
                  <a:srgbClr val="303552"/>
                </a:solidFill>
              </a:rPr>
              <a:t>The library may be able to purchase an unlimited license or enough single user licenses for your class to read a specific ebook, or a hard copy class set.</a:t>
            </a:r>
            <a:endParaRPr sz="2800">
              <a:solidFill>
                <a:srgbClr val="303552"/>
              </a:solidFill>
            </a:endParaRPr>
          </a:p>
          <a:p>
            <a:pPr marL="518176" lvl="1" indent="-259088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</a:pPr>
            <a:r>
              <a:rPr lang="en-US" sz="2800">
                <a:solidFill>
                  <a:srgbClr val="303552"/>
                </a:solidFill>
              </a:rPr>
              <a:t>Some public libraries subscribe to services like Hoopla, which doesn’t limit how many people can borrow a given title at once.</a:t>
            </a:r>
            <a:endParaRPr sz="2800">
              <a:solidFill>
                <a:srgbClr val="303552"/>
              </a:solidFill>
            </a:endParaRPr>
          </a:p>
          <a:p>
            <a:pPr marL="518176" lvl="1" indent="-259088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</a:pPr>
            <a:r>
              <a:rPr lang="en-US" sz="2800">
                <a:solidFill>
                  <a:srgbClr val="303552"/>
                </a:solidFill>
              </a:rPr>
              <a:t>Meet with a librarian to learn what the local practices for supporting ZTC courses are.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8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300" cy="898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Let’s brainstorm</a:t>
            </a:r>
            <a:endParaRPr sz="3600"/>
          </a:p>
        </p:txBody>
      </p:sp>
      <p:sp>
        <p:nvSpPr>
          <p:cNvPr id="501" name="Google Shape;501;p78"/>
          <p:cNvSpPr txBox="1">
            <a:spLocks noGrp="1"/>
          </p:cNvSpPr>
          <p:nvPr>
            <p:ph type="body" idx="1"/>
          </p:nvPr>
        </p:nvSpPr>
        <p:spPr>
          <a:xfrm>
            <a:off x="1451581" y="2015732"/>
            <a:ext cx="9603300" cy="40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/>
              <a:t>Recent books from commercial publishers in ZTC? What are our options? What thoughts do you have about strategies, possibilities, and concerns?</a:t>
            </a:r>
            <a:endParaRPr sz="24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/>
              <a:t>Please share at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https://www.menti.com/alie47m8mjb6</a:t>
            </a:r>
            <a:r>
              <a:rPr lang="en-US" sz="2400"/>
              <a:t>!</a:t>
            </a:r>
            <a:endParaRPr sz="24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1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3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368" name="Google Shape;368;p61"/>
          <p:cNvSpPr txBox="1">
            <a:spLocks noGrp="1"/>
          </p:cNvSpPr>
          <p:nvPr>
            <p:ph type="body" idx="1"/>
          </p:nvPr>
        </p:nvSpPr>
        <p:spPr>
          <a:xfrm>
            <a:off x="1451581" y="2015732"/>
            <a:ext cx="9603300" cy="4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584" lvl="0" indent="-4910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OER and ZTC: definitions</a:t>
            </a:r>
            <a:endParaRPr sz="2400"/>
          </a:p>
          <a:p>
            <a:pPr marL="609584" lvl="0" indent="-4910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you can find in OER literature texts</a:t>
            </a:r>
            <a:endParaRPr sz="2400"/>
          </a:p>
          <a:p>
            <a:pPr marL="609584" lvl="0" indent="-4910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Options for recent books from commercial publishers</a:t>
            </a:r>
            <a:br>
              <a:rPr lang="en-US" sz="2400"/>
            </a:br>
            <a:br>
              <a:rPr lang="en-US" sz="2400"/>
            </a:br>
            <a:endParaRPr sz="2400"/>
          </a:p>
          <a:p>
            <a:pPr marL="609584" lvl="0" indent="-4910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Slides: </a:t>
            </a:r>
            <a:r>
              <a:rPr lang="en-US" sz="2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https://bit.ly/ZTClit</a:t>
            </a:r>
            <a:endParaRPr sz="2400"/>
          </a:p>
          <a:p>
            <a:pPr marL="609584" lvl="0" indent="-4910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Please say hello in the chat! Name and college?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9"/>
          <p:cNvSpPr txBox="1">
            <a:spLocks noGrp="1"/>
          </p:cNvSpPr>
          <p:nvPr>
            <p:ph type="body" idx="1"/>
          </p:nvPr>
        </p:nvSpPr>
        <p:spPr>
          <a:xfrm>
            <a:off x="1451581" y="2015732"/>
            <a:ext cx="9603300" cy="40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9" name="Google Shape;509;p79" descr="Screenshot of a textboo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0"/>
          <p:cNvSpPr txBox="1">
            <a:spLocks noGrp="1"/>
          </p:cNvSpPr>
          <p:nvPr>
            <p:ph type="title"/>
          </p:nvPr>
        </p:nvSpPr>
        <p:spPr>
          <a:xfrm>
            <a:off x="1451581" y="808303"/>
            <a:ext cx="96033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Join the English OER listserv</a:t>
            </a:r>
            <a:endParaRPr/>
          </a:p>
        </p:txBody>
      </p:sp>
      <p:sp>
        <p:nvSpPr>
          <p:cNvPr id="515" name="Google Shape;515;p80"/>
          <p:cNvSpPr txBox="1">
            <a:spLocks noGrp="1"/>
          </p:cNvSpPr>
          <p:nvPr>
            <p:ph type="body" idx="1"/>
          </p:nvPr>
        </p:nvSpPr>
        <p:spPr>
          <a:xfrm>
            <a:off x="1451581" y="2015735"/>
            <a:ext cx="96033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77227" lvl="1" indent="-3886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>
                <a:solidFill>
                  <a:srgbClr val="303552"/>
                </a:solidFill>
                <a:latin typeface="Arial"/>
                <a:ea typeface="Arial"/>
                <a:cs typeface="Arial"/>
                <a:sym typeface="Arial"/>
              </a:rPr>
              <a:t>A place to ask for and recommend specific OER for college English</a:t>
            </a:r>
            <a:endParaRPr/>
          </a:p>
          <a:p>
            <a:pPr marL="777227" lvl="1" indent="-3886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>
                <a:solidFill>
                  <a:srgbClr val="303552"/>
                </a:solidFill>
                <a:latin typeface="Arial"/>
                <a:ea typeface="Arial"/>
                <a:cs typeface="Arial"/>
                <a:sym typeface="Arial"/>
              </a:rPr>
              <a:t>An informal community of practice </a:t>
            </a:r>
            <a:endParaRPr/>
          </a:p>
          <a:p>
            <a:pPr marL="777227" lvl="1" indent="-3886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>
                <a:solidFill>
                  <a:srgbClr val="303552"/>
                </a:solidFill>
              </a:rPr>
              <a:t>133</a:t>
            </a:r>
            <a:r>
              <a:rPr lang="en-US" sz="2400">
                <a:solidFill>
                  <a:srgbClr val="303552"/>
                </a:solidFill>
                <a:latin typeface="Arial"/>
                <a:ea typeface="Arial"/>
                <a:cs typeface="Arial"/>
                <a:sym typeface="Arial"/>
              </a:rPr>
              <a:t> members as of </a:t>
            </a:r>
            <a:r>
              <a:rPr lang="en-US" sz="2400">
                <a:solidFill>
                  <a:srgbClr val="303552"/>
                </a:solidFill>
              </a:rPr>
              <a:t>5/15</a:t>
            </a:r>
            <a:r>
              <a:rPr lang="en-US" sz="2400">
                <a:solidFill>
                  <a:srgbClr val="303552"/>
                </a:solidFill>
                <a:latin typeface="Arial"/>
                <a:ea typeface="Arial"/>
                <a:cs typeface="Arial"/>
                <a:sym typeface="Arial"/>
              </a:rPr>
              <a:t>/2</a:t>
            </a:r>
            <a:r>
              <a:rPr lang="en-US" sz="2400">
                <a:solidFill>
                  <a:srgbClr val="303552"/>
                </a:solidFill>
              </a:rPr>
              <a:t>4</a:t>
            </a:r>
            <a:endParaRPr/>
          </a:p>
          <a:p>
            <a:pPr marL="777227" lvl="1" indent="-3886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>
                <a:solidFill>
                  <a:srgbClr val="303552"/>
                </a:solidFill>
                <a:latin typeface="Arial"/>
                <a:ea typeface="Arial"/>
                <a:cs typeface="Arial"/>
                <a:sym typeface="Arial"/>
              </a:rPr>
              <a:t>Join at </a:t>
            </a:r>
            <a:r>
              <a:rPr lang="en-US" sz="24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https://groups.google.com/g/englishoer</a:t>
            </a:r>
            <a:endParaRPr sz="2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1"/>
          <p:cNvSpPr txBox="1">
            <a:spLocks noGrp="1"/>
          </p:cNvSpPr>
          <p:nvPr>
            <p:ph type="subTitle" idx="4294967295"/>
          </p:nvPr>
        </p:nvSpPr>
        <p:spPr>
          <a:xfrm>
            <a:off x="3253850" y="2185850"/>
            <a:ext cx="7259700" cy="19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3500">
                <a:solidFill>
                  <a:schemeClr val="lt1"/>
                </a:solidFill>
              </a:rPr>
              <a:t>Thank you for the discussion!</a:t>
            </a:r>
            <a:endParaRPr sz="3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3500">
                <a:solidFill>
                  <a:schemeClr val="lt1"/>
                </a:solidFill>
              </a:rPr>
              <a:t>To be continued…</a:t>
            </a:r>
            <a:endParaRPr sz="3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3500">
                <a:solidFill>
                  <a:schemeClr val="lt1"/>
                </a:solidFill>
              </a:rPr>
              <a:t>Slides: </a:t>
            </a:r>
            <a:r>
              <a:rPr lang="en-US" sz="3500" u="sng">
                <a:solidFill>
                  <a:schemeClr val="hlink"/>
                </a:solidFill>
                <a:hlinkClick r:id="rId3"/>
              </a:rPr>
              <a:t>https://bit.ly/ZTClit</a:t>
            </a:r>
            <a:endParaRPr sz="3500">
              <a:solidFill>
                <a:srgbClr val="E8EC6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700">
              <a:solidFill>
                <a:schemeClr val="lt1"/>
              </a:solidFill>
            </a:endParaRPr>
          </a:p>
        </p:txBody>
      </p:sp>
      <p:pic>
        <p:nvPicPr>
          <p:cNvPr id="521" name="Google Shape;521;p81" descr="A close up of a sign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 t="1283"/>
          <a:stretch/>
        </p:blipFill>
        <p:spPr>
          <a:xfrm>
            <a:off x="3473" y="1546483"/>
            <a:ext cx="2437259" cy="3601054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81"/>
          <p:cNvSpPr txBox="1"/>
          <p:nvPr/>
        </p:nvSpPr>
        <p:spPr>
          <a:xfrm>
            <a:off x="106900" y="6117674"/>
            <a:ext cx="775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This work is licensed under a </a:t>
            </a:r>
            <a:r>
              <a:rPr lang="en-US" sz="1800" u="sng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Attribution-NonCommercial 4.0 International License</a:t>
            </a:r>
            <a:r>
              <a:rPr lang="en-US" sz="180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81" descr="CC BY NC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66916" y="6305577"/>
            <a:ext cx="764459" cy="27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2"/>
          <p:cNvSpPr txBox="1">
            <a:spLocks noGrp="1"/>
          </p:cNvSpPr>
          <p:nvPr>
            <p:ph type="ctrTitle"/>
          </p:nvPr>
        </p:nvSpPr>
        <p:spPr>
          <a:xfrm>
            <a:off x="500650" y="1943651"/>
            <a:ext cx="10528200" cy="15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900"/>
              <a:t>Academic Senate for California Community Colleges Open Education Resources Initiative</a:t>
            </a:r>
            <a:br>
              <a:rPr lang="en-US" sz="3900"/>
            </a:br>
            <a:br>
              <a:rPr lang="en-US" sz="1100"/>
            </a:br>
            <a:r>
              <a:rPr lang="en-US" sz="2000"/>
              <a:t>Michelle Pilati, Faculty Lead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2000"/>
          </a:p>
        </p:txBody>
      </p:sp>
      <p:sp>
        <p:nvSpPr>
          <p:cNvPr id="374" name="Google Shape;374;p62"/>
          <p:cNvSpPr txBox="1"/>
          <p:nvPr/>
        </p:nvSpPr>
        <p:spPr>
          <a:xfrm>
            <a:off x="2470550" y="3795950"/>
            <a:ext cx="6588300" cy="20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OER Liaisons on every campus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OER Discipline Leads make resource lists and host webinars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Resources at </a:t>
            </a:r>
            <a:r>
              <a:rPr lang="en-US" sz="2000" b="0" i="0" u="sng" strike="noStrike" cap="none">
                <a:solidFill>
                  <a:srgbClr val="E8EC6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ASCCC-OERI.org</a:t>
            </a:r>
            <a:endParaRPr sz="2000" b="0" i="0" u="none" strike="noStrike" cap="none">
              <a:solidFill>
                <a:srgbClr val="E8EC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3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3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4700" b="1"/>
              <a:t>What are Open Educational Resources?</a:t>
            </a:r>
            <a:endParaRPr sz="4500" b="1"/>
          </a:p>
        </p:txBody>
      </p:sp>
      <p:sp>
        <p:nvSpPr>
          <p:cNvPr id="380" name="Google Shape;380;p63"/>
          <p:cNvSpPr txBox="1">
            <a:spLocks noGrp="1"/>
          </p:cNvSpPr>
          <p:nvPr>
            <p:ph type="body" idx="1"/>
          </p:nvPr>
        </p:nvSpPr>
        <p:spPr>
          <a:xfrm>
            <a:off x="1451581" y="2015732"/>
            <a:ext cx="9603300" cy="4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3200">
                <a:solidFill>
                  <a:srgbClr val="000000"/>
                </a:solidFill>
              </a:rPr>
              <a:t>Creative Commons defines OER as teaching, learning, and research materials that are either (a) in the public domain or (b) licensed in a manner that provides everyone with free and perpetual permission to engage in the 5R activities– retaining, remixing, revising, reusing and redistributing the resources.</a:t>
            </a:r>
            <a:endParaRPr sz="49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3700">
                <a:solidFill>
                  <a:srgbClr val="000000"/>
                </a:solidFill>
              </a:rPr>
              <a:t>-- </a:t>
            </a:r>
            <a:r>
              <a:rPr lang="en-US" sz="3700" u="sng">
                <a:solidFill>
                  <a:schemeClr val="hlink"/>
                </a:solidFill>
                <a:hlinkClick r:id="rId3"/>
              </a:rPr>
              <a:t>Creative Commons</a:t>
            </a:r>
            <a:endParaRPr sz="3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4"/>
          <p:cNvSpPr txBox="1">
            <a:spLocks noGrp="1"/>
          </p:cNvSpPr>
          <p:nvPr>
            <p:ph type="title"/>
          </p:nvPr>
        </p:nvSpPr>
        <p:spPr>
          <a:xfrm>
            <a:off x="464667" y="255667"/>
            <a:ext cx="113607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800" b="1" dirty="0">
                <a:solidFill>
                  <a:srgbClr val="00417E"/>
                </a:solidFill>
              </a:rPr>
              <a:t>The 5R Permissions of OER</a:t>
            </a:r>
            <a:endParaRPr sz="4800" b="1" dirty="0">
              <a:solidFill>
                <a:srgbClr val="00417E"/>
              </a:solidFill>
            </a:endParaRPr>
          </a:p>
        </p:txBody>
      </p:sp>
      <p:grpSp>
        <p:nvGrpSpPr>
          <p:cNvPr id="392" name="Google Shape;392;p6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860086" y="1507070"/>
            <a:ext cx="10229016" cy="893992"/>
            <a:chOff x="1431328" y="2473842"/>
            <a:chExt cx="6566743" cy="670511"/>
          </a:xfrm>
        </p:grpSpPr>
        <p:sp>
          <p:nvSpPr>
            <p:cNvPr id="393" name="Google Shape;393;p64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64"/>
            <p:cNvSpPr txBox="1"/>
            <p:nvPr/>
          </p:nvSpPr>
          <p:spPr>
            <a:xfrm>
              <a:off x="4615871" y="2480603"/>
              <a:ext cx="3382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Make and own copies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5" name="Google Shape;395;p64"/>
            <p:cNvSpPr/>
            <p:nvPr/>
          </p:nvSpPr>
          <p:spPr>
            <a:xfrm rot="-5400000">
              <a:off x="2240428" y="1664753"/>
              <a:ext cx="670500" cy="22887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64"/>
            <p:cNvSpPr/>
            <p:nvPr/>
          </p:nvSpPr>
          <p:spPr>
            <a:xfrm>
              <a:off x="1595691" y="2611552"/>
              <a:ext cx="3275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Retain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7" name="Google Shape;397;p6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860086" y="2438835"/>
            <a:ext cx="10722032" cy="926991"/>
            <a:chOff x="1431328" y="2473842"/>
            <a:chExt cx="6883246" cy="695261"/>
          </a:xfrm>
        </p:grpSpPr>
        <p:sp>
          <p:nvSpPr>
            <p:cNvPr id="398" name="Google Shape;398;p64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64"/>
            <p:cNvSpPr txBox="1"/>
            <p:nvPr/>
          </p:nvSpPr>
          <p:spPr>
            <a:xfrm>
              <a:off x="3755174" y="2512103"/>
              <a:ext cx="45594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 in a wide range of ways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0" name="Google Shape;400;p64"/>
            <p:cNvSpPr/>
            <p:nvPr/>
          </p:nvSpPr>
          <p:spPr>
            <a:xfrm rot="-5400000">
              <a:off x="2228578" y="1676603"/>
              <a:ext cx="670500" cy="2265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4"/>
            <p:cNvSpPr/>
            <p:nvPr/>
          </p:nvSpPr>
          <p:spPr>
            <a:xfrm>
              <a:off x="1627190" y="2611553"/>
              <a:ext cx="32439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Reuse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2" name="Google Shape;402;p6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860120" y="3382539"/>
            <a:ext cx="10467789" cy="903675"/>
            <a:chOff x="1431328" y="2473842"/>
            <a:chExt cx="6720029" cy="677773"/>
          </a:xfrm>
        </p:grpSpPr>
        <p:sp>
          <p:nvSpPr>
            <p:cNvPr id="403" name="Google Shape;403;p64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64"/>
            <p:cNvSpPr txBox="1"/>
            <p:nvPr/>
          </p:nvSpPr>
          <p:spPr>
            <a:xfrm>
              <a:off x="3767757" y="2494615"/>
              <a:ext cx="43836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Adapt, modify, and improve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5" name="Google Shape;405;p64"/>
            <p:cNvSpPr/>
            <p:nvPr/>
          </p:nvSpPr>
          <p:spPr>
            <a:xfrm rot="-5400000">
              <a:off x="2212828" y="1692353"/>
              <a:ext cx="670500" cy="2233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4"/>
            <p:cNvSpPr/>
            <p:nvPr/>
          </p:nvSpPr>
          <p:spPr>
            <a:xfrm>
              <a:off x="1579921" y="2611552"/>
              <a:ext cx="32913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Revise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7" name="Google Shape;387;p6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831185" y="4330603"/>
            <a:ext cx="10228944" cy="893992"/>
            <a:chOff x="1431328" y="2473842"/>
            <a:chExt cx="6566697" cy="670511"/>
          </a:xfrm>
        </p:grpSpPr>
        <p:sp>
          <p:nvSpPr>
            <p:cNvPr id="388" name="Google Shape;388;p64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4"/>
            <p:cNvSpPr txBox="1"/>
            <p:nvPr/>
          </p:nvSpPr>
          <p:spPr>
            <a:xfrm>
              <a:off x="3872311" y="2480603"/>
              <a:ext cx="4062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Combine two or more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0" name="Google Shape;390;p64"/>
            <p:cNvSpPr/>
            <p:nvPr/>
          </p:nvSpPr>
          <p:spPr>
            <a:xfrm rot="-5400000">
              <a:off x="2218078" y="1687103"/>
              <a:ext cx="670500" cy="224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4"/>
            <p:cNvSpPr/>
            <p:nvPr/>
          </p:nvSpPr>
          <p:spPr>
            <a:xfrm>
              <a:off x="1606369" y="2611552"/>
              <a:ext cx="32649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Remix</a:t>
              </a:r>
              <a:endParaRPr sz="4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7" name="Google Shape;407;p6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831185" y="5257269"/>
            <a:ext cx="10228944" cy="893992"/>
            <a:chOff x="1431328" y="2473842"/>
            <a:chExt cx="6566697" cy="670511"/>
          </a:xfrm>
        </p:grpSpPr>
        <p:sp>
          <p:nvSpPr>
            <p:cNvPr id="408" name="Google Shape;408;p64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4"/>
            <p:cNvSpPr txBox="1"/>
            <p:nvPr/>
          </p:nvSpPr>
          <p:spPr>
            <a:xfrm>
              <a:off x="4701935" y="2480603"/>
              <a:ext cx="3241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Share with others</a:t>
              </a:r>
              <a:endParaRPr sz="4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0" name="Google Shape;410;p64"/>
            <p:cNvSpPr/>
            <p:nvPr/>
          </p:nvSpPr>
          <p:spPr>
            <a:xfrm rot="-5400000">
              <a:off x="2214178" y="1691003"/>
              <a:ext cx="670500" cy="2236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4"/>
            <p:cNvSpPr/>
            <p:nvPr/>
          </p:nvSpPr>
          <p:spPr>
            <a:xfrm>
              <a:off x="1590620" y="2611553"/>
              <a:ext cx="32805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Redistribute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85" name="Google Shape;385;p64"/>
          <p:cNvSpPr txBox="1"/>
          <p:nvPr/>
        </p:nvSpPr>
        <p:spPr>
          <a:xfrm>
            <a:off x="275767" y="6481200"/>
            <a:ext cx="117189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framework, freely available under a 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Creative Commons Attribution 4.0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license (CC BY), was designed by Lumen Learning as 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the 5Rs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5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3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4700" b="1">
                <a:solidFill>
                  <a:srgbClr val="00417E"/>
                </a:solidFill>
              </a:rPr>
              <a:t>How Do You Know if Something is OER and Not Just Free?</a:t>
            </a:r>
            <a:endParaRPr sz="5600" b="1">
              <a:solidFill>
                <a:srgbClr val="00417E"/>
              </a:solidFill>
            </a:endParaRPr>
          </a:p>
        </p:txBody>
      </p:sp>
      <p:sp>
        <p:nvSpPr>
          <p:cNvPr id="417" name="Google Shape;417;p65"/>
          <p:cNvSpPr txBox="1">
            <a:spLocks noGrp="1"/>
          </p:cNvSpPr>
          <p:nvPr>
            <p:ph type="body" idx="1"/>
          </p:nvPr>
        </p:nvSpPr>
        <p:spPr>
          <a:xfrm>
            <a:off x="1550733" y="1966167"/>
            <a:ext cx="9603300" cy="4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609584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3700"/>
              <a:t>Look for Creative Commons licenses:</a:t>
            </a:r>
            <a:endParaRPr sz="3700"/>
          </a:p>
        </p:txBody>
      </p:sp>
      <p:pic>
        <p:nvPicPr>
          <p:cNvPr id="418" name="Google Shape;418;p65" title="Creative Commons Licens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3884" y="2857433"/>
            <a:ext cx="6824234" cy="3774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66" descr="Screenshot of the OER and English discipline collection on the OERI website."/>
          <p:cNvPicPr preferRelativeResize="0"/>
          <p:nvPr/>
        </p:nvPicPr>
        <p:blipFill rotWithShape="1">
          <a:blip r:embed="rId3">
            <a:alphaModFix/>
          </a:blip>
          <a:srcRect l="119" t="259" r="129"/>
          <a:stretch/>
        </p:blipFill>
        <p:spPr>
          <a:xfrm>
            <a:off x="2533700" y="575700"/>
            <a:ext cx="9590701" cy="5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66"/>
          <p:cNvSpPr txBox="1">
            <a:spLocks noGrp="1"/>
          </p:cNvSpPr>
          <p:nvPr>
            <p:ph type="title"/>
          </p:nvPr>
        </p:nvSpPr>
        <p:spPr>
          <a:xfrm>
            <a:off x="359650" y="804550"/>
            <a:ext cx="2174100" cy="4882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hlinkClick r:id="rId4"/>
              </a:rPr>
              <a:t>The ASCCC OERI English page</a:t>
            </a:r>
            <a:r>
              <a:rPr lang="en-US" sz="3000"/>
              <a:t> has many resources, including a </a:t>
            </a:r>
            <a:r>
              <a:rPr lang="en-US" sz="3000" u="sng">
                <a:solidFill>
                  <a:schemeClr val="hlink"/>
                </a:solidFill>
                <a:hlinkClick r:id="rId5"/>
              </a:rPr>
              <a:t>general introduction</a:t>
            </a:r>
            <a:r>
              <a:rPr lang="en-US" sz="3000"/>
              <a:t> 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7"/>
          <p:cNvSpPr txBox="1">
            <a:spLocks noGrp="1"/>
          </p:cNvSpPr>
          <p:nvPr>
            <p:ph type="title"/>
          </p:nvPr>
        </p:nvSpPr>
        <p:spPr>
          <a:xfrm>
            <a:off x="1481977" y="804520"/>
            <a:ext cx="83331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4200"/>
              <a:t>Argumentative Writing and Critical Thinking through Literature </a:t>
            </a:r>
            <a:endParaRPr/>
          </a:p>
        </p:txBody>
      </p:sp>
      <p:sp>
        <p:nvSpPr>
          <p:cNvPr id="430" name="Google Shape;430;p67"/>
          <p:cNvSpPr txBox="1">
            <a:spLocks noGrp="1"/>
          </p:cNvSpPr>
          <p:nvPr>
            <p:ph type="body" idx="1"/>
          </p:nvPr>
        </p:nvSpPr>
        <p:spPr>
          <a:xfrm>
            <a:off x="1371365" y="2015733"/>
            <a:ext cx="9807900" cy="4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 b="1"/>
              <a:t>OER Texts for C-ID English 110:</a:t>
            </a:r>
            <a:endParaRPr sz="2400" b="1"/>
          </a:p>
          <a:p>
            <a:pPr marL="457200" lvl="0" indent="-406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Writing and Critical Thinking Through Literature</a:t>
            </a:r>
            <a:endParaRPr/>
          </a:p>
          <a:p>
            <a:pPr marL="457200" lvl="0" indent="-406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u="sng">
                <a:solidFill>
                  <a:schemeClr val="hlink"/>
                </a:solidFill>
                <a:hlinkClick r:id="rId4"/>
              </a:rPr>
              <a:t>Writing and Literature: Composition as Inquiry, Learning, Thinking, and Communication</a:t>
            </a:r>
            <a:endParaRPr/>
          </a:p>
          <a:p>
            <a:pPr marL="457200" lvl="0" indent="-406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u="sng">
                <a:solidFill>
                  <a:schemeClr val="hlink"/>
                </a:solidFill>
                <a:hlinkClick r:id="rId5"/>
              </a:rPr>
              <a:t>Introduction to Literature (Lumen)</a:t>
            </a:r>
            <a:endParaRPr/>
          </a:p>
          <a:p>
            <a:pPr marL="457200" lvl="0" indent="-406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u="sng">
                <a:solidFill>
                  <a:schemeClr val="hlink"/>
                </a:solidFill>
                <a:hlinkClick r:id="rId6"/>
              </a:rPr>
              <a:t>Literature for the Humanities (Lumen)</a:t>
            </a:r>
            <a:endParaRPr sz="2800"/>
          </a:p>
          <a:p>
            <a:pPr marL="457200" lvl="0" indent="-406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u="sng">
                <a:solidFill>
                  <a:schemeClr val="hlink"/>
                </a:solidFill>
                <a:hlinkClick r:id="rId7"/>
              </a:rPr>
              <a:t>Composition and Literature: A Handbook and Reader (BC Campus Open Education)</a:t>
            </a:r>
            <a:endParaRPr sz="280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800" u="sn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68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73" y="684598"/>
            <a:ext cx="12048453" cy="548880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ERI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669</Words>
  <Application>Microsoft Office PowerPoint</Application>
  <PresentationFormat>Widescreen</PresentationFormat>
  <Paragraphs>71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Roboto</vt:lpstr>
      <vt:lpstr>OERI</vt:lpstr>
      <vt:lpstr>Gallery</vt:lpstr>
      <vt:lpstr>Gallery</vt:lpstr>
      <vt:lpstr>Simple Light</vt:lpstr>
      <vt:lpstr>How Can We Best Assign Diverse Contemporary Literature and Nonfiction Books in Zero Textbook Cost (ZTC) Classes? A discussion for English Faculty </vt:lpstr>
      <vt:lpstr>Agenda</vt:lpstr>
      <vt:lpstr>Academic Senate for California Community Colleges Open Education Resources Initiative  Michelle Pilati, Faculty Lead </vt:lpstr>
      <vt:lpstr>What are Open Educational Resources?</vt:lpstr>
      <vt:lpstr>The 5R Permissions of OER</vt:lpstr>
      <vt:lpstr>How Do You Know if Something is OER and Not Just Free?</vt:lpstr>
      <vt:lpstr>The ASCCC OERI English page has many resources, including a general introduction </vt:lpstr>
      <vt:lpstr>Argumentative Writing and Critical Thinking through Literature </vt:lpstr>
      <vt:lpstr>PowerPoint Presentation</vt:lpstr>
      <vt:lpstr>A sample chapter with learning objectives</vt:lpstr>
      <vt:lpstr>Some non-white authors</vt:lpstr>
      <vt:lpstr>A literature anthology from BC Campus Open Education with discussion questions, essay assignments, and sample analyses</vt:lpstr>
      <vt:lpstr>A few sample landing pages for literature textbooks:</vt:lpstr>
      <vt:lpstr>PowerPoint Presentation</vt:lpstr>
      <vt:lpstr>Open Readings</vt:lpstr>
      <vt:lpstr>OER (increasingly) include diverse voices, like this new anthology from Lehman College in the Bronx.</vt:lpstr>
      <vt:lpstr>What do we do when we want students to read full-length books?</vt:lpstr>
      <vt:lpstr>How can I get to Zero Textbook Cost (ZTC)? </vt:lpstr>
      <vt:lpstr>Let’s brainstorm</vt:lpstr>
      <vt:lpstr>PowerPoint Presentation</vt:lpstr>
      <vt:lpstr>Join the English OER listserv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We Best Assign Diverse Contemporary Literature and Nonfiction Books in Zero Textbook Cost (ZTC) Classes? A discussion for English Faculty </dc:title>
  <cp:lastModifiedBy>ASCCC1</cp:lastModifiedBy>
  <cp:revision>2</cp:revision>
  <dcterms:modified xsi:type="dcterms:W3CDTF">2024-05-21T21:02:02Z</dcterms:modified>
</cp:coreProperties>
</file>