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8" r:id="rId3"/>
    <p:sldId id="257" r:id="rId4"/>
    <p:sldId id="260" r:id="rId5"/>
    <p:sldId id="265" r:id="rId6"/>
    <p:sldId id="266" r:id="rId7"/>
    <p:sldId id="271" r:id="rId8"/>
    <p:sldId id="258" r:id="rId9"/>
    <p:sldId id="263" r:id="rId10"/>
    <p:sldId id="272" r:id="rId11"/>
    <p:sldId id="259" r:id="rId12"/>
    <p:sldId id="26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outlineViewPr>
    <p:cViewPr>
      <p:scale>
        <a:sx n="33" d="100"/>
        <a:sy n="33" d="100"/>
      </p:scale>
      <p:origin x="0" y="-639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tax.org/subjects/math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asccc-oeri.org/open-educational-resources-and-mathemati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tcconline.net/greenl/oer/oerlistfromlistserve.htm" TargetMode="External"/><Relationship Id="rId5" Type="http://schemas.openxmlformats.org/officeDocument/2006/relationships/hyperlink" Target="https://www.merlot.org/merlot/" TargetMode="External"/><Relationship Id="rId4" Type="http://schemas.openxmlformats.org/officeDocument/2006/relationships/hyperlink" Target="https://math.libretexts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Moving Math and Statistics courses to OER/ZTC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Larry Green, Lake Tahoe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406947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179" y="3623162"/>
            <a:ext cx="10058400" cy="2599509"/>
          </a:xfrm>
        </p:spPr>
        <p:txBody>
          <a:bodyPr/>
          <a:lstStyle/>
          <a:p>
            <a:r>
              <a:rPr lang="en-US" dirty="0"/>
              <a:t>Work with Your College’s Math Faculty</a:t>
            </a:r>
          </a:p>
          <a:p>
            <a:r>
              <a:rPr lang="en-US" dirty="0"/>
              <a:t>Collaborate with Other College’s Math Departments</a:t>
            </a:r>
          </a:p>
          <a:p>
            <a:r>
              <a:rPr lang="en-US" dirty="0"/>
              <a:t>ZTC Math Degree Collaboration</a:t>
            </a:r>
          </a:p>
          <a:p>
            <a:r>
              <a:rPr lang="en-US" dirty="0"/>
              <a:t>To Create New Materials, Form a Team and Split Up the Work</a:t>
            </a:r>
          </a:p>
          <a:p>
            <a:endParaRPr lang="en-US" dirty="0"/>
          </a:p>
        </p:txBody>
      </p:sp>
      <p:pic>
        <p:nvPicPr>
          <p:cNvPr id="5" name="Picture 4" descr="an arrow shaped sign with the arrow pointing left with the word &quot;collaboration&quot; in i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161" y="368630"/>
            <a:ext cx="50101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9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60" y="3801291"/>
            <a:ext cx="10058400" cy="2753888"/>
          </a:xfrm>
        </p:spPr>
        <p:txBody>
          <a:bodyPr/>
          <a:lstStyle/>
          <a:p>
            <a:r>
              <a:rPr lang="en-US" dirty="0"/>
              <a:t>Convincing Faculty to Change</a:t>
            </a:r>
          </a:p>
          <a:p>
            <a:pPr lvl="1"/>
            <a:r>
              <a:rPr lang="en-US" dirty="0"/>
              <a:t>Give them $$$$</a:t>
            </a:r>
          </a:p>
          <a:p>
            <a:pPr lvl="1"/>
            <a:r>
              <a:rPr lang="en-US" dirty="0"/>
              <a:t>ZTC on Schedule so Students Only Take ZTC</a:t>
            </a:r>
          </a:p>
          <a:p>
            <a:r>
              <a:rPr lang="en-US" dirty="0"/>
              <a:t>What You Teach May not Exactly be Easily Found as ZTC</a:t>
            </a:r>
          </a:p>
          <a:p>
            <a:pPr lvl="1"/>
            <a:r>
              <a:rPr lang="en-US" dirty="0"/>
              <a:t>Funding for Authoring</a:t>
            </a:r>
          </a:p>
          <a:p>
            <a:pPr lvl="1"/>
            <a:r>
              <a:rPr lang="en-US" dirty="0"/>
              <a:t>Ask Other Colleges and OERI</a:t>
            </a:r>
          </a:p>
          <a:p>
            <a:r>
              <a:rPr lang="en-US" dirty="0"/>
              <a:t>Other Ancillaries</a:t>
            </a:r>
          </a:p>
        </p:txBody>
      </p:sp>
      <p:pic>
        <p:nvPicPr>
          <p:cNvPr id="4098" name="Picture 2" descr="Creative Commons Highway sig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82" y="506893"/>
            <a:ext cx="5027290" cy="28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2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Math Resources</a:t>
            </a:r>
          </a:p>
        </p:txBody>
      </p:sp>
      <p:pic>
        <p:nvPicPr>
          <p:cNvPr id="5" name="Picture 4" descr="MathGPT home web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04" y="1734706"/>
            <a:ext cx="7611588" cy="46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8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Exploration?</a:t>
            </a:r>
          </a:p>
        </p:txBody>
      </p:sp>
      <p:pic>
        <p:nvPicPr>
          <p:cNvPr id="12" name="Picture 11" descr="A person standing on a mountain with a light coming from the top coming from a space shi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50" y="1926712"/>
            <a:ext cx="5237588" cy="44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7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CE6E-E6F7-5EE4-0E4B-2914C98F2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3578-01E5-3B41-2820-EF86E0981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  <a:p>
            <a:r>
              <a:rPr lang="en-US" dirty="0"/>
              <a:t>MyOpenMath</a:t>
            </a:r>
          </a:p>
          <a:p>
            <a:r>
              <a:rPr lang="en-US" dirty="0"/>
              <a:t>Other Resources</a:t>
            </a:r>
          </a:p>
          <a:p>
            <a:r>
              <a:rPr lang="en-US" dirty="0"/>
              <a:t>Calculus</a:t>
            </a:r>
          </a:p>
          <a:p>
            <a:r>
              <a:rPr lang="en-US" dirty="0"/>
              <a:t>Statistics</a:t>
            </a:r>
          </a:p>
          <a:p>
            <a:r>
              <a:rPr lang="en-US" dirty="0"/>
              <a:t>DiffEQ and Lin Alg</a:t>
            </a:r>
          </a:p>
          <a:p>
            <a:r>
              <a:rPr lang="en-US" dirty="0"/>
              <a:t>Other Courses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Challenges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Ergebnisse der OER-Community zur OER-Strategie – #OERcamp">
            <a:extLst>
              <a:ext uri="{FF2B5EF4-FFF2-40B4-BE49-F238E27FC236}">
                <a16:creationId xmlns:a16="http://schemas.microsoft.com/office/drawing/2014/main" id="{93618A82-5F77-32A1-5E93-7A7124E1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83" y="2103120"/>
            <a:ext cx="5608515" cy="373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68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1D1FF4-7F97-4936-9A4C-9FB71D8F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744" y="237744"/>
            <a:ext cx="7652977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Where to Find OER Math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E316B-E40D-062D-6EE1-6E28FF62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10626634" cy="3648456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OERI Page</a:t>
            </a:r>
            <a:endParaRPr lang="en-US" sz="2800" dirty="0"/>
          </a:p>
          <a:p>
            <a:r>
              <a:rPr lang="en-US" sz="2800" dirty="0">
                <a:hlinkClick r:id="rId3"/>
              </a:rPr>
              <a:t>OpenStax</a:t>
            </a:r>
            <a:endParaRPr lang="en-US" sz="2800" dirty="0"/>
          </a:p>
          <a:p>
            <a:r>
              <a:rPr lang="en-US" sz="2800" dirty="0">
                <a:hlinkClick r:id="rId4"/>
              </a:rPr>
              <a:t>LibreTexts Math and Statistics</a:t>
            </a:r>
            <a:endParaRPr lang="en-US" sz="2800" dirty="0"/>
          </a:p>
          <a:p>
            <a:r>
              <a:rPr lang="en-US" sz="2800" dirty="0">
                <a:hlinkClick r:id="rId5"/>
              </a:rPr>
              <a:t>MERLOT</a:t>
            </a:r>
            <a:endParaRPr lang="en-US" sz="2800" dirty="0"/>
          </a:p>
          <a:p>
            <a:r>
              <a:rPr lang="en-US" sz="2800" dirty="0">
                <a:hlinkClick r:id="rId6"/>
              </a:rPr>
              <a:t>CCCOER </a:t>
            </a:r>
            <a:r>
              <a:rPr lang="en-US" sz="2800" dirty="0" err="1">
                <a:hlinkClick r:id="rId6"/>
              </a:rPr>
              <a:t>Listserve</a:t>
            </a:r>
            <a:endParaRPr lang="en-US" sz="2800" dirty="0"/>
          </a:p>
        </p:txBody>
      </p:sp>
      <p:pic>
        <p:nvPicPr>
          <p:cNvPr id="4" name="Picture 3" descr="image of different math courses from precalculus to combinatorics and discrete mathematic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559" y="2167556"/>
            <a:ext cx="5051719" cy="30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48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369626" cy="3931920"/>
          </a:xfrm>
        </p:spPr>
        <p:txBody>
          <a:bodyPr>
            <a:normAutofit/>
          </a:bodyPr>
          <a:lstStyle/>
          <a:p>
            <a:r>
              <a:rPr lang="en-US" sz="2400" dirty="0"/>
              <a:t>Over 1,378,815 Questions Available</a:t>
            </a:r>
          </a:p>
          <a:p>
            <a:r>
              <a:rPr lang="en-US" sz="2400" dirty="0"/>
              <a:t>Connected to Most OER Math Textbooks and Courses</a:t>
            </a:r>
          </a:p>
          <a:p>
            <a:r>
              <a:rPr lang="en-US" sz="2400" dirty="0"/>
              <a:t>LTIs Directly Into Canvas</a:t>
            </a:r>
          </a:p>
          <a:p>
            <a:r>
              <a:rPr lang="en-US" sz="2400" dirty="0"/>
              <a:t>Support Course and Help Forum</a:t>
            </a:r>
          </a:p>
          <a:p>
            <a:r>
              <a:rPr lang="en-US" sz="2400" dirty="0"/>
              <a:t>Questions Can Be Randomized and Computer Graded</a:t>
            </a:r>
          </a:p>
        </p:txBody>
      </p:sp>
      <p:pic>
        <p:nvPicPr>
          <p:cNvPr id="1026" name="Picture 2" descr="MyOpen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33" y="852144"/>
            <a:ext cx="5438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2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3D48-2DCE-EFD9-E207-5FB18B316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CC781-A9B3-F27F-BF47-31FC1998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531360" cy="3931920"/>
          </a:xfrm>
        </p:spPr>
        <p:txBody>
          <a:bodyPr>
            <a:normAutofit/>
          </a:bodyPr>
          <a:lstStyle/>
          <a:p>
            <a:r>
              <a:rPr lang="en-US" sz="2400" dirty="0"/>
              <a:t>Desmos</a:t>
            </a:r>
          </a:p>
          <a:p>
            <a:r>
              <a:rPr lang="en-US" sz="2400" dirty="0"/>
              <a:t>CalcPlot3D</a:t>
            </a:r>
          </a:p>
          <a:p>
            <a:r>
              <a:rPr lang="en-US" sz="2400" dirty="0"/>
              <a:t>Symbolab</a:t>
            </a:r>
          </a:p>
          <a:p>
            <a:r>
              <a:rPr lang="en-US" sz="2400" dirty="0"/>
              <a:t>Geobebra</a:t>
            </a:r>
          </a:p>
          <a:p>
            <a:r>
              <a:rPr lang="en-US" sz="2400" dirty="0"/>
              <a:t>My Statistics Calculator</a:t>
            </a:r>
          </a:p>
          <a:p>
            <a:r>
              <a:rPr lang="en-US" sz="2400" dirty="0"/>
              <a:t>MERLOT</a:t>
            </a:r>
          </a:p>
          <a:p>
            <a:r>
              <a:rPr lang="en-US" sz="2400" dirty="0"/>
              <a:t>MathGPT</a:t>
            </a:r>
          </a:p>
          <a:p>
            <a:endParaRPr lang="en-US" sz="2400" dirty="0"/>
          </a:p>
        </p:txBody>
      </p:sp>
      <p:pic>
        <p:nvPicPr>
          <p:cNvPr id="4" name="Picture 3" descr="CalcPlot3D screensh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31" y="2014194"/>
            <a:ext cx="6153221" cy="355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02A3B-5C97-3279-8BAE-93B1D977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BD2B8-7DAD-3B59-57E8-5D6C18AF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514975" cy="39319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Quarters, Semesters, Early Trans, Late Trans</a:t>
            </a:r>
          </a:p>
          <a:p>
            <a:r>
              <a:rPr lang="en-US" sz="2400" dirty="0"/>
              <a:t>Most Use OpenStax</a:t>
            </a:r>
          </a:p>
          <a:p>
            <a:r>
              <a:rPr lang="en-US" sz="2400" dirty="0"/>
              <a:t>We Use my LibreTexts Version from OpenStax</a:t>
            </a:r>
          </a:p>
          <a:p>
            <a:r>
              <a:rPr lang="en-US" sz="2400" dirty="0"/>
              <a:t>Videos from MathIsPower4U or My Videos</a:t>
            </a:r>
          </a:p>
          <a:p>
            <a:r>
              <a:rPr lang="en-US" sz="2400" dirty="0"/>
              <a:t>Plenty of MOM Assignments</a:t>
            </a:r>
          </a:p>
          <a:p>
            <a:r>
              <a:rPr lang="en-US" sz="2400" dirty="0"/>
              <a:t>Convincing Faculty to Change is the Biggest Challenge</a:t>
            </a:r>
          </a:p>
          <a:p>
            <a:endParaRPr lang="en-US" dirty="0"/>
          </a:p>
        </p:txBody>
      </p:sp>
      <p:pic>
        <p:nvPicPr>
          <p:cNvPr id="4" name="Picture 3" descr="Calculus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84" y="1439685"/>
            <a:ext cx="4085216" cy="39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5D07-9C1F-B5B8-197C-33546CAE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4169-0F7B-C4B9-4517-12C0CD4F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6000"/>
            <a:ext cx="5809013" cy="425704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Most Use OpenStax</a:t>
            </a:r>
          </a:p>
          <a:p>
            <a:r>
              <a:rPr lang="en-US" dirty="0"/>
              <a:t>New OpenStax Edition (2e) Available</a:t>
            </a:r>
          </a:p>
          <a:p>
            <a:r>
              <a:rPr lang="en-US" dirty="0"/>
              <a:t>Plenty of Videos (Including Mine)</a:t>
            </a:r>
          </a:p>
          <a:p>
            <a:r>
              <a:rPr lang="en-US" dirty="0"/>
              <a:t>MOM Course Available</a:t>
            </a:r>
          </a:p>
          <a:p>
            <a:r>
              <a:rPr lang="en-US" dirty="0"/>
              <a:t>You Can Still Use the TI Calculator, but Free Online Calculators Can Be Used.  </a:t>
            </a:r>
          </a:p>
          <a:p>
            <a:pPr lvl="1"/>
            <a:r>
              <a:rPr lang="en-US" dirty="0"/>
              <a:t>Get a Class Set of Cheap Laptop Computers for Exams and Quizzes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screenshot of the introductory statistics 2e OER textboo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66" y="623887"/>
            <a:ext cx="3550289" cy="56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7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Differential Equation and Linear Algebra book table of contents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Equation and Linear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Differential Equations</a:t>
            </a:r>
          </a:p>
          <a:p>
            <a:pPr lvl="1"/>
            <a:r>
              <a:rPr lang="en-US" dirty="0" err="1"/>
              <a:t>Lebl</a:t>
            </a:r>
            <a:endParaRPr lang="en-US" dirty="0"/>
          </a:p>
          <a:p>
            <a:pPr lvl="1"/>
            <a:r>
              <a:rPr lang="en-US" dirty="0"/>
              <a:t>Trench</a:t>
            </a:r>
          </a:p>
          <a:p>
            <a:pPr lvl="1"/>
            <a:r>
              <a:rPr lang="en-US" dirty="0"/>
              <a:t>Others</a:t>
            </a:r>
          </a:p>
          <a:p>
            <a:pPr lvl="1"/>
            <a:endParaRPr lang="en-US" dirty="0"/>
          </a:p>
          <a:p>
            <a:r>
              <a:rPr lang="en-US" dirty="0"/>
              <a:t>Linear Algebra</a:t>
            </a:r>
          </a:p>
          <a:p>
            <a:pPr lvl="1"/>
            <a:r>
              <a:rPr lang="en-US" dirty="0" err="1"/>
              <a:t>Kuttler</a:t>
            </a:r>
            <a:endParaRPr lang="en-US" dirty="0"/>
          </a:p>
          <a:p>
            <a:pPr lvl="1"/>
            <a:r>
              <a:rPr lang="en-US" dirty="0"/>
              <a:t>Others</a:t>
            </a:r>
          </a:p>
          <a:p>
            <a:r>
              <a:rPr lang="en-US" dirty="0"/>
              <a:t>OERI Grant MyOpenMath Course</a:t>
            </a:r>
          </a:p>
          <a:p>
            <a:pPr lvl="1"/>
            <a:r>
              <a:rPr lang="en-US" dirty="0"/>
              <a:t>Computer Graded</a:t>
            </a:r>
          </a:p>
          <a:p>
            <a:pPr lvl="1"/>
            <a:r>
              <a:rPr lang="en-US" dirty="0"/>
              <a:t>Hand Graded</a:t>
            </a:r>
          </a:p>
        </p:txBody>
      </p:sp>
      <p:pic>
        <p:nvPicPr>
          <p:cNvPr id="5" name="Picture 4" descr="Differential Equation and Linear Algebra table of conten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839" y="1521369"/>
            <a:ext cx="5139471" cy="466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964" y="175908"/>
            <a:ext cx="10058400" cy="1371600"/>
          </a:xfrm>
        </p:spPr>
        <p:txBody>
          <a:bodyPr/>
          <a:lstStyle/>
          <a:p>
            <a:r>
              <a:rPr lang="en-US" dirty="0"/>
              <a:t>Other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1307167"/>
            <a:ext cx="4918364" cy="3931920"/>
          </a:xfrm>
        </p:spPr>
        <p:txBody>
          <a:bodyPr/>
          <a:lstStyle/>
          <a:p>
            <a:r>
              <a:rPr lang="en-US" dirty="0"/>
              <a:t>Business Calculus</a:t>
            </a:r>
          </a:p>
          <a:p>
            <a:r>
              <a:rPr lang="en-US" dirty="0"/>
              <a:t>Math for Elementary Education Teaching</a:t>
            </a:r>
          </a:p>
          <a:p>
            <a:r>
              <a:rPr lang="en-US" dirty="0"/>
              <a:t>Math for Liberal Arts</a:t>
            </a:r>
          </a:p>
          <a:p>
            <a:r>
              <a:rPr lang="en-US" dirty="0"/>
              <a:t>Discrete Math</a:t>
            </a:r>
          </a:p>
          <a:p>
            <a:r>
              <a:rPr lang="en-US" dirty="0"/>
              <a:t>Option D:  Innovative Pre Calculus</a:t>
            </a:r>
          </a:p>
          <a:p>
            <a:r>
              <a:rPr lang="en-US" dirty="0"/>
              <a:t>Support Courses</a:t>
            </a:r>
          </a:p>
          <a:p>
            <a:r>
              <a:rPr lang="en-US" dirty="0"/>
              <a:t>Others?</a:t>
            </a:r>
          </a:p>
          <a:p>
            <a:endParaRPr lang="en-US" dirty="0"/>
          </a:p>
        </p:txBody>
      </p:sp>
      <p:pic>
        <p:nvPicPr>
          <p:cNvPr id="3074" name="Picture 2" descr="mindtouch.page#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415" y="679861"/>
            <a:ext cx="3985122" cy="293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32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Custom 1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2683C6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8293</TotalTime>
  <Words>296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Garamond</vt:lpstr>
      <vt:lpstr>Savon</vt:lpstr>
      <vt:lpstr>Moving Math and Statistics courses to OER/ZTC</vt:lpstr>
      <vt:lpstr>Things to Discuss</vt:lpstr>
      <vt:lpstr>Where to Find OER Math Books</vt:lpstr>
      <vt:lpstr>PowerPoint Presentation</vt:lpstr>
      <vt:lpstr>Other Resources</vt:lpstr>
      <vt:lpstr>Calculus</vt:lpstr>
      <vt:lpstr>Statistics</vt:lpstr>
      <vt:lpstr>Differential Equation and Linear Algebra</vt:lpstr>
      <vt:lpstr>Other Courses</vt:lpstr>
      <vt:lpstr>PowerPoint Presentation</vt:lpstr>
      <vt:lpstr>PowerPoint Presentation</vt:lpstr>
      <vt:lpstr>The Future of Math Resources</vt:lpstr>
      <vt:lpstr>Questions and Exploration?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an OER Campus</dc:title>
  <dc:creator>Green, Larry - Math Instructor</dc:creator>
  <cp:lastModifiedBy>ASCCC1</cp:lastModifiedBy>
  <cp:revision>33</cp:revision>
  <dcterms:created xsi:type="dcterms:W3CDTF">2023-09-20T23:01:26Z</dcterms:created>
  <dcterms:modified xsi:type="dcterms:W3CDTF">2024-05-10T18:55:08Z</dcterms:modified>
</cp:coreProperties>
</file>