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Economica" panose="020B0604020202020204" charset="0"/>
      <p:regular r:id="rId29"/>
      <p:bold r:id="rId30"/>
      <p:italic r:id="rId31"/>
      <p:boldItalic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5" autoAdjust="0"/>
    <p:restoredTop sz="86449" autoAdjust="0"/>
  </p:normalViewPr>
  <p:slideViewPr>
    <p:cSldViewPr snapToGrid="0">
      <p:cViewPr varScale="1">
        <p:scale>
          <a:sx n="83" d="100"/>
          <a:sy n="83" d="100"/>
        </p:scale>
        <p:origin x="82" y="31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7108e67cbc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7108e67cbc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108e67cbc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7108e67cbc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108e67cb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108e67cb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108e67cb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108e67cb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108e67cbc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7108e67cbc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06126cc5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606126cc5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606126cc5a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606126cc5a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606126cc5a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606126cc5a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606126cc5a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606126cc5a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606126cc5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606126cc5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7108e67c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7108e67c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7108e67cbc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7108e67cbc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7108e67cbc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7108e67cbc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7108e67cb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7108e67cb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7108e67cbc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7108e67cbc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06126cc5a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606126cc5a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7108e67cb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7108e67cb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606126cc5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606126cc5a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7108e67cb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7108e67cb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7108e67cb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7108e67cb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7108e67cb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7108e67cb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108e67cb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7108e67cb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7108e67cb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7108e67cb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7108e67cb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7108e67cb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108e67cbc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108e67cbc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journalis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hyperlink" Target="https://human.libretexts.org/Workbench/Newswrit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cconlineed.instructure.com/courses/770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cconlineed.instructure.com/courses/789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journalism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journalis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sa.org/prssa/join-prss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jaocc.wildapricot.org/Sys/AddBundleMembe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hyperlink" Target="https://jacconline.org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low.snosites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journalis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hyperlink" Target="https://pressbooks.pub/introjournalism/front-matter/table-of-conten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journalis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hyperlink" Target="https://uark.pressbooks.pub/researchwriting/front-matter/about-the-autho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ccc-oeri.org/open-educational-resources-and-journalis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hyperlink" Target="https://ohiostate.pressbooks.pub/writingfabulousfeatures/front-matter/introduct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3044700" y="1651423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 Deep Dive in OER Options for Digital Journalism &amp; PR</a:t>
            </a:r>
            <a:endParaRPr b="1"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70"/>
            <a:ext cx="3328500" cy="13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Kelsey Stuart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ASCCC Journalism Discipline Lead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Moorpark College Journalism Instructor/ MR Faculty Advisor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9E370-B275-CCB2-B3F9-D61D4448AE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1700" y="-831300"/>
            <a:ext cx="8520600" cy="831300"/>
          </a:xfrm>
        </p:spPr>
        <p:txBody>
          <a:bodyPr spcFirstLastPara="1" wrap="square" lIns="91425" tIns="91425" rIns="91425" bIns="91425" anchor="b" anchorCtr="0">
            <a:normAutofit/>
          </a:bodyPr>
          <a:lstStyle/>
          <a:p>
            <a:r>
              <a:rPr lang="en-US" dirty="0"/>
              <a:t>Learning Features with Owen Daugherty</a:t>
            </a:r>
          </a:p>
        </p:txBody>
      </p:sp>
      <p:pic>
        <p:nvPicPr>
          <p:cNvPr id="122" name="Google Shape;122;p22" descr="Screenshot of a paragraph from Learning Features with Owen Daugher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2125" y="0"/>
            <a:ext cx="62415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Journalism is…</a:t>
            </a:r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A perfect resource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00427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Reporting and Newswriting </a:t>
            </a:r>
            <a:r>
              <a:rPr lang="en" sz="2100" b="1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" sz="2100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C-ID JOUR 110</a:t>
            </a:r>
            <a:r>
              <a:rPr lang="en" sz="2100" b="1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sz="2100" b="1">
              <a:solidFill>
                <a:srgbClr val="00427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Lower Division Student Media Practicum I (C-ID JOUR 130)</a:t>
            </a:r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0" name="Google Shape;130;p23" descr="Screenshot of LibreTexts, the Newswriting OER Textbook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7701" y="1737200"/>
            <a:ext cx="4497198" cy="239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 idx="4294967295"/>
          </p:nvPr>
        </p:nvSpPr>
        <p:spPr>
          <a:xfrm>
            <a:off x="319088" y="4219575"/>
            <a:ext cx="5999162" cy="5984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conomica"/>
                <a:ea typeface="Economica"/>
                <a:cs typeface="Economica"/>
                <a:sym typeface="Economica"/>
              </a:rPr>
              <a:t>A layout of Sources </a:t>
            </a:r>
          </a:p>
        </p:txBody>
      </p:sp>
      <p:pic>
        <p:nvPicPr>
          <p:cNvPr id="136" name="Google Shape;136;p24" descr="Screenshot of the sources in LibreTexts for a particular O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00206" cy="391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 idx="4294967295"/>
          </p:nvPr>
        </p:nvSpPr>
        <p:spPr>
          <a:xfrm>
            <a:off x="319088" y="4219575"/>
            <a:ext cx="5999162" cy="5984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conomica"/>
                <a:ea typeface="Economica"/>
                <a:cs typeface="Economica"/>
                <a:sym typeface="Economica"/>
              </a:rPr>
              <a:t>Evaluating Information - Where did you Get it? </a:t>
            </a:r>
          </a:p>
        </p:txBody>
      </p:sp>
      <p:pic>
        <p:nvPicPr>
          <p:cNvPr id="142" name="Google Shape;142;p25" descr="Screenshot of a list of ques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914331" cy="39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6"/>
          <p:cNvSpPr txBox="1">
            <a:spLocks noGrp="1"/>
          </p:cNvSpPr>
          <p:nvPr>
            <p:ph type="title" idx="4294967295"/>
          </p:nvPr>
        </p:nvSpPr>
        <p:spPr>
          <a:xfrm>
            <a:off x="319088" y="4219575"/>
            <a:ext cx="5999162" cy="5984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conomica"/>
                <a:ea typeface="Economica"/>
                <a:cs typeface="Economica"/>
                <a:sym typeface="Economica"/>
              </a:rPr>
              <a:t>Exercises within the chapters that can work as Class Discussion prompts</a:t>
            </a:r>
          </a:p>
        </p:txBody>
      </p:sp>
      <p:pic>
        <p:nvPicPr>
          <p:cNvPr id="148" name="Google Shape;148;p26" descr="Screenshot of a paragraph from LibreText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00" y="152400"/>
            <a:ext cx="7984195" cy="3914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Works…</a:t>
            </a:r>
            <a:endParaRPr/>
          </a:p>
        </p:txBody>
      </p:sp>
      <p:sp>
        <p:nvSpPr>
          <p:cNvPr id="154" name="Google Shape;154;p27"/>
          <p:cNvSpPr txBox="1"/>
          <p:nvPr/>
        </p:nvSpPr>
        <p:spPr>
          <a:xfrm>
            <a:off x="417100" y="1588175"/>
            <a:ext cx="7218900" cy="2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Journalism Faculty Statewide are currently working on collaborative and individual OER options for their  Journalism Students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Intro to Mass Communications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Reporting &amp; Writing for Media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Student Media News Writing 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Intertest in Writing your own OER? </a:t>
            </a:r>
            <a:endParaRPr/>
          </a:p>
        </p:txBody>
      </p:sp>
      <p:sp>
        <p:nvSpPr>
          <p:cNvPr id="160" name="Google Shape;160;p28"/>
          <p:cNvSpPr txBox="1"/>
          <p:nvPr/>
        </p:nvSpPr>
        <p:spPr>
          <a:xfrm>
            <a:off x="609600" y="1572125"/>
            <a:ext cx="7636200" cy="28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</a:rPr>
              <a:t>ACCESSIBILITY TRAINING: You can self-enroll in the two courses (OER Basics &amp; Accessibility Basics) by using the following links. Once you're on the course page, simply click on the "+Join this Course" button to self-enroll.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</a:rPr>
              <a:t>ASCCC OERI Basics: </a:t>
            </a:r>
            <a:r>
              <a:rPr lang="en" sz="1500" b="1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https://ccconlineed.instructure.com/courses/7709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>
                <a:solidFill>
                  <a:schemeClr val="dk1"/>
                </a:solidFill>
              </a:rPr>
              <a:t>ASCCC OERI: Accessibility Basics: </a:t>
            </a:r>
            <a:r>
              <a:rPr lang="en" sz="1500" b="1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https://ccconlineed.instructure.com/courses/7893</a:t>
            </a:r>
            <a:endParaRPr sz="15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add OER Resource</a:t>
            </a:r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Streamline your Canvas Shell</a:t>
            </a:r>
            <a:endParaRPr/>
          </a:p>
        </p:txBody>
      </p:sp>
      <p:sp>
        <p:nvSpPr>
          <p:cNvPr id="167" name="Google Shape;167;p2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Copy</a:t>
            </a:r>
            <a:r>
              <a:rPr lang="en" b="1">
                <a:highlight>
                  <a:srgbClr val="B45F06"/>
                </a:highlight>
              </a:rPr>
              <a:t> URL of OER Text</a:t>
            </a:r>
            <a:endParaRPr b="1">
              <a:highlight>
                <a:srgbClr val="B45F06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Click on </a:t>
            </a:r>
            <a:r>
              <a:rPr lang="en" b="1">
                <a:highlight>
                  <a:srgbClr val="CC4125"/>
                </a:highlight>
              </a:rPr>
              <a:t>Setting</a:t>
            </a:r>
            <a:endParaRPr b="1">
              <a:highlight>
                <a:srgbClr val="CC4125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Click on </a:t>
            </a:r>
            <a:r>
              <a:rPr lang="en" b="1">
                <a:highlight>
                  <a:srgbClr val="CC4125"/>
                </a:highlight>
              </a:rPr>
              <a:t>Apps Tab</a:t>
            </a:r>
            <a:endParaRPr b="1">
              <a:highlight>
                <a:srgbClr val="CC4125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Type in </a:t>
            </a:r>
            <a:r>
              <a:rPr lang="en" b="1">
                <a:highlight>
                  <a:srgbClr val="A61C00"/>
                </a:highlight>
              </a:rPr>
              <a:t>Redirect </a:t>
            </a:r>
            <a:r>
              <a:rPr lang="en" b="1"/>
              <a:t>in space tab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Click </a:t>
            </a:r>
            <a:r>
              <a:rPr lang="en" b="1">
                <a:highlight>
                  <a:srgbClr val="CC4125"/>
                </a:highlight>
              </a:rPr>
              <a:t>Add App</a:t>
            </a:r>
            <a:endParaRPr b="1">
              <a:highlight>
                <a:srgbClr val="CC4125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Name is </a:t>
            </a:r>
            <a:r>
              <a:rPr lang="en" b="1">
                <a:highlight>
                  <a:srgbClr val="A61C00"/>
                </a:highlight>
              </a:rPr>
              <a:t>Textbook</a:t>
            </a:r>
            <a:r>
              <a:rPr lang="en" b="1"/>
              <a:t> and paste URL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Turn </a:t>
            </a:r>
            <a:r>
              <a:rPr lang="en" b="1">
                <a:highlight>
                  <a:srgbClr val="CC4125"/>
                </a:highlight>
              </a:rPr>
              <a:t>off Force open</a:t>
            </a:r>
            <a:r>
              <a:rPr lang="en" b="1"/>
              <a:t> and then select </a:t>
            </a:r>
            <a:r>
              <a:rPr lang="en" b="1">
                <a:highlight>
                  <a:srgbClr val="CC4125"/>
                </a:highlight>
              </a:rPr>
              <a:t>Show in Course Navigation. </a:t>
            </a:r>
            <a:endParaRPr b="1">
              <a:highlight>
                <a:srgbClr val="CC4125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Navigation </a:t>
            </a:r>
            <a:r>
              <a:rPr lang="en" b="1">
                <a:highlight>
                  <a:srgbClr val="CC0000"/>
                </a:highlight>
              </a:rPr>
              <a:t>- drag up textbook link and save</a:t>
            </a:r>
            <a:endParaRPr b="1">
              <a:highlight>
                <a:srgbClr val="CC0000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b="1"/>
              <a:t>Now students will have a </a:t>
            </a:r>
            <a:r>
              <a:rPr lang="en" b="1">
                <a:highlight>
                  <a:srgbClr val="CC0000"/>
                </a:highlight>
              </a:rPr>
              <a:t>textbook link</a:t>
            </a:r>
            <a:r>
              <a:rPr lang="en" b="1"/>
              <a:t> in main navigation.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Deep Dive into Engaging Instruction </a:t>
            </a:r>
            <a:endParaRPr/>
          </a:p>
        </p:txBody>
      </p:sp>
      <p:sp>
        <p:nvSpPr>
          <p:cNvPr id="173" name="Google Shape;173;p30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 on style of Instruction and application of skill sets</a:t>
            </a:r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/>
              <a:t>Unique &amp; Engaging Content </a:t>
            </a:r>
            <a:endParaRPr sz="2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/>
              <a:t>Live Sources - Show the Story! </a:t>
            </a:r>
            <a:endParaRPr sz="2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/>
              <a:t>Collaborations on Campus and Off! </a:t>
            </a:r>
            <a:endParaRPr sz="22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/>
              <a:t>Networking</a:t>
            </a:r>
            <a:endParaRPr sz="22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Show the Story </a:t>
            </a:r>
            <a:endParaRPr b="1"/>
          </a:p>
        </p:txBody>
      </p:sp>
      <p:sp>
        <p:nvSpPr>
          <p:cNvPr id="180" name="Google Shape;180;p31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/>
              <a:t>Instead of just having students read text get them </a:t>
            </a:r>
            <a:r>
              <a:rPr lang="en" sz="2200" b="1"/>
              <a:t>excited</a:t>
            </a:r>
            <a:r>
              <a:rPr lang="en" sz="2200"/>
              <a:t> and </a:t>
            </a:r>
            <a:r>
              <a:rPr lang="en" sz="2200" b="1"/>
              <a:t>passionate</a:t>
            </a:r>
            <a:r>
              <a:rPr lang="en" sz="2200"/>
              <a:t> about what they are learning.</a:t>
            </a:r>
            <a:endParaRPr sz="2200"/>
          </a:p>
        </p:txBody>
      </p:sp>
      <p:sp>
        <p:nvSpPr>
          <p:cNvPr id="181" name="Google Shape;181;p31"/>
          <p:cNvSpPr txBox="1"/>
          <p:nvPr/>
        </p:nvSpPr>
        <p:spPr>
          <a:xfrm>
            <a:off x="3689675" y="-449175"/>
            <a:ext cx="5133300" cy="4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Bring in Guest Speakers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News articles &amp; Broadcast segments as lesson content 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Have students use live application methods </a:t>
            </a:r>
            <a:endParaRPr sz="24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Brand New Additions</a:t>
            </a:r>
            <a:endParaRPr b="1"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OER Journalism &amp; News Writing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Layout </a:t>
            </a:r>
            <a:endParaRPr/>
          </a:p>
        </p:txBody>
      </p:sp>
      <p:pic>
        <p:nvPicPr>
          <p:cNvPr id="187" name="Google Shape;187;p32" descr="Screenshot of the OER and Journalism page on the OERI website&#10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8375" y="737025"/>
            <a:ext cx="5904938" cy="352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 Layout</a:t>
            </a:r>
            <a:endParaRPr/>
          </a:p>
        </p:txBody>
      </p:sp>
      <p:pic>
        <p:nvPicPr>
          <p:cNvPr id="193" name="Google Shape;193;p33" descr="Screenshot of the OER and Journalism page on the OERI website&#10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9275" y="152400"/>
            <a:ext cx="511306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Community Resource</a:t>
            </a:r>
            <a:endParaRPr/>
          </a:p>
        </p:txBody>
      </p:sp>
      <p:sp>
        <p:nvSpPr>
          <p:cNvPr id="199" name="Google Shape;199;p34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Relations - Collaborate with a 4 year!</a:t>
            </a:r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01" name="Google Shape;201;p34" descr="PRSSA logo&#10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125" y="1798875"/>
            <a:ext cx="40957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Community Resource</a:t>
            </a:r>
            <a:endParaRPr dirty="0"/>
          </a:p>
        </p:txBody>
      </p:sp>
      <p:sp>
        <p:nvSpPr>
          <p:cNvPr id="208" name="Google Shape;208;p3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JACC </a:t>
            </a:r>
            <a:r>
              <a:rPr lang="en" u="sng">
                <a:solidFill>
                  <a:schemeClr val="hlink"/>
                </a:solidFill>
                <a:hlinkClick r:id="rId3"/>
              </a:rPr>
              <a:t>Here</a:t>
            </a:r>
            <a:endParaRPr/>
          </a:p>
        </p:txBody>
      </p:sp>
      <p:pic>
        <p:nvPicPr>
          <p:cNvPr id="209" name="Google Shape;209;p35" descr="Journalism Association of Community Colleges log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1875" y="2066475"/>
            <a:ext cx="4292125" cy="1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Collaborations &amp; Networking</a:t>
            </a:r>
            <a:endParaRPr b="1"/>
          </a:p>
        </p:txBody>
      </p:sp>
      <p:sp>
        <p:nvSpPr>
          <p:cNvPr id="215" name="Google Shape;215;p36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Reach out to close 4-year programs and connect</a:t>
            </a: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 b="1"/>
              <a:t>Work up to crafting relationships within your community industry </a:t>
            </a:r>
            <a:endParaRPr sz="16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 b="1"/>
              <a:t>Craft a clean space for your students to do what they do best - report on news! </a:t>
            </a:r>
            <a:endParaRPr sz="1600" b="1"/>
          </a:p>
        </p:txBody>
      </p:sp>
      <p:pic>
        <p:nvPicPr>
          <p:cNvPr id="216" name="Google Shape;216;p36" descr="Screenshot of SNO website home page&#10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500" y="807900"/>
            <a:ext cx="5719501" cy="3376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Sno Flow </a:t>
            </a:r>
            <a:endParaRPr dirty="0"/>
          </a:p>
        </p:txBody>
      </p:sp>
      <p:sp>
        <p:nvSpPr>
          <p:cNvPr id="222" name="Google Shape;222;p3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" sz="1660" b="1">
                <a:solidFill>
                  <a:srgbClr val="00427E"/>
                </a:solidFill>
                <a:latin typeface="Economica"/>
                <a:ea typeface="Economica"/>
                <a:cs typeface="Economica"/>
                <a:sym typeface="Economica"/>
              </a:rPr>
              <a:t>We know that overseeing a journalism program involves a lot of moving parts. That’s why we created FLOW, an all-in-one virtual newsroom management system designed to help you manage the chaos. With fully customizable assignment types and workflows, and built-in communication tools through chat and phone notifications, FLOW enables you and your staff to collaborate, plan and execute online.</a:t>
            </a:r>
            <a:endParaRPr sz="1240" b="1">
              <a:solidFill>
                <a:srgbClr val="00427E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23" name="Google Shape;223;p37" descr="Screenshot of SNO Flow homepage&#10;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725" y="1162950"/>
            <a:ext cx="5719501" cy="238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Thank you for Attending! </a:t>
            </a:r>
            <a:endParaRPr b="1"/>
          </a:p>
        </p:txBody>
      </p:sp>
      <p:sp>
        <p:nvSpPr>
          <p:cNvPr id="229" name="Google Shape;229;p38"/>
          <p:cNvSpPr txBox="1"/>
          <p:nvPr/>
        </p:nvSpPr>
        <p:spPr>
          <a:xfrm>
            <a:off x="3176325" y="3641550"/>
            <a:ext cx="33849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Questions? </a:t>
            </a:r>
            <a:endParaRPr sz="18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Kelsey Stuart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Kstuart@vcccd.edu</a:t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Beginner’s Guide to Journalism News Writing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perfect resource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00427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Introduction to Reporting and Newswriting </a:t>
            </a:r>
            <a:r>
              <a:rPr lang="en" sz="2100" b="1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(</a:t>
            </a:r>
            <a:r>
              <a:rPr lang="en" sz="21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C-ID JOUR 110</a:t>
            </a:r>
            <a:r>
              <a:rPr lang="en" sz="2100" b="1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)</a:t>
            </a:r>
            <a:endParaRPr sz="2100" b="1">
              <a:solidFill>
                <a:srgbClr val="00427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7" name="Google Shape;77;p15" descr="book cover for Broccoli and Chocolate, A Beginner's Guide to Journalism News Writing by Professor Erin Massey Hiro at Palomar College with the image of a chocolate bar in foil wrapper and a stock of broccoli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6363" y="-51100"/>
            <a:ext cx="380222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 descr="Screenshot of a paragraph in the book, noting it's engaging and easy to read styl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725" y="0"/>
            <a:ext cx="6134551" cy="433167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>
            <a:spLocks noGrp="1"/>
          </p:cNvSpPr>
          <p:nvPr>
            <p:ph type="title" idx="4294967295"/>
          </p:nvPr>
        </p:nvSpPr>
        <p:spPr>
          <a:xfrm>
            <a:off x="319088" y="4219575"/>
            <a:ext cx="5999162" cy="5984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conomica"/>
                <a:ea typeface="Economica"/>
                <a:cs typeface="Economica"/>
                <a:sym typeface="Economica"/>
              </a:rPr>
              <a:t>Engaging, Easy to Read, and Well Structured!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Skills for Effective Research Writing</a:t>
            </a:r>
            <a:endParaRPr dirty="0"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A perfect resource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00427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Reporting and Newswriting </a:t>
            </a:r>
            <a:r>
              <a:rPr lang="en" sz="2100" b="1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" sz="2100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C-ID JOUR 110</a:t>
            </a:r>
            <a:r>
              <a:rPr lang="en" sz="2100" b="1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sz="2100" b="1">
              <a:solidFill>
                <a:srgbClr val="00427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hlink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Lower Division Student Media Practicum I (C-ID JOUR 130)</a:t>
            </a:r>
            <a:endParaRPr sz="2100">
              <a:solidFill>
                <a:srgbClr val="00427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17" descr="Book cover of a person down a narrow dirty arch way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4125" y="141925"/>
            <a:ext cx="3780849" cy="485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 idx="4294967295"/>
          </p:nvPr>
        </p:nvSpPr>
        <p:spPr>
          <a:xfrm>
            <a:off x="319088" y="4219575"/>
            <a:ext cx="5999162" cy="5984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conomica"/>
                <a:ea typeface="Economica"/>
                <a:cs typeface="Economica"/>
                <a:sym typeface="Economica"/>
              </a:rPr>
              <a:t>Clear in Offering Students Foundational Techniques for Investigative Reporting</a:t>
            </a:r>
          </a:p>
        </p:txBody>
      </p:sp>
      <p:pic>
        <p:nvPicPr>
          <p:cNvPr id="97" name="Google Shape;97;p18" descr="Screenshot of a practicing question from a text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126098" cy="391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Writing Fabulous Features</a:t>
            </a:r>
            <a:endParaRPr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/>
              <a:t>A perfect resource for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100">
              <a:solidFill>
                <a:srgbClr val="00427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Reporting and Newswriting </a:t>
            </a:r>
            <a:r>
              <a:rPr lang="en" sz="2100" b="1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" sz="2100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C-ID JOUR 110</a:t>
            </a:r>
            <a:r>
              <a:rPr lang="en" sz="2100" b="1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endParaRPr sz="2100" b="1">
              <a:solidFill>
                <a:srgbClr val="00427E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en" sz="2100" u="sng">
                <a:solidFill>
                  <a:schemeClr val="accent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Lower Division Student Media Practicum I (C-ID JOUR 130)</a:t>
            </a:r>
            <a:endParaRPr/>
          </a:p>
        </p:txBody>
      </p:sp>
      <p:pic>
        <p:nvPicPr>
          <p:cNvPr id="105" name="Google Shape;105;p19" descr="A dog wearing glasses and a blue tie with its paws in front of the keyboard of a laptop. Book cover for Writing, Fabulous Features by Nicole Kraft from The Ohio State University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8813" y="0"/>
            <a:ext cx="39140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 idx="4294967295"/>
          </p:nvPr>
        </p:nvSpPr>
        <p:spPr>
          <a:xfrm>
            <a:off x="319088" y="4219575"/>
            <a:ext cx="5999162" cy="5984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conomica"/>
                <a:ea typeface="Economica"/>
                <a:cs typeface="Economica"/>
                <a:sym typeface="Economica"/>
              </a:rPr>
              <a:t>An Incredible Section on Interviewing Tips &amp; Tricks</a:t>
            </a:r>
          </a:p>
        </p:txBody>
      </p:sp>
      <p:pic>
        <p:nvPicPr>
          <p:cNvPr id="111" name="Google Shape;111;p20" descr="Screenshot of a practice question from a text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171986" cy="39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 idx="4294967295"/>
          </p:nvPr>
        </p:nvSpPr>
        <p:spPr>
          <a:xfrm>
            <a:off x="319088" y="4219575"/>
            <a:ext cx="5999162" cy="5984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conomica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Economica"/>
                <a:ea typeface="Economica"/>
                <a:cs typeface="Economica"/>
                <a:sym typeface="Economica"/>
              </a:rPr>
              <a:t>Quite the Dialogue on Nut Graphs</a:t>
            </a:r>
          </a:p>
        </p:txBody>
      </p:sp>
      <p:pic>
        <p:nvPicPr>
          <p:cNvPr id="117" name="Google Shape;117;p21" descr="Screenshot of a practice question from a textbook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875034" cy="391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On-screen Show (16:9)</PresentationFormat>
  <Paragraphs>94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Montserrat</vt:lpstr>
      <vt:lpstr>Economica</vt:lpstr>
      <vt:lpstr>Open Sans</vt:lpstr>
      <vt:lpstr>Arial</vt:lpstr>
      <vt:lpstr>Luxe</vt:lpstr>
      <vt:lpstr>A Deep Dive in OER Options for Digital Journalism &amp; PR</vt:lpstr>
      <vt:lpstr>Brand New Additions</vt:lpstr>
      <vt:lpstr>A Beginner’s Guide to Journalism News Writing</vt:lpstr>
      <vt:lpstr>Engaging, Easy to Read, and Well Structured! </vt:lpstr>
      <vt:lpstr>Skills for Effective Research Writing</vt:lpstr>
      <vt:lpstr>Clear in Offering Students Foundational Techniques for Investigative Reporting</vt:lpstr>
      <vt:lpstr>Writing Fabulous Features</vt:lpstr>
      <vt:lpstr>An Incredible Section on Interviewing Tips &amp; Tricks</vt:lpstr>
      <vt:lpstr>Quite the Dialogue on Nut Graphs</vt:lpstr>
      <vt:lpstr>Learning Features with Owen Daugherty</vt:lpstr>
      <vt:lpstr>Journalism is…</vt:lpstr>
      <vt:lpstr>A layout of Sources </vt:lpstr>
      <vt:lpstr>Evaluating Information - Where did you Get it? </vt:lpstr>
      <vt:lpstr>Exercises within the chapters that can work as Class Discussion prompts</vt:lpstr>
      <vt:lpstr>In the Works…</vt:lpstr>
      <vt:lpstr>Intertest in Writing your own OER? </vt:lpstr>
      <vt:lpstr>How to add OER Resource</vt:lpstr>
      <vt:lpstr>The Deep Dive into Engaging Instruction </vt:lpstr>
      <vt:lpstr>Show the Story </vt:lpstr>
      <vt:lpstr>Resource Layout </vt:lpstr>
      <vt:lpstr>Module Layout</vt:lpstr>
      <vt:lpstr>A Community Resource</vt:lpstr>
      <vt:lpstr>A Community Resource</vt:lpstr>
      <vt:lpstr>Collaborations &amp; Networking</vt:lpstr>
      <vt:lpstr>Sno Flow </vt:lpstr>
      <vt:lpstr>Thank you for Attending!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Deep Dive in OER Options for Digital Journalism &amp; PR</dc:title>
  <cp:lastModifiedBy>ASCCC1</cp:lastModifiedBy>
  <cp:revision>1</cp:revision>
  <dcterms:modified xsi:type="dcterms:W3CDTF">2024-05-20T15:54:20Z</dcterms:modified>
</cp:coreProperties>
</file>