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embeddedFontLst>
    <p:embeddedFont>
      <p:font typeface="Gill Sans" panose="020B0604020202020204" charset="0"/>
      <p:regular r:id="rId45"/>
      <p:bold r:id="rId46"/>
    </p:embeddedFont>
    <p:embeddedFont>
      <p:font typeface="Lato" panose="020F0502020204030203" pitchFamily="34"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
      <p:font typeface="Raleway"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Idq0njpEo2crsn+8c7xhTOkwB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89BC98-FF99-46CE-9570-048976AAEE00}">
  <a:tblStyle styleId="{EF89BC98-FF99-46CE-9570-048976AAEE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96" d="100"/>
          <a:sy n="96" d="100"/>
        </p:scale>
        <p:origin x="948" y="96"/>
      </p:cViewPr>
      <p:guideLst>
        <p:guide orient="horz" pos="2160"/>
        <p:guide pos="2880"/>
      </p:guideLst>
    </p:cSldViewPr>
  </p:slideViewPr>
  <p:outlineViewPr>
    <p:cViewPr>
      <p:scale>
        <a:sx n="33" d="100"/>
        <a:sy n="33" d="100"/>
      </p:scale>
      <p:origin x="0" y="-39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3" name="Google Shape;1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36b161a2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2736b161a26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1" name="Google Shape;22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37cf8f8ed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37cf8f8e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2737cf8f8e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737cf8f8ed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737cf8f8ed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2737cf8f8ed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737cf8f8ed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737cf8f8e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737cf8f8e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36b161a2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736b161a2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37cf8f8ed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37cf8f8ed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737cf8f8ed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eb051ea1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ceb051ea18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3a136cef9_1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73a136cef9_1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73a136cef9_1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73a136cef9_1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73a136cef9_1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273a136cef9_1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e55bb5c699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e55bb5c69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e55bb5c69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3a136cef9_1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73a136cef9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73a136cef9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3a136cef9_1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73a136cef9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73a136cef9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73a136cef9_1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73a136cef9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73a136cef9_1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3a136cef9_1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73a136cef9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73a136cef9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36b161a2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736b161a2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Suggest delete</a:t>
            </a:r>
            <a:endParaRPr/>
          </a:p>
        </p:txBody>
      </p:sp>
      <p:sp>
        <p:nvSpPr>
          <p:cNvPr id="135" name="Google Shape;13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3a136cef9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73a136cef9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273a136cef9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3a136cef9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3a136cef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73a136cef9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73a136cef9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73a136cef9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73a136cef9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36fdb7a17_0_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736fdb7a17_0_1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736fdb7a17_0_1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36fdb7a17_0_1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736fdb7a17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2736fdb7a17_0_1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ceb051ea1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ceb051ea18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d22745eacf_2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d22745eacf_2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c6f6f981e_7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cc6f6f981e_7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36fdb7a1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736fdb7a1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2736fdb7a1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Changed language </a:t>
            </a:r>
            <a:endParaRPr/>
          </a:p>
        </p:txBody>
      </p:sp>
      <p:sp>
        <p:nvSpPr>
          <p:cNvPr id="141" name="Google Shape;141;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89" name="Google Shape;38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736b161a26_0_8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736b161a26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36fdb7a17_0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36fdb7a17_0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2736fdb7a17_0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4" name="Google Shape;17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14"/>
        <p:cNvGrpSpPr/>
        <p:nvPr/>
      </p:nvGrpSpPr>
      <p:grpSpPr>
        <a:xfrm>
          <a:off x="0" y="0"/>
          <a:ext cx="0" cy="0"/>
          <a:chOff x="0" y="0"/>
          <a:chExt cx="0" cy="0"/>
        </a:xfrm>
      </p:grpSpPr>
      <p:pic>
        <p:nvPicPr>
          <p:cNvPr id="15" name="Google Shape;15;p53"/>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53"/>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18" name="Google Shape;18;p5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19" name="Google Shape;19;p53"/>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4"/>
        <p:cNvGrpSpPr/>
        <p:nvPr/>
      </p:nvGrpSpPr>
      <p:grpSpPr>
        <a:xfrm>
          <a:off x="0" y="0"/>
          <a:ext cx="0" cy="0"/>
          <a:chOff x="0" y="0"/>
          <a:chExt cx="0" cy="0"/>
        </a:xfrm>
      </p:grpSpPr>
      <p:sp>
        <p:nvSpPr>
          <p:cNvPr id="85" name="Google Shape;85;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6" name="Google Shape;86;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7" name="Google Shape;87;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a:spLocks noGrp="1"/>
          </p:cNvSpPr>
          <p:nvPr>
            <p:ph type="pic" idx="2"/>
          </p:nvPr>
        </p:nvSpPr>
        <p:spPr>
          <a:xfrm>
            <a:off x="5449305" y="797578"/>
            <a:ext cx="2841836" cy="5248677"/>
          </a:xfrm>
          <a:prstGeom prst="rect">
            <a:avLst/>
          </a:prstGeom>
          <a:solidFill>
            <a:srgbClr val="D8D8D8"/>
          </a:solidFill>
          <a:ln>
            <a:noFill/>
          </a:ln>
        </p:spPr>
      </p:sp>
      <p:sp>
        <p:nvSpPr>
          <p:cNvPr id="89" name="Google Shape;89;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0" name="Google Shape;90;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2"/>
        <p:cNvGrpSpPr/>
        <p:nvPr/>
      </p:nvGrpSpPr>
      <p:grpSpPr>
        <a:xfrm>
          <a:off x="0" y="0"/>
          <a:ext cx="0" cy="0"/>
          <a:chOff x="0" y="0"/>
          <a:chExt cx="0" cy="0"/>
        </a:xfrm>
      </p:grpSpPr>
      <p:cxnSp>
        <p:nvCxnSpPr>
          <p:cNvPr id="93" name="Google Shape;93;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4" name="Google Shape;94;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6" name="Google Shape;96;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9"/>
        <p:cNvGrpSpPr/>
        <p:nvPr/>
      </p:nvGrpSpPr>
      <p:grpSpPr>
        <a:xfrm>
          <a:off x="0" y="0"/>
          <a:ext cx="0" cy="0"/>
          <a:chOff x="0" y="0"/>
          <a:chExt cx="0" cy="0"/>
        </a:xfrm>
      </p:grpSpPr>
      <p:cxnSp>
        <p:nvCxnSpPr>
          <p:cNvPr id="100" name="Google Shape;100;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1" name="Google Shape;101;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2" name="Google Shape;102;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4" name="Google Shape;104;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5" name="Google Shape;105;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8"/>
        <p:cNvGrpSpPr/>
        <p:nvPr/>
      </p:nvGrpSpPr>
      <p:grpSpPr>
        <a:xfrm>
          <a:off x="0" y="0"/>
          <a:ext cx="0" cy="0"/>
          <a:chOff x="0" y="0"/>
          <a:chExt cx="0" cy="0"/>
        </a:xfrm>
      </p:grpSpPr>
      <p:sp>
        <p:nvSpPr>
          <p:cNvPr id="109" name="Google Shape;109;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2" name="Google Shape;112;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58"/>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5"/>
        <p:cNvGrpSpPr/>
        <p:nvPr/>
      </p:nvGrpSpPr>
      <p:grpSpPr>
        <a:xfrm>
          <a:off x="0" y="0"/>
          <a:ext cx="0" cy="0"/>
          <a:chOff x="0" y="0"/>
          <a:chExt cx="0" cy="0"/>
        </a:xfrm>
      </p:grpSpPr>
      <p:sp>
        <p:nvSpPr>
          <p:cNvPr id="116" name="Google Shape;116;p59"/>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5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9" name="Google Shape;119;p59"/>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4"/>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4"/>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4"/>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4"/>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4"/>
          <p:cNvSpPr txBox="1">
            <a:spLocks noGrp="1"/>
          </p:cNvSpPr>
          <p:nvPr>
            <p:ph type="title"/>
          </p:nvPr>
        </p:nvSpPr>
        <p:spPr>
          <a:xfrm>
            <a:off x="893700" y="477851"/>
            <a:ext cx="6462600" cy="11432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3" name="Google Shape;33;p54"/>
          <p:cNvSpPr txBox="1">
            <a:spLocks noGrp="1"/>
          </p:cNvSpPr>
          <p:nvPr>
            <p:ph type="sldNum" idx="12"/>
          </p:nvPr>
        </p:nvSpPr>
        <p:spPr>
          <a:xfrm>
            <a:off x="8480575" y="6262577"/>
            <a:ext cx="548700" cy="418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55"/>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 name="Google Shape;36;p55"/>
          <p:cNvGrpSpPr/>
          <p:nvPr/>
        </p:nvGrpSpPr>
        <p:grpSpPr>
          <a:xfrm>
            <a:off x="830392" y="1588342"/>
            <a:ext cx="745763" cy="61101"/>
            <a:chOff x="4580561" y="2589004"/>
            <a:chExt cx="1064464" cy="25200"/>
          </a:xfrm>
        </p:grpSpPr>
        <p:sp>
          <p:nvSpPr>
            <p:cNvPr id="37" name="Google Shape;37;p5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55"/>
          <p:cNvSpPr txBox="1">
            <a:spLocks noGrp="1"/>
          </p:cNvSpPr>
          <p:nvPr>
            <p:ph type="title"/>
          </p:nvPr>
        </p:nvSpPr>
        <p:spPr>
          <a:xfrm>
            <a:off x="730000" y="1758200"/>
            <a:ext cx="3300900" cy="2249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40" name="Google Shape;40;p55"/>
          <p:cNvSpPr txBox="1">
            <a:spLocks noGrp="1"/>
          </p:cNvSpPr>
          <p:nvPr>
            <p:ph type="subTitle" idx="1"/>
          </p:nvPr>
        </p:nvSpPr>
        <p:spPr>
          <a:xfrm>
            <a:off x="724950" y="4215367"/>
            <a:ext cx="3300900" cy="101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1" name="Google Shape;41;p55"/>
          <p:cNvSpPr txBox="1">
            <a:spLocks noGrp="1"/>
          </p:cNvSpPr>
          <p:nvPr>
            <p:ph type="body" idx="2"/>
          </p:nvPr>
        </p:nvSpPr>
        <p:spPr>
          <a:xfrm>
            <a:off x="5174225" y="1803500"/>
            <a:ext cx="3374400" cy="4034000"/>
          </a:xfrm>
          <a:prstGeom prst="rect">
            <a:avLst/>
          </a:prstGeom>
          <a:noFill/>
          <a:ln>
            <a:noFill/>
          </a:ln>
        </p:spPr>
        <p:txBody>
          <a:bodyPr spcFirstLastPara="1" wrap="square" lIns="91425" tIns="91425" rIns="91425" bIns="91425" anchor="t" anchorCtr="0">
            <a:noAutofit/>
          </a:bodyPr>
          <a:lstStyle>
            <a:lvl1pPr marL="457200" lvl="0" indent="-381000" algn="l">
              <a:lnSpc>
                <a:spcPct val="120000"/>
              </a:lnSpc>
              <a:spcBef>
                <a:spcPts val="600"/>
              </a:spcBef>
              <a:spcAft>
                <a:spcPts val="0"/>
              </a:spcAft>
              <a:buSzPts val="2400"/>
              <a:buChar char="▷"/>
              <a:defRPr/>
            </a:lvl1pPr>
            <a:lvl2pPr marL="914400" lvl="1" indent="-381000" algn="l">
              <a:lnSpc>
                <a:spcPct val="120000"/>
              </a:lnSpc>
              <a:spcBef>
                <a:spcPts val="0"/>
              </a:spcBef>
              <a:spcAft>
                <a:spcPts val="0"/>
              </a:spcAft>
              <a:buSzPts val="2400"/>
              <a:buChar char="○"/>
              <a:defRPr/>
            </a:lvl2pPr>
            <a:lvl3pPr marL="1371600" lvl="2" indent="-381000" algn="l">
              <a:lnSpc>
                <a:spcPct val="120000"/>
              </a:lnSpc>
              <a:spcBef>
                <a:spcPts val="0"/>
              </a:spcBef>
              <a:spcAft>
                <a:spcPts val="0"/>
              </a:spcAft>
              <a:buSzPts val="2400"/>
              <a:buChar char="■"/>
              <a:defRPr/>
            </a:lvl3pPr>
            <a:lvl4pPr marL="1828800" lvl="3" indent="-381000" algn="l">
              <a:lnSpc>
                <a:spcPct val="120000"/>
              </a:lnSpc>
              <a:spcBef>
                <a:spcPts val="0"/>
              </a:spcBef>
              <a:spcAft>
                <a:spcPts val="0"/>
              </a:spcAft>
              <a:buSzPts val="2400"/>
              <a:buChar char="●"/>
              <a:defRPr/>
            </a:lvl4pPr>
            <a:lvl5pPr marL="2286000" lvl="4" indent="-381000" algn="l">
              <a:lnSpc>
                <a:spcPct val="120000"/>
              </a:lnSpc>
              <a:spcBef>
                <a:spcPts val="0"/>
              </a:spcBef>
              <a:spcAft>
                <a:spcPts val="0"/>
              </a:spcAft>
              <a:buSzPts val="2400"/>
              <a:buChar char="○"/>
              <a:defRPr/>
            </a:lvl5pPr>
            <a:lvl6pPr marL="2743200" lvl="5" indent="-381000" algn="l">
              <a:lnSpc>
                <a:spcPct val="120000"/>
              </a:lnSpc>
              <a:spcBef>
                <a:spcPts val="0"/>
              </a:spcBef>
              <a:spcAft>
                <a:spcPts val="0"/>
              </a:spcAft>
              <a:buSzPts val="2400"/>
              <a:buChar char="■"/>
              <a:defRPr/>
            </a:lvl6pPr>
            <a:lvl7pPr marL="3200400" lvl="6" indent="-381000" algn="l">
              <a:lnSpc>
                <a:spcPct val="120000"/>
              </a:lnSpc>
              <a:spcBef>
                <a:spcPts val="0"/>
              </a:spcBef>
              <a:spcAft>
                <a:spcPts val="0"/>
              </a:spcAft>
              <a:buSzPts val="2400"/>
              <a:buChar char="●"/>
              <a:defRPr/>
            </a:lvl7pPr>
            <a:lvl8pPr marL="3657600" lvl="7" indent="-381000" algn="l">
              <a:lnSpc>
                <a:spcPct val="120000"/>
              </a:lnSpc>
              <a:spcBef>
                <a:spcPts val="0"/>
              </a:spcBef>
              <a:spcAft>
                <a:spcPts val="0"/>
              </a:spcAft>
              <a:buSzPts val="2400"/>
              <a:buChar char="○"/>
              <a:defRPr/>
            </a:lvl8pPr>
            <a:lvl9pPr marL="4114800" lvl="8" indent="-381000" algn="l">
              <a:lnSpc>
                <a:spcPct val="120000"/>
              </a:lnSpc>
              <a:spcBef>
                <a:spcPts val="0"/>
              </a:spcBef>
              <a:spcAft>
                <a:spcPts val="0"/>
              </a:spcAft>
              <a:buSzPts val="2400"/>
              <a:buChar char="■"/>
              <a:defRPr/>
            </a:lvl9pPr>
          </a:lstStyle>
          <a:p>
            <a:endParaRPr/>
          </a:p>
        </p:txBody>
      </p:sp>
      <p:sp>
        <p:nvSpPr>
          <p:cNvPr id="42" name="Google Shape;42;p55"/>
          <p:cNvSpPr txBox="1">
            <a:spLocks noGrp="1"/>
          </p:cNvSpPr>
          <p:nvPr>
            <p:ph type="sldNum" idx="12"/>
          </p:nvPr>
        </p:nvSpPr>
        <p:spPr>
          <a:xfrm>
            <a:off x="8536302"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3"/>
        <p:cNvGrpSpPr/>
        <p:nvPr/>
      </p:nvGrpSpPr>
      <p:grpSpPr>
        <a:xfrm>
          <a:off x="0" y="0"/>
          <a:ext cx="0" cy="0"/>
          <a:chOff x="0" y="0"/>
          <a:chExt cx="0" cy="0"/>
        </a:xfrm>
      </p:grpSpPr>
      <p:sp>
        <p:nvSpPr>
          <p:cNvPr id="44" name="Google Shape;44;p56"/>
          <p:cNvSpPr txBox="1">
            <a:spLocks noGrp="1"/>
          </p:cNvSpPr>
          <p:nvPr>
            <p:ph type="ctrTitle"/>
          </p:nvPr>
        </p:nvSpPr>
        <p:spPr>
          <a:xfrm>
            <a:off x="645225" y="3683633"/>
            <a:ext cx="6736500" cy="1546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45" name="Google Shape;45;p56"/>
          <p:cNvSpPr/>
          <p:nvPr/>
        </p:nvSpPr>
        <p:spPr>
          <a:xfrm>
            <a:off x="5938246" y="3377551"/>
            <a:ext cx="721800" cy="102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6"/>
          <p:cNvSpPr/>
          <p:nvPr/>
        </p:nvSpPr>
        <p:spPr>
          <a:xfrm>
            <a:off x="6659861" y="3377551"/>
            <a:ext cx="721800" cy="102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6"/>
          <p:cNvSpPr/>
          <p:nvPr/>
        </p:nvSpPr>
        <p:spPr>
          <a:xfrm>
            <a:off x="-1" y="3377551"/>
            <a:ext cx="721800" cy="102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6"/>
          <p:cNvSpPr/>
          <p:nvPr/>
        </p:nvSpPr>
        <p:spPr>
          <a:xfrm>
            <a:off x="721425" y="3377551"/>
            <a:ext cx="5216700" cy="102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720000" y="593367"/>
            <a:ext cx="7704000" cy="7636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grpSp>
        <p:nvGrpSpPr>
          <p:cNvPr id="51" name="Google Shape;51;p57"/>
          <p:cNvGrpSpPr/>
          <p:nvPr/>
        </p:nvGrpSpPr>
        <p:grpSpPr>
          <a:xfrm>
            <a:off x="88650" y="137167"/>
            <a:ext cx="8811289" cy="6565869"/>
            <a:chOff x="88650" y="102875"/>
            <a:chExt cx="8811289" cy="4924402"/>
          </a:xfrm>
        </p:grpSpPr>
        <p:sp>
          <p:nvSpPr>
            <p:cNvPr id="52" name="Google Shape;52;p57"/>
            <p:cNvSpPr/>
            <p:nvPr/>
          </p:nvSpPr>
          <p:spPr>
            <a:xfrm>
              <a:off x="7688600" y="102875"/>
              <a:ext cx="1211339" cy="298098"/>
            </a:xfrm>
            <a:custGeom>
              <a:avLst/>
              <a:gdLst/>
              <a:ahLst/>
              <a:cxnLst/>
              <a:rect l="l" t="t" r="r" b="b"/>
              <a:pathLst>
                <a:path w="8566" h="2108" extrusionOk="0">
                  <a:moveTo>
                    <a:pt x="5199" y="0"/>
                  </a:moveTo>
                  <a:cubicBezTo>
                    <a:pt x="4936" y="0"/>
                    <a:pt x="4665" y="101"/>
                    <a:pt x="4425" y="222"/>
                  </a:cubicBezTo>
                  <a:cubicBezTo>
                    <a:pt x="4079" y="396"/>
                    <a:pt x="3739" y="615"/>
                    <a:pt x="3354" y="639"/>
                  </a:cubicBezTo>
                  <a:cubicBezTo>
                    <a:pt x="3325" y="641"/>
                    <a:pt x="3295" y="642"/>
                    <a:pt x="3266" y="642"/>
                  </a:cubicBezTo>
                  <a:cubicBezTo>
                    <a:pt x="3095" y="642"/>
                    <a:pt x="2920" y="614"/>
                    <a:pt x="2752" y="614"/>
                  </a:cubicBezTo>
                  <a:cubicBezTo>
                    <a:pt x="2614" y="614"/>
                    <a:pt x="2482" y="633"/>
                    <a:pt x="2361" y="700"/>
                  </a:cubicBezTo>
                  <a:cubicBezTo>
                    <a:pt x="2143" y="822"/>
                    <a:pt x="2028" y="1074"/>
                    <a:pt x="1826" y="1223"/>
                  </a:cubicBezTo>
                  <a:cubicBezTo>
                    <a:pt x="1629" y="1368"/>
                    <a:pt x="1372" y="1399"/>
                    <a:pt x="1127" y="1413"/>
                  </a:cubicBezTo>
                  <a:cubicBezTo>
                    <a:pt x="883" y="1425"/>
                    <a:pt x="630" y="1429"/>
                    <a:pt x="407" y="1530"/>
                  </a:cubicBezTo>
                  <a:cubicBezTo>
                    <a:pt x="185" y="1632"/>
                    <a:pt x="0" y="1867"/>
                    <a:pt x="47" y="2107"/>
                  </a:cubicBezTo>
                  <a:lnTo>
                    <a:pt x="8501" y="2024"/>
                  </a:lnTo>
                  <a:cubicBezTo>
                    <a:pt x="8565" y="1554"/>
                    <a:pt x="7902" y="1168"/>
                    <a:pt x="7404" y="1128"/>
                  </a:cubicBezTo>
                  <a:cubicBezTo>
                    <a:pt x="7166" y="1109"/>
                    <a:pt x="6920" y="1145"/>
                    <a:pt x="6694" y="1067"/>
                  </a:cubicBezTo>
                  <a:cubicBezTo>
                    <a:pt x="6206" y="896"/>
                    <a:pt x="6012" y="267"/>
                    <a:pt x="5535" y="65"/>
                  </a:cubicBezTo>
                  <a:cubicBezTo>
                    <a:pt x="5427" y="20"/>
                    <a:pt x="5314" y="0"/>
                    <a:pt x="5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57"/>
            <p:cNvSpPr/>
            <p:nvPr/>
          </p:nvSpPr>
          <p:spPr>
            <a:xfrm>
              <a:off x="88650" y="4454577"/>
              <a:ext cx="705515" cy="572700"/>
            </a:xfrm>
            <a:custGeom>
              <a:avLst/>
              <a:gdLst/>
              <a:ahLst/>
              <a:cxnLst/>
              <a:rect l="l" t="t" r="r" b="b"/>
              <a:pathLst>
                <a:path w="4643" h="3769" extrusionOk="0">
                  <a:moveTo>
                    <a:pt x="2513" y="1"/>
                  </a:moveTo>
                  <a:cubicBezTo>
                    <a:pt x="2345" y="1"/>
                    <a:pt x="2177" y="36"/>
                    <a:pt x="2040" y="104"/>
                  </a:cubicBezTo>
                  <a:cubicBezTo>
                    <a:pt x="1715" y="265"/>
                    <a:pt x="1506" y="634"/>
                    <a:pt x="1536" y="996"/>
                  </a:cubicBezTo>
                  <a:cubicBezTo>
                    <a:pt x="1390" y="875"/>
                    <a:pt x="1205" y="819"/>
                    <a:pt x="1018" y="819"/>
                  </a:cubicBezTo>
                  <a:cubicBezTo>
                    <a:pt x="693" y="819"/>
                    <a:pt x="362" y="988"/>
                    <a:pt x="222" y="1285"/>
                  </a:cubicBezTo>
                  <a:cubicBezTo>
                    <a:pt x="0" y="1752"/>
                    <a:pt x="322" y="2388"/>
                    <a:pt x="829" y="2485"/>
                  </a:cubicBezTo>
                  <a:cubicBezTo>
                    <a:pt x="807" y="3116"/>
                    <a:pt x="1342" y="3716"/>
                    <a:pt x="1972" y="3766"/>
                  </a:cubicBezTo>
                  <a:cubicBezTo>
                    <a:pt x="2000" y="3768"/>
                    <a:pt x="2029" y="3769"/>
                    <a:pt x="2057" y="3769"/>
                  </a:cubicBezTo>
                  <a:cubicBezTo>
                    <a:pt x="2657" y="3769"/>
                    <a:pt x="3227" y="3278"/>
                    <a:pt x="3299" y="2679"/>
                  </a:cubicBezTo>
                  <a:cubicBezTo>
                    <a:pt x="3437" y="2831"/>
                    <a:pt x="3643" y="2912"/>
                    <a:pt x="3848" y="2912"/>
                  </a:cubicBezTo>
                  <a:cubicBezTo>
                    <a:pt x="3982" y="2912"/>
                    <a:pt x="4116" y="2877"/>
                    <a:pt x="4229" y="2805"/>
                  </a:cubicBezTo>
                  <a:cubicBezTo>
                    <a:pt x="4516" y="2624"/>
                    <a:pt x="4643" y="2224"/>
                    <a:pt x="4512" y="1910"/>
                  </a:cubicBezTo>
                  <a:cubicBezTo>
                    <a:pt x="4400" y="1643"/>
                    <a:pt x="4113" y="1464"/>
                    <a:pt x="3825" y="1464"/>
                  </a:cubicBezTo>
                  <a:cubicBezTo>
                    <a:pt x="3776" y="1464"/>
                    <a:pt x="3726" y="1469"/>
                    <a:pt x="3678" y="1480"/>
                  </a:cubicBezTo>
                  <a:cubicBezTo>
                    <a:pt x="3948" y="1016"/>
                    <a:pt x="3653" y="331"/>
                    <a:pt x="3131" y="207"/>
                  </a:cubicBezTo>
                  <a:cubicBezTo>
                    <a:pt x="2975" y="67"/>
                    <a:pt x="2744" y="1"/>
                    <a:pt x="25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57"/>
            <p:cNvSpPr/>
            <p:nvPr/>
          </p:nvSpPr>
          <p:spPr>
            <a:xfrm>
              <a:off x="400028" y="4218825"/>
              <a:ext cx="313191" cy="313373"/>
            </a:xfrm>
            <a:custGeom>
              <a:avLst/>
              <a:gdLst/>
              <a:ahLst/>
              <a:cxnLst/>
              <a:rect l="l" t="t" r="r" b="b"/>
              <a:pathLst>
                <a:path w="3450" h="3452" extrusionOk="0">
                  <a:moveTo>
                    <a:pt x="1725" y="1"/>
                  </a:moveTo>
                  <a:cubicBezTo>
                    <a:pt x="773" y="1"/>
                    <a:pt x="0" y="774"/>
                    <a:pt x="0" y="1726"/>
                  </a:cubicBezTo>
                  <a:cubicBezTo>
                    <a:pt x="0" y="2679"/>
                    <a:pt x="773" y="3452"/>
                    <a:pt x="1725" y="3452"/>
                  </a:cubicBezTo>
                  <a:cubicBezTo>
                    <a:pt x="2678" y="3452"/>
                    <a:pt x="3450" y="2679"/>
                    <a:pt x="3450" y="1726"/>
                  </a:cubicBezTo>
                  <a:cubicBezTo>
                    <a:pt x="3450" y="774"/>
                    <a:pt x="2678" y="1"/>
                    <a:pt x="17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7"/>
            <p:cNvSpPr/>
            <p:nvPr/>
          </p:nvSpPr>
          <p:spPr>
            <a:xfrm>
              <a:off x="232734" y="4174851"/>
              <a:ext cx="144068" cy="144159"/>
            </a:xfrm>
            <a:custGeom>
              <a:avLst/>
              <a:gdLst/>
              <a:ahLst/>
              <a:cxnLst/>
              <a:rect l="l" t="t" r="r" b="b"/>
              <a:pathLst>
                <a:path w="1587" h="1588" extrusionOk="0">
                  <a:moveTo>
                    <a:pt x="793" y="0"/>
                  </a:moveTo>
                  <a:cubicBezTo>
                    <a:pt x="356" y="0"/>
                    <a:pt x="0" y="356"/>
                    <a:pt x="0" y="794"/>
                  </a:cubicBezTo>
                  <a:cubicBezTo>
                    <a:pt x="0" y="1233"/>
                    <a:pt x="356" y="1587"/>
                    <a:pt x="793" y="1587"/>
                  </a:cubicBezTo>
                  <a:cubicBezTo>
                    <a:pt x="1232" y="1587"/>
                    <a:pt x="1587" y="1233"/>
                    <a:pt x="1587" y="794"/>
                  </a:cubicBezTo>
                  <a:cubicBezTo>
                    <a:pt x="1587" y="356"/>
                    <a:pt x="1232" y="0"/>
                    <a:pt x="7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 name="Google Shape;56;p57"/>
          <p:cNvGrpSpPr/>
          <p:nvPr/>
        </p:nvGrpSpPr>
        <p:grpSpPr>
          <a:xfrm>
            <a:off x="88653" y="239838"/>
            <a:ext cx="8569088" cy="5803100"/>
            <a:chOff x="88653" y="179878"/>
            <a:chExt cx="8569088" cy="4352325"/>
          </a:xfrm>
        </p:grpSpPr>
        <p:sp>
          <p:nvSpPr>
            <p:cNvPr id="57" name="Google Shape;57;p57"/>
            <p:cNvSpPr/>
            <p:nvPr/>
          </p:nvSpPr>
          <p:spPr>
            <a:xfrm>
              <a:off x="8513666" y="300941"/>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7"/>
            <p:cNvSpPr/>
            <p:nvPr/>
          </p:nvSpPr>
          <p:spPr>
            <a:xfrm>
              <a:off x="8358728" y="17987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7"/>
            <p:cNvSpPr/>
            <p:nvPr/>
          </p:nvSpPr>
          <p:spPr>
            <a:xfrm>
              <a:off x="88653" y="438812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7"/>
            <p:cNvSpPr/>
            <p:nvPr/>
          </p:nvSpPr>
          <p:spPr>
            <a:xfrm>
              <a:off x="369376" y="4030776"/>
              <a:ext cx="86425" cy="8642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3" name="Google Shape;63;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64" name="Google Shape;64;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66" name="Google Shape;66;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68"/>
        <p:cNvGrpSpPr/>
        <p:nvPr/>
      </p:nvGrpSpPr>
      <p:grpSpPr>
        <a:xfrm>
          <a:off x="0" y="0"/>
          <a:ext cx="0" cy="0"/>
          <a:chOff x="0" y="0"/>
          <a:chExt cx="0" cy="0"/>
        </a:xfrm>
      </p:grpSpPr>
      <p:sp>
        <p:nvSpPr>
          <p:cNvPr id="69" name="Google Shape;69;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0" name="Google Shape;70;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1" name="Google Shape;71;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4" name="Google Shape;74;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6"/>
        <p:cNvGrpSpPr/>
        <p:nvPr/>
      </p:nvGrpSpPr>
      <p:grpSpPr>
        <a:xfrm>
          <a:off x="0" y="0"/>
          <a:ext cx="0" cy="0"/>
          <a:chOff x="0" y="0"/>
          <a:chExt cx="0" cy="0"/>
        </a:xfrm>
      </p:grpSpPr>
      <p:sp>
        <p:nvSpPr>
          <p:cNvPr id="77" name="Google Shape;77;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8" name="Google Shape;78;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9" name="Google Shape;79;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1" name="Google Shape;81;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2" name="Google Shape;82;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4.0" TargetMode="External"/><Relationship Id="rId4" Type="http://schemas.openxmlformats.org/officeDocument/2006/relationships/hyperlink" Target="http://asccc-oeri.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asccc-oeri.org/2024/06/05/adapt-level-2-creating-in-adap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cccconfer.zoom.us/meeting/register/tZIqce6vqDMvHN1HZDng7pLxAdc5hy0Fr4NJ" TargetMode="External"/><Relationship Id="rId5" Type="http://schemas.openxmlformats.org/officeDocument/2006/relationships/hyperlink" Target="https://asccc-oeri.org/2024/06/05/adapt-level-3-using-adapt-in-canvas/" TargetMode="External"/><Relationship Id="rId4" Type="http://schemas.openxmlformats.org/officeDocument/2006/relationships/hyperlink" Target="https://cccconfer.zoom.us/meeting/register/tZwtdO-urjMrHNzMcvj6K99I99VBZA5B3gQ-"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libretexts.org/events/A2oi3bzi3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chem.libretexts.org/Courses/Remixer_University/LibreVerse_Accessibility_Conformance_Report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zoom.libretexts.org/" TargetMode="External"/><Relationship Id="rId5" Type="http://schemas.openxmlformats.org/officeDocument/2006/relationships/hyperlink" Target="https://chem.libretexts.org/Courses/Remixer_University/Mastering_ADAPT%3A_A_User's_Guide/03%3A_Using_ADAPT_as_an_Administrator/3.01%3A_Interfacing_to_Canvas_via_LTI" TargetMode="External"/><Relationship Id="rId4" Type="http://schemas.openxmlformats.org/officeDocument/2006/relationships/hyperlink" Target="https://chem.libretexts.org/Courses/Remixer_University/LibreTexts_Construction_Guide/09%3A_ADAPT_Homework_Syste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asccc-oeri.org/2023/05/05/whats-new-in-spanish-oer-tarea-libre/" TargetMode="External"/><Relationship Id="rId13" Type="http://schemas.openxmlformats.org/officeDocument/2006/relationships/hyperlink" Target="https://asccc-oeri.org/2021/05/07/spanish-libretexts-and-adapt-using-oer-to-customize-your-spanish-text-and-integrate-a-homework-system/" TargetMode="External"/><Relationship Id="rId3" Type="http://schemas.openxmlformats.org/officeDocument/2006/relationships/hyperlink" Target="https://asccc-oeri.org/2024/05/03/continuing-the-path-to-zero-in-spanish-open-educational-resources-oer-tarea-libre-2/" TargetMode="External"/><Relationship Id="rId7" Type="http://schemas.openxmlformats.org/officeDocument/2006/relationships/hyperlink" Target="https://asccc-oeri.org/2023/10/20/getting-spanish-to-zero-an-openly-licensed-homework-option-for-spanish/" TargetMode="External"/><Relationship Id="rId12" Type="http://schemas.openxmlformats.org/officeDocument/2006/relationships/hyperlink" Target="https://asccc-oeri.org/2021/10/15/remixing-spanish-oer/"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asccc-oeri.org/2023/10/27/spanish-open-educational-resources-oer-hackathon-lets-create-a-hw-collection/" TargetMode="External"/><Relationship Id="rId11" Type="http://schemas.openxmlformats.org/officeDocument/2006/relationships/hyperlink" Target="https://asccc-oeri.org/2022/03/25/whats-new-in-spanish-oer/" TargetMode="External"/><Relationship Id="rId5" Type="http://schemas.openxmlformats.org/officeDocument/2006/relationships/hyperlink" Target="https://asccc-oeri.org/2024/04/12/beyond-traditional-spanish-homework-adding-project-based-learning-to-your-open-educational-practices/" TargetMode="External"/><Relationship Id="rId10" Type="http://schemas.openxmlformats.org/officeDocument/2006/relationships/hyperlink" Target="https://asccc-oeri.org/2022/11/04/whats-new-in-spanish-open-educational-resources-oer/" TargetMode="External"/><Relationship Id="rId4" Type="http://schemas.openxmlformats.org/officeDocument/2006/relationships/hyperlink" Target="https://asccc-oeri.org/2024/04/26/getting-spanish-homework-to-zero-textbook-cost-ztc-with-libretexts-adapt/" TargetMode="External"/><Relationship Id="rId9" Type="http://schemas.openxmlformats.org/officeDocument/2006/relationships/hyperlink" Target="https://asccc-oeri.org/2023/04/28/remixing-spanish-oers-in-libretexts-and-importing-to-canvas/" TargetMode="External"/><Relationship Id="rId14" Type="http://schemas.openxmlformats.org/officeDocument/2006/relationships/hyperlink" Target="https://asccc-oeri.org/2021/05/03/oer-and-spanish/"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ibretexts.org/news-event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hem.libretexts.org/Courses/Remixer_University/Mastering_ADAPT%3A_A_User's_Guide/03%3A_Using_ADAPT_as_an_Administrator/3.01%3A_Interfacing_to_Canvas_via_LT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asccc-oeri.org/about-u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cmoon@chabotcollege.edu"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KU973qDJobZqgf0A9yoqWPRn56mfu-u1dP-VtMKGkFc/edit#gi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dapt.libretexts.org/log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ctrTitle"/>
          </p:nvPr>
        </p:nvSpPr>
        <p:spPr>
          <a:xfrm>
            <a:off x="919169" y="2865018"/>
            <a:ext cx="7612500" cy="1480200"/>
          </a:xfrm>
          <a:prstGeom prst="rect">
            <a:avLst/>
          </a:prstGeom>
          <a:noFill/>
          <a:ln>
            <a:noFill/>
          </a:ln>
        </p:spPr>
        <p:txBody>
          <a:bodyPr spcFirstLastPara="1" wrap="square" lIns="91425" tIns="45700" rIns="91425" bIns="0" anchor="b" anchorCtr="0">
            <a:normAutofit fontScale="90000"/>
          </a:bodyPr>
          <a:lstStyle/>
          <a:p>
            <a:pPr marL="0" marR="0" lvl="0" indent="0" algn="ctr" rtl="0">
              <a:lnSpc>
                <a:spcPct val="90000"/>
              </a:lnSpc>
              <a:spcBef>
                <a:spcPts val="0"/>
              </a:spcBef>
              <a:spcAft>
                <a:spcPts val="0"/>
              </a:spcAft>
              <a:buSzPct val="58333"/>
              <a:buNone/>
            </a:pPr>
            <a:r>
              <a:rPr lang="en-US" sz="4800">
                <a:latin typeface="Arial"/>
                <a:ea typeface="Arial"/>
                <a:cs typeface="Arial"/>
                <a:sym typeface="Arial"/>
              </a:rPr>
              <a:t>ADAPT </a:t>
            </a:r>
            <a:r>
              <a:rPr lang="en-US" sz="4800"/>
              <a:t>Level 1</a:t>
            </a:r>
            <a:endParaRPr sz="4800"/>
          </a:p>
          <a:p>
            <a:pPr marL="0" marR="0" lvl="0" indent="0" algn="ctr" rtl="0">
              <a:lnSpc>
                <a:spcPct val="90000"/>
              </a:lnSpc>
              <a:spcBef>
                <a:spcPts val="0"/>
              </a:spcBef>
              <a:spcAft>
                <a:spcPts val="0"/>
              </a:spcAft>
              <a:buSzPct val="58333"/>
              <a:buNone/>
            </a:pPr>
            <a:endParaRPr sz="4800"/>
          </a:p>
          <a:p>
            <a:pPr marL="0" marR="0" lvl="0" indent="0" algn="ctr" rtl="0">
              <a:lnSpc>
                <a:spcPct val="90000"/>
              </a:lnSpc>
              <a:spcBef>
                <a:spcPts val="0"/>
              </a:spcBef>
              <a:spcAft>
                <a:spcPts val="0"/>
              </a:spcAft>
              <a:buSzPct val="80769"/>
              <a:buNone/>
            </a:pPr>
            <a:r>
              <a:rPr lang="en-US" sz="3466"/>
              <a:t>Accessing ADAPT and Finding Existing Assessments</a:t>
            </a:r>
            <a:endParaRPr sz="3466"/>
          </a:p>
        </p:txBody>
      </p:sp>
      <p:sp>
        <p:nvSpPr>
          <p:cNvPr id="126" name="Google Shape;126;p15"/>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20000"/>
              </a:lnSpc>
              <a:spcBef>
                <a:spcPts val="750"/>
              </a:spcBef>
              <a:spcAft>
                <a:spcPts val="0"/>
              </a:spcAft>
              <a:buSzPct val="114285"/>
              <a:buNone/>
            </a:pPr>
            <a:r>
              <a:rPr lang="en-US" sz="2000"/>
              <a:t>June 14, 2024. </a:t>
            </a:r>
            <a:br>
              <a:rPr lang="en-US" sz="2000"/>
            </a:b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14285"/>
              <a:buNone/>
            </a:pPr>
            <a:r>
              <a:rPr lang="en-US" sz="2000"/>
              <a:t>Attribute this slide deck as: “ADAPT Level 1” by </a:t>
            </a:r>
            <a:r>
              <a:rPr lang="en-US" sz="2000" u="sng">
                <a:solidFill>
                  <a:schemeClr val="hlink"/>
                </a:solidFill>
                <a:hlinkClick r:id="rId4"/>
              </a:rPr>
              <a:t>ASCCC OERI</a:t>
            </a:r>
            <a:r>
              <a:rPr lang="en-US" sz="2000"/>
              <a:t> is licensed under </a:t>
            </a:r>
            <a:r>
              <a:rPr lang="en-US" sz="2000" u="sng">
                <a:solidFill>
                  <a:schemeClr val="hlink"/>
                </a:solidFill>
                <a:hlinkClick r:id="rId5"/>
              </a:rPr>
              <a:t>CC BY 4.0</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Exploring ADAPT – adapt.libretexts.org</a:t>
            </a:r>
            <a:endParaRPr/>
          </a:p>
        </p:txBody>
      </p:sp>
      <p:sp>
        <p:nvSpPr>
          <p:cNvPr id="183" name="Google Shape;183;p4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a:t>Browse Open Courses</a:t>
            </a:r>
            <a:endParaRPr/>
          </a:p>
          <a:p>
            <a:pPr marL="457200" lvl="0" indent="-330200" algn="l" rtl="0">
              <a:lnSpc>
                <a:spcPct val="120000"/>
              </a:lnSpc>
              <a:spcBef>
                <a:spcPts val="750"/>
              </a:spcBef>
              <a:spcAft>
                <a:spcPts val="0"/>
              </a:spcAft>
              <a:buSzPts val="1600"/>
              <a:buChar char="•"/>
            </a:pPr>
            <a:r>
              <a:rPr lang="en-US"/>
              <a:t>Without logging in, you see what “courses” are there – but you can’t see details.</a:t>
            </a:r>
            <a:endParaRPr/>
          </a:p>
          <a:p>
            <a:pPr marL="457200" lvl="0" indent="-228600" algn="l" rtl="0">
              <a:lnSpc>
                <a:spcPct val="120000"/>
              </a:lnSpc>
              <a:spcBef>
                <a:spcPts val="750"/>
              </a:spcBef>
              <a:spcAft>
                <a:spcPts val="0"/>
              </a:spcAft>
              <a:buSzPts val="1600"/>
              <a:buNone/>
            </a:pPr>
            <a:endParaRPr/>
          </a:p>
        </p:txBody>
      </p:sp>
      <p:pic>
        <p:nvPicPr>
          <p:cNvPr id="184" name="Google Shape;184;p42" descr="Welcome to ADAPT welcome page"/>
          <p:cNvPicPr preferRelativeResize="0"/>
          <p:nvPr/>
        </p:nvPicPr>
        <p:blipFill>
          <a:blip r:embed="rId3">
            <a:alphaModFix/>
          </a:blip>
          <a:stretch>
            <a:fillRect/>
          </a:stretch>
        </p:blipFill>
        <p:spPr>
          <a:xfrm>
            <a:off x="1512938" y="3060925"/>
            <a:ext cx="6353950" cy="3410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736b161a26_0_1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Exploring ADAPT – adapt.libretexts.org</a:t>
            </a:r>
            <a:endParaRPr/>
          </a:p>
        </p:txBody>
      </p:sp>
      <p:sp>
        <p:nvSpPr>
          <p:cNvPr id="190" name="Google Shape;190;g2736b161a26_0_12" descr="Screenshot of the LibreText ADAPT courses on adapt.libretexts.org&#10;"/>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None/>
            </a:pPr>
            <a:endParaRPr/>
          </a:p>
          <a:p>
            <a:pPr marL="457200" lvl="0" indent="-228600" algn="l" rtl="0">
              <a:lnSpc>
                <a:spcPct val="120000"/>
              </a:lnSpc>
              <a:spcBef>
                <a:spcPts val="750"/>
              </a:spcBef>
              <a:spcAft>
                <a:spcPts val="0"/>
              </a:spcAft>
              <a:buSzPts val="1600"/>
              <a:buNone/>
            </a:pPr>
            <a:endParaRPr/>
          </a:p>
        </p:txBody>
      </p:sp>
      <p:pic>
        <p:nvPicPr>
          <p:cNvPr id="191" name="Google Shape;191;g2736b161a26_0_12" descr="A screenshot of a computer&#10;&#10;Description automatically generated"/>
          <p:cNvPicPr preferRelativeResize="0"/>
          <p:nvPr/>
        </p:nvPicPr>
        <p:blipFill rotWithShape="1">
          <a:blip r:embed="rId3">
            <a:alphaModFix/>
          </a:blip>
          <a:srcRect/>
          <a:stretch/>
        </p:blipFill>
        <p:spPr>
          <a:xfrm>
            <a:off x="574224" y="2155850"/>
            <a:ext cx="8099226" cy="4305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Click on the “actions eyeball”…</a:t>
            </a:r>
            <a:endParaRPr/>
          </a:p>
        </p:txBody>
      </p:sp>
      <p:sp>
        <p:nvSpPr>
          <p:cNvPr id="197" name="Google Shape;197;p4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a:t>… to get a sense of what is there.</a:t>
            </a:r>
            <a:endParaRPr/>
          </a:p>
        </p:txBody>
      </p:sp>
      <p:pic>
        <p:nvPicPr>
          <p:cNvPr id="198" name="Google Shape;198;p43" descr="A screenshot of a computer&#10;&#10;Description automatically generated"/>
          <p:cNvPicPr preferRelativeResize="0"/>
          <p:nvPr/>
        </p:nvPicPr>
        <p:blipFill rotWithShape="1">
          <a:blip r:embed="rId3">
            <a:alphaModFix/>
          </a:blip>
          <a:srcRect/>
          <a:stretch/>
        </p:blipFill>
        <p:spPr>
          <a:xfrm>
            <a:off x="987602" y="3105926"/>
            <a:ext cx="7772400" cy="34681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Log into ADAPT for full access</a:t>
            </a:r>
            <a:endParaRPr/>
          </a:p>
        </p:txBody>
      </p:sp>
      <p:sp>
        <p:nvSpPr>
          <p:cNvPr id="204" name="Google Shape;204;p4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205" name="Google Shape;205;p44" descr="A screenshot of a computer&#10;&#10;Description automatically generated"/>
          <p:cNvPicPr preferRelativeResize="0"/>
          <p:nvPr/>
        </p:nvPicPr>
        <p:blipFill rotWithShape="1">
          <a:blip r:embed="rId3">
            <a:alphaModFix/>
          </a:blip>
          <a:srcRect/>
          <a:stretch/>
        </p:blipFill>
        <p:spPr>
          <a:xfrm>
            <a:off x="803714" y="2015735"/>
            <a:ext cx="7772400" cy="45255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Dashboard &gt; Questions</a:t>
            </a:r>
            <a:endParaRPr/>
          </a:p>
        </p:txBody>
      </p:sp>
      <p:pic>
        <p:nvPicPr>
          <p:cNvPr id="211" name="Google Shape;211;p45" descr="A screenshot of a computer&#10;&#10;Description automatically generated"/>
          <p:cNvPicPr preferRelativeResize="0"/>
          <p:nvPr/>
        </p:nvPicPr>
        <p:blipFill rotWithShape="1">
          <a:blip r:embed="rId3">
            <a:alphaModFix/>
          </a:blip>
          <a:srcRect/>
          <a:stretch/>
        </p:blipFill>
        <p:spPr>
          <a:xfrm>
            <a:off x="116532" y="2449235"/>
            <a:ext cx="8910936" cy="42561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Technology Options</a:t>
            </a:r>
            <a:endParaRPr/>
          </a:p>
        </p:txBody>
      </p:sp>
      <p:sp>
        <p:nvSpPr>
          <p:cNvPr id="217" name="Google Shape;217;p47"/>
          <p:cNvSpPr txBox="1">
            <a:spLocks noGrp="1"/>
          </p:cNvSpPr>
          <p:nvPr>
            <p:ph type="body" idx="1"/>
          </p:nvPr>
        </p:nvSpPr>
        <p:spPr>
          <a:xfrm>
            <a:off x="970811" y="2286985"/>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None/>
            </a:pPr>
            <a:r>
              <a:rPr lang="en-US" sz="2400"/>
              <a:t>Total # of activities in ADAPT = </a:t>
            </a:r>
            <a:r>
              <a:rPr lang="en-US" sz="2400" b="1"/>
              <a:t>199,454 </a:t>
            </a:r>
            <a:endParaRPr sz="2400" b="1"/>
          </a:p>
          <a:p>
            <a:pPr marL="457200" lvl="0" indent="0" algn="l" rtl="0">
              <a:lnSpc>
                <a:spcPct val="120000"/>
              </a:lnSpc>
              <a:spcBef>
                <a:spcPts val="750"/>
              </a:spcBef>
              <a:spcAft>
                <a:spcPts val="0"/>
              </a:spcAft>
              <a:buNone/>
            </a:pPr>
            <a:endParaRPr/>
          </a:p>
          <a:p>
            <a:pPr marL="457200" lvl="0" indent="-381000" algn="l" rtl="0">
              <a:spcBef>
                <a:spcPts val="750"/>
              </a:spcBef>
              <a:spcAft>
                <a:spcPts val="0"/>
              </a:spcAft>
              <a:buSzPts val="2400"/>
              <a:buChar char="•"/>
            </a:pPr>
            <a:r>
              <a:rPr lang="en-US" sz="2400"/>
              <a:t>WeBWork - 43,966</a:t>
            </a:r>
            <a:endParaRPr sz="2400"/>
          </a:p>
          <a:p>
            <a:pPr marL="457200" lvl="0" indent="-381000" algn="l" rtl="0">
              <a:spcBef>
                <a:spcPts val="750"/>
              </a:spcBef>
              <a:spcAft>
                <a:spcPts val="0"/>
              </a:spcAft>
              <a:buSzPts val="2400"/>
              <a:buChar char="•"/>
            </a:pPr>
            <a:r>
              <a:rPr lang="en-US" sz="2400"/>
              <a:t>IMathAS - 70,350</a:t>
            </a:r>
            <a:endParaRPr sz="2400"/>
          </a:p>
          <a:p>
            <a:pPr marL="457200" lvl="0" indent="-381000" algn="l" rtl="0">
              <a:spcBef>
                <a:spcPts val="750"/>
              </a:spcBef>
              <a:spcAft>
                <a:spcPts val="0"/>
              </a:spcAft>
              <a:buSzPts val="2400"/>
              <a:buChar char="•"/>
            </a:pPr>
            <a:r>
              <a:rPr lang="en-US" sz="2400"/>
              <a:t>H5P - 18,488</a:t>
            </a:r>
            <a:endParaRPr sz="2400"/>
          </a:p>
          <a:p>
            <a:pPr marL="457200" lvl="0" indent="-381000" algn="l" rtl="0">
              <a:spcBef>
                <a:spcPts val="750"/>
              </a:spcBef>
              <a:spcAft>
                <a:spcPts val="0"/>
              </a:spcAft>
              <a:buSzPts val="2400"/>
              <a:buChar char="•"/>
            </a:pPr>
            <a:r>
              <a:rPr lang="en-US" sz="2400"/>
              <a:t>Native - 15,917</a:t>
            </a:r>
            <a:endParaRPr sz="2400"/>
          </a:p>
          <a:p>
            <a:pPr marL="457200" lvl="0" indent="-381000" algn="l" rtl="0">
              <a:spcBef>
                <a:spcPts val="750"/>
              </a:spcBef>
              <a:spcAft>
                <a:spcPts val="0"/>
              </a:spcAft>
              <a:buSzPts val="2400"/>
              <a:buChar char="•"/>
            </a:pPr>
            <a:r>
              <a:rPr lang="en-US" sz="2400"/>
              <a:t>Open-ended - 50,191</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Search Questions</a:t>
            </a:r>
            <a:endParaRPr/>
          </a:p>
        </p:txBody>
      </p:sp>
      <p:sp>
        <p:nvSpPr>
          <p:cNvPr id="224" name="Google Shape;224;p4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750"/>
              </a:spcBef>
              <a:spcAft>
                <a:spcPts val="0"/>
              </a:spcAft>
              <a:buSzPts val="1900"/>
              <a:buChar char="•"/>
            </a:pPr>
            <a:r>
              <a:rPr lang="en-US" sz="1900"/>
              <a:t>Type</a:t>
            </a:r>
            <a:endParaRPr sz="1900"/>
          </a:p>
          <a:p>
            <a:pPr marL="914400" lvl="1" indent="-336550" algn="l" rtl="0">
              <a:lnSpc>
                <a:spcPct val="100000"/>
              </a:lnSpc>
              <a:spcBef>
                <a:spcPts val="375"/>
              </a:spcBef>
              <a:spcAft>
                <a:spcPts val="0"/>
              </a:spcAft>
              <a:buSzPts val="1700"/>
              <a:buChar char="•"/>
            </a:pPr>
            <a:r>
              <a:rPr lang="en-US" sz="1700"/>
              <a:t>Any type</a:t>
            </a:r>
            <a:endParaRPr sz="1700"/>
          </a:p>
          <a:p>
            <a:pPr marL="914400" lvl="1" indent="-336550" algn="l" rtl="0">
              <a:lnSpc>
                <a:spcPct val="100000"/>
              </a:lnSpc>
              <a:spcBef>
                <a:spcPts val="375"/>
              </a:spcBef>
              <a:spcAft>
                <a:spcPts val="0"/>
              </a:spcAft>
              <a:buSzPts val="1700"/>
              <a:buChar char="•"/>
            </a:pPr>
            <a:r>
              <a:rPr lang="en-US" sz="1700"/>
              <a:t>Question </a:t>
            </a:r>
            <a:endParaRPr sz="1700"/>
          </a:p>
          <a:p>
            <a:pPr marL="914400" lvl="1" indent="-336550" algn="l" rtl="0">
              <a:lnSpc>
                <a:spcPct val="100000"/>
              </a:lnSpc>
              <a:spcBef>
                <a:spcPts val="375"/>
              </a:spcBef>
              <a:spcAft>
                <a:spcPts val="0"/>
              </a:spcAft>
              <a:buSzPts val="1700"/>
              <a:buChar char="•"/>
            </a:pPr>
            <a:r>
              <a:rPr lang="en-US" sz="1700"/>
              <a:t>Exposition</a:t>
            </a:r>
            <a:endParaRPr sz="1700"/>
          </a:p>
          <a:p>
            <a:pPr marL="914400" lvl="1" indent="-336550" algn="l" rtl="0">
              <a:lnSpc>
                <a:spcPct val="100000"/>
              </a:lnSpc>
              <a:spcBef>
                <a:spcPts val="375"/>
              </a:spcBef>
              <a:spcAft>
                <a:spcPts val="0"/>
              </a:spcAft>
              <a:buSzPts val="1700"/>
              <a:buChar char="•"/>
            </a:pPr>
            <a:r>
              <a:rPr lang="en-US" sz="1700"/>
              <a:t>Report</a:t>
            </a:r>
            <a:endParaRPr sz="1700"/>
          </a:p>
          <a:p>
            <a:pPr marL="457200" lvl="0" indent="-349250" algn="l" rtl="0">
              <a:lnSpc>
                <a:spcPct val="100000"/>
              </a:lnSpc>
              <a:spcBef>
                <a:spcPts val="750"/>
              </a:spcBef>
              <a:spcAft>
                <a:spcPts val="0"/>
              </a:spcAft>
              <a:buSzPts val="1900"/>
              <a:buChar char="•"/>
            </a:pPr>
            <a:r>
              <a:rPr lang="en-US" sz="1900"/>
              <a:t>Content</a:t>
            </a:r>
            <a:endParaRPr sz="1900"/>
          </a:p>
          <a:p>
            <a:pPr marL="914400" lvl="1" indent="-336550" algn="l" rtl="0">
              <a:lnSpc>
                <a:spcPct val="100000"/>
              </a:lnSpc>
              <a:spcBef>
                <a:spcPts val="375"/>
              </a:spcBef>
              <a:spcAft>
                <a:spcPts val="0"/>
              </a:spcAft>
              <a:buSzPts val="1700"/>
              <a:buChar char="•"/>
            </a:pPr>
            <a:r>
              <a:rPr lang="en-US" sz="1700"/>
              <a:t>Either content type</a:t>
            </a:r>
            <a:endParaRPr sz="1700"/>
          </a:p>
          <a:p>
            <a:pPr marL="914400" lvl="1" indent="-336550" algn="l" rtl="0">
              <a:lnSpc>
                <a:spcPct val="100000"/>
              </a:lnSpc>
              <a:spcBef>
                <a:spcPts val="375"/>
              </a:spcBef>
              <a:spcAft>
                <a:spcPts val="0"/>
              </a:spcAft>
              <a:buSzPts val="1700"/>
              <a:buChar char="•"/>
            </a:pPr>
            <a:r>
              <a:rPr lang="en-US" sz="1700"/>
              <a:t>Auto-graded, only</a:t>
            </a:r>
            <a:endParaRPr sz="1700"/>
          </a:p>
          <a:p>
            <a:pPr marL="914400" lvl="1" indent="-336550" algn="l" rtl="0">
              <a:lnSpc>
                <a:spcPct val="100000"/>
              </a:lnSpc>
              <a:spcBef>
                <a:spcPts val="375"/>
              </a:spcBef>
              <a:spcAft>
                <a:spcPts val="0"/>
              </a:spcAft>
              <a:buSzPts val="1700"/>
              <a:buChar char="•"/>
            </a:pPr>
            <a:r>
              <a:rPr lang="en-US" sz="1700"/>
              <a:t>Open-ended, only</a:t>
            </a:r>
            <a:endParaRPr sz="1700"/>
          </a:p>
          <a:p>
            <a:pPr marL="457200" lvl="0" indent="-349250" algn="l" rtl="0">
              <a:lnSpc>
                <a:spcPct val="100000"/>
              </a:lnSpc>
              <a:spcBef>
                <a:spcPts val="750"/>
              </a:spcBef>
              <a:spcAft>
                <a:spcPts val="0"/>
              </a:spcAft>
              <a:buSzPts val="1900"/>
              <a:buChar char="•"/>
            </a:pPr>
            <a:r>
              <a:rPr lang="en-US" sz="1900"/>
              <a:t>Technology</a:t>
            </a:r>
            <a:endParaRPr sz="1900"/>
          </a:p>
          <a:p>
            <a:pPr marL="0" lvl="0" indent="0" algn="l" rtl="0">
              <a:lnSpc>
                <a:spcPct val="100000"/>
              </a:lnSpc>
              <a:spcBef>
                <a:spcPts val="750"/>
              </a:spcBef>
              <a:spcAft>
                <a:spcPts val="0"/>
              </a:spcAft>
              <a:buNone/>
            </a:pPr>
            <a:r>
              <a:rPr lang="en-US" sz="1900"/>
              <a:t>Search challenges</a:t>
            </a:r>
            <a:endParaRPr sz="1900"/>
          </a:p>
          <a:p>
            <a:pPr marL="457200" lvl="0" indent="-349250" algn="l" rtl="0">
              <a:lnSpc>
                <a:spcPct val="100000"/>
              </a:lnSpc>
              <a:spcBef>
                <a:spcPts val="750"/>
              </a:spcBef>
              <a:spcAft>
                <a:spcPts val="0"/>
              </a:spcAft>
              <a:buSzPts val="1900"/>
              <a:buChar char="•"/>
            </a:pPr>
            <a:r>
              <a:rPr lang="en-US" sz="1900"/>
              <a:t>Descriptions not descriptive</a:t>
            </a:r>
            <a:endParaRPr sz="1900"/>
          </a:p>
          <a:p>
            <a:pPr marL="457200" lvl="0" indent="-349250" algn="l" rtl="0">
              <a:lnSpc>
                <a:spcPct val="100000"/>
              </a:lnSpc>
              <a:spcBef>
                <a:spcPts val="750"/>
              </a:spcBef>
              <a:spcAft>
                <a:spcPts val="0"/>
              </a:spcAft>
              <a:buSzPts val="1900"/>
              <a:buChar char="•"/>
            </a:pPr>
            <a:r>
              <a:rPr lang="en-US" sz="1900"/>
              <a:t>Tags missing</a:t>
            </a:r>
            <a:endParaRPr sz="2100"/>
          </a:p>
          <a:p>
            <a:pPr marL="0" lvl="0" indent="0" algn="l" rtl="0">
              <a:spcBef>
                <a:spcPts val="750"/>
              </a:spcBef>
              <a:spcAft>
                <a:spcPts val="0"/>
              </a:spcAft>
              <a:buNone/>
            </a:pPr>
            <a:endParaRPr sz="1800"/>
          </a:p>
          <a:p>
            <a:pPr marL="0" lvl="0" indent="0" algn="l" rtl="0">
              <a:spcBef>
                <a:spcPts val="750"/>
              </a:spcBef>
              <a:spcAft>
                <a:spcPts val="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737cf8f8ed_0_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FFFFFF"/>
                </a:solidFill>
              </a:rPr>
              <a:t>Creating in ADAPT</a:t>
            </a:r>
            <a:endParaRPr/>
          </a:p>
        </p:txBody>
      </p:sp>
      <p:sp>
        <p:nvSpPr>
          <p:cNvPr id="231" name="Google Shape;231;g2737cf8f8ed_0_2"/>
          <p:cNvSpPr txBox="1">
            <a:spLocks noGrp="1"/>
          </p:cNvSpPr>
          <p:nvPr>
            <p:ph type="body" idx="1"/>
          </p:nvPr>
        </p:nvSpPr>
        <p:spPr>
          <a:xfrm>
            <a:off x="970811" y="2341335"/>
            <a:ext cx="7202400" cy="4039200"/>
          </a:xfrm>
          <a:prstGeom prst="rect">
            <a:avLst/>
          </a:prstGeom>
        </p:spPr>
        <p:txBody>
          <a:bodyPr spcFirstLastPara="1" wrap="square" lIns="91425" tIns="45700" rIns="91425" bIns="45700" anchor="t" anchorCtr="0">
            <a:normAutofit/>
          </a:bodyPr>
          <a:lstStyle/>
          <a:p>
            <a:pPr marL="12700" lvl="0" indent="0" algn="l" rtl="0">
              <a:lnSpc>
                <a:spcPct val="120000"/>
              </a:lnSpc>
              <a:spcBef>
                <a:spcPts val="800"/>
              </a:spcBef>
              <a:spcAft>
                <a:spcPts val="0"/>
              </a:spcAft>
              <a:buNone/>
            </a:pPr>
            <a:r>
              <a:rPr lang="en-US">
                <a:solidFill>
                  <a:srgbClr val="DE1F37"/>
                </a:solidFill>
              </a:rPr>
              <a:t>•</a:t>
            </a:r>
            <a:r>
              <a:rPr lang="en-US" sz="2000"/>
              <a:t>Questions will live in the ADAPT library</a:t>
            </a:r>
            <a:endParaRPr sz="2000"/>
          </a:p>
          <a:p>
            <a:pPr marL="12700" lvl="0" indent="0" algn="l" rtl="0">
              <a:lnSpc>
                <a:spcPct val="120000"/>
              </a:lnSpc>
              <a:spcBef>
                <a:spcPts val="800"/>
              </a:spcBef>
              <a:spcAft>
                <a:spcPts val="0"/>
              </a:spcAft>
              <a:buNone/>
            </a:pPr>
            <a:r>
              <a:rPr lang="en-US">
                <a:solidFill>
                  <a:srgbClr val="DE1F37"/>
                </a:solidFill>
              </a:rPr>
              <a:t>•</a:t>
            </a:r>
            <a:r>
              <a:rPr lang="en-US" sz="2000"/>
              <a:t>If you create a course and assignments, these live within your ADAPT account – if you delete them, they are gone.</a:t>
            </a:r>
            <a:endParaRPr sz="2000"/>
          </a:p>
          <a:p>
            <a:pPr marL="12700" lvl="0" indent="0" algn="l" rtl="0">
              <a:lnSpc>
                <a:spcPct val="120000"/>
              </a:lnSpc>
              <a:spcBef>
                <a:spcPts val="800"/>
              </a:spcBef>
              <a:spcAft>
                <a:spcPts val="0"/>
              </a:spcAft>
              <a:buNone/>
            </a:pPr>
            <a:r>
              <a:rPr lang="en-US">
                <a:solidFill>
                  <a:srgbClr val="DE1F37"/>
                </a:solidFill>
              </a:rPr>
              <a:t>•</a:t>
            </a:r>
            <a:r>
              <a:rPr lang="en-US" sz="2000"/>
              <a:t>A course serves as a place to store resources for a given course.</a:t>
            </a:r>
            <a:endParaRPr sz="2000"/>
          </a:p>
          <a:p>
            <a:pPr marL="12700" lvl="0" indent="0" algn="l" rtl="0">
              <a:lnSpc>
                <a:spcPct val="120000"/>
              </a:lnSpc>
              <a:spcBef>
                <a:spcPts val="800"/>
              </a:spcBef>
              <a:spcAft>
                <a:spcPts val="0"/>
              </a:spcAft>
              <a:buNone/>
            </a:pPr>
            <a:r>
              <a:rPr lang="en-US">
                <a:solidFill>
                  <a:srgbClr val="DE1F37"/>
                </a:solidFill>
              </a:rPr>
              <a:t>•</a:t>
            </a:r>
            <a:r>
              <a:rPr lang="en-US" sz="2000"/>
              <a:t>You can start by importing an existing course and/or by creating one.</a:t>
            </a:r>
            <a:endParaRPr sz="2000"/>
          </a:p>
          <a:p>
            <a:pPr marL="12700" lvl="0" indent="0" algn="l" rtl="0">
              <a:lnSpc>
                <a:spcPct val="120000"/>
              </a:lnSpc>
              <a:spcBef>
                <a:spcPts val="800"/>
              </a:spcBef>
              <a:spcAft>
                <a:spcPts val="0"/>
              </a:spcAft>
              <a:buNone/>
            </a:pPr>
            <a:r>
              <a:rPr lang="en-US">
                <a:solidFill>
                  <a:srgbClr val="DE1F37"/>
                </a:solidFill>
              </a:rPr>
              <a:t>•</a:t>
            </a:r>
            <a:r>
              <a:rPr lang="en-US" sz="2000"/>
              <a:t>Options available when you go to My Courses in the Dashboard</a:t>
            </a:r>
            <a:r>
              <a:rPr lang="en-US"/>
              <a:t>.</a:t>
            </a:r>
            <a:endParaRPr/>
          </a:p>
          <a:p>
            <a:pPr marL="0" lvl="0" indent="0" algn="l" rtl="0">
              <a:spcBef>
                <a:spcPts val="75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737cf8f8ed_0_1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FFFFFF"/>
                </a:solidFill>
              </a:rPr>
              <a:t>Course Details - Screenshot</a:t>
            </a:r>
            <a:endParaRPr/>
          </a:p>
        </p:txBody>
      </p:sp>
      <p:pic>
        <p:nvPicPr>
          <p:cNvPr id="238" name="Google Shape;238;g2737cf8f8ed_0_10" descr="Screenshot of course details, how to make a course."/>
          <p:cNvPicPr preferRelativeResize="0"/>
          <p:nvPr/>
        </p:nvPicPr>
        <p:blipFill>
          <a:blip r:embed="rId3">
            <a:alphaModFix/>
          </a:blip>
          <a:stretch>
            <a:fillRect/>
          </a:stretch>
        </p:blipFill>
        <p:spPr>
          <a:xfrm>
            <a:off x="1420300" y="2006203"/>
            <a:ext cx="6539156" cy="48517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737cf8f8ed_0_18"/>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FFFFFF"/>
                </a:solidFill>
              </a:rPr>
              <a:t>Required Course Details</a:t>
            </a:r>
            <a:endParaRPr/>
          </a:p>
        </p:txBody>
      </p:sp>
      <p:sp>
        <p:nvSpPr>
          <p:cNvPr id="245" name="Google Shape;245;g2737cf8f8ed_0_18"/>
          <p:cNvSpPr txBox="1">
            <a:spLocks noGrp="1"/>
          </p:cNvSpPr>
          <p:nvPr>
            <p:ph type="body" idx="1"/>
          </p:nvPr>
        </p:nvSpPr>
        <p:spPr>
          <a:xfrm>
            <a:off x="559625" y="2015725"/>
            <a:ext cx="8140200" cy="4618500"/>
          </a:xfrm>
          <a:prstGeom prst="rect">
            <a:avLst/>
          </a:prstGeom>
        </p:spPr>
        <p:txBody>
          <a:bodyPr spcFirstLastPara="1" wrap="square" lIns="91425" tIns="45700" rIns="91425" bIns="45700" anchor="t" anchorCtr="0">
            <a:noAutofit/>
          </a:bodyPr>
          <a:lstStyle/>
          <a:p>
            <a:pPr marL="457200" lvl="0" indent="-334010" algn="l" rtl="0">
              <a:spcBef>
                <a:spcPts val="750"/>
              </a:spcBef>
              <a:spcAft>
                <a:spcPts val="0"/>
              </a:spcAft>
              <a:buSzPts val="1660"/>
              <a:buChar char="•"/>
            </a:pPr>
            <a:r>
              <a:rPr lang="en-US" sz="1660"/>
              <a:t>Course Name: The name of the course students are enrolling in.</a:t>
            </a:r>
            <a:endParaRPr sz="1660"/>
          </a:p>
          <a:p>
            <a:pPr marL="457200" lvl="0" indent="-334010" algn="l" rtl="0">
              <a:spcBef>
                <a:spcPts val="0"/>
              </a:spcBef>
              <a:spcAft>
                <a:spcPts val="0"/>
              </a:spcAft>
              <a:buSzPts val="1660"/>
              <a:buChar char="•"/>
            </a:pPr>
            <a:r>
              <a:rPr lang="en-US" sz="1660"/>
              <a:t>Modality: There are three modality options – traditional, formative, and anonymous.</a:t>
            </a:r>
            <a:endParaRPr sz="1660"/>
          </a:p>
          <a:p>
            <a:pPr marL="457200" lvl="0" indent="-334010" algn="l" rtl="0">
              <a:spcBef>
                <a:spcPts val="0"/>
              </a:spcBef>
              <a:spcAft>
                <a:spcPts val="0"/>
              </a:spcAft>
              <a:buSzPts val="1660"/>
              <a:buChar char="•"/>
            </a:pPr>
            <a:r>
              <a:rPr lang="en-US" sz="1660"/>
              <a:t>Section: a course may contain different sections.</a:t>
            </a:r>
            <a:endParaRPr sz="1660"/>
          </a:p>
          <a:p>
            <a:pPr marL="457200" lvl="0" indent="-334010" algn="l" rtl="0">
              <a:spcBef>
                <a:spcPts val="0"/>
              </a:spcBef>
              <a:spcAft>
                <a:spcPts val="0"/>
              </a:spcAft>
              <a:buSzPts val="1660"/>
              <a:buChar char="•"/>
            </a:pPr>
            <a:r>
              <a:rPr lang="en-US" sz="1660"/>
              <a:t>CRN: The course reference or identification number.</a:t>
            </a:r>
            <a:endParaRPr sz="1660"/>
          </a:p>
          <a:p>
            <a:pPr marL="457200" lvl="0" indent="-334010" algn="l" rtl="0">
              <a:spcBef>
                <a:spcPts val="0"/>
              </a:spcBef>
              <a:spcAft>
                <a:spcPts val="0"/>
              </a:spcAft>
              <a:buSzPts val="1660"/>
              <a:buChar char="•"/>
            </a:pPr>
            <a:r>
              <a:rPr lang="en-US" sz="1660"/>
              <a:t>Term: The term of the course. Your entry can vary and depends on how you or your institution identify terms. </a:t>
            </a:r>
            <a:endParaRPr sz="1660"/>
          </a:p>
          <a:p>
            <a:pPr marL="457200" lvl="0" indent="-334010" algn="l" rtl="0">
              <a:spcBef>
                <a:spcPts val="0"/>
              </a:spcBef>
              <a:spcAft>
                <a:spcPts val="0"/>
              </a:spcAft>
              <a:buSzPts val="1660"/>
              <a:buChar char="•"/>
            </a:pPr>
            <a:r>
              <a:rPr lang="en-US" sz="1660"/>
              <a:t>Start Date: the start of the course - the course will not be available to students before this date.</a:t>
            </a:r>
            <a:endParaRPr sz="1660"/>
          </a:p>
          <a:p>
            <a:pPr marL="457200" lvl="0" indent="-334010" algn="l" rtl="0">
              <a:spcBef>
                <a:spcPts val="0"/>
              </a:spcBef>
              <a:spcAft>
                <a:spcPts val="0"/>
              </a:spcAft>
              <a:buSzPts val="1660"/>
              <a:buChar char="•"/>
            </a:pPr>
            <a:r>
              <a:rPr lang="en-US" sz="1660"/>
              <a:t>End Date: the end of the course – the course will not be available to students after this date. </a:t>
            </a:r>
            <a:endParaRPr sz="1660"/>
          </a:p>
          <a:p>
            <a:pPr marL="457200" lvl="0" indent="-334010" algn="l" rtl="0">
              <a:spcBef>
                <a:spcPts val="0"/>
              </a:spcBef>
              <a:spcAft>
                <a:spcPts val="0"/>
              </a:spcAft>
              <a:buSzPts val="1660"/>
              <a:buChar char="•"/>
            </a:pPr>
            <a:r>
              <a:rPr lang="en-US" sz="1660"/>
              <a:t>Public: the options are yes or no. </a:t>
            </a:r>
            <a:endParaRPr sz="1660"/>
          </a:p>
          <a:p>
            <a:pPr marL="457200" lvl="0" indent="-334010" algn="l" rtl="0">
              <a:spcBef>
                <a:spcPts val="0"/>
              </a:spcBef>
              <a:spcAft>
                <a:spcPts val="0"/>
              </a:spcAft>
              <a:buSzPts val="1660"/>
              <a:buChar char="•"/>
            </a:pPr>
            <a:r>
              <a:rPr lang="en-US" sz="1660"/>
              <a:t>Alpha: the options are yes or no. </a:t>
            </a:r>
            <a:endParaRPr sz="1660"/>
          </a:p>
          <a:p>
            <a:pPr marL="457200" lvl="0" indent="-334010" algn="l" rtl="0">
              <a:spcBef>
                <a:spcPts val="0"/>
              </a:spcBef>
              <a:spcAft>
                <a:spcPts val="0"/>
              </a:spcAft>
              <a:buSzPts val="1660"/>
              <a:buChar char="•"/>
            </a:pPr>
            <a:r>
              <a:rPr lang="en-US" sz="1660"/>
              <a:t>LMS: Adapt can integrate into your school’s learning management system. If you are interested, have your LMS administrator contact Adapt.</a:t>
            </a:r>
            <a:endParaRPr sz="1745"/>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736b161a26_0_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Agenda</a:t>
            </a:r>
            <a:endParaRPr/>
          </a:p>
        </p:txBody>
      </p:sp>
      <p:sp>
        <p:nvSpPr>
          <p:cNvPr id="132" name="Google Shape;132;g2736b161a26_0_0"/>
          <p:cNvSpPr txBox="1">
            <a:spLocks noGrp="1"/>
          </p:cNvSpPr>
          <p:nvPr>
            <p:ph type="body" idx="1"/>
          </p:nvPr>
        </p:nvSpPr>
        <p:spPr>
          <a:xfrm>
            <a:off x="970811" y="2354760"/>
            <a:ext cx="7202400" cy="4039200"/>
          </a:xfrm>
          <a:prstGeom prst="rect">
            <a:avLst/>
          </a:prstGeom>
          <a:noFill/>
          <a:ln>
            <a:noFill/>
          </a:ln>
        </p:spPr>
        <p:txBody>
          <a:bodyPr spcFirstLastPara="1" wrap="square" lIns="91425" tIns="45700" rIns="91425" bIns="45700" anchor="t" anchorCtr="0">
            <a:normAutofit fontScale="85000" lnSpcReduction="20000"/>
          </a:bodyPr>
          <a:lstStyle/>
          <a:p>
            <a:pPr marL="457200" lvl="0" indent="-378698" algn="l" rtl="0">
              <a:spcBef>
                <a:spcPts val="750"/>
              </a:spcBef>
              <a:spcAft>
                <a:spcPts val="0"/>
              </a:spcAft>
              <a:buSzPct val="100000"/>
              <a:buChar char="•"/>
            </a:pPr>
            <a:r>
              <a:rPr lang="en-US" sz="3050"/>
              <a:t>Introduction to ADAPT</a:t>
            </a:r>
            <a:endParaRPr sz="3050"/>
          </a:p>
          <a:p>
            <a:pPr marL="457200" lvl="0" indent="-378698" algn="l" rtl="0">
              <a:spcBef>
                <a:spcPts val="750"/>
              </a:spcBef>
              <a:spcAft>
                <a:spcPts val="0"/>
              </a:spcAft>
              <a:buSzPct val="100000"/>
              <a:buChar char="•"/>
            </a:pPr>
            <a:r>
              <a:rPr lang="en-US" sz="3050"/>
              <a:t>Collections, Public Courses, and Questions</a:t>
            </a:r>
            <a:endParaRPr sz="3050"/>
          </a:p>
          <a:p>
            <a:pPr marL="457200" lvl="0" indent="-378698" algn="l" rtl="0">
              <a:spcBef>
                <a:spcPts val="750"/>
              </a:spcBef>
              <a:spcAft>
                <a:spcPts val="0"/>
              </a:spcAft>
              <a:buSzPct val="100000"/>
              <a:buChar char="•"/>
            </a:pPr>
            <a:r>
              <a:rPr lang="en-US" sz="3050"/>
              <a:t>ADAPT Native Questions</a:t>
            </a:r>
            <a:endParaRPr sz="3050"/>
          </a:p>
          <a:p>
            <a:pPr marL="457200" lvl="0" indent="-378698" algn="l" rtl="0">
              <a:spcBef>
                <a:spcPts val="750"/>
              </a:spcBef>
              <a:spcAft>
                <a:spcPts val="0"/>
              </a:spcAft>
              <a:buSzPct val="100000"/>
              <a:buChar char="•"/>
            </a:pPr>
            <a:r>
              <a:rPr lang="en-US" sz="3050"/>
              <a:t>Creating an ADAPT Course</a:t>
            </a:r>
            <a:endParaRPr sz="3050"/>
          </a:p>
          <a:p>
            <a:pPr marL="457200" lvl="0" indent="-378698" algn="l" rtl="0">
              <a:spcBef>
                <a:spcPts val="750"/>
              </a:spcBef>
              <a:spcAft>
                <a:spcPts val="0"/>
              </a:spcAft>
              <a:buSzPct val="100000"/>
              <a:buChar char="•"/>
            </a:pPr>
            <a:r>
              <a:rPr lang="en-US" sz="3050"/>
              <a:t>Creating an Assignment and Add Existing Questions</a:t>
            </a:r>
            <a:endParaRPr sz="3050"/>
          </a:p>
          <a:p>
            <a:pPr marL="457200" lvl="0" indent="-378698" algn="l" rtl="0">
              <a:spcBef>
                <a:spcPts val="750"/>
              </a:spcBef>
              <a:spcAft>
                <a:spcPts val="0"/>
              </a:spcAft>
              <a:buSzPct val="100000"/>
              <a:buChar char="•"/>
            </a:pPr>
            <a:r>
              <a:rPr lang="en-US" sz="3050"/>
              <a:t>Cloning and Editing ADAPT Native Questions </a:t>
            </a:r>
            <a:endParaRPr sz="2400"/>
          </a:p>
          <a:p>
            <a:pPr marL="0" lvl="0" indent="0" algn="l" rtl="0">
              <a:lnSpc>
                <a:spcPct val="115000"/>
              </a:lnSpc>
              <a:spcBef>
                <a:spcPts val="0"/>
              </a:spcBef>
              <a:spcAft>
                <a:spcPts val="0"/>
              </a:spcAft>
              <a:buNone/>
            </a:pPr>
            <a:endParaRPr sz="2400">
              <a:solidFill>
                <a:srgbClr val="000000"/>
              </a:solidFill>
            </a:endParaRPr>
          </a:p>
          <a:p>
            <a:pPr marL="0" marR="0" lvl="0" indent="101600" algn="l" rtl="0">
              <a:lnSpc>
                <a:spcPct val="120000"/>
              </a:lnSpc>
              <a:spcBef>
                <a:spcPts val="0"/>
              </a:spcBef>
              <a:spcAft>
                <a:spcPts val="0"/>
              </a:spcAft>
              <a:buSzPct val="66666"/>
              <a:buNone/>
            </a:pPr>
            <a:endParaRPr sz="24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737cf8f8ed_0_26"/>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FFFFFF"/>
                </a:solidFill>
              </a:rPr>
              <a:t>Types of Courses</a:t>
            </a:r>
            <a:endParaRPr/>
          </a:p>
        </p:txBody>
      </p:sp>
      <p:sp>
        <p:nvSpPr>
          <p:cNvPr id="252" name="Google Shape;252;g2737cf8f8ed_0_26"/>
          <p:cNvSpPr txBox="1">
            <a:spLocks noGrp="1"/>
          </p:cNvSpPr>
          <p:nvPr>
            <p:ph type="body" idx="1"/>
          </p:nvPr>
        </p:nvSpPr>
        <p:spPr>
          <a:xfrm>
            <a:off x="386650" y="2015725"/>
            <a:ext cx="8435100" cy="4557300"/>
          </a:xfrm>
          <a:prstGeom prst="rect">
            <a:avLst/>
          </a:prstGeom>
        </p:spPr>
        <p:txBody>
          <a:bodyPr spcFirstLastPara="1" wrap="square" lIns="91425" tIns="45700" rIns="91425" bIns="45700" anchor="t" anchorCtr="0">
            <a:normAutofit fontScale="77500" lnSpcReduction="20000"/>
          </a:bodyPr>
          <a:lstStyle/>
          <a:p>
            <a:pPr marL="0" lvl="0" indent="0" algn="l" rtl="0">
              <a:spcBef>
                <a:spcPts val="750"/>
              </a:spcBef>
              <a:spcAft>
                <a:spcPts val="0"/>
              </a:spcAft>
              <a:buNone/>
            </a:pPr>
            <a:r>
              <a:rPr lang="en-US" b="1"/>
              <a:t>Course Modalities</a:t>
            </a:r>
            <a:endParaRPr b="1"/>
          </a:p>
          <a:p>
            <a:pPr marL="457200" lvl="0" indent="-314960" algn="l" rtl="0">
              <a:spcBef>
                <a:spcPts val="750"/>
              </a:spcBef>
              <a:spcAft>
                <a:spcPts val="0"/>
              </a:spcAft>
              <a:buSzPct val="100000"/>
              <a:buChar char="•"/>
            </a:pPr>
            <a:r>
              <a:rPr lang="en-US"/>
              <a:t>Traditional: courses using summative or formative assignments that are only viewable by the students enrolled in the course. This modality is best used as a homework platform where students are graded for their assignments.</a:t>
            </a:r>
            <a:endParaRPr/>
          </a:p>
          <a:p>
            <a:pPr marL="457200" lvl="0" indent="-314960" algn="l" rtl="0">
              <a:spcBef>
                <a:spcPts val="0"/>
              </a:spcBef>
              <a:spcAft>
                <a:spcPts val="0"/>
              </a:spcAft>
              <a:buSzPct val="100000"/>
              <a:buChar char="•"/>
            </a:pPr>
            <a:r>
              <a:rPr lang="en-US"/>
              <a:t>Formative Only: courses that only use formative assignments. This modality is great for in-class clicker questions, practice assignments, and other ungraded assessments. </a:t>
            </a:r>
            <a:endParaRPr/>
          </a:p>
          <a:p>
            <a:pPr marL="457200" lvl="0" indent="-314960" algn="l" rtl="0">
              <a:spcBef>
                <a:spcPts val="0"/>
              </a:spcBef>
              <a:spcAft>
                <a:spcPts val="0"/>
              </a:spcAft>
              <a:buSzPct val="100000"/>
              <a:buChar char="•"/>
            </a:pPr>
            <a:r>
              <a:rPr lang="en-US"/>
              <a:t>Anonymous Users: courses where anyone can view the assignments. The users are anonymous, and their responses are not saved. This modality is best for surveys in a course or optional practice assignments. </a:t>
            </a:r>
            <a:endParaRPr/>
          </a:p>
          <a:p>
            <a:pPr marL="0" lvl="0" indent="0" algn="l" rtl="0">
              <a:spcBef>
                <a:spcPts val="750"/>
              </a:spcBef>
              <a:spcAft>
                <a:spcPts val="0"/>
              </a:spcAft>
              <a:buNone/>
            </a:pPr>
            <a:r>
              <a:rPr lang="en-US" b="1"/>
              <a:t>Public Courses</a:t>
            </a:r>
            <a:endParaRPr b="1"/>
          </a:p>
          <a:p>
            <a:pPr marL="457200" lvl="0" indent="-314960" algn="l" rtl="0">
              <a:spcBef>
                <a:spcPts val="750"/>
              </a:spcBef>
              <a:spcAft>
                <a:spcPts val="0"/>
              </a:spcAft>
              <a:buSzPct val="100000"/>
              <a:buChar char="•"/>
            </a:pPr>
            <a:r>
              <a:rPr lang="en-US"/>
              <a:t>A public course is available for copying or importing by any instructor using ADAPT and they are great for those who want to share their materials with other faculty at their institution or the greater community. When another instructor copies your course, they copy the assignments and settings. They do not copy any student information, grades, responses, etc. </a:t>
            </a:r>
            <a:endParaRPr/>
          </a:p>
          <a:p>
            <a:pPr marL="0" lvl="0" indent="0" algn="l" rtl="0">
              <a:spcBef>
                <a:spcPts val="750"/>
              </a:spcBef>
              <a:spcAft>
                <a:spcPts val="0"/>
              </a:spcAft>
              <a:buNone/>
            </a:pPr>
            <a:r>
              <a:rPr lang="en-US" b="1"/>
              <a:t>Alpha and Beta Courses</a:t>
            </a:r>
            <a:endParaRPr b="1"/>
          </a:p>
          <a:p>
            <a:pPr marL="457200" lvl="0" indent="-314960" algn="l" rtl="0">
              <a:spcBef>
                <a:spcPts val="750"/>
              </a:spcBef>
              <a:spcAft>
                <a:spcPts val="0"/>
              </a:spcAft>
              <a:buSzPct val="100000"/>
              <a:buChar char="•"/>
            </a:pPr>
            <a:r>
              <a:rPr lang="en-US"/>
              <a:t>An alpha course is like a master course that can have connected beta courses. When a beta course is connected to an alpha course, all of the assignments, properties, and changes in the alpha course are transferred to the beta course. This option is best used when multiple instructors are teaching the same course or you have multiple courses of the same class.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ceb051ea18_0_128"/>
          <p:cNvSpPr txBox="1">
            <a:spLocks noGrp="1"/>
          </p:cNvSpPr>
          <p:nvPr>
            <p:ph type="ctrTitle"/>
          </p:nvPr>
        </p:nvSpPr>
        <p:spPr>
          <a:xfrm>
            <a:off x="495850" y="2033100"/>
            <a:ext cx="6736500" cy="115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4400"/>
              <a:buNone/>
            </a:pPr>
            <a:r>
              <a:rPr lang="en-US">
                <a:solidFill>
                  <a:srgbClr val="434343"/>
                </a:solidFill>
              </a:rPr>
              <a:t>Let’s Get to Work </a:t>
            </a:r>
            <a:endParaRPr>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73a136cef9_1_5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Create a Course in ADAPT</a:t>
            </a:r>
            <a:endParaRPr/>
          </a:p>
        </p:txBody>
      </p:sp>
      <p:sp>
        <p:nvSpPr>
          <p:cNvPr id="264" name="Google Shape;264;g273a136cef9_1_50"/>
          <p:cNvSpPr txBox="1">
            <a:spLocks noGrp="1"/>
          </p:cNvSpPr>
          <p:nvPr>
            <p:ph type="body" idx="1"/>
          </p:nvPr>
        </p:nvSpPr>
        <p:spPr>
          <a:xfrm>
            <a:off x="1133611" y="2239585"/>
            <a:ext cx="7202400" cy="4039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200"/>
              <a:t>Enter:</a:t>
            </a:r>
            <a:endParaRPr sz="2200"/>
          </a:p>
          <a:p>
            <a:pPr marL="457200" lvl="0" indent="-368300" algn="l" rtl="0">
              <a:lnSpc>
                <a:spcPct val="100000"/>
              </a:lnSpc>
              <a:spcBef>
                <a:spcPts val="0"/>
              </a:spcBef>
              <a:spcAft>
                <a:spcPts val="0"/>
              </a:spcAft>
              <a:buClr>
                <a:schemeClr val="dk2"/>
              </a:buClr>
              <a:buSzPts val="2200"/>
              <a:buChar char="●"/>
            </a:pPr>
            <a:r>
              <a:rPr lang="en-US" sz="2200"/>
              <a:t>School: find your college</a:t>
            </a:r>
            <a:endParaRPr sz="2200" b="1"/>
          </a:p>
          <a:p>
            <a:pPr marL="457200" lvl="0" indent="-368300" algn="l" rtl="0">
              <a:lnSpc>
                <a:spcPct val="100000"/>
              </a:lnSpc>
              <a:spcBef>
                <a:spcPts val="0"/>
              </a:spcBef>
              <a:spcAft>
                <a:spcPts val="0"/>
              </a:spcAft>
              <a:buClr>
                <a:schemeClr val="dk2"/>
              </a:buClr>
              <a:buSzPts val="2200"/>
              <a:buChar char="●"/>
            </a:pPr>
            <a:r>
              <a:rPr lang="en-US" sz="2200"/>
              <a:t>Course Name</a:t>
            </a:r>
            <a:endParaRPr sz="2200"/>
          </a:p>
          <a:p>
            <a:pPr marL="457200" lvl="0" indent="-368300" algn="l" rtl="0">
              <a:lnSpc>
                <a:spcPct val="100000"/>
              </a:lnSpc>
              <a:spcBef>
                <a:spcPts val="0"/>
              </a:spcBef>
              <a:spcAft>
                <a:spcPts val="0"/>
              </a:spcAft>
              <a:buClr>
                <a:schemeClr val="dk2"/>
              </a:buClr>
              <a:buSzPts val="2200"/>
              <a:buChar char="●"/>
            </a:pPr>
            <a:r>
              <a:rPr lang="en-US" sz="2200"/>
              <a:t>Section/CRN</a:t>
            </a:r>
            <a:endParaRPr sz="2200"/>
          </a:p>
          <a:p>
            <a:pPr marL="457200" lvl="0" indent="-368300" algn="l" rtl="0">
              <a:lnSpc>
                <a:spcPct val="100000"/>
              </a:lnSpc>
              <a:spcBef>
                <a:spcPts val="0"/>
              </a:spcBef>
              <a:spcAft>
                <a:spcPts val="0"/>
              </a:spcAft>
              <a:buClr>
                <a:schemeClr val="dk2"/>
              </a:buClr>
              <a:buSzPts val="2200"/>
              <a:buChar char="●"/>
            </a:pPr>
            <a:r>
              <a:rPr lang="en-US" sz="2200"/>
              <a:t>Term</a:t>
            </a:r>
            <a:endParaRPr sz="2200"/>
          </a:p>
          <a:p>
            <a:pPr marL="457200" lvl="0" indent="-368300" algn="l" rtl="0">
              <a:lnSpc>
                <a:spcPct val="100000"/>
              </a:lnSpc>
              <a:spcBef>
                <a:spcPts val="0"/>
              </a:spcBef>
              <a:spcAft>
                <a:spcPts val="0"/>
              </a:spcAft>
              <a:buClr>
                <a:schemeClr val="dk2"/>
              </a:buClr>
              <a:buSzPts val="2200"/>
              <a:buChar char="●"/>
            </a:pPr>
            <a:r>
              <a:rPr lang="en-US" sz="2200"/>
              <a:t>Start/end date</a:t>
            </a:r>
            <a:endParaRPr sz="2200"/>
          </a:p>
          <a:p>
            <a:pPr marL="457200" lvl="0" indent="-368300" algn="l" rtl="0">
              <a:lnSpc>
                <a:spcPct val="100000"/>
              </a:lnSpc>
              <a:spcBef>
                <a:spcPts val="0"/>
              </a:spcBef>
              <a:spcAft>
                <a:spcPts val="0"/>
              </a:spcAft>
              <a:buClr>
                <a:schemeClr val="dk2"/>
              </a:buClr>
              <a:buSzPts val="2200"/>
              <a:buChar char="●"/>
            </a:pPr>
            <a:r>
              <a:rPr lang="en-US" sz="2200"/>
              <a:t>Public: Yes &gt;if you want to share your course with other instructors</a:t>
            </a:r>
            <a:endParaRPr sz="2200"/>
          </a:p>
          <a:p>
            <a:pPr marL="457200" lvl="0" indent="-368300" algn="l" rtl="0">
              <a:lnSpc>
                <a:spcPct val="100000"/>
              </a:lnSpc>
              <a:spcBef>
                <a:spcPts val="0"/>
              </a:spcBef>
              <a:spcAft>
                <a:spcPts val="0"/>
              </a:spcAft>
              <a:buClr>
                <a:schemeClr val="dk2"/>
              </a:buClr>
              <a:buSzPts val="2200"/>
              <a:buFont typeface="Raleway"/>
              <a:buChar char="●"/>
            </a:pPr>
            <a:r>
              <a:rPr lang="en-US" sz="2200"/>
              <a:t>LMS: select </a:t>
            </a:r>
            <a:r>
              <a:rPr lang="en-US" sz="2200" b="1"/>
              <a:t>Yes</a:t>
            </a:r>
            <a:r>
              <a:rPr lang="en-US" sz="2200"/>
              <a:t>* for Canvas integration</a:t>
            </a:r>
            <a:endParaRPr sz="22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None/>
            </a:pPr>
            <a:r>
              <a:rPr lang="en-US" sz="1700"/>
              <a:t>Note: You will need to create one ADAPT course per Canvas course if your answer is yes.</a:t>
            </a:r>
            <a:endParaRPr sz="1900"/>
          </a:p>
          <a:p>
            <a:pPr marL="0" lvl="0" indent="0" algn="l" rtl="0">
              <a:spcBef>
                <a:spcPts val="75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273a136cef9_1_56" descr="Screenshot of a continuation of how to make a course in ADAPT"/>
          <p:cNvPicPr preferRelativeResize="0"/>
          <p:nvPr/>
        </p:nvPicPr>
        <p:blipFill>
          <a:blip r:embed="rId3">
            <a:alphaModFix/>
          </a:blip>
          <a:stretch>
            <a:fillRect/>
          </a:stretch>
        </p:blipFill>
        <p:spPr>
          <a:xfrm>
            <a:off x="2427967" y="233650"/>
            <a:ext cx="3636870" cy="6481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e55bb5c699_0_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Do you teach more than one section of the same course?</a:t>
            </a:r>
            <a:endParaRPr/>
          </a:p>
        </p:txBody>
      </p:sp>
      <p:sp>
        <p:nvSpPr>
          <p:cNvPr id="277" name="Google Shape;277;g2e55bb5c699_0_5"/>
          <p:cNvSpPr txBox="1">
            <a:spLocks noGrp="1"/>
          </p:cNvSpPr>
          <p:nvPr>
            <p:ph type="body" idx="1"/>
          </p:nvPr>
        </p:nvSpPr>
        <p:spPr>
          <a:xfrm>
            <a:off x="830450" y="2015725"/>
            <a:ext cx="7696200" cy="731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000"/>
              <a:t>If you teach multiple sections of the same course, you can easily clone the course and then link it to Canvas.</a:t>
            </a:r>
            <a:endParaRPr sz="2000"/>
          </a:p>
        </p:txBody>
      </p:sp>
      <p:pic>
        <p:nvPicPr>
          <p:cNvPr id="278" name="Google Shape;278;g2e55bb5c699_0_5" descr="Screenshot of ADAPT courses with icons indicating that you can teach more than one section"/>
          <p:cNvPicPr preferRelativeResize="0"/>
          <p:nvPr/>
        </p:nvPicPr>
        <p:blipFill>
          <a:blip r:embed="rId3">
            <a:alphaModFix/>
          </a:blip>
          <a:stretch>
            <a:fillRect/>
          </a:stretch>
        </p:blipFill>
        <p:spPr>
          <a:xfrm>
            <a:off x="830438" y="3292552"/>
            <a:ext cx="7381376" cy="1833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73a136cef9_1_2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Create a New Assignment</a:t>
            </a:r>
            <a:endParaRPr/>
          </a:p>
        </p:txBody>
      </p:sp>
      <p:sp>
        <p:nvSpPr>
          <p:cNvPr id="285" name="Google Shape;285;g273a136cef9_1_22"/>
          <p:cNvSpPr txBox="1">
            <a:spLocks noGrp="1"/>
          </p:cNvSpPr>
          <p:nvPr>
            <p:ph type="body" idx="1"/>
          </p:nvPr>
        </p:nvSpPr>
        <p:spPr>
          <a:xfrm>
            <a:off x="1088675" y="3226552"/>
            <a:ext cx="7202400" cy="33771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a:t>Enter:</a:t>
            </a:r>
            <a:endParaRPr sz="2100"/>
          </a:p>
          <a:p>
            <a:pPr marL="457200" lvl="0" indent="-361950" algn="l" rtl="0">
              <a:lnSpc>
                <a:spcPct val="100000"/>
              </a:lnSpc>
              <a:spcBef>
                <a:spcPts val="0"/>
              </a:spcBef>
              <a:spcAft>
                <a:spcPts val="0"/>
              </a:spcAft>
              <a:buClr>
                <a:schemeClr val="dk2"/>
              </a:buClr>
              <a:buSzPts val="2100"/>
              <a:buChar char="●"/>
            </a:pPr>
            <a:r>
              <a:rPr lang="en-US" sz="2100"/>
              <a:t>Name of the assignment</a:t>
            </a:r>
            <a:endParaRPr sz="2100"/>
          </a:p>
          <a:p>
            <a:pPr marL="457200" lvl="0" indent="-361950" algn="l" rtl="0">
              <a:lnSpc>
                <a:spcPct val="100000"/>
              </a:lnSpc>
              <a:spcBef>
                <a:spcPts val="0"/>
              </a:spcBef>
              <a:spcAft>
                <a:spcPts val="0"/>
              </a:spcAft>
              <a:buClr>
                <a:schemeClr val="dk2"/>
              </a:buClr>
              <a:buSzPts val="2100"/>
              <a:buChar char="●"/>
            </a:pPr>
            <a:r>
              <a:rPr lang="en-US" sz="2100"/>
              <a:t>Assignment group</a:t>
            </a:r>
            <a:endParaRPr sz="2100"/>
          </a:p>
          <a:p>
            <a:pPr marL="457200" lvl="0" indent="-361950" algn="l" rtl="0">
              <a:lnSpc>
                <a:spcPct val="100000"/>
              </a:lnSpc>
              <a:spcBef>
                <a:spcPts val="0"/>
              </a:spcBef>
              <a:spcAft>
                <a:spcPts val="0"/>
              </a:spcAft>
              <a:buClr>
                <a:schemeClr val="dk2"/>
              </a:buClr>
              <a:buSzPts val="2100"/>
              <a:buChar char="●"/>
            </a:pPr>
            <a:r>
              <a:rPr lang="en-US" sz="2100"/>
              <a:t>Points (default is 10)</a:t>
            </a:r>
            <a:endParaRPr sz="2100"/>
          </a:p>
          <a:p>
            <a:pPr marL="457200" lvl="0" indent="-361950" algn="l" rtl="0">
              <a:lnSpc>
                <a:spcPct val="100000"/>
              </a:lnSpc>
              <a:spcBef>
                <a:spcPts val="0"/>
              </a:spcBef>
              <a:spcAft>
                <a:spcPts val="0"/>
              </a:spcAft>
              <a:buClr>
                <a:schemeClr val="dk2"/>
              </a:buClr>
              <a:buSzPts val="2100"/>
              <a:buChar char="●"/>
            </a:pPr>
            <a:r>
              <a:rPr lang="en-US" sz="2100"/>
              <a:t>Assessment type</a:t>
            </a:r>
            <a:endParaRPr sz="2100"/>
          </a:p>
          <a:p>
            <a:pPr marL="457200" lvl="0" indent="-361950" algn="l" rtl="0">
              <a:lnSpc>
                <a:spcPct val="100000"/>
              </a:lnSpc>
              <a:spcBef>
                <a:spcPts val="0"/>
              </a:spcBef>
              <a:spcAft>
                <a:spcPts val="0"/>
              </a:spcAft>
              <a:buClr>
                <a:schemeClr val="dk2"/>
              </a:buClr>
              <a:buSzPts val="2100"/>
              <a:buChar char="●"/>
            </a:pPr>
            <a:r>
              <a:rPr lang="en-US" sz="2100"/>
              <a:t># of allowed attempts</a:t>
            </a:r>
            <a:endParaRPr sz="2100"/>
          </a:p>
          <a:p>
            <a:pPr marL="457200" lvl="0" indent="-361950" algn="l" rtl="0">
              <a:lnSpc>
                <a:spcPct val="100000"/>
              </a:lnSpc>
              <a:spcBef>
                <a:spcPts val="0"/>
              </a:spcBef>
              <a:spcAft>
                <a:spcPts val="0"/>
              </a:spcAft>
              <a:buClr>
                <a:schemeClr val="dk2"/>
              </a:buClr>
              <a:buSzPts val="2100"/>
              <a:buChar char="●"/>
            </a:pPr>
            <a:r>
              <a:rPr lang="en-US" sz="2100"/>
              <a:t>Late policy</a:t>
            </a:r>
            <a:endParaRPr sz="2100"/>
          </a:p>
          <a:p>
            <a:pPr marL="457200" lvl="0" indent="-361950" algn="l" rtl="0">
              <a:lnSpc>
                <a:spcPct val="100000"/>
              </a:lnSpc>
              <a:spcBef>
                <a:spcPts val="0"/>
              </a:spcBef>
              <a:spcAft>
                <a:spcPts val="0"/>
              </a:spcAft>
              <a:buClr>
                <a:schemeClr val="dk2"/>
              </a:buClr>
              <a:buSzPts val="2100"/>
              <a:buChar char="●"/>
            </a:pPr>
            <a:r>
              <a:rPr lang="en-US" sz="2100"/>
              <a:t>Assign to</a:t>
            </a:r>
            <a:endParaRPr sz="2100"/>
          </a:p>
          <a:p>
            <a:pPr marL="457200" lvl="0" indent="-361950" algn="l" rtl="0">
              <a:lnSpc>
                <a:spcPct val="100000"/>
              </a:lnSpc>
              <a:spcBef>
                <a:spcPts val="0"/>
              </a:spcBef>
              <a:spcAft>
                <a:spcPts val="0"/>
              </a:spcAft>
              <a:buClr>
                <a:schemeClr val="dk2"/>
              </a:buClr>
              <a:buSzPts val="2100"/>
              <a:buChar char="●"/>
            </a:pPr>
            <a:r>
              <a:rPr lang="en-US" sz="2100"/>
              <a:t>Available on</a:t>
            </a:r>
            <a:endParaRPr sz="2100"/>
          </a:p>
          <a:p>
            <a:pPr marL="457200" lvl="0" indent="-361950" algn="l" rtl="0">
              <a:lnSpc>
                <a:spcPct val="100000"/>
              </a:lnSpc>
              <a:spcBef>
                <a:spcPts val="0"/>
              </a:spcBef>
              <a:spcAft>
                <a:spcPts val="0"/>
              </a:spcAft>
              <a:buClr>
                <a:schemeClr val="dk2"/>
              </a:buClr>
              <a:buSzPts val="2100"/>
              <a:buChar char="●"/>
            </a:pPr>
            <a:r>
              <a:rPr lang="en-US" sz="2100"/>
              <a:t>Due date</a:t>
            </a:r>
            <a:endParaRPr/>
          </a:p>
        </p:txBody>
      </p:sp>
      <p:pic>
        <p:nvPicPr>
          <p:cNvPr id="286" name="Google Shape;286;g273a136cef9_1_22" descr="Screenshot of the new assignment button in ADAPT"/>
          <p:cNvPicPr preferRelativeResize="0"/>
          <p:nvPr/>
        </p:nvPicPr>
        <p:blipFill>
          <a:blip r:embed="rId3">
            <a:alphaModFix/>
          </a:blip>
          <a:stretch>
            <a:fillRect/>
          </a:stretch>
        </p:blipFill>
        <p:spPr>
          <a:xfrm>
            <a:off x="980863" y="2262550"/>
            <a:ext cx="6008074" cy="821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73a136cef9_1_29"/>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Questions</a:t>
            </a:r>
            <a:endParaRPr/>
          </a:p>
        </p:txBody>
      </p:sp>
      <p:pic>
        <p:nvPicPr>
          <p:cNvPr id="293" name="Google Shape;293;g273a136cef9_1_29" descr="Add Questions in LibreTexts"/>
          <p:cNvPicPr preferRelativeResize="0"/>
          <p:nvPr/>
        </p:nvPicPr>
        <p:blipFill>
          <a:blip r:embed="rId3">
            <a:alphaModFix/>
          </a:blip>
          <a:stretch>
            <a:fillRect/>
          </a:stretch>
        </p:blipFill>
        <p:spPr>
          <a:xfrm>
            <a:off x="1041375" y="1912925"/>
            <a:ext cx="4593925" cy="4744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73a136cef9_1_36"/>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Choose a Question Source</a:t>
            </a:r>
            <a:endParaRPr/>
          </a:p>
        </p:txBody>
      </p:sp>
      <p:sp>
        <p:nvSpPr>
          <p:cNvPr id="300" name="Google Shape;300;g273a136cef9_1_36"/>
          <p:cNvSpPr txBox="1">
            <a:spLocks noGrp="1"/>
          </p:cNvSpPr>
          <p:nvPr>
            <p:ph type="body" idx="1"/>
          </p:nvPr>
        </p:nvSpPr>
        <p:spPr>
          <a:xfrm>
            <a:off x="1088675" y="2015731"/>
            <a:ext cx="7202400" cy="1789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900"/>
              <a:t>You can search from:</a:t>
            </a:r>
            <a:endParaRPr sz="1900"/>
          </a:p>
          <a:p>
            <a:pPr marL="457200" lvl="0" indent="-349250" algn="l" rtl="0">
              <a:lnSpc>
                <a:spcPct val="115000"/>
              </a:lnSpc>
              <a:spcBef>
                <a:spcPts val="0"/>
              </a:spcBef>
              <a:spcAft>
                <a:spcPts val="0"/>
              </a:spcAft>
              <a:buClr>
                <a:schemeClr val="dk2"/>
              </a:buClr>
              <a:buSzPts val="1900"/>
              <a:buChar char="●"/>
            </a:pPr>
            <a:r>
              <a:rPr lang="en-US" sz="1900"/>
              <a:t>Questions</a:t>
            </a:r>
            <a:endParaRPr sz="1900"/>
          </a:p>
          <a:p>
            <a:pPr marL="457200" lvl="0" indent="-349250" algn="l" rtl="0">
              <a:lnSpc>
                <a:spcPct val="115000"/>
              </a:lnSpc>
              <a:spcBef>
                <a:spcPts val="0"/>
              </a:spcBef>
              <a:spcAft>
                <a:spcPts val="0"/>
              </a:spcAft>
              <a:buClr>
                <a:schemeClr val="dk2"/>
              </a:buClr>
              <a:buSzPts val="1900"/>
              <a:buChar char="●"/>
            </a:pPr>
            <a:r>
              <a:rPr lang="en-US" sz="1900"/>
              <a:t>Collections (OER projects)</a:t>
            </a:r>
            <a:endParaRPr sz="1900"/>
          </a:p>
          <a:p>
            <a:pPr marL="457200" lvl="0" indent="-349250" algn="l" rtl="0">
              <a:lnSpc>
                <a:spcPct val="115000"/>
              </a:lnSpc>
              <a:spcBef>
                <a:spcPts val="0"/>
              </a:spcBef>
              <a:spcAft>
                <a:spcPts val="0"/>
              </a:spcAft>
              <a:buClr>
                <a:schemeClr val="dk2"/>
              </a:buClr>
              <a:buSzPts val="1900"/>
              <a:buChar char="●"/>
            </a:pPr>
            <a:r>
              <a:rPr lang="en-US" sz="1900"/>
              <a:t>Public Courses (open courses)</a:t>
            </a:r>
            <a:endParaRPr/>
          </a:p>
        </p:txBody>
      </p:sp>
      <p:pic>
        <p:nvPicPr>
          <p:cNvPr id="301" name="Google Shape;301;g273a136cef9_1_36" descr="Screenshot of the question source bank in LibreTexts ADAPT"/>
          <p:cNvPicPr preferRelativeResize="0"/>
          <p:nvPr/>
        </p:nvPicPr>
        <p:blipFill>
          <a:blip r:embed="rId3">
            <a:alphaModFix/>
          </a:blip>
          <a:stretch>
            <a:fillRect/>
          </a:stretch>
        </p:blipFill>
        <p:spPr>
          <a:xfrm>
            <a:off x="2424825" y="3591700"/>
            <a:ext cx="3741249" cy="34835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73a136cef9_1_43"/>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Organize Questions</a:t>
            </a:r>
            <a:endParaRPr/>
          </a:p>
        </p:txBody>
      </p:sp>
      <p:sp>
        <p:nvSpPr>
          <p:cNvPr id="308" name="Google Shape;308;g273a136cef9_1_43"/>
          <p:cNvSpPr txBox="1">
            <a:spLocks noGrp="1"/>
          </p:cNvSpPr>
          <p:nvPr>
            <p:ph type="body" idx="1"/>
          </p:nvPr>
        </p:nvSpPr>
        <p:spPr>
          <a:xfrm>
            <a:off x="1088675" y="2015731"/>
            <a:ext cx="7202400" cy="14844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a:t>Once you find a question you like, you can: </a:t>
            </a:r>
            <a:endParaRPr sz="2200"/>
          </a:p>
          <a:p>
            <a:pPr marL="457200" lvl="0" indent="-368300" algn="l" rtl="0">
              <a:lnSpc>
                <a:spcPct val="115000"/>
              </a:lnSpc>
              <a:spcBef>
                <a:spcPts val="0"/>
              </a:spcBef>
              <a:spcAft>
                <a:spcPts val="0"/>
              </a:spcAft>
              <a:buClr>
                <a:schemeClr val="dk2"/>
              </a:buClr>
              <a:buSzPts val="2200"/>
              <a:buChar char="●"/>
            </a:pPr>
            <a:r>
              <a:rPr lang="en-US" sz="2200"/>
              <a:t>save it to your favorites (the heart) or </a:t>
            </a:r>
            <a:endParaRPr sz="2200"/>
          </a:p>
          <a:p>
            <a:pPr marL="457200" lvl="0" indent="-368300" algn="l" rtl="0">
              <a:lnSpc>
                <a:spcPct val="115000"/>
              </a:lnSpc>
              <a:spcBef>
                <a:spcPts val="0"/>
              </a:spcBef>
              <a:spcAft>
                <a:spcPts val="0"/>
              </a:spcAft>
              <a:buClr>
                <a:schemeClr val="dk2"/>
              </a:buClr>
              <a:buSzPts val="2200"/>
              <a:buChar char="●"/>
            </a:pPr>
            <a:r>
              <a:rPr lang="en-US" sz="2200"/>
              <a:t>add it to your assignment (+ symbol) </a:t>
            </a:r>
            <a:endParaRPr/>
          </a:p>
        </p:txBody>
      </p:sp>
      <p:pic>
        <p:nvPicPr>
          <p:cNvPr id="309" name="Google Shape;309;g273a136cef9_1_43" descr="Screenshot of the organization behind question source bank in LibreTexts ADAPT"/>
          <p:cNvPicPr preferRelativeResize="0"/>
          <p:nvPr/>
        </p:nvPicPr>
        <p:blipFill>
          <a:blip r:embed="rId3">
            <a:alphaModFix/>
          </a:blip>
          <a:stretch>
            <a:fillRect/>
          </a:stretch>
        </p:blipFill>
        <p:spPr>
          <a:xfrm>
            <a:off x="111475" y="3761151"/>
            <a:ext cx="8839199" cy="19998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736b161a26_0_71"/>
          <p:cNvSpPr txBox="1">
            <a:spLocks noGrp="1"/>
          </p:cNvSpPr>
          <p:nvPr>
            <p:ph type="ctrTitle"/>
          </p:nvPr>
        </p:nvSpPr>
        <p:spPr>
          <a:xfrm>
            <a:off x="638300" y="1849950"/>
            <a:ext cx="6736500" cy="115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4400"/>
              <a:buNone/>
            </a:pPr>
            <a:r>
              <a:rPr lang="en-US">
                <a:solidFill>
                  <a:srgbClr val="434343"/>
                </a:solidFill>
              </a:rPr>
              <a:t>Do you Want to Edit an ADAPT Question? </a:t>
            </a:r>
            <a:endParaRPr>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Overview</a:t>
            </a:r>
            <a:endParaRPr/>
          </a:p>
        </p:txBody>
      </p:sp>
      <p:sp>
        <p:nvSpPr>
          <p:cNvPr id="138" name="Google Shape;138;p36"/>
          <p:cNvSpPr txBox="1"/>
          <p:nvPr/>
        </p:nvSpPr>
        <p:spPr>
          <a:xfrm>
            <a:off x="915750" y="2472550"/>
            <a:ext cx="7031100" cy="3978600"/>
          </a:xfrm>
          <a:prstGeom prst="rect">
            <a:avLst/>
          </a:prstGeom>
          <a:noFill/>
          <a:ln>
            <a:noFill/>
          </a:ln>
        </p:spPr>
        <p:txBody>
          <a:bodyPr spcFirstLastPara="1" wrap="square" lIns="91425" tIns="91425" rIns="91425" bIns="91425" anchor="t" anchorCtr="0">
            <a:noAutofit/>
          </a:bodyPr>
          <a:lstStyle/>
          <a:p>
            <a:pPr marL="457200" lvl="0" indent="-419100" algn="l" rtl="0">
              <a:lnSpc>
                <a:spcPct val="150000"/>
              </a:lnSpc>
              <a:spcBef>
                <a:spcPts val="0"/>
              </a:spcBef>
              <a:spcAft>
                <a:spcPts val="0"/>
              </a:spcAft>
              <a:buClr>
                <a:schemeClr val="dk2"/>
              </a:buClr>
              <a:buSzPts val="3000"/>
              <a:buChar char="●"/>
            </a:pPr>
            <a:r>
              <a:rPr lang="en-US" sz="3000">
                <a:solidFill>
                  <a:schemeClr val="dk2"/>
                </a:solidFill>
              </a:rPr>
              <a:t>What is ADAPT?</a:t>
            </a:r>
            <a:endParaRPr sz="3000">
              <a:solidFill>
                <a:schemeClr val="dk2"/>
              </a:solidFill>
            </a:endParaRPr>
          </a:p>
          <a:p>
            <a:pPr marL="457200" lvl="0" indent="-419100" algn="l" rtl="0">
              <a:lnSpc>
                <a:spcPct val="150000"/>
              </a:lnSpc>
              <a:spcBef>
                <a:spcPts val="0"/>
              </a:spcBef>
              <a:spcAft>
                <a:spcPts val="0"/>
              </a:spcAft>
              <a:buClr>
                <a:schemeClr val="dk2"/>
              </a:buClr>
              <a:buSzPts val="3000"/>
              <a:buChar char="●"/>
            </a:pPr>
            <a:r>
              <a:rPr lang="en-US" sz="3000">
                <a:solidFill>
                  <a:schemeClr val="dk2"/>
                </a:solidFill>
              </a:rPr>
              <a:t>Why ADAPT?</a:t>
            </a:r>
            <a:endParaRPr sz="3000">
              <a:solidFill>
                <a:schemeClr val="dk2"/>
              </a:solidFill>
            </a:endParaRPr>
          </a:p>
          <a:p>
            <a:pPr marL="457200" lvl="0" indent="-419100" algn="l" rtl="0">
              <a:lnSpc>
                <a:spcPct val="150000"/>
              </a:lnSpc>
              <a:spcBef>
                <a:spcPts val="0"/>
              </a:spcBef>
              <a:spcAft>
                <a:spcPts val="0"/>
              </a:spcAft>
              <a:buClr>
                <a:schemeClr val="dk2"/>
              </a:buClr>
              <a:buSzPts val="3000"/>
              <a:buChar char="●"/>
            </a:pPr>
            <a:r>
              <a:rPr lang="en-US" sz="3000">
                <a:solidFill>
                  <a:schemeClr val="dk2"/>
                </a:solidFill>
              </a:rPr>
              <a:t>How to access ADAPT?</a:t>
            </a:r>
            <a:endParaRPr sz="3000">
              <a:solidFill>
                <a:schemeClr val="dk2"/>
              </a:solidFill>
            </a:endParaRPr>
          </a:p>
          <a:p>
            <a:pPr marL="0" lvl="0" indent="0" algn="l" rtl="0">
              <a:spcBef>
                <a:spcPts val="0"/>
              </a:spcBef>
              <a:spcAft>
                <a:spcPts val="0"/>
              </a:spcAft>
              <a:buNone/>
            </a:pPr>
            <a:endParaRPr sz="1600">
              <a:solidFill>
                <a:srgbClr val="3D372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73a136cef9_1_1"/>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Cloning?</a:t>
            </a:r>
            <a:endParaRPr/>
          </a:p>
        </p:txBody>
      </p:sp>
      <p:sp>
        <p:nvSpPr>
          <p:cNvPr id="321" name="Google Shape;321;g273a136cef9_1_1"/>
          <p:cNvSpPr txBox="1">
            <a:spLocks noGrp="1"/>
          </p:cNvSpPr>
          <p:nvPr>
            <p:ph type="body" idx="1"/>
          </p:nvPr>
        </p:nvSpPr>
        <p:spPr>
          <a:xfrm>
            <a:off x="895349" y="2219225"/>
            <a:ext cx="7690800" cy="4039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100"/>
              <a:t>No, we are not cloning Dolly the sheep.</a:t>
            </a:r>
            <a:endParaRPr sz="2100"/>
          </a:p>
          <a:p>
            <a:pPr marL="0" lvl="0" indent="0" algn="l" rtl="0">
              <a:spcBef>
                <a:spcPts val="750"/>
              </a:spcBef>
              <a:spcAft>
                <a:spcPts val="0"/>
              </a:spcAft>
              <a:buNone/>
            </a:pPr>
            <a:r>
              <a:rPr lang="en-US" sz="2100"/>
              <a:t>In ADAPT, you can copy (or clone) a native question, an assignment, and even a course.</a:t>
            </a:r>
            <a:endParaRPr sz="2100"/>
          </a:p>
          <a:p>
            <a:pPr marL="0" lvl="0" indent="0" algn="l" rtl="0">
              <a:spcBef>
                <a:spcPts val="750"/>
              </a:spcBef>
              <a:spcAft>
                <a:spcPts val="0"/>
              </a:spcAft>
              <a:buNone/>
            </a:pPr>
            <a:r>
              <a:rPr lang="en-US" sz="2100"/>
              <a:t>Why clone a question?</a:t>
            </a:r>
            <a:endParaRPr sz="2100"/>
          </a:p>
          <a:p>
            <a:pPr marL="0" lvl="0" indent="0" algn="l" rtl="0">
              <a:spcBef>
                <a:spcPts val="750"/>
              </a:spcBef>
              <a:spcAft>
                <a:spcPts val="0"/>
              </a:spcAft>
              <a:buNone/>
            </a:pPr>
            <a:r>
              <a:rPr lang="en-US" sz="2100"/>
              <a:t>You can clone a question (created by you or someone else) and edit it which will save you lots of time.</a:t>
            </a:r>
            <a:endParaRPr sz="2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73a136cef9_1_7"/>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Ready to Practice?</a:t>
            </a:r>
            <a:endParaRPr/>
          </a:p>
        </p:txBody>
      </p:sp>
      <p:sp>
        <p:nvSpPr>
          <p:cNvPr id="328" name="Google Shape;328;g273a136cef9_1_7"/>
          <p:cNvSpPr txBox="1">
            <a:spLocks noGrp="1"/>
          </p:cNvSpPr>
          <p:nvPr>
            <p:ph type="body" idx="1"/>
          </p:nvPr>
        </p:nvSpPr>
        <p:spPr>
          <a:xfrm>
            <a:off x="875000" y="1964847"/>
            <a:ext cx="7202400" cy="1535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 to the ADAPT Dashboard and find Public Courses.</a:t>
            </a:r>
            <a:endParaRPr/>
          </a:p>
          <a:p>
            <a:pPr marL="0" lvl="0" indent="0" algn="l" rtl="0">
              <a:spcBef>
                <a:spcPts val="750"/>
              </a:spcBef>
              <a:spcAft>
                <a:spcPts val="0"/>
              </a:spcAft>
              <a:buNone/>
            </a:pPr>
            <a:r>
              <a:rPr lang="en-US"/>
              <a:t>Find ADAPT Workshop and import the course.</a:t>
            </a:r>
            <a:endParaRPr/>
          </a:p>
          <a:p>
            <a:pPr marL="0" lvl="0" indent="0" algn="l" rtl="0">
              <a:spcBef>
                <a:spcPts val="750"/>
              </a:spcBef>
              <a:spcAft>
                <a:spcPts val="0"/>
              </a:spcAft>
              <a:buNone/>
            </a:pPr>
            <a:r>
              <a:rPr lang="en-US"/>
              <a:t>I have added examples of question types that you will clone and edit.</a:t>
            </a:r>
            <a:endParaRPr/>
          </a:p>
          <a:p>
            <a:pPr marL="0" lvl="0" indent="0" algn="l" rtl="0">
              <a:spcBef>
                <a:spcPts val="750"/>
              </a:spcBef>
              <a:spcAft>
                <a:spcPts val="0"/>
              </a:spcAft>
              <a:buNone/>
            </a:pPr>
            <a:endParaRPr/>
          </a:p>
        </p:txBody>
      </p:sp>
      <p:pic>
        <p:nvPicPr>
          <p:cNvPr id="329" name="Google Shape;329;g273a136cef9_1_7" descr="Finalize ADAPT course"/>
          <p:cNvPicPr preferRelativeResize="0"/>
          <p:nvPr/>
        </p:nvPicPr>
        <p:blipFill>
          <a:blip r:embed="rId3">
            <a:alphaModFix/>
          </a:blip>
          <a:stretch>
            <a:fillRect/>
          </a:stretch>
        </p:blipFill>
        <p:spPr>
          <a:xfrm>
            <a:off x="689950" y="3327047"/>
            <a:ext cx="8386511" cy="305295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73a136cef9_1_14" descr="Clone an activity and Edit in LibreTexts&#10;ADAPT"/>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Clone an activity and Edit</a:t>
            </a:r>
            <a:endParaRPr dirty="0"/>
          </a:p>
        </p:txBody>
      </p:sp>
      <p:sp>
        <p:nvSpPr>
          <p:cNvPr id="336" name="Google Shape;336;g273a136cef9_1_14"/>
          <p:cNvSpPr txBox="1">
            <a:spLocks noGrp="1"/>
          </p:cNvSpPr>
          <p:nvPr>
            <p:ph type="body" idx="1"/>
          </p:nvPr>
        </p:nvSpPr>
        <p:spPr>
          <a:xfrm>
            <a:off x="837000" y="2015725"/>
            <a:ext cx="7454100" cy="1148700"/>
          </a:xfrm>
          <a:prstGeom prst="rect">
            <a:avLst/>
          </a:prstGeom>
        </p:spPr>
        <p:txBody>
          <a:bodyPr spcFirstLastPara="1" wrap="square" lIns="91425" tIns="45700" rIns="91425" bIns="45700" anchor="t" anchorCtr="0">
            <a:normAutofit fontScale="92500" lnSpcReduction="10000"/>
          </a:bodyPr>
          <a:lstStyle/>
          <a:p>
            <a:pPr marL="0" lvl="0" indent="0" algn="l" rtl="0">
              <a:spcBef>
                <a:spcPts val="750"/>
              </a:spcBef>
              <a:spcAft>
                <a:spcPts val="0"/>
              </a:spcAft>
              <a:buNone/>
            </a:pPr>
            <a:r>
              <a:rPr lang="en-US" sz="2000"/>
              <a:t>Clone (or copy) the activity by clicking on the paper icon next to the pencil. That will create a copy version of the same activity that now you can edit.</a:t>
            </a:r>
            <a:endParaRPr sz="2000"/>
          </a:p>
        </p:txBody>
      </p:sp>
      <p:pic>
        <p:nvPicPr>
          <p:cNvPr id="337" name="Google Shape;337;g273a136cef9_1_14" descr="Clone an activity and Edit"/>
          <p:cNvPicPr preferRelativeResize="0"/>
          <p:nvPr/>
        </p:nvPicPr>
        <p:blipFill>
          <a:blip r:embed="rId3">
            <a:alphaModFix/>
          </a:blip>
          <a:stretch>
            <a:fillRect/>
          </a:stretch>
        </p:blipFill>
        <p:spPr>
          <a:xfrm>
            <a:off x="837013" y="3429008"/>
            <a:ext cx="7705725" cy="1019175"/>
          </a:xfrm>
          <a:prstGeom prst="rect">
            <a:avLst/>
          </a:prstGeom>
          <a:noFill/>
          <a:ln>
            <a:noFill/>
          </a:ln>
        </p:spPr>
      </p:pic>
      <p:pic>
        <p:nvPicPr>
          <p:cNvPr id="338" name="Google Shape;338;g273a136cef9_1_14" descr="Clone an activity and Edit"/>
          <p:cNvPicPr preferRelativeResize="0"/>
          <p:nvPr/>
        </p:nvPicPr>
        <p:blipFill>
          <a:blip r:embed="rId4">
            <a:alphaModFix/>
          </a:blip>
          <a:stretch>
            <a:fillRect/>
          </a:stretch>
        </p:blipFill>
        <p:spPr>
          <a:xfrm>
            <a:off x="775113" y="4814283"/>
            <a:ext cx="7829550" cy="1104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736fdb7a17_0_15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Need more ADAPT Training?</a:t>
            </a:r>
            <a:endParaRPr/>
          </a:p>
        </p:txBody>
      </p:sp>
      <p:sp>
        <p:nvSpPr>
          <p:cNvPr id="345" name="Google Shape;345;g2736fdb7a17_0_155"/>
          <p:cNvSpPr txBox="1">
            <a:spLocks noGrp="1"/>
          </p:cNvSpPr>
          <p:nvPr>
            <p:ph type="body" idx="1"/>
          </p:nvPr>
        </p:nvSpPr>
        <p:spPr>
          <a:xfrm>
            <a:off x="344998" y="2137825"/>
            <a:ext cx="8454000" cy="4039200"/>
          </a:xfrm>
          <a:prstGeom prst="rect">
            <a:avLst/>
          </a:prstGeom>
        </p:spPr>
        <p:txBody>
          <a:bodyPr spcFirstLastPara="1" wrap="square" lIns="91425" tIns="45700" rIns="91425" bIns="45700" anchor="t" anchorCtr="0">
            <a:normAutofit lnSpcReduction="10000"/>
          </a:bodyPr>
          <a:lstStyle/>
          <a:p>
            <a:pPr marL="457200" lvl="0" indent="-228600" algn="l" rtl="0">
              <a:lnSpc>
                <a:spcPct val="115000"/>
              </a:lnSpc>
              <a:spcBef>
                <a:spcPts val="1100"/>
              </a:spcBef>
              <a:spcAft>
                <a:spcPts val="0"/>
              </a:spcAft>
              <a:buClr>
                <a:srgbClr val="333333"/>
              </a:buClr>
              <a:buSzPct val="56923"/>
              <a:buFont typeface="Montserrat"/>
              <a:buNone/>
            </a:pPr>
            <a:r>
              <a:rPr lang="en-US" sz="2108">
                <a:solidFill>
                  <a:srgbClr val="53031B"/>
                </a:solidFill>
                <a:uFill>
                  <a:noFill/>
                </a:uFill>
                <a:hlinkClick r:id="rId3">
                  <a:extLst>
                    <a:ext uri="{A12FA001-AC4F-418D-AE19-62706E023703}">
                      <ahyp:hlinkClr xmlns:ahyp="http://schemas.microsoft.com/office/drawing/2018/hyperlinkcolor" val="tx"/>
                    </a:ext>
                  </a:extLst>
                </a:hlinkClick>
              </a:rPr>
              <a:t>ADAPT Level 2 – Creating in ADAPT</a:t>
            </a:r>
            <a:br>
              <a:rPr lang="en-US" sz="2108">
                <a:solidFill>
                  <a:srgbClr val="53031B"/>
                </a:solidFill>
                <a:uFill>
                  <a:noFill/>
                </a:uFill>
                <a:hlinkClick r:id="rId3">
                  <a:extLst>
                    <a:ext uri="{A12FA001-AC4F-418D-AE19-62706E023703}">
                      <ahyp:hlinkClr xmlns:ahyp="http://schemas.microsoft.com/office/drawing/2018/hyperlinkcolor" val="tx"/>
                    </a:ext>
                  </a:extLst>
                </a:hlinkClick>
              </a:rPr>
            </a:br>
            <a:r>
              <a:rPr lang="en-US" sz="2108">
                <a:solidFill>
                  <a:srgbClr val="00427E"/>
                </a:solidFill>
              </a:rPr>
              <a:t>Friday, June 21, 2024 from 1:30 pm – 3:00 pm</a:t>
            </a:r>
            <a:br>
              <a:rPr lang="en-US" sz="2108">
                <a:solidFill>
                  <a:srgbClr val="00427E"/>
                </a:solidFill>
              </a:rPr>
            </a:br>
            <a:r>
              <a:rPr lang="en-US" sz="1782">
                <a:solidFill>
                  <a:srgbClr val="333333"/>
                </a:solidFill>
              </a:rPr>
              <a:t>In this webinar, you will learn how to create auto-graded activities in ADAPT, featuring various question types like fill-in-the-blank, multiple choice, true or false, select choice, and matching that are accessible and adaptable.</a:t>
            </a:r>
            <a:br>
              <a:rPr lang="en-US" sz="1782">
                <a:solidFill>
                  <a:srgbClr val="333333"/>
                </a:solidFill>
              </a:rPr>
            </a:br>
            <a:r>
              <a:rPr lang="en-US" sz="1782">
                <a:solidFill>
                  <a:srgbClr val="53031B"/>
                </a:solidFill>
                <a:uFill>
                  <a:noFill/>
                </a:uFill>
                <a:hlinkClick r:id="rId4">
                  <a:extLst>
                    <a:ext uri="{A12FA001-AC4F-418D-AE19-62706E023703}">
                      <ahyp:hlinkClr xmlns:ahyp="http://schemas.microsoft.com/office/drawing/2018/hyperlinkcolor" val="tx"/>
                    </a:ext>
                  </a:extLst>
                </a:hlinkClick>
              </a:rPr>
              <a:t>Register for ADAPT Level 2</a:t>
            </a:r>
            <a:endParaRPr sz="1782">
              <a:solidFill>
                <a:srgbClr val="53031B"/>
              </a:solidFill>
            </a:endParaRPr>
          </a:p>
          <a:p>
            <a:pPr marL="457200" lvl="0" indent="-228600" algn="l" rtl="0">
              <a:lnSpc>
                <a:spcPct val="115000"/>
              </a:lnSpc>
              <a:spcBef>
                <a:spcPts val="0"/>
              </a:spcBef>
              <a:spcAft>
                <a:spcPts val="0"/>
              </a:spcAft>
              <a:buClr>
                <a:srgbClr val="333333"/>
              </a:buClr>
              <a:buSzPct val="100000"/>
              <a:buFont typeface="Arial"/>
              <a:buNone/>
            </a:pPr>
            <a:endParaRPr sz="2008">
              <a:solidFill>
                <a:srgbClr val="53031B"/>
              </a:solidFill>
            </a:endParaRPr>
          </a:p>
          <a:p>
            <a:pPr marL="457200" lvl="0" indent="-228600" algn="l" rtl="0">
              <a:lnSpc>
                <a:spcPct val="115000"/>
              </a:lnSpc>
              <a:spcBef>
                <a:spcPts val="0"/>
              </a:spcBef>
              <a:spcAft>
                <a:spcPts val="0"/>
              </a:spcAft>
              <a:buClr>
                <a:srgbClr val="333333"/>
              </a:buClr>
              <a:buSzPct val="56923"/>
              <a:buFont typeface="Montserrat"/>
              <a:buNone/>
            </a:pPr>
            <a:r>
              <a:rPr lang="en-US" sz="2108">
                <a:solidFill>
                  <a:srgbClr val="53031B"/>
                </a:solidFill>
                <a:uFill>
                  <a:noFill/>
                </a:uFill>
                <a:hlinkClick r:id="rId5">
                  <a:extLst>
                    <a:ext uri="{A12FA001-AC4F-418D-AE19-62706E023703}">
                      <ahyp:hlinkClr xmlns:ahyp="http://schemas.microsoft.com/office/drawing/2018/hyperlinkcolor" val="tx"/>
                    </a:ext>
                  </a:extLst>
                </a:hlinkClick>
              </a:rPr>
              <a:t>ADAPT Level 3 – Using ADAPT in Canvas</a:t>
            </a:r>
            <a:br>
              <a:rPr lang="en-US" sz="2108">
                <a:solidFill>
                  <a:srgbClr val="53031B"/>
                </a:solidFill>
                <a:uFill>
                  <a:noFill/>
                </a:uFill>
                <a:hlinkClick r:id="rId5">
                  <a:extLst>
                    <a:ext uri="{A12FA001-AC4F-418D-AE19-62706E023703}">
                      <ahyp:hlinkClr xmlns:ahyp="http://schemas.microsoft.com/office/drawing/2018/hyperlinkcolor" val="tx"/>
                    </a:ext>
                  </a:extLst>
                </a:hlinkClick>
              </a:rPr>
            </a:br>
            <a:r>
              <a:rPr lang="en-US" sz="2108">
                <a:solidFill>
                  <a:srgbClr val="00427E"/>
                </a:solidFill>
              </a:rPr>
              <a:t>Monday, July 15, 2024 from 3:00 pm – 4:30 pm</a:t>
            </a:r>
            <a:br>
              <a:rPr lang="en-US" sz="2108">
                <a:solidFill>
                  <a:srgbClr val="00427E"/>
                </a:solidFill>
              </a:rPr>
            </a:br>
            <a:r>
              <a:rPr lang="en-US" sz="1783">
                <a:solidFill>
                  <a:srgbClr val="333333"/>
                </a:solidFill>
              </a:rPr>
              <a:t>Having created assessments in ADAPT, how can you integrate them into Canvas? Explore ADAPT’s seamless integration with Canvas grades.</a:t>
            </a:r>
            <a:br>
              <a:rPr lang="en-US" sz="1783">
                <a:solidFill>
                  <a:srgbClr val="333333"/>
                </a:solidFill>
              </a:rPr>
            </a:br>
            <a:r>
              <a:rPr lang="en-US" sz="1783">
                <a:solidFill>
                  <a:srgbClr val="53031B"/>
                </a:solidFill>
                <a:uFill>
                  <a:noFill/>
                </a:uFill>
                <a:hlinkClick r:id="rId6">
                  <a:extLst>
                    <a:ext uri="{A12FA001-AC4F-418D-AE19-62706E023703}">
                      <ahyp:hlinkClr xmlns:ahyp="http://schemas.microsoft.com/office/drawing/2018/hyperlinkcolor" val="tx"/>
                    </a:ext>
                  </a:extLst>
                </a:hlinkClick>
              </a:rPr>
              <a:t>Register for ADAPT Level 3</a:t>
            </a:r>
            <a:endParaRPr sz="1783">
              <a:solidFill>
                <a:srgbClr val="53031B"/>
              </a:solidFill>
            </a:endParaRPr>
          </a:p>
          <a:p>
            <a:pPr marL="457200" lvl="0" indent="-228600" algn="l" rtl="0">
              <a:lnSpc>
                <a:spcPct val="115000"/>
              </a:lnSpc>
              <a:spcBef>
                <a:spcPts val="0"/>
              </a:spcBef>
              <a:spcAft>
                <a:spcPts val="0"/>
              </a:spcAft>
              <a:buClr>
                <a:srgbClr val="333333"/>
              </a:buClr>
              <a:buSzPct val="92307"/>
              <a:buFont typeface="Montserrat"/>
              <a:buNone/>
            </a:pPr>
            <a:endParaRPr sz="1300" b="1">
              <a:solidFill>
                <a:srgbClr val="53031B"/>
              </a:solidFill>
              <a:latin typeface="Montserrat"/>
              <a:ea typeface="Montserrat"/>
              <a:cs typeface="Montserrat"/>
              <a:sym typeface="Montserrat"/>
            </a:endParaRPr>
          </a:p>
          <a:p>
            <a:pPr marL="0" lvl="0" indent="0" algn="l" rtl="0">
              <a:spcBef>
                <a:spcPts val="18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36fdb7a17_0_16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Virtual LibreFest-July 8-12, 2024</a:t>
            </a:r>
            <a:endParaRPr/>
          </a:p>
        </p:txBody>
      </p:sp>
      <p:sp>
        <p:nvSpPr>
          <p:cNvPr id="352" name="Google Shape;352;g2736fdb7a17_0_162"/>
          <p:cNvSpPr txBox="1">
            <a:spLocks noGrp="1"/>
          </p:cNvSpPr>
          <p:nvPr>
            <p:ph type="body" idx="1"/>
          </p:nvPr>
        </p:nvSpPr>
        <p:spPr>
          <a:xfrm>
            <a:off x="386650" y="1964850"/>
            <a:ext cx="8496000" cy="4659000"/>
          </a:xfrm>
          <a:prstGeom prst="rect">
            <a:avLst/>
          </a:prstGeom>
        </p:spPr>
        <p:txBody>
          <a:bodyPr spcFirstLastPara="1" wrap="square" lIns="91425" tIns="45700" rIns="91425" bIns="45700" anchor="t" anchorCtr="0">
            <a:noAutofit/>
          </a:bodyPr>
          <a:lstStyle/>
          <a:p>
            <a:pPr marL="0" lvl="0" indent="0" algn="l" rtl="0">
              <a:lnSpc>
                <a:spcPct val="110000"/>
              </a:lnSpc>
              <a:spcBef>
                <a:spcPts val="750"/>
              </a:spcBef>
              <a:spcAft>
                <a:spcPts val="0"/>
              </a:spcAft>
              <a:buSzPts val="770"/>
              <a:buNone/>
            </a:pPr>
            <a:r>
              <a:rPr lang="en-US" sz="1620"/>
              <a:t> This virtual workshop will provide four and a half days of teaching and working sessions covering: how to create Open Education Resources (OER); how to edit/modify existing OER to build textbooks and other learning resources; how to use the LibreTexts Conductor project management platform and new Workbench; and the ADAPT open homework and assessment system.</a:t>
            </a:r>
            <a:br>
              <a:rPr lang="en-US" sz="1620"/>
            </a:br>
            <a:br>
              <a:rPr lang="en-US" sz="1620"/>
            </a:br>
            <a:r>
              <a:rPr lang="en-US" sz="1620"/>
              <a:t>Sessions will begin at 9:00 am on Monday. Office hours will be held every day from 8:00 – 9:00 am. There will be time for questions and reflections at the close of each day's sessions from 3:00 – 4:00 pm.</a:t>
            </a:r>
            <a:br>
              <a:rPr lang="en-US" sz="1420"/>
            </a:br>
            <a:endParaRPr sz="1420"/>
          </a:p>
          <a:p>
            <a:pPr marL="0" lvl="0" indent="0" algn="l" rtl="0">
              <a:lnSpc>
                <a:spcPct val="110000"/>
              </a:lnSpc>
              <a:spcBef>
                <a:spcPts val="750"/>
              </a:spcBef>
              <a:spcAft>
                <a:spcPts val="0"/>
              </a:spcAft>
              <a:buSzPts val="770"/>
              <a:buNone/>
            </a:pPr>
            <a:r>
              <a:rPr lang="en-US" sz="1420"/>
              <a:t>If you do not already have a LibreTexts account, you will be prompted to create one during the </a:t>
            </a:r>
            <a:r>
              <a:rPr lang="en-US" sz="1420" u="sng">
                <a:solidFill>
                  <a:schemeClr val="hlink"/>
                </a:solidFill>
                <a:hlinkClick r:id="rId3"/>
              </a:rPr>
              <a:t>LibreFest Registration</a:t>
            </a:r>
            <a:r>
              <a:rPr lang="en-US" sz="1420"/>
              <a:t> process.</a:t>
            </a:r>
            <a:endParaRPr sz="1420"/>
          </a:p>
          <a:p>
            <a:pPr marL="0" lvl="0" indent="0" algn="l" rtl="0">
              <a:lnSpc>
                <a:spcPct val="110000"/>
              </a:lnSpc>
              <a:spcBef>
                <a:spcPts val="750"/>
              </a:spcBef>
              <a:spcAft>
                <a:spcPts val="0"/>
              </a:spcAft>
              <a:buSzPts val="770"/>
              <a:buNone/>
            </a:pPr>
            <a:r>
              <a:rPr lang="en-US" sz="1420"/>
              <a:t>The </a:t>
            </a:r>
            <a:r>
              <a:rPr lang="en-US" sz="1420" u="sng">
                <a:solidFill>
                  <a:schemeClr val="hlink"/>
                </a:solidFill>
                <a:hlinkClick r:id="rId3"/>
              </a:rPr>
              <a:t>LibreFest Registration</a:t>
            </a:r>
            <a:r>
              <a:rPr lang="en-US" sz="1420"/>
              <a:t> fee for this workshop is $35 and includes a LibreTexts shirt and other small swag. Please use the payment link at the end of the </a:t>
            </a:r>
            <a:r>
              <a:rPr lang="en-US" sz="1420" u="sng">
                <a:solidFill>
                  <a:schemeClr val="hlink"/>
                </a:solidFill>
                <a:hlinkClick r:id="rId3"/>
              </a:rPr>
              <a:t>LibreFest Registration</a:t>
            </a:r>
            <a:r>
              <a:rPr lang="en-US" sz="1420"/>
              <a:t> form to pay. </a:t>
            </a:r>
            <a:endParaRPr sz="1420"/>
          </a:p>
          <a:p>
            <a:pPr marL="0" lvl="0" indent="0" algn="l" rtl="0">
              <a:lnSpc>
                <a:spcPct val="110000"/>
              </a:lnSpc>
              <a:spcBef>
                <a:spcPts val="750"/>
              </a:spcBef>
              <a:spcAft>
                <a:spcPts val="0"/>
              </a:spcAft>
              <a:buSzPts val="770"/>
              <a:buNone/>
            </a:pPr>
            <a:r>
              <a:rPr lang="en-US" sz="1420"/>
              <a:t>Note: No swag will be offered when using the fee waiver option.</a:t>
            </a:r>
            <a:endParaRPr sz="1420"/>
          </a:p>
          <a:p>
            <a:pPr marL="0" lvl="0" indent="0" algn="l" rtl="0">
              <a:lnSpc>
                <a:spcPct val="110000"/>
              </a:lnSpc>
              <a:spcBef>
                <a:spcPts val="750"/>
              </a:spcBef>
              <a:spcAft>
                <a:spcPts val="0"/>
              </a:spcAft>
              <a:buSzPts val="770"/>
              <a:buNone/>
            </a:pPr>
            <a:r>
              <a:rPr lang="en-US" sz="1420"/>
              <a:t>The </a:t>
            </a:r>
            <a:r>
              <a:rPr lang="en-US" sz="1420" u="sng">
                <a:solidFill>
                  <a:schemeClr val="hlink"/>
                </a:solidFill>
                <a:hlinkClick r:id="rId3"/>
              </a:rPr>
              <a:t>LibreFest Registration</a:t>
            </a:r>
            <a:r>
              <a:rPr lang="en-US" sz="1420"/>
              <a:t> will close no later than July 5, 2024. However, capacity is limited, so the registration may close sooner.</a:t>
            </a:r>
            <a:endParaRPr sz="1420"/>
          </a:p>
          <a:p>
            <a:pPr marL="0" lvl="0" indent="0" algn="l" rtl="0">
              <a:lnSpc>
                <a:spcPct val="110000"/>
              </a:lnSpc>
              <a:spcBef>
                <a:spcPts val="750"/>
              </a:spcBef>
              <a:spcAft>
                <a:spcPts val="0"/>
              </a:spcAft>
              <a:buSzPts val="770"/>
              <a:buNone/>
            </a:pPr>
            <a:endParaRPr sz="112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ceb051ea18_0_133"/>
          <p:cNvSpPr txBox="1">
            <a:spLocks noGrp="1"/>
          </p:cNvSpPr>
          <p:nvPr>
            <p:ph type="ctrTitle"/>
          </p:nvPr>
        </p:nvSpPr>
        <p:spPr>
          <a:xfrm>
            <a:off x="638300" y="1849950"/>
            <a:ext cx="6736500" cy="115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4400"/>
              <a:buNone/>
            </a:pPr>
            <a:r>
              <a:rPr lang="en-US"/>
              <a:t>Looking for more ADAPT Resources?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d22745eacf_2_64"/>
          <p:cNvSpPr txBox="1">
            <a:spLocks noGrp="1"/>
          </p:cNvSpPr>
          <p:nvPr>
            <p:ph type="title"/>
          </p:nvPr>
        </p:nvSpPr>
        <p:spPr>
          <a:xfrm>
            <a:off x="985275" y="584788"/>
            <a:ext cx="6462600" cy="8574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r>
              <a:rPr lang="en-US" sz="3300">
                <a:solidFill>
                  <a:srgbClr val="434343"/>
                </a:solidFill>
              </a:rPr>
              <a:t>ADAPT resources</a:t>
            </a:r>
            <a:endParaRPr sz="3300">
              <a:solidFill>
                <a:srgbClr val="434343"/>
              </a:solidFill>
            </a:endParaRPr>
          </a:p>
        </p:txBody>
      </p:sp>
      <p:sp>
        <p:nvSpPr>
          <p:cNvPr id="363" name="Google Shape;363;gd22745eacf_2_64"/>
          <p:cNvSpPr txBox="1"/>
          <p:nvPr/>
        </p:nvSpPr>
        <p:spPr>
          <a:xfrm>
            <a:off x="764750" y="1850750"/>
            <a:ext cx="7942500" cy="4584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2"/>
              </a:buClr>
              <a:buSzPts val="2400"/>
              <a:buChar char="●"/>
            </a:pPr>
            <a:r>
              <a:rPr lang="en-US" sz="2400">
                <a:solidFill>
                  <a:schemeClr val="dk2"/>
                </a:solidFill>
              </a:rPr>
              <a:t>Accessibility </a:t>
            </a:r>
            <a:r>
              <a:rPr lang="en-US" sz="2400" u="sng">
                <a:solidFill>
                  <a:schemeClr val="dk2"/>
                </a:solidFill>
                <a:hlinkClick r:id="rId3">
                  <a:extLst>
                    <a:ext uri="{A12FA001-AC4F-418D-AE19-62706E023703}">
                      <ahyp:hlinkClr xmlns:ahyp="http://schemas.microsoft.com/office/drawing/2018/hyperlinkcolor" val="tx"/>
                    </a:ext>
                  </a:extLst>
                </a:hlinkClick>
              </a:rPr>
              <a:t>reports</a:t>
            </a:r>
            <a:endParaRPr sz="2400">
              <a:solidFill>
                <a:schemeClr val="dk2"/>
              </a:solidFill>
            </a:endParaRPr>
          </a:p>
          <a:p>
            <a:pPr marL="0" lvl="0" indent="0" algn="l" rtl="0">
              <a:spcBef>
                <a:spcPts val="0"/>
              </a:spcBef>
              <a:spcAft>
                <a:spcPts val="0"/>
              </a:spcAft>
              <a:buNone/>
            </a:pP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ADAPT </a:t>
            </a:r>
            <a:r>
              <a:rPr lang="en-US" sz="2400" u="sng">
                <a:solidFill>
                  <a:schemeClr val="dk2"/>
                </a:solidFill>
                <a:hlinkClick r:id="rId4">
                  <a:extLst>
                    <a:ext uri="{A12FA001-AC4F-418D-AE19-62706E023703}">
                      <ahyp:hlinkClr xmlns:ahyp="http://schemas.microsoft.com/office/drawing/2018/hyperlinkcolor" val="tx"/>
                    </a:ext>
                  </a:extLst>
                </a:hlinkClick>
              </a:rPr>
              <a:t>construction guide</a:t>
            </a:r>
            <a:endParaRPr sz="2400">
              <a:solidFill>
                <a:schemeClr val="dk2"/>
              </a:solidFill>
            </a:endParaRPr>
          </a:p>
          <a:p>
            <a:pPr marL="0" lvl="0" indent="0" algn="l" rtl="0">
              <a:spcBef>
                <a:spcPts val="0"/>
              </a:spcBef>
              <a:spcAft>
                <a:spcPts val="0"/>
              </a:spcAft>
              <a:buNone/>
            </a:pP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Canvas LTI for ADAPT </a:t>
            </a:r>
            <a:r>
              <a:rPr lang="en-US" sz="2400" u="sng">
                <a:solidFill>
                  <a:schemeClr val="dk2"/>
                </a:solidFill>
                <a:hlinkClick r:id="rId5">
                  <a:extLst>
                    <a:ext uri="{A12FA001-AC4F-418D-AE19-62706E023703}">
                      <ahyp:hlinkClr xmlns:ahyp="http://schemas.microsoft.com/office/drawing/2018/hyperlinkcolor" val="tx"/>
                    </a:ext>
                  </a:extLst>
                </a:hlinkClick>
              </a:rPr>
              <a:t>instructions</a:t>
            </a:r>
            <a:endParaRPr sz="2400">
              <a:solidFill>
                <a:schemeClr val="dk2"/>
              </a:solidFill>
            </a:endParaRPr>
          </a:p>
          <a:p>
            <a:pPr marL="0" lvl="0" indent="0" algn="l" rtl="0">
              <a:spcBef>
                <a:spcPts val="0"/>
              </a:spcBef>
              <a:spcAft>
                <a:spcPts val="0"/>
              </a:spcAft>
              <a:buNone/>
            </a:pPr>
            <a:endParaRPr sz="2400">
              <a:solidFill>
                <a:schemeClr val="dk2"/>
              </a:solidFill>
            </a:endParaRPr>
          </a:p>
          <a:p>
            <a:pPr marL="457200" lvl="0" indent="-381000" algn="l" rtl="0">
              <a:spcBef>
                <a:spcPts val="0"/>
              </a:spcBef>
              <a:spcAft>
                <a:spcPts val="0"/>
              </a:spcAft>
              <a:buClr>
                <a:schemeClr val="dk2"/>
              </a:buClr>
              <a:buSzPts val="2400"/>
              <a:buChar char="●"/>
            </a:pPr>
            <a:r>
              <a:rPr lang="en-US" sz="2400">
                <a:solidFill>
                  <a:schemeClr val="dk2"/>
                </a:solidFill>
              </a:rPr>
              <a:t>LibreTexts weekly office hours in </a:t>
            </a:r>
            <a:r>
              <a:rPr lang="en-US" sz="2400" u="sng">
                <a:solidFill>
                  <a:schemeClr val="dk2"/>
                </a:solidFill>
                <a:hlinkClick r:id="rId6">
                  <a:extLst>
                    <a:ext uri="{A12FA001-AC4F-418D-AE19-62706E023703}">
                      <ahyp:hlinkClr xmlns:ahyp="http://schemas.microsoft.com/office/drawing/2018/hyperlinkcolor" val="tx"/>
                    </a:ext>
                  </a:extLst>
                </a:hlinkClick>
              </a:rPr>
              <a:t>Zoom</a:t>
            </a:r>
            <a:r>
              <a:rPr lang="en-US" sz="2400">
                <a:solidFill>
                  <a:schemeClr val="dk2"/>
                </a:solidFill>
              </a:rPr>
              <a:t>:</a:t>
            </a:r>
            <a:endParaRPr sz="2400">
              <a:solidFill>
                <a:schemeClr val="dk2"/>
              </a:solidFill>
            </a:endParaRPr>
          </a:p>
          <a:p>
            <a:pPr marL="0" lvl="0" indent="0" algn="l" rtl="0">
              <a:spcBef>
                <a:spcPts val="0"/>
              </a:spcBef>
              <a:spcAft>
                <a:spcPts val="0"/>
              </a:spcAft>
              <a:buNone/>
            </a:pPr>
            <a:endParaRPr sz="2400">
              <a:solidFill>
                <a:schemeClr val="dk2"/>
              </a:solidFill>
            </a:endParaRPr>
          </a:p>
          <a:p>
            <a:pPr marL="914400" lvl="1" indent="-381000" algn="l" rtl="0">
              <a:spcBef>
                <a:spcPts val="0"/>
              </a:spcBef>
              <a:spcAft>
                <a:spcPts val="0"/>
              </a:spcAft>
              <a:buClr>
                <a:schemeClr val="dk2"/>
              </a:buClr>
              <a:buSzPts val="2400"/>
              <a:buChar char="○"/>
            </a:pPr>
            <a:r>
              <a:rPr lang="en-US" sz="2400">
                <a:solidFill>
                  <a:schemeClr val="dk2"/>
                </a:solidFill>
              </a:rPr>
              <a:t>Tuesdays at 9:00-10:00 PST</a:t>
            </a:r>
            <a:endParaRPr sz="2400">
              <a:solidFill>
                <a:schemeClr val="dk2"/>
              </a:solidFill>
            </a:endParaRPr>
          </a:p>
          <a:p>
            <a:pPr marL="914400" lvl="1" indent="-381000" algn="l" rtl="0">
              <a:spcBef>
                <a:spcPts val="0"/>
              </a:spcBef>
              <a:spcAft>
                <a:spcPts val="0"/>
              </a:spcAft>
              <a:buClr>
                <a:schemeClr val="dk2"/>
              </a:buClr>
              <a:buSzPts val="2400"/>
              <a:buChar char="○"/>
            </a:pPr>
            <a:r>
              <a:rPr lang="en-US" sz="2400">
                <a:solidFill>
                  <a:schemeClr val="dk2"/>
                </a:solidFill>
              </a:rPr>
              <a:t>Thursdays at 9:00-10:00 PST</a:t>
            </a:r>
            <a:endParaRPr sz="2400" i="0" u="none" strike="noStrike" cap="none">
              <a:solidFill>
                <a:schemeClr val="dk2"/>
              </a:solidFill>
              <a:highlight>
                <a:srgbClr val="FFFFFF"/>
              </a:highlight>
            </a:endParaRPr>
          </a:p>
          <a:p>
            <a:pPr marL="457200" marR="381000" lvl="0" indent="0" algn="l" rtl="0">
              <a:lnSpc>
                <a:spcPct val="115000"/>
              </a:lnSpc>
              <a:spcBef>
                <a:spcPts val="0"/>
              </a:spcBef>
              <a:spcAft>
                <a:spcPts val="0"/>
              </a:spcAft>
              <a:buNone/>
            </a:pPr>
            <a:endParaRPr sz="1550" b="0" i="0" u="none" strike="noStrike" cap="none">
              <a:solidFill>
                <a:srgbClr val="201F1E"/>
              </a:solidFill>
              <a:highlight>
                <a:srgbClr val="FFFFFF"/>
              </a:highlight>
              <a:latin typeface="Raleway"/>
              <a:ea typeface="Raleway"/>
              <a:cs typeface="Raleway"/>
              <a:sym typeface="Raleway"/>
            </a:endParaRPr>
          </a:p>
          <a:p>
            <a:pPr marL="0" marR="0" lvl="0" indent="0" algn="l" rtl="0">
              <a:lnSpc>
                <a:spcPct val="100000"/>
              </a:lnSpc>
              <a:spcBef>
                <a:spcPts val="0"/>
              </a:spcBef>
              <a:spcAft>
                <a:spcPts val="0"/>
              </a:spcAft>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400" b="0" i="0" u="none" strike="noStrike" cap="none">
              <a:solidFill>
                <a:srgbClr val="000000"/>
              </a:solidFill>
              <a:latin typeface="Lato"/>
              <a:ea typeface="Lato"/>
              <a:cs typeface="Lato"/>
              <a:sym typeface="Lato"/>
            </a:endParaRPr>
          </a:p>
        </p:txBody>
      </p:sp>
      <p:sp>
        <p:nvSpPr>
          <p:cNvPr id="364" name="Google Shape;364;gd22745eacf_2_64">
            <a:extLst>
              <a:ext uri="{C183D7F6-B498-43B3-948B-1728B52AA6E4}">
                <adec:decorative xmlns:adec="http://schemas.microsoft.com/office/drawing/2017/decorative" val="1"/>
              </a:ext>
            </a:extLst>
          </p:cNvPr>
          <p:cNvSpPr/>
          <p:nvPr/>
        </p:nvSpPr>
        <p:spPr>
          <a:xfrm rot="-5400000">
            <a:off x="3027825" y="-600350"/>
            <a:ext cx="47700" cy="41328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cc6f6f981e_7_110"/>
          <p:cNvSpPr txBox="1">
            <a:spLocks noGrp="1"/>
          </p:cNvSpPr>
          <p:nvPr>
            <p:ph type="title"/>
          </p:nvPr>
        </p:nvSpPr>
        <p:spPr>
          <a:xfrm>
            <a:off x="917725" y="895425"/>
            <a:ext cx="7675200" cy="489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r>
              <a:rPr lang="en-US" sz="2700" dirty="0">
                <a:solidFill>
                  <a:srgbClr val="4B4B4B"/>
                </a:solidFill>
              </a:rPr>
              <a:t>ASCCC OERI Recorded Webinars on ADAPT</a:t>
            </a:r>
            <a:endParaRPr sz="2700" dirty="0">
              <a:solidFill>
                <a:srgbClr val="4B4B4B"/>
              </a:solidFill>
            </a:endParaRPr>
          </a:p>
        </p:txBody>
      </p:sp>
      <p:sp>
        <p:nvSpPr>
          <p:cNvPr id="370" name="Google Shape;370;gcc6f6f981e_7_110">
            <a:extLst>
              <a:ext uri="{C183D7F6-B498-43B3-948B-1728B52AA6E4}">
                <adec:decorative xmlns:adec="http://schemas.microsoft.com/office/drawing/2017/decorative" val="1"/>
              </a:ext>
            </a:extLst>
          </p:cNvPr>
          <p:cNvSpPr/>
          <p:nvPr/>
        </p:nvSpPr>
        <p:spPr>
          <a:xfrm rot="-5400000">
            <a:off x="4425650" y="-2125325"/>
            <a:ext cx="47700" cy="68979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371" name="Google Shape;371;gcc6f6f981e_7_110"/>
          <p:cNvGraphicFramePr/>
          <p:nvPr/>
        </p:nvGraphicFramePr>
        <p:xfrm>
          <a:off x="586425" y="1461451"/>
          <a:ext cx="7884950" cy="4339025"/>
        </p:xfrm>
        <a:graphic>
          <a:graphicData uri="http://schemas.openxmlformats.org/drawingml/2006/table">
            <a:tbl>
              <a:tblPr>
                <a:solidFill>
                  <a:srgbClr val="F0F0F0"/>
                </a:solidFill>
                <a:tableStyleId>{EF89BC98-FF99-46CE-9570-048976AAEE00}</a:tableStyleId>
              </a:tblPr>
              <a:tblGrid>
                <a:gridCol w="6589400">
                  <a:extLst>
                    <a:ext uri="{9D8B030D-6E8A-4147-A177-3AD203B41FA5}">
                      <a16:colId xmlns:a16="http://schemas.microsoft.com/office/drawing/2014/main" val="20000"/>
                    </a:ext>
                  </a:extLst>
                </a:gridCol>
                <a:gridCol w="1295550">
                  <a:extLst>
                    <a:ext uri="{9D8B030D-6E8A-4147-A177-3AD203B41FA5}">
                      <a16:colId xmlns:a16="http://schemas.microsoft.com/office/drawing/2014/main" val="20001"/>
                    </a:ext>
                  </a:extLst>
                </a:gridCol>
              </a:tblGrid>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Continuing the Path to Zero in Spanish Open Educational Resources (OER): Tarea Libre 2</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2024/05/03</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0"/>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Getting Spanish Homework to Zero Textbook Cost (ZTC) with LibreTexts ADAPT</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2024/04/26</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4318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Beyond Traditional Spanish Homework: Adding Project Based Learning to your Open Educational Practices</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2024/04/12</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2"/>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Spanish Open Educational Resources (OER) Hackathon: Let’s create a HW Collection</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2023/10/27</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777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Getting Spanish to Zero – An Openly-Licensed Homework Option for Spanish</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2023/10/20</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4"/>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What’s new in Spanish OER: Tarea Libre</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2023/05/05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Remixing Spanish OERs in LibreTexts and importing to Canvas</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2023/04/28</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6"/>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What’s new in Spanish Open Educational Resources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2022/11/04</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What’s New in Spanish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2022/03/25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8"/>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Remixing Spanish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2021/10/15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4318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Spanish, LibreTexts, and Adapt – Using OER to Customize Your Spanish Text and Integrate a Homework System</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2021/05/07</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10"/>
                  </a:ext>
                </a:extLst>
              </a:tr>
              <a:tr h="4630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OER and Spanish</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rgbClr val="333333"/>
                          </a:solidFill>
                          <a:highlight>
                            <a:srgbClr val="F0F0F0"/>
                          </a:highlight>
                          <a:latin typeface="Montserrat"/>
                          <a:ea typeface="Montserrat"/>
                          <a:cs typeface="Montserrat"/>
                          <a:sym typeface="Montserrat"/>
                        </a:rPr>
                        <a:t>2021/05/03</a:t>
                      </a:r>
                      <a:endParaRPr sz="1000" u="none" strike="noStrike" cap="none" dirty="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736fdb7a17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LibreTexts Workshops Recordings</a:t>
            </a:r>
            <a:endParaRPr/>
          </a:p>
        </p:txBody>
      </p:sp>
      <p:sp>
        <p:nvSpPr>
          <p:cNvPr id="378" name="Google Shape;378;g2736fdb7a17_0_0"/>
          <p:cNvSpPr txBox="1">
            <a:spLocks noGrp="1"/>
          </p:cNvSpPr>
          <p:nvPr>
            <p:ph type="body" idx="1"/>
          </p:nvPr>
        </p:nvSpPr>
        <p:spPr>
          <a:xfrm>
            <a:off x="2287550" y="6116408"/>
            <a:ext cx="7202400" cy="7416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rgbClr val="000000"/>
              </a:buClr>
              <a:buFont typeface="Arial"/>
              <a:buNone/>
            </a:pPr>
            <a:r>
              <a:rPr lang="en-US" u="sng">
                <a:solidFill>
                  <a:schemeClr val="hlink"/>
                </a:solidFill>
                <a:hlinkClick r:id="rId3"/>
              </a:rPr>
              <a:t>LibreTexts News and Events page</a:t>
            </a:r>
            <a:r>
              <a:rPr lang="en-US"/>
              <a:t> has more information.</a:t>
            </a:r>
            <a:endParaRPr/>
          </a:p>
        </p:txBody>
      </p:sp>
      <p:pic>
        <p:nvPicPr>
          <p:cNvPr id="379" name="Google Shape;379;g2736fdb7a17_0_0" descr="Screenshot of the LibreTexts YouTube channel page with a series of videos."/>
          <p:cNvPicPr preferRelativeResize="0"/>
          <p:nvPr/>
        </p:nvPicPr>
        <p:blipFill rotWithShape="1">
          <a:blip r:embed="rId4">
            <a:alphaModFix/>
          </a:blip>
          <a:srcRect/>
          <a:stretch/>
        </p:blipFill>
        <p:spPr>
          <a:xfrm>
            <a:off x="1592100" y="2124250"/>
            <a:ext cx="6195549" cy="3992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385" name="Google Shape;385;p50"/>
          <p:cNvSpPr txBox="1">
            <a:spLocks noGrp="1"/>
          </p:cNvSpPr>
          <p:nvPr>
            <p:ph type="body" idx="1"/>
          </p:nvPr>
        </p:nvSpPr>
        <p:spPr>
          <a:xfrm>
            <a:off x="970774" y="2443085"/>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None/>
            </a:pPr>
            <a:r>
              <a:rPr lang="en-US" sz="2600" u="sng">
                <a:solidFill>
                  <a:schemeClr val="hlink"/>
                </a:solidFill>
                <a:hlinkClick r:id="rId3"/>
              </a:rPr>
              <a:t>ASCCC OERI Website </a:t>
            </a:r>
            <a:r>
              <a:rPr lang="en-US" sz="2600"/>
              <a:t>(asccc-oeri.org)</a:t>
            </a:r>
            <a:endParaRPr sz="2600"/>
          </a:p>
          <a:p>
            <a:pPr marL="514337" lvl="1" indent="-247646" algn="l" rtl="0">
              <a:lnSpc>
                <a:spcPct val="120000"/>
              </a:lnSpc>
              <a:spcBef>
                <a:spcPts val="0"/>
              </a:spcBef>
              <a:spcAft>
                <a:spcPts val="0"/>
              </a:spcAft>
              <a:buSzPts val="2600"/>
              <a:buChar char="•"/>
            </a:pPr>
            <a:r>
              <a:rPr lang="en-US" sz="2600"/>
              <a:t>Resources</a:t>
            </a:r>
            <a:endParaRPr sz="2600"/>
          </a:p>
          <a:p>
            <a:pPr marL="514337" lvl="1" indent="-247646" algn="l" rtl="0">
              <a:lnSpc>
                <a:spcPct val="120000"/>
              </a:lnSpc>
              <a:spcBef>
                <a:spcPts val="0"/>
              </a:spcBef>
              <a:spcAft>
                <a:spcPts val="0"/>
              </a:spcAft>
              <a:buSzPts val="2600"/>
              <a:buChar char="•"/>
            </a:pPr>
            <a:r>
              <a:rPr lang="en-US" sz="2600"/>
              <a:t>Webinars and Events</a:t>
            </a:r>
            <a:endParaRPr sz="2600"/>
          </a:p>
          <a:p>
            <a:pPr marL="0" lvl="0" indent="0" algn="l" rtl="0">
              <a:lnSpc>
                <a:spcPct val="120000"/>
              </a:lnSpc>
              <a:spcBef>
                <a:spcPts val="750"/>
              </a:spcBef>
              <a:spcAft>
                <a:spcPts val="0"/>
              </a:spcAft>
              <a:buNone/>
            </a:pPr>
            <a:r>
              <a:rPr lang="en-US" sz="2600" u="sng">
                <a:solidFill>
                  <a:schemeClr val="hlink"/>
                </a:solidFill>
                <a:hlinkClick r:id="rId4"/>
              </a:rPr>
              <a:t>ASCCC OER E-Mail</a:t>
            </a:r>
            <a:r>
              <a:rPr lang="en-US" sz="2600"/>
              <a:t> (</a:t>
            </a:r>
            <a:r>
              <a:rPr lang="en-US" sz="2600" u="sng">
                <a:solidFill>
                  <a:schemeClr val="hlink"/>
                </a:solidFill>
                <a:hlinkClick r:id="rId5"/>
              </a:rPr>
              <a:t>oeri@asccc.org)</a:t>
            </a:r>
            <a:endParaRPr sz="2600"/>
          </a:p>
          <a:p>
            <a:pPr marL="171446" lvl="0" indent="0" algn="l" rtl="0">
              <a:lnSpc>
                <a:spcPct val="120000"/>
              </a:lnSpc>
              <a:spcBef>
                <a:spcPts val="750"/>
              </a:spcBef>
              <a:spcAft>
                <a:spcPts val="0"/>
              </a:spcAft>
              <a:buSzPts val="1600"/>
              <a:buNone/>
            </a:pP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7"/>
          <p:cNvSpPr txBox="1">
            <a:spLocks noGrp="1"/>
          </p:cNvSpPr>
          <p:nvPr>
            <p:ph type="title"/>
          </p:nvPr>
        </p:nvSpPr>
        <p:spPr>
          <a:xfrm>
            <a:off x="1088686" y="993498"/>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What is ADAPT? </a:t>
            </a:r>
            <a:br>
              <a:rPr lang="en-US" sz="3200">
                <a:solidFill>
                  <a:schemeClr val="lt1"/>
                </a:solidFill>
                <a:latin typeface="Arial"/>
                <a:ea typeface="Arial"/>
                <a:cs typeface="Arial"/>
                <a:sym typeface="Arial"/>
              </a:rPr>
            </a:br>
            <a:endParaRPr>
              <a:solidFill>
                <a:schemeClr val="lt1"/>
              </a:solidFill>
            </a:endParaRPr>
          </a:p>
        </p:txBody>
      </p:sp>
      <p:sp>
        <p:nvSpPr>
          <p:cNvPr id="144" name="Google Shape;144;p37"/>
          <p:cNvSpPr txBox="1">
            <a:spLocks noGrp="1"/>
          </p:cNvSpPr>
          <p:nvPr>
            <p:ph type="body" idx="1"/>
          </p:nvPr>
        </p:nvSpPr>
        <p:spPr>
          <a:xfrm>
            <a:off x="865886" y="2267585"/>
            <a:ext cx="7202400" cy="40392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a:latin typeface="Arial"/>
                <a:ea typeface="Arial"/>
                <a:cs typeface="Arial"/>
                <a:sym typeface="Arial"/>
              </a:rPr>
              <a:t>ADAPT is a comprehensive online assessment/homework infrastructure that provides faculty the ability to include auto-graded and non-auto-graded activities from different platforms such as </a:t>
            </a:r>
            <a:r>
              <a:rPr lang="en-US" sz="1800" b="1">
                <a:latin typeface="Arial"/>
                <a:ea typeface="Arial"/>
                <a:cs typeface="Arial"/>
                <a:sym typeface="Arial"/>
              </a:rPr>
              <a:t>H5P</a:t>
            </a:r>
            <a:r>
              <a:rPr lang="en-US" sz="1800">
                <a:latin typeface="Arial"/>
                <a:ea typeface="Arial"/>
                <a:cs typeface="Arial"/>
                <a:sym typeface="Arial"/>
              </a:rPr>
              <a:t>, </a:t>
            </a:r>
            <a:r>
              <a:rPr lang="en-US" sz="1800" b="1">
                <a:latin typeface="Arial"/>
                <a:ea typeface="Arial"/>
                <a:cs typeface="Arial"/>
                <a:sym typeface="Arial"/>
              </a:rPr>
              <a:t>MyOpenMath</a:t>
            </a:r>
            <a:r>
              <a:rPr lang="en-US" sz="1800">
                <a:latin typeface="Arial"/>
                <a:ea typeface="Arial"/>
                <a:cs typeface="Arial"/>
                <a:sym typeface="Arial"/>
              </a:rPr>
              <a:t>, </a:t>
            </a:r>
            <a:r>
              <a:rPr lang="en-US" sz="1800" b="1">
                <a:latin typeface="Arial"/>
                <a:ea typeface="Arial"/>
                <a:cs typeface="Arial"/>
                <a:sym typeface="Arial"/>
              </a:rPr>
              <a:t>WeBWork</a:t>
            </a:r>
            <a:r>
              <a:rPr lang="en-US" sz="1800">
                <a:latin typeface="Arial"/>
                <a:ea typeface="Arial"/>
                <a:cs typeface="Arial"/>
                <a:sym typeface="Arial"/>
              </a:rPr>
              <a:t>, and it’s own </a:t>
            </a:r>
            <a:r>
              <a:rPr lang="en-US" sz="1800" b="1">
                <a:latin typeface="Arial"/>
                <a:ea typeface="Arial"/>
                <a:cs typeface="Arial"/>
                <a:sym typeface="Arial"/>
              </a:rPr>
              <a:t>native </a:t>
            </a:r>
            <a:r>
              <a:rPr lang="en-US" sz="1800">
                <a:latin typeface="Arial"/>
                <a:ea typeface="Arial"/>
                <a:cs typeface="Arial"/>
                <a:sym typeface="Arial"/>
              </a:rPr>
              <a:t>ADAPT questions.</a:t>
            </a:r>
            <a:endParaRPr/>
          </a:p>
          <a:p>
            <a:pPr marL="457200" lvl="0" indent="-330200" algn="l" rtl="0">
              <a:lnSpc>
                <a:spcPct val="120000"/>
              </a:lnSpc>
              <a:spcBef>
                <a:spcPts val="750"/>
              </a:spcBef>
              <a:spcAft>
                <a:spcPts val="0"/>
              </a:spcAft>
              <a:buSzPts val="1600"/>
              <a:buChar char="•"/>
            </a:pPr>
            <a:r>
              <a:rPr lang="en-US" sz="1800">
                <a:latin typeface="Arial"/>
                <a:ea typeface="Arial"/>
                <a:cs typeface="Arial"/>
                <a:sym typeface="Arial"/>
              </a:rPr>
              <a:t>ADAPT can be integrated into an LMS such as Canvas with full grade integration or it could be run independently.</a:t>
            </a:r>
            <a:endParaRPr/>
          </a:p>
          <a:p>
            <a:pPr marL="914400" lvl="1" indent="-330200" algn="l" rtl="0">
              <a:lnSpc>
                <a:spcPct val="120000"/>
              </a:lnSpc>
              <a:spcBef>
                <a:spcPts val="375"/>
              </a:spcBef>
              <a:spcAft>
                <a:spcPts val="0"/>
              </a:spcAft>
              <a:buSzPts val="1600"/>
              <a:buChar char="•"/>
            </a:pPr>
            <a:r>
              <a:rPr lang="en-US" sz="1800">
                <a:latin typeface="Arial"/>
                <a:ea typeface="Arial"/>
                <a:cs typeface="Arial"/>
                <a:sym typeface="Arial"/>
              </a:rPr>
              <a:t>Integration via LTI (Lea</a:t>
            </a:r>
            <a:r>
              <a:rPr lang="en-US" sz="1800"/>
              <a:t>rning Tools Interoperability) </a:t>
            </a:r>
            <a:r>
              <a:rPr lang="en-US" sz="1800">
                <a:latin typeface="Arial"/>
                <a:ea typeface="Arial"/>
                <a:cs typeface="Arial"/>
                <a:sym typeface="Arial"/>
              </a:rPr>
              <a:t>– require</a:t>
            </a:r>
            <a:r>
              <a:rPr lang="en-US" sz="1800"/>
              <a:t>s</a:t>
            </a:r>
            <a:r>
              <a:rPr lang="en-US" sz="1800">
                <a:latin typeface="Arial"/>
                <a:ea typeface="Arial"/>
                <a:cs typeface="Arial"/>
                <a:sym typeface="Arial"/>
              </a:rPr>
              <a:t> action by your Canvas Administrator. </a:t>
            </a:r>
            <a:endParaRPr sz="1800">
              <a:latin typeface="Arial"/>
              <a:ea typeface="Arial"/>
              <a:cs typeface="Arial"/>
              <a:sym typeface="Arial"/>
            </a:endParaRPr>
          </a:p>
          <a:p>
            <a:pPr marL="914400" lvl="1" indent="-330200" algn="l" rtl="0">
              <a:lnSpc>
                <a:spcPct val="120000"/>
              </a:lnSpc>
              <a:spcBef>
                <a:spcPts val="375"/>
              </a:spcBef>
              <a:spcAft>
                <a:spcPts val="0"/>
              </a:spcAft>
              <a:buSzPts val="1600"/>
              <a:buChar char="•"/>
            </a:pPr>
            <a:r>
              <a:rPr lang="en-US" sz="1800" u="sng">
                <a:solidFill>
                  <a:schemeClr val="hlink"/>
                </a:solidFill>
                <a:hlinkClick r:id="rId3"/>
              </a:rPr>
              <a:t>Instructions for LTI</a:t>
            </a:r>
            <a:r>
              <a:rPr lang="en-US" sz="1800"/>
              <a:t> integration with Canvas</a:t>
            </a:r>
            <a:r>
              <a:rPr lang="en-US" sz="1800">
                <a:latin typeface="Arial"/>
                <a:ea typeface="Arial"/>
                <a:cs typeface="Arial"/>
                <a:sym typeface="Arial"/>
              </a:rPr>
              <a:t>.</a:t>
            </a:r>
            <a:endParaRPr sz="1600"/>
          </a:p>
          <a:p>
            <a:pPr marL="596900" lvl="1" indent="0" algn="l" rtl="0">
              <a:lnSpc>
                <a:spcPct val="120000"/>
              </a:lnSpc>
              <a:spcBef>
                <a:spcPts val="375"/>
              </a:spcBef>
              <a:spcAft>
                <a:spcPts val="0"/>
              </a:spcAft>
              <a:buSzPts val="1400"/>
              <a:buNone/>
            </a:pPr>
            <a:endParaRPr sz="1600">
              <a:latin typeface="Arial"/>
              <a:ea typeface="Arial"/>
              <a:cs typeface="Arial"/>
              <a:sym typeface="Arial"/>
            </a:endParaRPr>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And to contact us…</a:t>
            </a:r>
            <a:endParaRPr sz="4400">
              <a:latin typeface="Arial"/>
              <a:ea typeface="Arial"/>
              <a:cs typeface="Arial"/>
              <a:sym typeface="Arial"/>
            </a:endParaRPr>
          </a:p>
        </p:txBody>
      </p:sp>
      <p:sp>
        <p:nvSpPr>
          <p:cNvPr id="392" name="Google Shape;392;p51"/>
          <p:cNvSpPr txBox="1">
            <a:spLocks noGrp="1"/>
          </p:cNvSpPr>
          <p:nvPr>
            <p:ph type="body" idx="1"/>
          </p:nvPr>
        </p:nvSpPr>
        <p:spPr>
          <a:xfrm>
            <a:off x="1088686" y="2249760"/>
            <a:ext cx="7202400" cy="4039200"/>
          </a:xfrm>
          <a:prstGeom prst="rect">
            <a:avLst/>
          </a:prstGeom>
          <a:noFill/>
          <a:ln>
            <a:noFill/>
          </a:ln>
        </p:spPr>
        <p:txBody>
          <a:bodyPr spcFirstLastPara="1" wrap="square" lIns="91425" tIns="45700" rIns="91425" bIns="45700" anchor="t" anchorCtr="0">
            <a:normAutofit/>
          </a:bodyPr>
          <a:lstStyle/>
          <a:p>
            <a:pPr marL="171446" lvl="0" indent="-120646" algn="l" rtl="0">
              <a:lnSpc>
                <a:spcPct val="120000"/>
              </a:lnSpc>
              <a:spcBef>
                <a:spcPts val="0"/>
              </a:spcBef>
              <a:spcAft>
                <a:spcPts val="0"/>
              </a:spcAft>
              <a:buSzPts val="2800"/>
              <a:buChar char="•"/>
            </a:pPr>
            <a:r>
              <a:rPr lang="en-US" sz="2800">
                <a:latin typeface="Arial"/>
                <a:ea typeface="Arial"/>
                <a:cs typeface="Arial"/>
                <a:sym typeface="Arial"/>
              </a:rPr>
              <a:t>General OERI E-Mail: </a:t>
            </a:r>
            <a:endParaRPr sz="2800">
              <a:latin typeface="Arial"/>
              <a:ea typeface="Arial"/>
              <a:cs typeface="Arial"/>
              <a:sym typeface="Arial"/>
            </a:endParaRPr>
          </a:p>
          <a:p>
            <a:pPr marL="457200" lvl="0" indent="0" algn="l" rtl="0">
              <a:lnSpc>
                <a:spcPct val="120000"/>
              </a:lnSpc>
              <a:spcBef>
                <a:spcPts val="0"/>
              </a:spcBef>
              <a:spcAft>
                <a:spcPts val="0"/>
              </a:spcAft>
              <a:buNone/>
            </a:pPr>
            <a:r>
              <a:rPr lang="en-US" sz="2800" u="sng">
                <a:solidFill>
                  <a:schemeClr val="hlink"/>
                </a:solidFill>
                <a:latin typeface="Arial"/>
                <a:ea typeface="Arial"/>
                <a:cs typeface="Arial"/>
                <a:sym typeface="Arial"/>
                <a:hlinkClick r:id="rId3"/>
              </a:rPr>
              <a:t>oeri@asccc.org</a:t>
            </a:r>
            <a:endParaRPr sz="2800"/>
          </a:p>
          <a:p>
            <a:pPr marL="0" lvl="0" indent="0" algn="l" rtl="0">
              <a:lnSpc>
                <a:spcPct val="120000"/>
              </a:lnSpc>
              <a:spcBef>
                <a:spcPts val="0"/>
              </a:spcBef>
              <a:spcAft>
                <a:spcPts val="0"/>
              </a:spcAft>
              <a:buNone/>
            </a:pPr>
            <a:endParaRPr sz="2800"/>
          </a:p>
          <a:p>
            <a:pPr marL="171446" lvl="0" indent="-120646" algn="l" rtl="0">
              <a:lnSpc>
                <a:spcPct val="120000"/>
              </a:lnSpc>
              <a:spcBef>
                <a:spcPts val="0"/>
              </a:spcBef>
              <a:spcAft>
                <a:spcPts val="0"/>
              </a:spcAft>
              <a:buSzPts val="2800"/>
              <a:buChar char="•"/>
            </a:pPr>
            <a:r>
              <a:rPr lang="en-US" sz="2800">
                <a:latin typeface="Arial"/>
                <a:ea typeface="Arial"/>
                <a:cs typeface="Arial"/>
                <a:sym typeface="Arial"/>
              </a:rPr>
              <a:t>Find everyone’s </a:t>
            </a:r>
            <a:r>
              <a:rPr lang="en-US" sz="2800"/>
              <a:t>email</a:t>
            </a:r>
            <a:r>
              <a:rPr lang="en-US" sz="2800">
                <a:latin typeface="Arial"/>
                <a:ea typeface="Arial"/>
                <a:cs typeface="Arial"/>
                <a:sym typeface="Arial"/>
              </a:rPr>
              <a:t> at: </a:t>
            </a:r>
            <a:r>
              <a:rPr lang="en-US" sz="2800" u="sng">
                <a:solidFill>
                  <a:schemeClr val="hlink"/>
                </a:solidFill>
                <a:latin typeface="Arial"/>
                <a:ea typeface="Arial"/>
                <a:cs typeface="Arial"/>
                <a:sym typeface="Arial"/>
                <a:hlinkClick r:id="rId4"/>
              </a:rPr>
              <a:t>https://asccc-oeri.org/about-us/</a:t>
            </a:r>
            <a:endParaRPr sz="28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736b161a26_0_81"/>
          <p:cNvSpPr txBox="1">
            <a:spLocks noGrp="1"/>
          </p:cNvSpPr>
          <p:nvPr>
            <p:ph type="ctrTitle"/>
          </p:nvPr>
        </p:nvSpPr>
        <p:spPr>
          <a:xfrm>
            <a:off x="122100" y="2075100"/>
            <a:ext cx="8475900" cy="15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300">
                <a:solidFill>
                  <a:srgbClr val="4B4B4B"/>
                </a:solidFill>
              </a:rPr>
              <a:t>Questions about ADAPT?</a:t>
            </a:r>
            <a:endParaRPr sz="5300">
              <a:solidFill>
                <a:srgbClr val="4B4B4B"/>
              </a:solidFill>
            </a:endParaRPr>
          </a:p>
        </p:txBody>
      </p:sp>
      <p:sp>
        <p:nvSpPr>
          <p:cNvPr id="398" name="Google Shape;398;g2736b161a26_0_81"/>
          <p:cNvSpPr txBox="1"/>
          <p:nvPr/>
        </p:nvSpPr>
        <p:spPr>
          <a:xfrm>
            <a:off x="254375" y="3926875"/>
            <a:ext cx="85371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4B4B4B"/>
                </a:solidFill>
              </a:rPr>
              <a:t>Cristina Moon</a:t>
            </a:r>
            <a:endParaRPr sz="2200">
              <a:solidFill>
                <a:srgbClr val="4B4B4B"/>
              </a:solidFill>
            </a:endParaRPr>
          </a:p>
          <a:p>
            <a:pPr marL="0" lvl="0" indent="0" algn="l" rtl="0">
              <a:spcBef>
                <a:spcPts val="0"/>
              </a:spcBef>
              <a:spcAft>
                <a:spcPts val="0"/>
              </a:spcAft>
              <a:buNone/>
            </a:pPr>
            <a:r>
              <a:rPr lang="en-US" sz="2200">
                <a:solidFill>
                  <a:srgbClr val="4B4B4B"/>
                </a:solidFill>
              </a:rPr>
              <a:t>Spanish Faculty</a:t>
            </a:r>
            <a:endParaRPr sz="2200">
              <a:solidFill>
                <a:srgbClr val="4B4B4B"/>
              </a:solidFill>
            </a:endParaRPr>
          </a:p>
          <a:p>
            <a:pPr marL="0" lvl="0" indent="0" algn="l" rtl="0">
              <a:spcBef>
                <a:spcPts val="0"/>
              </a:spcBef>
              <a:spcAft>
                <a:spcPts val="0"/>
              </a:spcAft>
              <a:buNone/>
            </a:pPr>
            <a:r>
              <a:rPr lang="en-US" sz="2200">
                <a:solidFill>
                  <a:srgbClr val="4B4B4B"/>
                </a:solidFill>
              </a:rPr>
              <a:t>OER/ZTC Coordinator at Chabot College</a:t>
            </a:r>
            <a:endParaRPr sz="2200">
              <a:solidFill>
                <a:srgbClr val="4B4B4B"/>
              </a:solidFill>
            </a:endParaRPr>
          </a:p>
          <a:p>
            <a:pPr marL="0" lvl="0" indent="0" algn="l" rtl="0">
              <a:spcBef>
                <a:spcPts val="0"/>
              </a:spcBef>
              <a:spcAft>
                <a:spcPts val="0"/>
              </a:spcAft>
              <a:buNone/>
            </a:pPr>
            <a:r>
              <a:rPr lang="en-US" sz="2200">
                <a:solidFill>
                  <a:srgbClr val="4B4B4B"/>
                </a:solidFill>
              </a:rPr>
              <a:t>ASCCC OERI Spanish Lead, H5P/ADAPT Lead, and OERI Liaison</a:t>
            </a:r>
            <a:endParaRPr sz="2200">
              <a:solidFill>
                <a:srgbClr val="4B4B4B"/>
              </a:solidFill>
            </a:endParaRPr>
          </a:p>
          <a:p>
            <a:pPr marL="0" lvl="0" indent="0" algn="l" rtl="0">
              <a:spcBef>
                <a:spcPts val="0"/>
              </a:spcBef>
              <a:spcAft>
                <a:spcPts val="0"/>
              </a:spcAft>
              <a:buNone/>
            </a:pPr>
            <a:r>
              <a:rPr lang="en-US" sz="2200" u="sng">
                <a:solidFill>
                  <a:schemeClr val="dk2"/>
                </a:solidFill>
                <a:hlinkClick r:id="rId3">
                  <a:extLst>
                    <a:ext uri="{A12FA001-AC4F-418D-AE19-62706E023703}">
                      <ahyp:hlinkClr xmlns:ahyp="http://schemas.microsoft.com/office/drawing/2018/hyperlinkcolor" val="tx"/>
                    </a:ext>
                  </a:extLst>
                </a:hlinkClick>
              </a:rPr>
              <a:t>cmoon@chabotcollege.edu</a:t>
            </a:r>
            <a:r>
              <a:rPr lang="en-US" sz="2200">
                <a:solidFill>
                  <a:srgbClr val="0B5394"/>
                </a:solidFill>
              </a:rPr>
              <a:t> </a:t>
            </a:r>
            <a:endParaRPr sz="2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Thanks!</a:t>
            </a:r>
            <a:endParaRPr sz="3200"/>
          </a:p>
        </p:txBody>
      </p:sp>
      <p:pic>
        <p:nvPicPr>
          <p:cNvPr id="404" name="Google Shape;404;p52" descr="A child holding a dandelion&#10;&#10;Description automatically generated"/>
          <p:cNvPicPr preferRelativeResize="0">
            <a:picLocks noGrp="1"/>
          </p:cNvPicPr>
          <p:nvPr>
            <p:ph type="body" idx="1"/>
          </p:nvPr>
        </p:nvPicPr>
        <p:blipFill rotWithShape="1">
          <a:blip r:embed="rId3">
            <a:alphaModFix/>
          </a:blip>
          <a:srcRect/>
          <a:stretch/>
        </p:blipFill>
        <p:spPr>
          <a:xfrm>
            <a:off x="1744407" y="2214245"/>
            <a:ext cx="2691323" cy="4038600"/>
          </a:xfrm>
          <a:prstGeom prst="rect">
            <a:avLst/>
          </a:prstGeom>
          <a:noFill/>
          <a:ln>
            <a:noFill/>
          </a:ln>
        </p:spPr>
      </p:pic>
      <p:sp>
        <p:nvSpPr>
          <p:cNvPr id="405" name="Google Shape;405;p52"/>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by </a:t>
            </a:r>
            <a:r>
              <a:rPr lang="en-US" sz="18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b="0" i="0" u="none" strike="noStrike" cap="none">
                <a:solidFill>
                  <a:schemeClr val="dk1"/>
                </a:solidFill>
                <a:latin typeface="Arial"/>
                <a:ea typeface="Arial"/>
                <a:cs typeface="Arial"/>
                <a:sym typeface="Arial"/>
              </a:rPr>
              <a:t> from </a:t>
            </a:r>
            <a:r>
              <a:rPr lang="en-US" sz="18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Why ADAPT?</a:t>
            </a:r>
            <a:endParaRPr>
              <a:solidFill>
                <a:schemeClr val="lt1"/>
              </a:solidFill>
            </a:endParaRPr>
          </a:p>
        </p:txBody>
      </p:sp>
      <p:sp>
        <p:nvSpPr>
          <p:cNvPr id="150" name="Google Shape;150;p38"/>
          <p:cNvSpPr txBox="1">
            <a:spLocks noGrp="1"/>
          </p:cNvSpPr>
          <p:nvPr>
            <p:ph type="body" idx="1"/>
          </p:nvPr>
        </p:nvSpPr>
        <p:spPr>
          <a:xfrm>
            <a:off x="970774" y="2277260"/>
            <a:ext cx="7202400" cy="4039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20000"/>
              </a:lnSpc>
              <a:spcBef>
                <a:spcPts val="750"/>
              </a:spcBef>
              <a:spcAft>
                <a:spcPts val="0"/>
              </a:spcAft>
              <a:buSzPts val="1800"/>
              <a:buChar char="•"/>
            </a:pPr>
            <a:r>
              <a:rPr lang="en-US" sz="1800"/>
              <a:t>ADAPT, part of the LibreTexts platform, provides a repository of openly licensed activities/assessments within an environment focused on increasing the availability of OER.</a:t>
            </a:r>
            <a:endParaRPr sz="1800"/>
          </a:p>
          <a:p>
            <a:pPr marL="457200" lvl="0" indent="-342900" algn="l" rtl="0">
              <a:lnSpc>
                <a:spcPct val="120000"/>
              </a:lnSpc>
              <a:spcBef>
                <a:spcPts val="750"/>
              </a:spcBef>
              <a:spcAft>
                <a:spcPts val="0"/>
              </a:spcAft>
              <a:buSzPts val="1800"/>
              <a:buChar char="•"/>
            </a:pPr>
            <a:r>
              <a:rPr lang="en-US" sz="1800"/>
              <a:t>Activities/assessments can be created in ADAPT, a creation tool that has focused on addressing the issues associated with other homework systems (e.g., </a:t>
            </a:r>
            <a:r>
              <a:rPr lang="en-US" sz="1800" b="1"/>
              <a:t>accessibility</a:t>
            </a:r>
            <a:r>
              <a:rPr lang="en-US" sz="1800"/>
              <a:t>).</a:t>
            </a:r>
            <a:endParaRPr sz="1800"/>
          </a:p>
          <a:p>
            <a:pPr marL="457200" lvl="0" indent="-342900" algn="l" rtl="0">
              <a:lnSpc>
                <a:spcPct val="120000"/>
              </a:lnSpc>
              <a:spcBef>
                <a:spcPts val="750"/>
              </a:spcBef>
              <a:spcAft>
                <a:spcPts val="0"/>
              </a:spcAft>
              <a:buSzPts val="1800"/>
              <a:buChar char="•"/>
            </a:pPr>
            <a:r>
              <a:rPr lang="en-US" sz="1800"/>
              <a:t>Easier to create alternative pathways (A11y).</a:t>
            </a:r>
            <a:endParaRPr sz="1800"/>
          </a:p>
          <a:p>
            <a:pPr marL="457200" lvl="0" indent="-342900" algn="l" rtl="0">
              <a:lnSpc>
                <a:spcPct val="120000"/>
              </a:lnSpc>
              <a:spcBef>
                <a:spcPts val="750"/>
              </a:spcBef>
              <a:spcAft>
                <a:spcPts val="0"/>
              </a:spcAft>
              <a:buSzPts val="1800"/>
              <a:buChar char="•"/>
            </a:pPr>
            <a:r>
              <a:rPr lang="en-US" sz="1800"/>
              <a:t>ADAPT is a tool to connect your openly-licensed homework resources into the Canvas gradebook.</a:t>
            </a:r>
            <a:endParaRPr sz="1800"/>
          </a:p>
          <a:p>
            <a:pPr marL="457200" lvl="0" indent="-342900" algn="l" rtl="0">
              <a:lnSpc>
                <a:spcPct val="120000"/>
              </a:lnSpc>
              <a:spcBef>
                <a:spcPts val="750"/>
              </a:spcBef>
              <a:spcAft>
                <a:spcPts val="0"/>
              </a:spcAft>
              <a:buSzPts val="1800"/>
              <a:buChar char="•"/>
            </a:pPr>
            <a:r>
              <a:rPr lang="en-US" sz="1800"/>
              <a:t>While ADAPT may not already do all that you want it to, like the LIbreTexts platform, it is ever-evolving.</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736fdb7a17_0_144"/>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Who is using ADAPT?</a:t>
            </a:r>
            <a:endParaRPr/>
          </a:p>
        </p:txBody>
      </p:sp>
      <p:sp>
        <p:nvSpPr>
          <p:cNvPr id="157" name="Google Shape;157;g2736fdb7a17_0_144"/>
          <p:cNvSpPr txBox="1">
            <a:spLocks noGrp="1"/>
          </p:cNvSpPr>
          <p:nvPr>
            <p:ph type="body" idx="1"/>
          </p:nvPr>
        </p:nvSpPr>
        <p:spPr>
          <a:xfrm>
            <a:off x="824136" y="2219235"/>
            <a:ext cx="7202400" cy="4039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500"/>
              <a:t>Spring 2024</a:t>
            </a:r>
            <a:endParaRPr sz="2500"/>
          </a:p>
          <a:p>
            <a:pPr marL="0" lvl="0" indent="0" algn="l" rtl="0">
              <a:lnSpc>
                <a:spcPct val="100000"/>
              </a:lnSpc>
              <a:spcBef>
                <a:spcPts val="0"/>
              </a:spcBef>
              <a:spcAft>
                <a:spcPts val="0"/>
              </a:spcAft>
              <a:buNone/>
            </a:pPr>
            <a:endParaRPr sz="2500"/>
          </a:p>
          <a:p>
            <a:pPr marL="457200" lvl="0" indent="-374650" algn="l" rtl="0">
              <a:lnSpc>
                <a:spcPct val="150000"/>
              </a:lnSpc>
              <a:spcBef>
                <a:spcPts val="0"/>
              </a:spcBef>
              <a:spcAft>
                <a:spcPts val="0"/>
              </a:spcAft>
              <a:buClr>
                <a:schemeClr val="dk2"/>
              </a:buClr>
              <a:buSzPts val="2300"/>
              <a:buChar char="•"/>
            </a:pPr>
            <a:r>
              <a:rPr lang="en-US" sz="2300"/>
              <a:t>115+ active ADAPT courses</a:t>
            </a:r>
            <a:endParaRPr sz="2300"/>
          </a:p>
          <a:p>
            <a:pPr marL="457200" lvl="0" indent="-374650" algn="l" rtl="0">
              <a:lnSpc>
                <a:spcPct val="150000"/>
              </a:lnSpc>
              <a:spcBef>
                <a:spcPts val="0"/>
              </a:spcBef>
              <a:spcAft>
                <a:spcPts val="0"/>
              </a:spcAft>
              <a:buClr>
                <a:schemeClr val="dk2"/>
              </a:buClr>
              <a:buSzPts val="2300"/>
              <a:buChar char="•"/>
            </a:pPr>
            <a:r>
              <a:rPr lang="en-US" sz="2300"/>
              <a:t>3,500+ students used ADAPT</a:t>
            </a:r>
            <a:endParaRPr sz="2300"/>
          </a:p>
          <a:p>
            <a:pPr marL="457200" lvl="0" indent="-374650" algn="l" rtl="0">
              <a:lnSpc>
                <a:spcPct val="150000"/>
              </a:lnSpc>
              <a:spcBef>
                <a:spcPts val="0"/>
              </a:spcBef>
              <a:spcAft>
                <a:spcPts val="0"/>
              </a:spcAft>
              <a:buClr>
                <a:schemeClr val="dk2"/>
              </a:buClr>
              <a:buSzPts val="2300"/>
              <a:buChar char="•"/>
            </a:pPr>
            <a:r>
              <a:rPr lang="en-US" sz="2300"/>
              <a:t>90+ colleges across the US have the ADAPT Canvas LTI.</a:t>
            </a:r>
            <a:endParaRPr sz="2300"/>
          </a:p>
          <a:p>
            <a:pPr marL="457200" lvl="0" indent="0" algn="l" rtl="0">
              <a:lnSpc>
                <a:spcPct val="100000"/>
              </a:lnSpc>
              <a:spcBef>
                <a:spcPts val="0"/>
              </a:spcBef>
              <a:spcAft>
                <a:spcPts val="0"/>
              </a:spcAft>
              <a:buNone/>
            </a:pPr>
            <a:endParaRPr sz="2700">
              <a:latin typeface="Raleway"/>
              <a:ea typeface="Raleway"/>
              <a:cs typeface="Raleway"/>
              <a:sym typeface="Raleway"/>
            </a:endParaRPr>
          </a:p>
          <a:p>
            <a:pPr marL="0" lvl="0" indent="0" algn="l" rtl="0">
              <a:lnSpc>
                <a:spcPct val="100000"/>
              </a:lnSpc>
              <a:spcBef>
                <a:spcPts val="0"/>
              </a:spcBef>
              <a:spcAft>
                <a:spcPts val="0"/>
              </a:spcAft>
              <a:buNone/>
            </a:pPr>
            <a:r>
              <a:rPr lang="en-US" u="sng">
                <a:hlinkClick r:id="rId3"/>
              </a:rPr>
              <a:t>Updated list</a:t>
            </a:r>
            <a:r>
              <a:rPr lang="en-US"/>
              <a:t> of 94 institutions as of 4/25/24.</a:t>
            </a:r>
            <a:r>
              <a:rPr lang="en-US" sz="1900">
                <a:solidFill>
                  <a:srgbClr val="000000"/>
                </a:solidFill>
              </a:rPr>
              <a:t> </a:t>
            </a:r>
            <a:endParaRPr sz="3500">
              <a:solidFill>
                <a:srgbClr val="000000"/>
              </a:solidFill>
            </a:endParaRPr>
          </a:p>
          <a:p>
            <a:pPr marL="0" lvl="0" indent="0" algn="l" rtl="0">
              <a:spcBef>
                <a:spcPts val="75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Accessing ADAPT</a:t>
            </a:r>
            <a:endParaRPr/>
          </a:p>
        </p:txBody>
      </p:sp>
      <p:sp>
        <p:nvSpPr>
          <p:cNvPr id="163" name="Google Shape;163;p39"/>
          <p:cNvSpPr txBox="1">
            <a:spLocks noGrp="1"/>
          </p:cNvSpPr>
          <p:nvPr>
            <p:ph type="body" idx="1"/>
          </p:nvPr>
        </p:nvSpPr>
        <p:spPr>
          <a:xfrm>
            <a:off x="865411" y="2333835"/>
            <a:ext cx="7202400" cy="40392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Create an instructor ADAPT account </a:t>
            </a:r>
            <a:endParaRPr/>
          </a:p>
          <a:p>
            <a:pPr marL="914400" lvl="1" indent="-330200" algn="l" rtl="0">
              <a:lnSpc>
                <a:spcPct val="120000"/>
              </a:lnSpc>
              <a:spcBef>
                <a:spcPts val="750"/>
              </a:spcBef>
              <a:spcAft>
                <a:spcPts val="0"/>
              </a:spcAft>
              <a:buSzPts val="1600"/>
              <a:buChar char="•"/>
            </a:pPr>
            <a:r>
              <a:rPr lang="en-US" sz="2000" u="sng">
                <a:solidFill>
                  <a:schemeClr val="hlink"/>
                </a:solidFill>
                <a:hlinkClick r:id="rId3"/>
              </a:rPr>
              <a:t>https://adapt.libretexts.org/login</a:t>
            </a:r>
            <a:r>
              <a:rPr lang="en-US" sz="2000"/>
              <a:t> </a:t>
            </a:r>
            <a:endParaRPr/>
          </a:p>
          <a:p>
            <a:pPr marL="457200" lvl="0" indent="-330200" algn="l" rtl="0">
              <a:lnSpc>
                <a:spcPct val="120000"/>
              </a:lnSpc>
              <a:spcBef>
                <a:spcPts val="750"/>
              </a:spcBef>
              <a:spcAft>
                <a:spcPts val="0"/>
              </a:spcAft>
              <a:buSzPts val="1600"/>
              <a:buChar char="•"/>
            </a:pPr>
            <a:r>
              <a:rPr lang="en-US" sz="2000"/>
              <a:t>If you don’t have an account, click on Register and then select Instructor</a:t>
            </a:r>
            <a:endParaRPr/>
          </a:p>
          <a:p>
            <a:pPr marL="457200" lvl="0" indent="-330200" algn="l" rtl="0">
              <a:lnSpc>
                <a:spcPct val="120000"/>
              </a:lnSpc>
              <a:spcBef>
                <a:spcPts val="750"/>
              </a:spcBef>
              <a:spcAft>
                <a:spcPts val="0"/>
              </a:spcAft>
              <a:buSzPts val="1600"/>
              <a:buChar char="•"/>
            </a:pPr>
            <a:r>
              <a:rPr lang="en-US" sz="2000"/>
              <a:t>Register with ADAPT</a:t>
            </a:r>
            <a:endParaRPr/>
          </a:p>
          <a:p>
            <a:pPr marL="457200" lvl="0" indent="-330200" algn="l" rtl="0">
              <a:lnSpc>
                <a:spcPct val="120000"/>
              </a:lnSpc>
              <a:spcBef>
                <a:spcPts val="750"/>
              </a:spcBef>
              <a:spcAft>
                <a:spcPts val="0"/>
              </a:spcAft>
              <a:buSzPts val="1600"/>
              <a:buChar char="•"/>
            </a:pPr>
            <a:r>
              <a:rPr lang="en-US" sz="2000"/>
              <a:t>If you have not yet registered, access codes are available</a:t>
            </a:r>
            <a:endParaRPr sz="2000"/>
          </a:p>
          <a:p>
            <a:pPr marL="0" lvl="0" indent="0" algn="l" rtl="0">
              <a:lnSpc>
                <a:spcPct val="120000"/>
              </a:lnSpc>
              <a:spcBef>
                <a:spcPts val="750"/>
              </a:spcBef>
              <a:spcAft>
                <a:spcPts val="0"/>
              </a:spcAft>
              <a:buNone/>
            </a:pPr>
            <a:r>
              <a:rPr lang="en-US" sz="1800"/>
              <a:t>Note: Code for access must be used within 48 hours. </a:t>
            </a:r>
            <a:endParaRPr sz="1800"/>
          </a:p>
          <a:p>
            <a:pPr marL="0" lvl="0" indent="0" algn="l" rtl="0">
              <a:lnSpc>
                <a:spcPct val="120000"/>
              </a:lnSpc>
              <a:spcBef>
                <a:spcPts val="750"/>
              </a:spcBef>
              <a:spcAft>
                <a:spcPts val="0"/>
              </a:spcAft>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Register &gt; Instructor</a:t>
            </a:r>
            <a:endParaRPr dirty="0"/>
          </a:p>
        </p:txBody>
      </p:sp>
      <p:sp>
        <p:nvSpPr>
          <p:cNvPr id="169" name="Google Shape;169;p4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170" name="Google Shape;170;p40" descr="A screenshot of a computer&#10;&#10;Description automatically generated"/>
          <p:cNvPicPr preferRelativeResize="0"/>
          <p:nvPr/>
        </p:nvPicPr>
        <p:blipFill rotWithShape="1">
          <a:blip r:embed="rId3">
            <a:alphaModFix/>
          </a:blip>
          <a:srcRect/>
          <a:stretch/>
        </p:blipFill>
        <p:spPr>
          <a:xfrm>
            <a:off x="937549" y="2015731"/>
            <a:ext cx="7772400" cy="3876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1"/>
          <p:cNvSpPr txBox="1">
            <a:spLocks noGrp="1"/>
          </p:cNvSpPr>
          <p:nvPr>
            <p:ph type="title"/>
          </p:nvPr>
        </p:nvSpPr>
        <p:spPr>
          <a:xfrm>
            <a:off x="893700" y="477851"/>
            <a:ext cx="6462600" cy="11432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endParaRPr dirty="0"/>
          </a:p>
        </p:txBody>
      </p:sp>
      <p:pic>
        <p:nvPicPr>
          <p:cNvPr id="177" name="Google Shape;177;p41" descr="A screenshot of a registration form&#10;&#10;Description automatically generated"/>
          <p:cNvPicPr preferRelativeResize="0"/>
          <p:nvPr/>
        </p:nvPicPr>
        <p:blipFill rotWithShape="1">
          <a:blip r:embed="rId3">
            <a:alphaModFix/>
          </a:blip>
          <a:srcRect/>
          <a:stretch/>
        </p:blipFill>
        <p:spPr>
          <a:xfrm>
            <a:off x="104172" y="0"/>
            <a:ext cx="9039828" cy="7252773"/>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1965</Words>
  <Application>Microsoft Office PowerPoint</Application>
  <PresentationFormat>On-screen Show (4:3)</PresentationFormat>
  <Paragraphs>239</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Lato</vt:lpstr>
      <vt:lpstr>Raleway</vt:lpstr>
      <vt:lpstr>Montserrat</vt:lpstr>
      <vt:lpstr>Gill Sans</vt:lpstr>
      <vt:lpstr>Times New Roman</vt:lpstr>
      <vt:lpstr>Gallery</vt:lpstr>
      <vt:lpstr>ADAPT Level 1  Accessing ADAPT and Finding Existing Assessments</vt:lpstr>
      <vt:lpstr>Agenda</vt:lpstr>
      <vt:lpstr>Overview</vt:lpstr>
      <vt:lpstr>What is ADAPT?  </vt:lpstr>
      <vt:lpstr>Why ADAPT?</vt:lpstr>
      <vt:lpstr>Who is using ADAPT?</vt:lpstr>
      <vt:lpstr>Accessing ADAPT</vt:lpstr>
      <vt:lpstr>Register &gt; Instructor</vt:lpstr>
      <vt:lpstr>PowerPoint Presentation</vt:lpstr>
      <vt:lpstr>Exploring ADAPT – adapt.libretexts.org</vt:lpstr>
      <vt:lpstr>Exploring ADAPT – adapt.libretexts.org</vt:lpstr>
      <vt:lpstr>Click on the “actions eyeball”…</vt:lpstr>
      <vt:lpstr>Log into ADAPT for full access</vt:lpstr>
      <vt:lpstr>Dashboard &gt; Questions</vt:lpstr>
      <vt:lpstr>Technology Options</vt:lpstr>
      <vt:lpstr>Search Questions</vt:lpstr>
      <vt:lpstr>Creating in ADAPT</vt:lpstr>
      <vt:lpstr>Course Details - Screenshot</vt:lpstr>
      <vt:lpstr>Required Course Details</vt:lpstr>
      <vt:lpstr>Types of Courses</vt:lpstr>
      <vt:lpstr>Let’s Get to Work </vt:lpstr>
      <vt:lpstr>Create a Course in ADAPT</vt:lpstr>
      <vt:lpstr>PowerPoint Presentation</vt:lpstr>
      <vt:lpstr>Do you teach more than one section of the same course?</vt:lpstr>
      <vt:lpstr>Create a New Assignment</vt:lpstr>
      <vt:lpstr>Add Questions</vt:lpstr>
      <vt:lpstr>Choose a Question Source</vt:lpstr>
      <vt:lpstr>Organize Questions</vt:lpstr>
      <vt:lpstr>Do you Want to Edit an ADAPT Question? </vt:lpstr>
      <vt:lpstr>What is Cloning?</vt:lpstr>
      <vt:lpstr>Ready to Practice?</vt:lpstr>
      <vt:lpstr>Clone an activity and Edit</vt:lpstr>
      <vt:lpstr>Need more ADAPT Training?</vt:lpstr>
      <vt:lpstr>Virtual LibreFest-July 8-12, 2024</vt:lpstr>
      <vt:lpstr>Looking for more ADAPT Resources?</vt:lpstr>
      <vt:lpstr>ADAPT resources</vt:lpstr>
      <vt:lpstr>ASCCC OERI Recorded Webinars on ADAPT</vt:lpstr>
      <vt:lpstr>LibreTexts Workshops Recordings</vt:lpstr>
      <vt:lpstr>More Information</vt:lpstr>
      <vt:lpstr>And to contact us…</vt:lpstr>
      <vt:lpstr>Questions about ADAPT?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2</cp:revision>
  <dcterms:created xsi:type="dcterms:W3CDTF">2020-03-05T11:04:57Z</dcterms:created>
  <dcterms:modified xsi:type="dcterms:W3CDTF">2024-06-17T19:58:06Z</dcterms:modified>
</cp:coreProperties>
</file>