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embeddedFontLst>
    <p:embeddedFont>
      <p:font typeface="Gill Sans" panose="020B0604020202020204" charset="0"/>
      <p:regular r:id="rId42"/>
      <p:bold r:id="rId43"/>
    </p:embeddedFont>
    <p:embeddedFont>
      <p:font typeface="Lato" panose="020F0502020204030203" pitchFamily="34" charset="0"/>
      <p:regular r:id="rId44"/>
      <p:bold r:id="rId45"/>
      <p:italic r:id="rId46"/>
      <p:boldItalic r:id="rId47"/>
    </p:embeddedFont>
    <p:embeddedFont>
      <p:font typeface="Montserrat" panose="00000500000000000000" pitchFamily="2" charset="0"/>
      <p:regular r:id="rId48"/>
      <p:bold r:id="rId49"/>
      <p:italic r:id="rId50"/>
      <p:boldItalic r:id="rId51"/>
    </p:embeddedFont>
    <p:embeddedFont>
      <p:font typeface="Raleway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h4nu1R8l/PwuOGMNAupZ1/xD3A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4EA694-3F1C-489E-9A93-73A9623694E4}">
  <a:tblStyle styleId="{F64EA694-3F1C-489E-9A93-73A9623694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69" autoAdjust="0"/>
  </p:normalViewPr>
  <p:slideViewPr>
    <p:cSldViewPr snapToGrid="0">
      <p:cViewPr varScale="1">
        <p:scale>
          <a:sx n="72" d="100"/>
          <a:sy n="72" d="100"/>
        </p:scale>
        <p:origin x="3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3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Xochi – Please add link for CVC-OERI.</a:t>
            </a:r>
            <a:endParaRPr/>
          </a:p>
        </p:txBody>
      </p:sp>
      <p:sp>
        <p:nvSpPr>
          <p:cNvPr id="114" name="Google Shape;1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3f4c2168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3f4c2168e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73f4c2168e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3f4c2168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3f4c2168e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73f4c2168e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3f4c2168e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3f4c2168e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73f4c2168e_0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3f4c216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73f4c216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3865d9519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3865d9519_0_5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73865d9519_0_5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3a370fe4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73a370f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3a370fe4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73a370fe45_0_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73a370fe45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3865d9519_0_5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73865d95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73a370fe45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73a370fe45_0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73a370fe45_0_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3e378d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73e378dd1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73e378dd1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3a370fe45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73a370fe45_0_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273a370fe45_0_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73a370fe45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73a370fe45_0_3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73a370fe45_0_3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3a370fe45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73a370fe45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73a370fe45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73a370fe45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73a370fe45_0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73a370fe45_0_3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3865d9519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3865d9519_0_5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73865d9519_0_5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73865d9519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73865d9519_0_5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273865d9519_0_5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3a370fe4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73a370fe45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73a370fe45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73a370fe4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73a370fe45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73a370fe45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73a370fe4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273a370fe4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73a370fe4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273a370fe4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73a370fe4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273a370fe45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73a370fe45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73a370fe45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73a370fe45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73a370fe45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273a370fe4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73a370fe4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273a370fe45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273a370fe45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73a370fe4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73a370fe45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73a370fe45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273a370fe4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3a370fe4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3a370fe45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73a370fe45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these all to be hidden?</a:t>
            </a:r>
            <a:endParaRPr/>
          </a:p>
        </p:txBody>
      </p:sp>
      <p:sp>
        <p:nvSpPr>
          <p:cNvPr id="157" name="Google Shape;15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hoto">
  <p:cSld name="1_Title Slide with ph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rgbClr val="060606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cxnSp>
        <p:nvCxnSpPr>
          <p:cNvPr id="18" name="Google Shape;18;p64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9" name="Google Shape;1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4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4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35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eb051ea18_0_123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00" cy="4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ceb051ea18_0_12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ceb051ea18_0_12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gceb051ea18_0_123"/>
          <p:cNvCxnSpPr/>
          <p:nvPr/>
        </p:nvCxnSpPr>
        <p:spPr>
          <a:xfrm>
            <a:off x="1088686" y="1859432"/>
            <a:ext cx="7202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8"/>
          <p:cNvSpPr txBox="1">
            <a:spLocks noGrp="1"/>
          </p:cNvSpPr>
          <p:nvPr>
            <p:ph type="title"/>
          </p:nvPr>
        </p:nvSpPr>
        <p:spPr>
          <a:xfrm>
            <a:off x="719254" y="4683512"/>
            <a:ext cx="7824187" cy="173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9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6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0" name="Google Shape;110;p69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5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5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5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5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5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6"/>
          <p:cNvSpPr txBox="1">
            <a:spLocks noGrp="1"/>
          </p:cNvSpPr>
          <p:nvPr>
            <p:ph type="ctrTitle"/>
          </p:nvPr>
        </p:nvSpPr>
        <p:spPr>
          <a:xfrm>
            <a:off x="645225" y="3683633"/>
            <a:ext cx="67365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6"/>
          <p:cNvSpPr/>
          <p:nvPr/>
        </p:nvSpPr>
        <p:spPr>
          <a:xfrm>
            <a:off x="5938246" y="3377551"/>
            <a:ext cx="7218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6"/>
          <p:cNvSpPr/>
          <p:nvPr/>
        </p:nvSpPr>
        <p:spPr>
          <a:xfrm>
            <a:off x="6659861" y="3377551"/>
            <a:ext cx="7218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6"/>
          <p:cNvSpPr/>
          <p:nvPr/>
        </p:nvSpPr>
        <p:spPr>
          <a:xfrm>
            <a:off x="-1" y="3377551"/>
            <a:ext cx="721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6"/>
          <p:cNvSpPr/>
          <p:nvPr/>
        </p:nvSpPr>
        <p:spPr>
          <a:xfrm>
            <a:off x="721425" y="3377551"/>
            <a:ext cx="52167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67"/>
          <p:cNvGrpSpPr/>
          <p:nvPr/>
        </p:nvGrpSpPr>
        <p:grpSpPr>
          <a:xfrm>
            <a:off x="88650" y="137167"/>
            <a:ext cx="8811289" cy="6565869"/>
            <a:chOff x="88650" y="102875"/>
            <a:chExt cx="8811289" cy="4924402"/>
          </a:xfrm>
        </p:grpSpPr>
        <p:sp>
          <p:nvSpPr>
            <p:cNvPr id="43" name="Google Shape;43;p67"/>
            <p:cNvSpPr/>
            <p:nvPr/>
          </p:nvSpPr>
          <p:spPr>
            <a:xfrm>
              <a:off x="7688600" y="102875"/>
              <a:ext cx="1211339" cy="298098"/>
            </a:xfrm>
            <a:custGeom>
              <a:avLst/>
              <a:gdLst/>
              <a:ahLst/>
              <a:cxnLst/>
              <a:rect l="l" t="t" r="r" b="b"/>
              <a:pathLst>
                <a:path w="8566" h="2108" extrusionOk="0">
                  <a:moveTo>
                    <a:pt x="5199" y="0"/>
                  </a:moveTo>
                  <a:cubicBezTo>
                    <a:pt x="4936" y="0"/>
                    <a:pt x="4665" y="101"/>
                    <a:pt x="4425" y="222"/>
                  </a:cubicBezTo>
                  <a:cubicBezTo>
                    <a:pt x="4079" y="396"/>
                    <a:pt x="3739" y="615"/>
                    <a:pt x="3354" y="639"/>
                  </a:cubicBezTo>
                  <a:cubicBezTo>
                    <a:pt x="3325" y="641"/>
                    <a:pt x="3295" y="642"/>
                    <a:pt x="3266" y="642"/>
                  </a:cubicBezTo>
                  <a:cubicBezTo>
                    <a:pt x="3095" y="642"/>
                    <a:pt x="2920" y="614"/>
                    <a:pt x="2752" y="614"/>
                  </a:cubicBezTo>
                  <a:cubicBezTo>
                    <a:pt x="2614" y="614"/>
                    <a:pt x="2482" y="633"/>
                    <a:pt x="2361" y="700"/>
                  </a:cubicBezTo>
                  <a:cubicBezTo>
                    <a:pt x="2143" y="822"/>
                    <a:pt x="2028" y="1074"/>
                    <a:pt x="1826" y="1223"/>
                  </a:cubicBezTo>
                  <a:cubicBezTo>
                    <a:pt x="1629" y="1368"/>
                    <a:pt x="1372" y="1399"/>
                    <a:pt x="1127" y="1413"/>
                  </a:cubicBezTo>
                  <a:cubicBezTo>
                    <a:pt x="883" y="1425"/>
                    <a:pt x="630" y="1429"/>
                    <a:pt x="407" y="1530"/>
                  </a:cubicBezTo>
                  <a:cubicBezTo>
                    <a:pt x="185" y="1632"/>
                    <a:pt x="0" y="1867"/>
                    <a:pt x="47" y="2107"/>
                  </a:cubicBezTo>
                  <a:lnTo>
                    <a:pt x="8501" y="2024"/>
                  </a:lnTo>
                  <a:cubicBezTo>
                    <a:pt x="8565" y="1554"/>
                    <a:pt x="7902" y="1168"/>
                    <a:pt x="7404" y="1128"/>
                  </a:cubicBezTo>
                  <a:cubicBezTo>
                    <a:pt x="7166" y="1109"/>
                    <a:pt x="6920" y="1145"/>
                    <a:pt x="6694" y="1067"/>
                  </a:cubicBezTo>
                  <a:cubicBezTo>
                    <a:pt x="6206" y="896"/>
                    <a:pt x="6012" y="267"/>
                    <a:pt x="5535" y="65"/>
                  </a:cubicBezTo>
                  <a:cubicBezTo>
                    <a:pt x="5427" y="20"/>
                    <a:pt x="5314" y="0"/>
                    <a:pt x="5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7"/>
            <p:cNvSpPr/>
            <p:nvPr/>
          </p:nvSpPr>
          <p:spPr>
            <a:xfrm>
              <a:off x="88650" y="4454577"/>
              <a:ext cx="705515" cy="572700"/>
            </a:xfrm>
            <a:custGeom>
              <a:avLst/>
              <a:gdLst/>
              <a:ahLst/>
              <a:cxnLst/>
              <a:rect l="l" t="t" r="r" b="b"/>
              <a:pathLst>
                <a:path w="4643" h="3769" extrusionOk="0">
                  <a:moveTo>
                    <a:pt x="2513" y="1"/>
                  </a:moveTo>
                  <a:cubicBezTo>
                    <a:pt x="2345" y="1"/>
                    <a:pt x="2177" y="36"/>
                    <a:pt x="2040" y="104"/>
                  </a:cubicBezTo>
                  <a:cubicBezTo>
                    <a:pt x="1715" y="265"/>
                    <a:pt x="1506" y="634"/>
                    <a:pt x="1536" y="996"/>
                  </a:cubicBezTo>
                  <a:cubicBezTo>
                    <a:pt x="1390" y="875"/>
                    <a:pt x="1205" y="819"/>
                    <a:pt x="1018" y="819"/>
                  </a:cubicBezTo>
                  <a:cubicBezTo>
                    <a:pt x="693" y="819"/>
                    <a:pt x="362" y="988"/>
                    <a:pt x="222" y="1285"/>
                  </a:cubicBezTo>
                  <a:cubicBezTo>
                    <a:pt x="0" y="1752"/>
                    <a:pt x="322" y="2388"/>
                    <a:pt x="829" y="2485"/>
                  </a:cubicBezTo>
                  <a:cubicBezTo>
                    <a:pt x="807" y="3116"/>
                    <a:pt x="1342" y="3716"/>
                    <a:pt x="1972" y="3766"/>
                  </a:cubicBezTo>
                  <a:cubicBezTo>
                    <a:pt x="2000" y="3768"/>
                    <a:pt x="2029" y="3769"/>
                    <a:pt x="2057" y="3769"/>
                  </a:cubicBezTo>
                  <a:cubicBezTo>
                    <a:pt x="2657" y="3769"/>
                    <a:pt x="3227" y="3278"/>
                    <a:pt x="3299" y="2679"/>
                  </a:cubicBezTo>
                  <a:cubicBezTo>
                    <a:pt x="3437" y="2831"/>
                    <a:pt x="3643" y="2912"/>
                    <a:pt x="3848" y="2912"/>
                  </a:cubicBezTo>
                  <a:cubicBezTo>
                    <a:pt x="3982" y="2912"/>
                    <a:pt x="4116" y="2877"/>
                    <a:pt x="4229" y="2805"/>
                  </a:cubicBezTo>
                  <a:cubicBezTo>
                    <a:pt x="4516" y="2624"/>
                    <a:pt x="4643" y="2224"/>
                    <a:pt x="4512" y="1910"/>
                  </a:cubicBezTo>
                  <a:cubicBezTo>
                    <a:pt x="4400" y="1643"/>
                    <a:pt x="4113" y="1464"/>
                    <a:pt x="3825" y="1464"/>
                  </a:cubicBezTo>
                  <a:cubicBezTo>
                    <a:pt x="3776" y="1464"/>
                    <a:pt x="3726" y="1469"/>
                    <a:pt x="3678" y="1480"/>
                  </a:cubicBezTo>
                  <a:cubicBezTo>
                    <a:pt x="3948" y="1016"/>
                    <a:pt x="3653" y="331"/>
                    <a:pt x="3131" y="207"/>
                  </a:cubicBezTo>
                  <a:cubicBezTo>
                    <a:pt x="2975" y="67"/>
                    <a:pt x="2744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7"/>
            <p:cNvSpPr/>
            <p:nvPr/>
          </p:nvSpPr>
          <p:spPr>
            <a:xfrm>
              <a:off x="400028" y="4218825"/>
              <a:ext cx="313191" cy="313373"/>
            </a:xfrm>
            <a:custGeom>
              <a:avLst/>
              <a:gdLst/>
              <a:ahLst/>
              <a:cxnLst/>
              <a:rect l="l" t="t" r="r" b="b"/>
              <a:pathLst>
                <a:path w="3450" h="3452" extrusionOk="0">
                  <a:moveTo>
                    <a:pt x="1725" y="1"/>
                  </a:moveTo>
                  <a:cubicBezTo>
                    <a:pt x="773" y="1"/>
                    <a:pt x="0" y="774"/>
                    <a:pt x="0" y="1726"/>
                  </a:cubicBezTo>
                  <a:cubicBezTo>
                    <a:pt x="0" y="2679"/>
                    <a:pt x="773" y="3452"/>
                    <a:pt x="1725" y="3452"/>
                  </a:cubicBezTo>
                  <a:cubicBezTo>
                    <a:pt x="2678" y="3452"/>
                    <a:pt x="3450" y="2679"/>
                    <a:pt x="3450" y="1726"/>
                  </a:cubicBezTo>
                  <a:cubicBezTo>
                    <a:pt x="3450" y="774"/>
                    <a:pt x="2678" y="1"/>
                    <a:pt x="1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7"/>
            <p:cNvSpPr/>
            <p:nvPr/>
          </p:nvSpPr>
          <p:spPr>
            <a:xfrm>
              <a:off x="232734" y="4174851"/>
              <a:ext cx="144068" cy="144159"/>
            </a:xfrm>
            <a:custGeom>
              <a:avLst/>
              <a:gdLst/>
              <a:ahLst/>
              <a:cxnLst/>
              <a:rect l="l" t="t" r="r" b="b"/>
              <a:pathLst>
                <a:path w="1587" h="1588" extrusionOk="0">
                  <a:moveTo>
                    <a:pt x="793" y="0"/>
                  </a:moveTo>
                  <a:cubicBezTo>
                    <a:pt x="356" y="0"/>
                    <a:pt x="0" y="356"/>
                    <a:pt x="0" y="794"/>
                  </a:cubicBezTo>
                  <a:cubicBezTo>
                    <a:pt x="0" y="1233"/>
                    <a:pt x="356" y="1587"/>
                    <a:pt x="793" y="1587"/>
                  </a:cubicBezTo>
                  <a:cubicBezTo>
                    <a:pt x="1232" y="1587"/>
                    <a:pt x="1587" y="1233"/>
                    <a:pt x="1587" y="794"/>
                  </a:cubicBezTo>
                  <a:cubicBezTo>
                    <a:pt x="1587" y="356"/>
                    <a:pt x="1232" y="0"/>
                    <a:pt x="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67"/>
          <p:cNvGrpSpPr/>
          <p:nvPr/>
        </p:nvGrpSpPr>
        <p:grpSpPr>
          <a:xfrm>
            <a:off x="88653" y="239838"/>
            <a:ext cx="8569088" cy="5803100"/>
            <a:chOff x="88653" y="179878"/>
            <a:chExt cx="8569088" cy="4352325"/>
          </a:xfrm>
        </p:grpSpPr>
        <p:sp>
          <p:nvSpPr>
            <p:cNvPr id="48" name="Google Shape;48;p67"/>
            <p:cNvSpPr/>
            <p:nvPr/>
          </p:nvSpPr>
          <p:spPr>
            <a:xfrm>
              <a:off x="8513666" y="300941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7"/>
            <p:cNvSpPr/>
            <p:nvPr/>
          </p:nvSpPr>
          <p:spPr>
            <a:xfrm>
              <a:off x="8358728" y="179878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7"/>
            <p:cNvSpPr/>
            <p:nvPr/>
          </p:nvSpPr>
          <p:spPr>
            <a:xfrm>
              <a:off x="88653" y="4388128"/>
              <a:ext cx="144075" cy="1440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7"/>
            <p:cNvSpPr/>
            <p:nvPr/>
          </p:nvSpPr>
          <p:spPr>
            <a:xfrm>
              <a:off x="369376" y="4030776"/>
              <a:ext cx="86425" cy="8642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89" y="0"/>
                  </a:moveTo>
                  <a:lnTo>
                    <a:pt x="156" y="137"/>
                  </a:lnTo>
                  <a:cubicBezTo>
                    <a:pt x="153" y="147"/>
                    <a:pt x="146" y="154"/>
                    <a:pt x="137" y="157"/>
                  </a:cubicBezTo>
                  <a:lnTo>
                    <a:pt x="1" y="197"/>
                  </a:lnTo>
                  <a:lnTo>
                    <a:pt x="138" y="231"/>
                  </a:lnTo>
                  <a:cubicBezTo>
                    <a:pt x="147" y="233"/>
                    <a:pt x="156" y="241"/>
                    <a:pt x="158" y="250"/>
                  </a:cubicBezTo>
                  <a:lnTo>
                    <a:pt x="198" y="386"/>
                  </a:lnTo>
                  <a:lnTo>
                    <a:pt x="232" y="248"/>
                  </a:lnTo>
                  <a:cubicBezTo>
                    <a:pt x="234" y="239"/>
                    <a:pt x="241" y="231"/>
                    <a:pt x="251" y="228"/>
                  </a:cubicBezTo>
                  <a:lnTo>
                    <a:pt x="387" y="188"/>
                  </a:lnTo>
                  <a:lnTo>
                    <a:pt x="249" y="154"/>
                  </a:lnTo>
                  <a:cubicBezTo>
                    <a:pt x="240" y="152"/>
                    <a:pt x="232" y="146"/>
                    <a:pt x="230" y="136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28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29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p31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32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4.0" TargetMode="External"/><Relationship Id="rId4" Type="http://schemas.openxmlformats.org/officeDocument/2006/relationships/hyperlink" Target="http://asccc-oeri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Courses/Remixer_University/Mastering_ADAPT%3A_A_User's_Guide/03%3A_Using_ADAPT_as_an_Administrator/3.01%3A_Interfacing_to_Canvas_via_LT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2024/06/05/adapt-level-3-using-adapt-in-canva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cconfer.zoom.us/meeting/register/tZIqce6vqDMvHN1HZDng7pLxAdc5hy0Fr4NJ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libretexts.org/events/A2oi3bzi3y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Courses/Remixer_University/LibreVerse_Accessibility_Conformance_Report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zoom.libretexts.org/" TargetMode="External"/><Relationship Id="rId5" Type="http://schemas.openxmlformats.org/officeDocument/2006/relationships/hyperlink" Target="https://chem.libretexts.org/Courses/Remixer_University/Mastering_ADAPT%3A_A_User's_Guide/03%3A_Using_ADAPT_as_an_Administrator/3.01%3A_Interfacing_to_Canvas_via_LTI" TargetMode="External"/><Relationship Id="rId4" Type="http://schemas.openxmlformats.org/officeDocument/2006/relationships/hyperlink" Target="https://chem.libretexts.org/Courses/Remixer_University/LibreTexts_Construction_Guide/09%3A_ADAPT_Homework_System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sccc-oeri.org/2023/05/05/whats-new-in-spanish-oer-tarea-libre/" TargetMode="External"/><Relationship Id="rId13" Type="http://schemas.openxmlformats.org/officeDocument/2006/relationships/hyperlink" Target="https://asccc-oeri.org/2021/05/07/spanish-libretexts-and-adapt-using-oer-to-customize-your-spanish-text-and-integrate-a-homework-system/" TargetMode="External"/><Relationship Id="rId3" Type="http://schemas.openxmlformats.org/officeDocument/2006/relationships/hyperlink" Target="https://asccc-oeri.org/2024/05/03/continuing-the-path-to-zero-in-spanish-open-educational-resources-oer-tarea-libre-2/" TargetMode="External"/><Relationship Id="rId7" Type="http://schemas.openxmlformats.org/officeDocument/2006/relationships/hyperlink" Target="https://asccc-oeri.org/2023/10/20/getting-spanish-to-zero-an-openly-licensed-homework-option-for-spanish/" TargetMode="External"/><Relationship Id="rId12" Type="http://schemas.openxmlformats.org/officeDocument/2006/relationships/hyperlink" Target="https://asccc-oeri.org/2021/10/15/remixing-spanish-oe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ccc-oeri.org/2023/10/27/spanish-open-educational-resources-oer-hackathon-lets-create-a-hw-collection/" TargetMode="External"/><Relationship Id="rId11" Type="http://schemas.openxmlformats.org/officeDocument/2006/relationships/hyperlink" Target="https://asccc-oeri.org/2022/03/25/whats-new-in-spanish-oer/" TargetMode="External"/><Relationship Id="rId5" Type="http://schemas.openxmlformats.org/officeDocument/2006/relationships/hyperlink" Target="https://asccc-oeri.org/2024/04/12/beyond-traditional-spanish-homework-adding-project-based-learning-to-your-open-educational-practices/" TargetMode="External"/><Relationship Id="rId10" Type="http://schemas.openxmlformats.org/officeDocument/2006/relationships/hyperlink" Target="https://asccc-oeri.org/2022/11/04/whats-new-in-spanish-open-educational-resources-oer/" TargetMode="External"/><Relationship Id="rId4" Type="http://schemas.openxmlformats.org/officeDocument/2006/relationships/hyperlink" Target="https://asccc-oeri.org/2024/04/26/getting-spanish-homework-to-zero-textbook-cost-ztc-with-libretexts-adapt/" TargetMode="External"/><Relationship Id="rId9" Type="http://schemas.openxmlformats.org/officeDocument/2006/relationships/hyperlink" Target="https://asccc-oeri.org/2023/04/28/remixing-spanish-oers-in-libretexts-and-importing-to-canvas/" TargetMode="External"/><Relationship Id="rId14" Type="http://schemas.openxmlformats.org/officeDocument/2006/relationships/hyperlink" Target="https://asccc-oeri.org/2021/05/03/oer-and-spanish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texts.org/news-events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sccc-oeri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hyperlink" Target="mailto:%20oeri@asccc.or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oeri@asccc.or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ccc-oeri.org/about-u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moon@chabotcollege.ed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girl-holding-dandelion-flower-1857068/?utm_content=attributionCopyText&amp;utm_medium=referral&amp;utm_source=pexels" TargetMode="External"/><Relationship Id="rId4" Type="http://schemas.openxmlformats.org/officeDocument/2006/relationships/hyperlink" Target="https://www.pexels.com/@thgusstavo?utm_content=attributionCopyText&amp;utm_medium=referral&amp;utm_source=pexel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Courses/Remixer_University/Mastering_ADAPT%3A_A_User's_Guide/07%3A_Building_H5P_Assessments/7.02%3A_Accessibility_Reports_for_H5P_Activity_Typ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.libretexts.org/log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939519" y="2458018"/>
            <a:ext cx="7612628" cy="148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ADAPT </a:t>
            </a:r>
            <a:r>
              <a:rPr lang="en-US"/>
              <a:t>Level 2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Creating in ADAPT</a:t>
            </a: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311726" y="5220084"/>
            <a:ext cx="8344593" cy="133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14285"/>
              <a:buNone/>
            </a:pPr>
            <a:r>
              <a:rPr lang="en-US" sz="2000"/>
              <a:t>June 21 2024. </a:t>
            </a:r>
            <a:br>
              <a:rPr lang="en-US" sz="2000"/>
            </a:br>
            <a:r>
              <a:rPr lang="en-US" sz="2000"/>
              <a:t>This work is licensed under 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Creative Commons Attribution 4.0 International License</a:t>
            </a:r>
            <a:r>
              <a:rPr lang="en-US" sz="2000"/>
              <a:t>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14285"/>
              <a:buNone/>
            </a:pPr>
            <a:r>
              <a:rPr lang="en-US" sz="2000"/>
              <a:t>Attribute this slide deck as: “ADAPT Level 2” by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ASCCC OERI</a:t>
            </a:r>
            <a:r>
              <a:rPr lang="en-US" sz="2000"/>
              <a:t> is licensed under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CC BY 4.0</a:t>
            </a:r>
            <a:r>
              <a:rPr lang="en-US" sz="2000"/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3f4c2168e_0_115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a Course in ADAPT</a:t>
            </a:r>
            <a:endParaRPr/>
          </a:p>
        </p:txBody>
      </p:sp>
      <p:sp>
        <p:nvSpPr>
          <p:cNvPr id="175" name="Google Shape;175;g273f4c2168e_0_115"/>
          <p:cNvSpPr txBox="1">
            <a:spLocks noGrp="1"/>
          </p:cNvSpPr>
          <p:nvPr>
            <p:ph type="body" idx="1"/>
          </p:nvPr>
        </p:nvSpPr>
        <p:spPr>
          <a:xfrm>
            <a:off x="1133611" y="2239585"/>
            <a:ext cx="72024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Enter: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/>
              <a:t>School: find your college</a:t>
            </a:r>
            <a:endParaRPr sz="2200" b="1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/>
              <a:t>Course Name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/>
              <a:t>Section/CRN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/>
              <a:t>Term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/>
              <a:t>Start/end date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/>
              <a:t>Public: Yes &gt;if you want to share your course with other instructors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aleway"/>
              <a:buChar char="●"/>
            </a:pPr>
            <a:r>
              <a:rPr lang="en-US" sz="2200"/>
              <a:t>LMS: select </a:t>
            </a:r>
            <a:r>
              <a:rPr lang="en-US" sz="2200" b="1"/>
              <a:t>Yes</a:t>
            </a:r>
            <a:r>
              <a:rPr lang="en-US" sz="2200"/>
              <a:t>* for Canvas integration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Note: You will need to create one ADAPT course per Canvas course if your answer is yes.</a:t>
            </a:r>
            <a:endParaRPr sz="19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73f4c2168e_0_121" descr="ADAPT Course regist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967" y="233650"/>
            <a:ext cx="3636870" cy="648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3f4c2168e_0_23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a New Assignment</a:t>
            </a:r>
            <a:endParaRPr/>
          </a:p>
        </p:txBody>
      </p:sp>
      <p:sp>
        <p:nvSpPr>
          <p:cNvPr id="188" name="Google Shape;188;g273f4c2168e_0_237"/>
          <p:cNvSpPr txBox="1">
            <a:spLocks noGrp="1"/>
          </p:cNvSpPr>
          <p:nvPr>
            <p:ph type="body" idx="1"/>
          </p:nvPr>
        </p:nvSpPr>
        <p:spPr>
          <a:xfrm>
            <a:off x="1088675" y="3226552"/>
            <a:ext cx="7202400" cy="33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Enter: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/>
              <a:t>Name of the assignment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/>
              <a:t>Assignment group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/>
              <a:t>Points (default is 10)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/>
              <a:t>Assessment type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/>
              <a:t># of allowed attempts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/>
              <a:t>Late policy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/>
              <a:t>Assign to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/>
              <a:t>Available on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/>
              <a:t>Due date</a:t>
            </a:r>
            <a:endParaRPr/>
          </a:p>
        </p:txBody>
      </p:sp>
      <p:pic>
        <p:nvPicPr>
          <p:cNvPr id="189" name="Google Shape;189;g273f4c2168e_0_237" descr="ADAPT Course new assignment b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863" y="2262550"/>
            <a:ext cx="6008074" cy="8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3f4c2168e_0_0"/>
          <p:cNvSpPr txBox="1">
            <a:spLocks noGrp="1"/>
          </p:cNvSpPr>
          <p:nvPr>
            <p:ph type="ctrTitle"/>
          </p:nvPr>
        </p:nvSpPr>
        <p:spPr>
          <a:xfrm>
            <a:off x="495850" y="2033100"/>
            <a:ext cx="8057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>
                <a:solidFill>
                  <a:srgbClr val="434343"/>
                </a:solidFill>
              </a:rPr>
              <a:t>Let’s create some questions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My Questions &gt; New Question</a:t>
            </a:r>
            <a:endParaRPr/>
          </a:p>
        </p:txBody>
      </p:sp>
      <p:sp>
        <p:nvSpPr>
          <p:cNvPr id="200" name="Google Shape;200;p56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01" name="Google Shape;201;p56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" y="1929640"/>
            <a:ext cx="7438284" cy="5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Selecting Content Type</a:t>
            </a:r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New &gt; Auto-Grade Tech Block &gt; Native</a:t>
            </a:r>
            <a:endParaRPr/>
          </a:p>
        </p:txBody>
      </p:sp>
      <p:pic>
        <p:nvPicPr>
          <p:cNvPr id="208" name="Google Shape;208;p57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563431"/>
            <a:ext cx="7772400" cy="419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3865d9519_0_52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Fill-in the Blanks</a:t>
            </a:r>
            <a:endParaRPr/>
          </a:p>
        </p:txBody>
      </p:sp>
      <p:sp>
        <p:nvSpPr>
          <p:cNvPr id="215" name="Google Shape;215;g273865d9519_0_526"/>
          <p:cNvSpPr txBox="1">
            <a:spLocks noGrp="1"/>
          </p:cNvSpPr>
          <p:nvPr>
            <p:ph type="body" idx="1"/>
          </p:nvPr>
        </p:nvSpPr>
        <p:spPr>
          <a:xfrm>
            <a:off x="702075" y="2015725"/>
            <a:ext cx="7589100" cy="317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94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060"/>
              <a:buChar char="•"/>
            </a:pPr>
            <a:r>
              <a:rPr lang="en-US" sz="2060"/>
              <a:t>Create a question with fill in the blanks by underlining the correct responses. </a:t>
            </a:r>
            <a:endParaRPr sz="206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60"/>
              <a:t>Example: A </a:t>
            </a:r>
            <a:r>
              <a:rPr lang="en-US" sz="2060" u="sng"/>
              <a:t>stitch</a:t>
            </a:r>
            <a:r>
              <a:rPr lang="en-US" sz="2060"/>
              <a:t> in time saves </a:t>
            </a:r>
            <a:r>
              <a:rPr lang="en-US" sz="2060" u="sng"/>
              <a:t>nine</a:t>
            </a:r>
            <a:r>
              <a:rPr lang="en-US" sz="2060"/>
              <a:t>. </a:t>
            </a:r>
            <a:endParaRPr sz="206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60"/>
          </a:p>
          <a:p>
            <a:pPr marL="457200" lvl="0" indent="-3594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060"/>
              <a:buChar char="•"/>
            </a:pPr>
            <a:r>
              <a:rPr lang="en-US" sz="2060"/>
              <a:t>If you would like to accept multiple answers, separate them with a vertical bar: "|". </a:t>
            </a:r>
            <a:endParaRPr sz="206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60"/>
              <a:t>Example: </a:t>
            </a:r>
            <a:r>
              <a:rPr lang="en-US" sz="2060" u="sng"/>
              <a:t>January|February</a:t>
            </a:r>
            <a:r>
              <a:rPr lang="en-US" sz="2060"/>
              <a:t> is a month that comes before March.</a:t>
            </a:r>
            <a:endParaRPr sz="248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8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Select Choice (drop-down)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1" name="Google Shape;221;p58"/>
          <p:cNvSpPr txBox="1">
            <a:spLocks noGrp="1"/>
          </p:cNvSpPr>
          <p:nvPr>
            <p:ph type="body" idx="1"/>
          </p:nvPr>
        </p:nvSpPr>
        <p:spPr>
          <a:xfrm>
            <a:off x="970774" y="2249760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200" b="1">
                <a:latin typeface="Arial"/>
                <a:ea typeface="Arial"/>
                <a:cs typeface="Arial"/>
                <a:sym typeface="Arial"/>
              </a:rPr>
              <a:t>brackets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for answers. </a:t>
            </a:r>
            <a:endParaRPr sz="2200"/>
          </a:p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2200"/>
              <a:t>: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 [planet] is the closest planet to the sun; there are [number-of-planets] planets.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Then, add the choices below with your </a:t>
            </a:r>
            <a:r>
              <a:rPr lang="en-US" sz="2200" b="1"/>
              <a:t>first choice being the correct response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Add distractors. Each student will receive a randomized ordering of the choices.</a:t>
            </a:r>
            <a:endParaRPr sz="2200"/>
          </a:p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9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Select Choice Example</a:t>
            </a:r>
            <a:endParaRPr/>
          </a:p>
        </p:txBody>
      </p:sp>
      <p:sp>
        <p:nvSpPr>
          <p:cNvPr id="227" name="Google Shape;227;p59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28" name="Google Shape;228;p59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" y="2015735"/>
            <a:ext cx="7772400" cy="641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Matching</a:t>
            </a:r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Create a list of terms to match along with their matching terms. Matching terms can include media such as images. Optionally, add distractors which do not satisfy any of the matches. 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35" name="Google Shape;235;p60" descr="A screenshot of a quiz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803" y="3229336"/>
            <a:ext cx="62302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3a370fe45_0_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400"/>
              <a:t>Agenda</a:t>
            </a:r>
            <a:endParaRPr sz="3400"/>
          </a:p>
        </p:txBody>
      </p:sp>
      <p:sp>
        <p:nvSpPr>
          <p:cNvPr id="123" name="Google Shape;123;g273a370fe45_0_0"/>
          <p:cNvSpPr txBox="1">
            <a:spLocks noGrp="1"/>
          </p:cNvSpPr>
          <p:nvPr>
            <p:ph type="body" idx="1"/>
          </p:nvPr>
        </p:nvSpPr>
        <p:spPr>
          <a:xfrm>
            <a:off x="970811" y="2354760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957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ADAPT - What and Why</a:t>
            </a:r>
            <a:endParaRPr sz="2400"/>
          </a:p>
          <a:p>
            <a:pPr marL="457200" lvl="0" indent="-36957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Why Create ADAPT Native Questions?</a:t>
            </a:r>
            <a:endParaRPr sz="2400"/>
          </a:p>
          <a:p>
            <a:pPr marL="457200" lvl="0" indent="-36957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Creating ADAPT Native Questions</a:t>
            </a:r>
            <a:endParaRPr sz="2400"/>
          </a:p>
          <a:p>
            <a:pPr marL="914400" lvl="1" indent="-369569" algn="l" rtl="0">
              <a:spcBef>
                <a:spcPts val="375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000000"/>
                </a:solidFill>
              </a:rPr>
              <a:t>Fill-in the blanks</a:t>
            </a:r>
            <a:endParaRPr sz="2400">
              <a:solidFill>
                <a:srgbClr val="000000"/>
              </a:solidFill>
            </a:endParaRPr>
          </a:p>
          <a:p>
            <a:pPr marL="914400" lvl="1" indent="-369569" algn="l" rtl="0">
              <a:spcBef>
                <a:spcPts val="375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000000"/>
                </a:solidFill>
              </a:rPr>
              <a:t>Select choice</a:t>
            </a:r>
            <a:endParaRPr sz="2400">
              <a:solidFill>
                <a:srgbClr val="000000"/>
              </a:solidFill>
            </a:endParaRPr>
          </a:p>
          <a:p>
            <a:pPr marL="914400" lvl="1" indent="-369569" algn="l" rtl="0">
              <a:spcBef>
                <a:spcPts val="375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000000"/>
                </a:solidFill>
              </a:rPr>
              <a:t>Matching</a:t>
            </a:r>
            <a:endParaRPr sz="2400">
              <a:solidFill>
                <a:srgbClr val="000000"/>
              </a:solidFill>
            </a:endParaRPr>
          </a:p>
          <a:p>
            <a:pPr marL="914400" lvl="1" indent="-369569" algn="l" rtl="0">
              <a:spcBef>
                <a:spcPts val="375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000000"/>
                </a:solidFill>
              </a:rPr>
              <a:t>Highlight text</a:t>
            </a:r>
            <a:endParaRPr sz="2400">
              <a:solidFill>
                <a:srgbClr val="000000"/>
              </a:solidFill>
            </a:endParaRPr>
          </a:p>
          <a:p>
            <a:pPr marL="914400" lvl="1" indent="-369569" algn="l" rtl="0">
              <a:spcBef>
                <a:spcPts val="375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000000"/>
                </a:solidFill>
              </a:rPr>
              <a:t>Non-auto graded/open-ended question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6666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3a370fe45_0_29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Highlight Text</a:t>
            </a:r>
            <a:endParaRPr/>
          </a:p>
        </p:txBody>
      </p:sp>
      <p:sp>
        <p:nvSpPr>
          <p:cNvPr id="242" name="Google Shape;242;g273a370fe45_0_290"/>
          <p:cNvSpPr txBox="1">
            <a:spLocks noGrp="1"/>
          </p:cNvSpPr>
          <p:nvPr>
            <p:ph type="body" idx="1"/>
          </p:nvPr>
        </p:nvSpPr>
        <p:spPr>
          <a:xfrm>
            <a:off x="1088675" y="2015733"/>
            <a:ext cx="7202400" cy="80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300">
                <a:solidFill>
                  <a:srgbClr val="333333"/>
                </a:solidFill>
              </a:rPr>
              <a:t>You will find highlight text under the Nursing area.</a:t>
            </a:r>
            <a:endParaRPr/>
          </a:p>
        </p:txBody>
      </p:sp>
      <p:pic>
        <p:nvPicPr>
          <p:cNvPr id="243" name="Google Shape;243;g273a370fe45_0_290" descr="Step # 2: Select “New” &gt; “Native”&gt; Nursing &gt; Highlight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9975" y="2519176"/>
            <a:ext cx="4239100" cy="426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3865d9519_0_51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Highlight Text</a:t>
            </a:r>
            <a:endParaRPr/>
          </a:p>
        </p:txBody>
      </p:sp>
      <p:sp>
        <p:nvSpPr>
          <p:cNvPr id="249" name="Google Shape;249;g273865d9519_0_517"/>
          <p:cNvSpPr txBox="1">
            <a:spLocks noGrp="1"/>
          </p:cNvSpPr>
          <p:nvPr>
            <p:ph type="body" idx="1"/>
          </p:nvPr>
        </p:nvSpPr>
        <p:spPr>
          <a:xfrm>
            <a:off x="600325" y="2015725"/>
            <a:ext cx="80688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Write out a prompt, where text within brackets [ ] will automatically become your highlighted text. Once the text is added, determine it is a correct answer or a distractor.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50" name="Google Shape;250;g273865d9519_0_517" descr="Instructions on how to build questions in ADAP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7275" y="2653151"/>
            <a:ext cx="4693474" cy="295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73865d9519_0_517" descr="Screenshot of LibreTexts ADA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7276" y="5382422"/>
            <a:ext cx="4693475" cy="14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3a370fe45_0_29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/>
              <a:t>NEW!</a:t>
            </a:r>
            <a:endParaRPr sz="4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Adding Audio/Video to Questions</a:t>
            </a:r>
            <a:endParaRPr/>
          </a:p>
        </p:txBody>
      </p:sp>
      <p:sp>
        <p:nvSpPr>
          <p:cNvPr id="258" name="Google Shape;258;g273a370fe45_0_297"/>
          <p:cNvSpPr txBox="1">
            <a:spLocks noGrp="1"/>
          </p:cNvSpPr>
          <p:nvPr>
            <p:ph type="body" idx="1"/>
          </p:nvPr>
        </p:nvSpPr>
        <p:spPr>
          <a:xfrm>
            <a:off x="641074" y="2209050"/>
            <a:ext cx="76500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/>
              <a:t>You can add audio or video files to questions. </a:t>
            </a:r>
            <a:endParaRPr sz="19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/>
              <a:t>Once uploaded, it will create auto-create the captions and transcript.</a:t>
            </a:r>
            <a:endParaRPr sz="19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/>
              <a:t>Once you choose the type of question:</a:t>
            </a:r>
            <a:endParaRPr sz="1900"/>
          </a:p>
          <a:p>
            <a:pPr marL="457200" lvl="0" indent="-349250" algn="l" rtl="0">
              <a:spcBef>
                <a:spcPts val="75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Click on Select Audio or Video File.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Upload the file.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Copy the link.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Create a link with the URL and add it to your question.</a:t>
            </a:r>
            <a:endParaRPr sz="19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Note: You will receive an email notification when the captions are ready.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73e378dd16_0_0"/>
          <p:cNvSpPr txBox="1">
            <a:spLocks noGrp="1"/>
          </p:cNvSpPr>
          <p:nvPr>
            <p:ph type="title"/>
          </p:nvPr>
        </p:nvSpPr>
        <p:spPr>
          <a:xfrm>
            <a:off x="1088673" y="808300"/>
            <a:ext cx="62169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 Captions and Transcripts</a:t>
            </a:r>
            <a:endParaRPr/>
          </a:p>
        </p:txBody>
      </p:sp>
      <p:sp>
        <p:nvSpPr>
          <p:cNvPr id="265" name="Google Shape;265;g273e378dd16_0_0"/>
          <p:cNvSpPr txBox="1"/>
          <p:nvPr/>
        </p:nvSpPr>
        <p:spPr>
          <a:xfrm>
            <a:off x="964500" y="2314850"/>
            <a:ext cx="7541400" cy="1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D372F"/>
                </a:solidFill>
              </a:rPr>
              <a:t>The AI generated auto-captions are pretty accurate but if you need to edit, you can simply click on the pencil tool and edit.</a:t>
            </a:r>
            <a:endParaRPr sz="2200">
              <a:solidFill>
                <a:srgbClr val="3D372F"/>
              </a:solidFill>
            </a:endParaRPr>
          </a:p>
        </p:txBody>
      </p:sp>
      <p:pic>
        <p:nvPicPr>
          <p:cNvPr id="266" name="Google Shape;266;g273e378dd16_0_0" descr="Edit Captions and Transcript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675" y="3945750"/>
            <a:ext cx="6852840" cy="8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3a370fe45_0_311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of Audio File (back end view) </a:t>
            </a:r>
            <a:endParaRPr/>
          </a:p>
        </p:txBody>
      </p:sp>
      <p:pic>
        <p:nvPicPr>
          <p:cNvPr id="273" name="Google Shape;273;g273a370fe45_0_311" descr="Sample of Audio File (back end view of ADAPT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675" y="1884328"/>
            <a:ext cx="6364047" cy="485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3a370fe45_0_324" descr="Sample of Video File (back end view) 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Sample of Video File (back end view) </a:t>
            </a:r>
            <a:endParaRPr dirty="0"/>
          </a:p>
        </p:txBody>
      </p:sp>
      <p:pic>
        <p:nvPicPr>
          <p:cNvPr id="280" name="Google Shape;280;g273a370fe45_0_324" descr="Sample of Video File (back end view)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50" y="2088050"/>
            <a:ext cx="8287798" cy="46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3a370fe45_0_304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of Audio File </a:t>
            </a:r>
            <a:endParaRPr/>
          </a:p>
        </p:txBody>
      </p:sp>
      <p:pic>
        <p:nvPicPr>
          <p:cNvPr id="287" name="Google Shape;287;g273a370fe45_0_304" descr="Sample of Audio Fi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875" y="2006203"/>
            <a:ext cx="4802576" cy="485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73a370fe45_0_318"/>
          <p:cNvSpPr txBox="1">
            <a:spLocks noGrp="1"/>
          </p:cNvSpPr>
          <p:nvPr>
            <p:ph type="title"/>
          </p:nvPr>
        </p:nvSpPr>
        <p:spPr>
          <a:xfrm>
            <a:off x="1088680" y="808300"/>
            <a:ext cx="41412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Sample of Video and Audio Files </a:t>
            </a:r>
            <a:endParaRPr dirty="0"/>
          </a:p>
        </p:txBody>
      </p:sp>
      <p:sp>
        <p:nvSpPr>
          <p:cNvPr id="295" name="Google Shape;295;g273a370fe45_0_318"/>
          <p:cNvSpPr txBox="1"/>
          <p:nvPr/>
        </p:nvSpPr>
        <p:spPr>
          <a:xfrm>
            <a:off x="1007325" y="2564125"/>
            <a:ext cx="4355100" cy="27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D372F"/>
                </a:solidFill>
              </a:rPr>
              <a:t>Within the same question, you can include more than one file.</a:t>
            </a:r>
            <a:endParaRPr sz="2200">
              <a:solidFill>
                <a:srgbClr val="3D372F"/>
              </a:solidFill>
            </a:endParaRPr>
          </a:p>
        </p:txBody>
      </p:sp>
      <p:pic>
        <p:nvPicPr>
          <p:cNvPr id="294" name="Google Shape;294;g273a370fe45_0_318" descr="Sample of Video and Audio files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625" y="0"/>
            <a:ext cx="3663375" cy="65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3865d9519_0_53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Non-auto graded/open-ended question</a:t>
            </a:r>
            <a:endParaRPr/>
          </a:p>
        </p:txBody>
      </p:sp>
      <p:sp>
        <p:nvSpPr>
          <p:cNvPr id="302" name="Google Shape;302;g273865d9519_0_533"/>
          <p:cNvSpPr txBox="1">
            <a:spLocks noGrp="1"/>
          </p:cNvSpPr>
          <p:nvPr>
            <p:ph type="body" idx="1"/>
          </p:nvPr>
        </p:nvSpPr>
        <p:spPr>
          <a:xfrm>
            <a:off x="970800" y="1899481"/>
            <a:ext cx="7202400" cy="141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Are you interested in creating a speaking test type of question where students will have to record their answers?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Create a delayed graded assessment and select audio as the type of submission.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You can choose the type of open-ended submission.</a:t>
            </a:r>
            <a:endParaRPr/>
          </a:p>
        </p:txBody>
      </p:sp>
      <p:pic>
        <p:nvPicPr>
          <p:cNvPr id="303" name="Google Shape;303;g273865d9519_0_533" descr="Instructions on how to build questions in ADAP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4001" y="3612600"/>
            <a:ext cx="4141379" cy="31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3865d9519_0_54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Speaking Test (non-auto graded)</a:t>
            </a:r>
            <a:endParaRPr/>
          </a:p>
        </p:txBody>
      </p:sp>
      <p:pic>
        <p:nvPicPr>
          <p:cNvPr id="310" name="Google Shape;310;g273865d9519_0_540" descr="Speaking test (non-auto graded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75" y="2006203"/>
            <a:ext cx="4646884" cy="485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73865d9519_0_540" descr="Instructions in englis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059" y="3268153"/>
            <a:ext cx="4070441" cy="336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1088686" y="993498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ADAPT?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37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0201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90476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ADAPT is a comprehensive online assessment/homework infrastructure that provides faculty the ability to include auto-graded and non-auto-graded activities from different platforms such as </a:t>
            </a: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H5P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MyOpenMath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WeBWork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, and its own </a:t>
            </a: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native 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ADAPT questions.</a:t>
            </a:r>
            <a:endParaRPr sz="1900"/>
          </a:p>
          <a:p>
            <a:pPr marL="457200" lvl="0" indent="-340201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90476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ADAPT can be integrated into an LMS such as Canvas with full grade integration or it could be run independently.</a:t>
            </a:r>
            <a:endParaRPr sz="1900"/>
          </a:p>
          <a:p>
            <a:pPr marL="914400" lvl="1" indent="-32845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ct val="89473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Integration via LTI – required action by your Canvas Administrator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914400" lvl="1" indent="-349011" algn="l" rtl="0">
              <a:spcBef>
                <a:spcPts val="375"/>
              </a:spcBef>
              <a:spcAft>
                <a:spcPts val="0"/>
              </a:spcAft>
              <a:buSzPct val="100000"/>
              <a:buChar char="•"/>
            </a:pPr>
            <a:r>
              <a:rPr lang="en-US" sz="205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 for LTI</a:t>
            </a:r>
            <a:r>
              <a:rPr lang="en-US" sz="2050"/>
              <a:t> integration with Canvas.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73a370fe45_0_12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more ADAPT Training?</a:t>
            </a:r>
            <a:endParaRPr/>
          </a:p>
        </p:txBody>
      </p:sp>
      <p:sp>
        <p:nvSpPr>
          <p:cNvPr id="318" name="Google Shape;318;g273a370fe45_0_122"/>
          <p:cNvSpPr txBox="1">
            <a:spLocks noGrp="1"/>
          </p:cNvSpPr>
          <p:nvPr>
            <p:ph type="body" idx="1"/>
          </p:nvPr>
        </p:nvSpPr>
        <p:spPr>
          <a:xfrm>
            <a:off x="457875" y="2137825"/>
            <a:ext cx="83412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"/>
              <a:buNone/>
            </a:pPr>
            <a:endParaRPr sz="1782">
              <a:solidFill>
                <a:srgbClr val="53031B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8"/>
              <a:buFont typeface="Arial"/>
              <a:buNone/>
            </a:pPr>
            <a:r>
              <a:rPr lang="en-US" sz="2208">
                <a:solidFill>
                  <a:srgbClr val="53031B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 Level 3 – Using ADAPT in Canvas</a:t>
            </a:r>
            <a:br>
              <a:rPr lang="en-US" sz="2208">
                <a:solidFill>
                  <a:srgbClr val="53031B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208">
                <a:solidFill>
                  <a:srgbClr val="00427E"/>
                </a:solidFill>
              </a:rPr>
              <a:t>Monday, July 15, 2024 from 3:00 pm – 4:30 pm</a:t>
            </a:r>
            <a:br>
              <a:rPr lang="en-US" sz="2208">
                <a:solidFill>
                  <a:srgbClr val="00427E"/>
                </a:solidFill>
              </a:rPr>
            </a:br>
            <a:endParaRPr sz="2208">
              <a:solidFill>
                <a:srgbClr val="00427E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8"/>
              <a:buFont typeface="Arial"/>
              <a:buNone/>
            </a:pPr>
            <a:r>
              <a:rPr lang="en-US" sz="1883">
                <a:solidFill>
                  <a:srgbClr val="333333"/>
                </a:solidFill>
              </a:rPr>
              <a:t>Having created assessments in ADAPT, how can you integrate them into Canvas? Explore ADAPT’s seamless integration with Canvas grades.</a:t>
            </a:r>
            <a:br>
              <a:rPr lang="en-US" sz="1883">
                <a:solidFill>
                  <a:srgbClr val="333333"/>
                </a:solidFill>
              </a:rPr>
            </a:br>
            <a:endParaRPr sz="1883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8"/>
              <a:buFont typeface="Arial"/>
              <a:buNone/>
            </a:pPr>
            <a:r>
              <a:rPr lang="en-US" sz="1883">
                <a:solidFill>
                  <a:srgbClr val="53031B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for ADAPT Level 3</a:t>
            </a:r>
            <a:endParaRPr sz="1883">
              <a:solidFill>
                <a:srgbClr val="53031B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"/>
              <a:buNone/>
            </a:pPr>
            <a:endParaRPr sz="1300" b="1">
              <a:solidFill>
                <a:srgbClr val="5303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73a370fe45_0_128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Virtual LibreFest-July 8-12, 2024</a:t>
            </a:r>
            <a:endParaRPr/>
          </a:p>
        </p:txBody>
      </p:sp>
      <p:sp>
        <p:nvSpPr>
          <p:cNvPr id="325" name="Google Shape;325;g273a370fe45_0_128"/>
          <p:cNvSpPr txBox="1">
            <a:spLocks noGrp="1"/>
          </p:cNvSpPr>
          <p:nvPr>
            <p:ph type="body" idx="1"/>
          </p:nvPr>
        </p:nvSpPr>
        <p:spPr>
          <a:xfrm>
            <a:off x="386650" y="1964850"/>
            <a:ext cx="8496000" cy="46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770"/>
              <a:buNone/>
            </a:pPr>
            <a:r>
              <a:rPr lang="en-US" sz="1620"/>
              <a:t> This virtual workshop will provide four and a half days of teaching and working sessions covering: how to create Open Education Resources (OER); how to edit/modify existing OER to build textbooks and other learning resources; how to use the LibreTexts Conductor project management platform and new Workbench; and the ADAPT open homework and assessment system.</a:t>
            </a:r>
            <a:br>
              <a:rPr lang="en-US" sz="1620"/>
            </a:br>
            <a:br>
              <a:rPr lang="en-US" sz="1620"/>
            </a:br>
            <a:r>
              <a:rPr lang="en-US" sz="1620"/>
              <a:t>Sessions will begin at 9:00 am on Monday. Office hours will be held every day from 8:00 – 9:00 am. There will be time for questions and reflections at the close of each day's sessions from 3:00 – 4:00 pm.</a:t>
            </a:r>
            <a:br>
              <a:rPr lang="en-US" sz="1420"/>
            </a:br>
            <a:endParaRPr sz="142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770"/>
              <a:buNone/>
            </a:pPr>
            <a:r>
              <a:rPr lang="en-US" sz="1420"/>
              <a:t>If you do not already have a LibreTexts account, you will be prompted to create one during the </a:t>
            </a:r>
            <a:r>
              <a:rPr lang="en-US" sz="1420" u="sng">
                <a:solidFill>
                  <a:schemeClr val="hlink"/>
                </a:solidFill>
                <a:hlinkClick r:id="rId3"/>
              </a:rPr>
              <a:t>LibreFest Registration</a:t>
            </a:r>
            <a:r>
              <a:rPr lang="en-US" sz="1420"/>
              <a:t> process.</a:t>
            </a:r>
            <a:endParaRPr sz="142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770"/>
              <a:buNone/>
            </a:pPr>
            <a:r>
              <a:rPr lang="en-US" sz="1420"/>
              <a:t>The </a:t>
            </a:r>
            <a:r>
              <a:rPr lang="en-US" sz="1420" u="sng">
                <a:solidFill>
                  <a:schemeClr val="hlink"/>
                </a:solidFill>
                <a:hlinkClick r:id="rId3"/>
              </a:rPr>
              <a:t>LibreFest Registration</a:t>
            </a:r>
            <a:r>
              <a:rPr lang="en-US" sz="1420"/>
              <a:t> fee for this workshop is $35 and includes a LibreTexts shirt and other small swag. Please use the payment link at the end of the </a:t>
            </a:r>
            <a:r>
              <a:rPr lang="en-US" sz="1420" u="sng">
                <a:solidFill>
                  <a:schemeClr val="hlink"/>
                </a:solidFill>
                <a:hlinkClick r:id="rId3"/>
              </a:rPr>
              <a:t>LibreFest Registration</a:t>
            </a:r>
            <a:r>
              <a:rPr lang="en-US" sz="1420"/>
              <a:t> form to pay. </a:t>
            </a:r>
            <a:endParaRPr sz="142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770"/>
              <a:buNone/>
            </a:pPr>
            <a:r>
              <a:rPr lang="en-US" sz="1420"/>
              <a:t>Note: No swag will be offered when using the fee waiver option.</a:t>
            </a:r>
            <a:endParaRPr sz="142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770"/>
              <a:buNone/>
            </a:pPr>
            <a:r>
              <a:rPr lang="en-US" sz="1420"/>
              <a:t>The </a:t>
            </a:r>
            <a:r>
              <a:rPr lang="en-US" sz="1420" u="sng">
                <a:solidFill>
                  <a:schemeClr val="hlink"/>
                </a:solidFill>
                <a:hlinkClick r:id="rId3"/>
              </a:rPr>
              <a:t>LibreFest Registration</a:t>
            </a:r>
            <a:r>
              <a:rPr lang="en-US" sz="1420"/>
              <a:t> will close no later than July 5, 2024. However, capacity is limited, so the registration may close sooner.</a:t>
            </a:r>
            <a:endParaRPr sz="142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770"/>
              <a:buNone/>
            </a:pPr>
            <a:endParaRPr sz="112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73a370fe45_0_134"/>
          <p:cNvSpPr txBox="1">
            <a:spLocks noGrp="1"/>
          </p:cNvSpPr>
          <p:nvPr>
            <p:ph type="ctrTitle"/>
          </p:nvPr>
        </p:nvSpPr>
        <p:spPr>
          <a:xfrm>
            <a:off x="638300" y="1849950"/>
            <a:ext cx="6736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/>
              <a:t>Looking for more ADAPT Resources?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73a370fe45_0_138"/>
          <p:cNvSpPr txBox="1">
            <a:spLocks noGrp="1"/>
          </p:cNvSpPr>
          <p:nvPr>
            <p:ph type="title"/>
          </p:nvPr>
        </p:nvSpPr>
        <p:spPr>
          <a:xfrm>
            <a:off x="985275" y="5847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300">
                <a:solidFill>
                  <a:srgbClr val="434343"/>
                </a:solidFill>
              </a:rPr>
              <a:t>ADAPT resources</a:t>
            </a:r>
            <a:endParaRPr sz="3300">
              <a:solidFill>
                <a:srgbClr val="434343"/>
              </a:solidFill>
            </a:endParaRPr>
          </a:p>
        </p:txBody>
      </p:sp>
      <p:sp>
        <p:nvSpPr>
          <p:cNvPr id="336" name="Google Shape;336;g273a370fe45_0_138"/>
          <p:cNvSpPr txBox="1"/>
          <p:nvPr/>
        </p:nvSpPr>
        <p:spPr>
          <a:xfrm>
            <a:off x="764750" y="1850750"/>
            <a:ext cx="7942500" cy="4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Accessibility </a:t>
            </a:r>
            <a:r>
              <a:rPr lang="en-US" sz="24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ADAPT </a:t>
            </a:r>
            <a:r>
              <a:rPr lang="en-US" sz="24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construction guide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Canvas LTI for ADAPT </a:t>
            </a:r>
            <a:r>
              <a:rPr lang="en-US" sz="24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LibreTexts weekly office hours in </a:t>
            </a:r>
            <a:r>
              <a:rPr lang="en-US" sz="2400" u="sng">
                <a:solidFill>
                  <a:schemeClr val="dk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</a:t>
            </a:r>
            <a:r>
              <a:rPr lang="en-US" sz="2400">
                <a:solidFill>
                  <a:schemeClr val="dk2"/>
                </a:solidFill>
              </a:rPr>
              <a:t>: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Tuesdays at 9:00-10:00 PST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Thursdays at 9:00-10:00 PST</a:t>
            </a:r>
            <a:endParaRPr sz="2400" i="0" u="none" strike="noStrike" cap="none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457200" marR="381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0" i="0" u="none" strike="noStrike" cap="none">
              <a:solidFill>
                <a:srgbClr val="201F1E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g273a370fe45_0_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027825" y="-600350"/>
            <a:ext cx="47700" cy="4132800"/>
          </a:xfrm>
          <a:prstGeom prst="roundRect">
            <a:avLst>
              <a:gd name="adj" fmla="val 2867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73a370fe45_0_144"/>
          <p:cNvSpPr txBox="1">
            <a:spLocks noGrp="1"/>
          </p:cNvSpPr>
          <p:nvPr>
            <p:ph type="title"/>
          </p:nvPr>
        </p:nvSpPr>
        <p:spPr>
          <a:xfrm>
            <a:off x="917725" y="895425"/>
            <a:ext cx="76752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700" dirty="0">
                <a:solidFill>
                  <a:srgbClr val="4B4B4B"/>
                </a:solidFill>
              </a:rPr>
              <a:t>ASCCC OERI Recorded Webinars on ADAPT</a:t>
            </a:r>
            <a:endParaRPr sz="2700" dirty="0">
              <a:solidFill>
                <a:srgbClr val="4B4B4B"/>
              </a:solidFill>
            </a:endParaRPr>
          </a:p>
        </p:txBody>
      </p:sp>
      <p:sp>
        <p:nvSpPr>
          <p:cNvPr id="343" name="Google Shape;343;g273a370fe45_0_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425650" y="-2125325"/>
            <a:ext cx="47700" cy="6897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4" name="Google Shape;344;g273a370fe45_0_144"/>
          <p:cNvGraphicFramePr/>
          <p:nvPr/>
        </p:nvGraphicFramePr>
        <p:xfrm>
          <a:off x="586425" y="1461451"/>
          <a:ext cx="7884950" cy="4339025"/>
        </p:xfrm>
        <a:graphic>
          <a:graphicData uri="http://schemas.openxmlformats.org/drawingml/2006/table">
            <a:tbl>
              <a:tblPr>
                <a:solidFill>
                  <a:srgbClr val="F0F0F0"/>
                </a:solidFill>
                <a:tableStyleId>{F64EA694-3F1C-489E-9A93-73A9623694E4}</a:tableStyleId>
              </a:tblPr>
              <a:tblGrid>
                <a:gridCol w="658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Continuing the Path to Zero in Spanish Open Educational Resources (OER): Tarea Libre 2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2024/05/03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Getting Spanish Homework to Zero Textbook Cost (ZTC) with LibreTexts ADAPT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2024/04/26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Beyond Traditional Spanish Homework: Adding Project Based Learning to your Open Educational Practices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2024/04/12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Spanish Open Educational Resources (OER) Hackathon: Let’s create a HW Collection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2023/10/27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Getting Spanish to Zero – An Openly-Licensed Homework Option for Spanish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2023/10/20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What’s new in Spanish OER: Tarea Libre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2023/05/05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Remixing Spanish OERs in LibreTexts and importing to Canvas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2023/04/28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What’s new in Spanish Open Educational Resources (OER)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2022/11/04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What’s New in Spanish OER?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2022/03/25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Remixing Spanish OER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2021/10/15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Spanish, LibreTexts, and Adapt – Using OER to Customize Your Spanish Text and Integrate a Homework System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2021/05/07</a:t>
                      </a:r>
                      <a:endParaRPr sz="1000" u="none" strike="noStrike" cap="none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3031B"/>
                          </a:solidFill>
                          <a:highlight>
                            <a:srgbClr val="F0F0F0"/>
                          </a:highlight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OER and Spanish</a:t>
                      </a:r>
                      <a:endParaRPr sz="1000" u="none" strike="noStrike" cap="none">
                        <a:solidFill>
                          <a:srgbClr val="53031B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rgbClr val="333333"/>
                          </a:solidFill>
                          <a:highlight>
                            <a:srgbClr val="F0F0F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2021/05/03</a:t>
                      </a:r>
                      <a:endParaRPr sz="1000" u="none" strike="noStrike" cap="none" dirty="0">
                        <a:solidFill>
                          <a:srgbClr val="333333"/>
                        </a:solidFill>
                        <a:highlight>
                          <a:srgbClr val="F0F0F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0" marR="95250" marT="76200" marB="76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73a370fe45_0_15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LibreTexts Workshops Recordings</a:t>
            </a:r>
            <a:endParaRPr/>
          </a:p>
        </p:txBody>
      </p:sp>
      <p:sp>
        <p:nvSpPr>
          <p:cNvPr id="351" name="Google Shape;351;g273a370fe45_0_150"/>
          <p:cNvSpPr txBox="1">
            <a:spLocks noGrp="1"/>
          </p:cNvSpPr>
          <p:nvPr>
            <p:ph type="body" idx="1"/>
          </p:nvPr>
        </p:nvSpPr>
        <p:spPr>
          <a:xfrm>
            <a:off x="2287550" y="6116408"/>
            <a:ext cx="7202400" cy="74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LibreTexts News and Events page</a:t>
            </a:r>
            <a:r>
              <a:rPr lang="en-US"/>
              <a:t> has more information.</a:t>
            </a:r>
            <a:endParaRPr/>
          </a:p>
        </p:txBody>
      </p:sp>
      <p:pic>
        <p:nvPicPr>
          <p:cNvPr id="352" name="Google Shape;352;g273a370fe45_0_150" descr="Screenshot of the LibreTexts YouTube channel page with a series of video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2100" y="2124250"/>
            <a:ext cx="6195549" cy="39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73a370fe45_0_15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More Information</a:t>
            </a:r>
            <a:endParaRPr/>
          </a:p>
        </p:txBody>
      </p:sp>
      <p:sp>
        <p:nvSpPr>
          <p:cNvPr id="358" name="Google Shape;358;g273a370fe45_0_157"/>
          <p:cNvSpPr txBox="1">
            <a:spLocks noGrp="1"/>
          </p:cNvSpPr>
          <p:nvPr>
            <p:ph type="body" idx="1"/>
          </p:nvPr>
        </p:nvSpPr>
        <p:spPr>
          <a:xfrm>
            <a:off x="970774" y="2443085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ASCCC OERI Website </a:t>
            </a:r>
            <a:r>
              <a:rPr lang="en-US" sz="2600"/>
              <a:t>(asccc-oeri.org)</a:t>
            </a:r>
            <a:endParaRPr sz="2600"/>
          </a:p>
          <a:p>
            <a:pPr marL="514337" lvl="1" indent="-2476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Resources</a:t>
            </a:r>
            <a:endParaRPr sz="2600"/>
          </a:p>
          <a:p>
            <a:pPr marL="514337" lvl="1" indent="-2476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Webinars and Events</a:t>
            </a:r>
            <a:endParaRPr sz="2600"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4"/>
              </a:rPr>
              <a:t>ASCCC OER E-Mail</a:t>
            </a:r>
            <a:r>
              <a:rPr lang="en-US" sz="2600"/>
              <a:t> (</a:t>
            </a:r>
            <a:r>
              <a:rPr lang="en-US" sz="2600" u="sng">
                <a:solidFill>
                  <a:schemeClr val="hlink"/>
                </a:solidFill>
                <a:hlinkClick r:id="rId5"/>
              </a:rPr>
              <a:t>oeri@asccc.org)</a:t>
            </a:r>
            <a:endParaRPr sz="2600"/>
          </a:p>
          <a:p>
            <a:pPr marL="171446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73a370fe45_0_16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And to contact us…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273a370fe45_0_162"/>
          <p:cNvSpPr txBox="1">
            <a:spLocks noGrp="1"/>
          </p:cNvSpPr>
          <p:nvPr>
            <p:ph type="body" idx="1"/>
          </p:nvPr>
        </p:nvSpPr>
        <p:spPr>
          <a:xfrm>
            <a:off x="1088686" y="2249760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206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General OERI E-Mail: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oeri@asccc.org</a:t>
            </a:r>
            <a:endParaRPr sz="28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171446" lvl="0" indent="-1206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Find everyone’s </a:t>
            </a:r>
            <a:r>
              <a:rPr lang="en-US" sz="2800"/>
              <a:t>email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at: </a:t>
            </a: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https://asccc-oeri.org/about-us/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73a370fe45_0_168"/>
          <p:cNvSpPr txBox="1">
            <a:spLocks noGrp="1"/>
          </p:cNvSpPr>
          <p:nvPr>
            <p:ph type="ctrTitle"/>
          </p:nvPr>
        </p:nvSpPr>
        <p:spPr>
          <a:xfrm>
            <a:off x="122100" y="2075100"/>
            <a:ext cx="84759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4B4B4B"/>
                </a:solidFill>
              </a:rPr>
              <a:t>Questions about ADAPT?</a:t>
            </a:r>
            <a:endParaRPr sz="5300">
              <a:solidFill>
                <a:srgbClr val="4B4B4B"/>
              </a:solidFill>
            </a:endParaRPr>
          </a:p>
        </p:txBody>
      </p:sp>
      <p:sp>
        <p:nvSpPr>
          <p:cNvPr id="371" name="Google Shape;371;g273a370fe45_0_168"/>
          <p:cNvSpPr txBox="1"/>
          <p:nvPr/>
        </p:nvSpPr>
        <p:spPr>
          <a:xfrm>
            <a:off x="254375" y="3926875"/>
            <a:ext cx="85371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B4B4B"/>
                </a:solidFill>
              </a:rPr>
              <a:t>Cristina Moon</a:t>
            </a:r>
            <a:endParaRPr sz="22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B4B4B"/>
                </a:solidFill>
              </a:rPr>
              <a:t>Spanish Faculty</a:t>
            </a:r>
            <a:endParaRPr sz="22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B4B4B"/>
                </a:solidFill>
              </a:rPr>
              <a:t>OER/ZTC Coordinator at Chabot College</a:t>
            </a:r>
            <a:endParaRPr sz="22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B4B4B"/>
                </a:solidFill>
              </a:rPr>
              <a:t>ASCCC OERI Spanish Lead, H5P/ADAPT Lead, and OERI Liaison</a:t>
            </a:r>
            <a:endParaRPr sz="2200">
              <a:solidFill>
                <a:srgbClr val="4B4B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cmoon@chabotcollege.edu</a:t>
            </a:r>
            <a:r>
              <a:rPr lang="en-US" sz="2200">
                <a:solidFill>
                  <a:srgbClr val="0B5394"/>
                </a:solidFill>
              </a:rPr>
              <a:t> </a:t>
            </a:r>
            <a:endParaRPr sz="2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73a370fe45_0_173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Thanks!</a:t>
            </a:r>
            <a:endParaRPr sz="3200"/>
          </a:p>
        </p:txBody>
      </p:sp>
      <p:pic>
        <p:nvPicPr>
          <p:cNvPr id="377" name="Google Shape;377;g273a370fe45_0_173" descr="A black child holding a dandelion in a garden on a cloudy day.&#10;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4407" y="2214245"/>
            <a:ext cx="26913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73a370fe45_0_173"/>
          <p:cNvSpPr/>
          <p:nvPr/>
        </p:nvSpPr>
        <p:spPr>
          <a:xfrm>
            <a:off x="5214550" y="3451672"/>
            <a:ext cx="254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Thgusstavo Santana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"/>
          <p:cNvSpPr txBox="1">
            <a:spLocks noGrp="1"/>
          </p:cNvSpPr>
          <p:nvPr>
            <p:ph type="title"/>
          </p:nvPr>
        </p:nvSpPr>
        <p:spPr>
          <a:xfrm>
            <a:off x="1088686" y="695328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ADAPT?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135" name="Google Shape;135;p38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ADAPT, part of the LibreTexts platform, provides a repository of openly licensed activities/assessments within an environment focused on increasing the availability of OER.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Activities/assessments can be created in ADAPT, a creation tool that has focused on addressing the issues associated with other homework systems (e.g., accessibility).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ADAPT is a tool to connect your openly-licensed homework resources into the Canvas gradebook via LTI/API.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While ADAPT may not already do all that you want it to, like the LIbreTexts platform, it is ever-evolving.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3a370fe45_0_11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Why create ADAPT native questions?</a:t>
            </a:r>
            <a:endParaRPr sz="3400"/>
          </a:p>
        </p:txBody>
      </p:sp>
      <p:sp>
        <p:nvSpPr>
          <p:cNvPr id="142" name="Google Shape;142;g273a370fe45_0_116"/>
          <p:cNvSpPr txBox="1">
            <a:spLocks noGrp="1"/>
          </p:cNvSpPr>
          <p:nvPr>
            <p:ph type="body" idx="1"/>
          </p:nvPr>
        </p:nvSpPr>
        <p:spPr>
          <a:xfrm>
            <a:off x="970811" y="1802060"/>
            <a:ext cx="7202400" cy="40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Unlike H5P questions, ADAPT native questions were created with accessibility in mind.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H5P accessibility report.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Easy to create. If you can create Canvas quiz questions, you can create ADAPT native questions.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Easy to clone (copy) questions and edit.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New questions types and new features are being developed and added.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400"/>
              <a:t>Accessing ADAPT</a:t>
            </a:r>
            <a:endParaRPr sz="3400"/>
          </a:p>
        </p:txBody>
      </p:sp>
      <p:sp>
        <p:nvSpPr>
          <p:cNvPr id="148" name="Google Shape;148;p39"/>
          <p:cNvSpPr txBox="1">
            <a:spLocks noGrp="1"/>
          </p:cNvSpPr>
          <p:nvPr>
            <p:ph type="body" idx="1"/>
          </p:nvPr>
        </p:nvSpPr>
        <p:spPr>
          <a:xfrm>
            <a:off x="925886" y="2524485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Create an instructor ADAPT account </a:t>
            </a:r>
            <a:endParaRPr sz="1800"/>
          </a:p>
          <a:p>
            <a:pPr marL="45720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https://adapt.libretexts.org/login</a:t>
            </a:r>
            <a:r>
              <a:rPr lang="en-US" sz="2200"/>
              <a:t> 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If you don’t have an account, click on Register and then select Instructor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Register with ADAPT</a:t>
            </a:r>
            <a:endParaRPr sz="2200"/>
          </a:p>
          <a:p>
            <a:pPr marL="457200" lvl="0" indent="-3429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Note: Code for access must be used within 48 hours.</a:t>
            </a:r>
            <a:endParaRPr sz="2200"/>
          </a:p>
          <a:p>
            <a:pPr marL="457200" lvl="0" indent="-3683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If you need a code, type “Code” in the chat.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400"/>
              <a:t>Let’s get to work</a:t>
            </a:r>
            <a:endParaRPr sz="3400"/>
          </a:p>
        </p:txBody>
      </p:sp>
      <p:sp>
        <p:nvSpPr>
          <p:cNvPr id="154" name="Google Shape;154;p36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Now that we know what is ADAPT and how to search in ADAPT … let’s create the following question types: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Fill-in the blanks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Select choice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Matching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Highlight text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Non-auto graded question (ex: recording)</a:t>
            </a:r>
            <a:endParaRPr sz="2400">
              <a:solidFill>
                <a:srgbClr val="000000"/>
              </a:solidFill>
            </a:endParaRPr>
          </a:p>
          <a:p>
            <a:pPr marL="0" marR="0" lvl="0" indent="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Register and create an Instructor Account</a:t>
            </a:r>
            <a:endParaRPr dirty="0"/>
          </a:p>
        </p:txBody>
      </p:sp>
      <p:sp>
        <p:nvSpPr>
          <p:cNvPr id="160" name="Google Shape;160;p40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61" name="Google Shape;161;p40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49" y="2015731"/>
            <a:ext cx="7772400" cy="387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168" name="Google Shape;168;p41" descr="A screenshot of a registration for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72" y="-34873"/>
            <a:ext cx="9039828" cy="7252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Microsoft Office PowerPoint</Application>
  <PresentationFormat>On-screen Show (4:3)</PresentationFormat>
  <Paragraphs>206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Gill Sans</vt:lpstr>
      <vt:lpstr>Times New Roman</vt:lpstr>
      <vt:lpstr>Montserrat</vt:lpstr>
      <vt:lpstr>Lato</vt:lpstr>
      <vt:lpstr>Arial</vt:lpstr>
      <vt:lpstr>Calibri</vt:lpstr>
      <vt:lpstr>Raleway</vt:lpstr>
      <vt:lpstr>Gallery</vt:lpstr>
      <vt:lpstr>ADAPT Level 2  Creating in ADAPT</vt:lpstr>
      <vt:lpstr>Agenda</vt:lpstr>
      <vt:lpstr>What is ADAPT?  </vt:lpstr>
      <vt:lpstr>Why ADAPT?</vt:lpstr>
      <vt:lpstr>Why create ADAPT native questions?</vt:lpstr>
      <vt:lpstr>Accessing ADAPT</vt:lpstr>
      <vt:lpstr>Let’s get to work</vt:lpstr>
      <vt:lpstr>Register and create an Instructor Account</vt:lpstr>
      <vt:lpstr>PowerPoint Presentation</vt:lpstr>
      <vt:lpstr>Create a Course in ADAPT</vt:lpstr>
      <vt:lpstr>PowerPoint Presentation</vt:lpstr>
      <vt:lpstr>Create a New Assignment</vt:lpstr>
      <vt:lpstr>Let’s create some questions</vt:lpstr>
      <vt:lpstr>My Questions &gt; New Question</vt:lpstr>
      <vt:lpstr>Selecting Content Type</vt:lpstr>
      <vt:lpstr>Fill-in the Blanks</vt:lpstr>
      <vt:lpstr>Select Choice (drop-down)</vt:lpstr>
      <vt:lpstr>Select Choice Example</vt:lpstr>
      <vt:lpstr>Matching</vt:lpstr>
      <vt:lpstr>Highlight Text</vt:lpstr>
      <vt:lpstr>Highlight Text</vt:lpstr>
      <vt:lpstr>NEW!  Adding Audio/Video to Questions</vt:lpstr>
      <vt:lpstr>Edit Captions and Transcripts</vt:lpstr>
      <vt:lpstr>Sample of Audio File (back end view) </vt:lpstr>
      <vt:lpstr>Sample of Video File (back end view) </vt:lpstr>
      <vt:lpstr>Sample of Audio File </vt:lpstr>
      <vt:lpstr>Sample of Video and Audio Files </vt:lpstr>
      <vt:lpstr>Non-auto graded/open-ended question</vt:lpstr>
      <vt:lpstr>Speaking Test (non-auto graded)</vt:lpstr>
      <vt:lpstr>Need more ADAPT Training?</vt:lpstr>
      <vt:lpstr>Virtual LibreFest-July 8-12, 2024</vt:lpstr>
      <vt:lpstr>Looking for more ADAPT Resources?</vt:lpstr>
      <vt:lpstr>ADAPT resources</vt:lpstr>
      <vt:lpstr>ASCCC OERI Recorded Webinars on ADAPT</vt:lpstr>
      <vt:lpstr>LibreTexts Workshops Recordings</vt:lpstr>
      <vt:lpstr>More Information</vt:lpstr>
      <vt:lpstr>And to contact us…</vt:lpstr>
      <vt:lpstr>Questions about ADAPT?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Nash</dc:creator>
  <cp:lastModifiedBy>ASCCC1</cp:lastModifiedBy>
  <cp:revision>1</cp:revision>
  <dcterms:created xsi:type="dcterms:W3CDTF">2020-03-05T11:04:57Z</dcterms:created>
  <dcterms:modified xsi:type="dcterms:W3CDTF">2024-06-24T20:37:38Z</dcterms:modified>
</cp:coreProperties>
</file>