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3D51F9-CB42-4726-95D1-FB8F9CFF5BA9}">
  <a:tblStyle styleId="{B23D51F9-CB42-4726-95D1-FB8F9CFF5B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ItQUrNkIwSc2cUc2P5NcGYhFZWmuW2Yp1tt0K5j2vs/edit#gid=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texts.org/platforms/adapt-open-homework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hom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Courses/Remixer_University/LibreTexts_Construction_Guide/00%3A_Front_Matter/03%3A_Table_of_Content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1db6e7bd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e1db6e7bd1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e1db6e7bd1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2de2f718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2de2f7181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 can also use this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tracking spreadsheet</a:t>
            </a:r>
            <a:r>
              <a:rPr lang="en-US"/>
              <a:t> which is more thorough (delete any columns that are not helpful)</a:t>
            </a:r>
            <a:endParaRPr/>
          </a:p>
        </p:txBody>
      </p:sp>
      <p:sp>
        <p:nvSpPr>
          <p:cNvPr id="281" name="Google Shape;281;g272de2f7181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1db6e7bd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1db6e7bd1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9" name="Google Shape;289;g2e1db6e7bd1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1db6e7bd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e1db6e7bd1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7" name="Google Shape;297;g2e1db6e7bd1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1db6e7bd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e1db6e7bd1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2e1db6e7bd1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72de2f718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72de2f7181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https://libretexts.org/platforms/adapt-open-homework/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72de2f7181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1818b7959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e1818b7959_3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Conductor: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https://commons.libretexts.org/home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3" name="Google Shape;323;g2e1818b7959_3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1818b7959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e1818b7959_3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2e1818b7959_3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e1818b7959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e1818b7959_3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e1818b7959_3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1818b7959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e1818b7959_3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e1818b7959_3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2de2f7181_3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700">
              <a:solidFill>
                <a:srgbClr val="FF0000"/>
              </a:solidFill>
            </a:endParaRPr>
          </a:p>
        </p:txBody>
      </p:sp>
      <p:sp>
        <p:nvSpPr>
          <p:cNvPr id="209" name="Google Shape;209;g272de2f7181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e1818b7959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e1818b7959_3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e1818b7959_3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e1818b7959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e1818b7959_3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e1818b7959_3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1818b7959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e1818b7959_3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e1818b7959_3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e1818b7959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e1818b7959_3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e1818b7959_3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e1818b7959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e1818b7959_3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e1818b7959_3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e1818b7959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e1818b7959_3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2e1818b7959_3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e1818b7959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e1818b7959_3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2e1818b7959_3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e1818b7959_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e1818b7959_3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2e1818b7959_3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e1818b7959_3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e1818b7959_3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Source: https://wiki.creativecommons.org/wiki/Wiki/cc_license_compatibility</a:t>
            </a:r>
            <a:endParaRPr/>
          </a:p>
        </p:txBody>
      </p:sp>
      <p:sp>
        <p:nvSpPr>
          <p:cNvPr id="418" name="Google Shape;418;g2e1818b7959_3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e1e4db3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e1e4db3d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e1e4db3d3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1db6e7b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1db6e7bd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6" name="Google Shape;216;g2e1db6e7bd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e1818b7959_3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e1818b7959_3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2e1818b7959_3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2de2f71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2de2f718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72de2f718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2de2f71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2de2f718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72de2f718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2de2f7181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72de2f7181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72de2f7181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1db6e7bd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e1db6e7bd1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already created account - you can follow along in your own account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not - you can watch us. The video will be available to watch again later</a:t>
            </a:r>
            <a:br>
              <a:rPr lang="en-US"/>
            </a:br>
            <a:r>
              <a:rPr lang="en-US"/>
              <a:t>We are focusing on using the remixer to create a book from scratch </a:t>
            </a:r>
            <a:endParaRPr/>
          </a:p>
        </p:txBody>
      </p:sp>
      <p:sp>
        <p:nvSpPr>
          <p:cNvPr id="249" name="Google Shape;249;g2e1db6e7bd1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1db6e7bd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1db6e7bd1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e1db6e7bd1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1db6e7bd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e1db6e7bd1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will help you as you find resources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outline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LibreTexts Construction Guide</a:t>
            </a:r>
            <a:endParaRPr/>
          </a:p>
        </p:txBody>
      </p:sp>
      <p:sp>
        <p:nvSpPr>
          <p:cNvPr id="265" name="Google Shape;265;g2e1db6e7bd1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3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4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6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" name="Google Shape;128;p18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33" name="Google Shape;133;p19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4" name="Google Shape;13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2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23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25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27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28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5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6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7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8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9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0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instructure.com/courses/1208502/pages/getting-started-a-content-catalog?module_item_id=142038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4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reativecommons.org/wiki/Recommended_practices_for_attribu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enroll/GTB49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sccc-oeri.org/2024/02/29/open-educational-resources-oer-curation-and-advanced-licensing/" TargetMode="External"/><Relationship Id="rId5" Type="http://schemas.openxmlformats.org/officeDocument/2006/relationships/hyperlink" Target="https://asccc-oeri.org/2024/02/08/introduction-to-creative-commons-licensing/" TargetMode="External"/><Relationship Id="rId4" Type="http://schemas.openxmlformats.org/officeDocument/2006/relationships/hyperlink" Target="https://asccc-oeri.org/webinars-and-event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california-community-colleges-open-educational-resourc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2.0/?ref=openverse" TargetMode="External"/><Relationship Id="rId3" Type="http://schemas.openxmlformats.org/officeDocument/2006/relationships/hyperlink" Target="https://libretexts.org/platforms/libraries/" TargetMode="External"/><Relationship Id="rId7" Type="http://schemas.openxmlformats.org/officeDocument/2006/relationships/hyperlink" Target="https://www.flickr.com/photos/50318388@N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50318388@N00/1914076277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libretexts.org/platforms/commons-conducto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hom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2022/06/22/libretexts-ii-editing-adding-images-and-mor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wp-content/uploads/2021/11/ASCCC-OERI-Style-Guide-March-2021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xels.com/license/" TargetMode="External"/><Relationship Id="rId5" Type="http://schemas.openxmlformats.org/officeDocument/2006/relationships/hyperlink" Target="https://www.pexels.com/@ilargian-faus-763704/" TargetMode="External"/><Relationship Id="rId4" Type="http://schemas.openxmlformats.org/officeDocument/2006/relationships/hyperlink" Target="https://www.pexels.com/photo/white-dog-wearing-sunglasses-162978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commons.wikimedia.org/wiki/File:Dog_doing_Yoga_%2827974580410%29_%28cropped%29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pxhere.com/en/photo/13680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insight/how-to-get-star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chem.libretexts.org/Courses/Remixer_University/LibreTexts_Construction_Guide/00%3A_Front_Matter/03%3A_Table_of_Conten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text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2.0/" TargetMode="External"/><Relationship Id="rId5" Type="http://schemas.openxmlformats.org/officeDocument/2006/relationships/hyperlink" Target="https://www.flickr.com/photos/seng1011/" TargetMode="External"/><Relationship Id="rId4" Type="http://schemas.openxmlformats.org/officeDocument/2006/relationships/hyperlink" Target="https://www.flickr.com/photos/seng1011/43731015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Introduction to Remixing in LibreTexts Workshop</a:t>
            </a: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2F5B"/>
                </a:solidFill>
              </a:rPr>
              <a:t>Created by Shagun Kaur and Suzanne Wakim</a:t>
            </a:r>
            <a:endParaRPr>
              <a:solidFill>
                <a:srgbClr val="002F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2F5B"/>
                </a:solidFill>
              </a:rPr>
              <a:t>Licensed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CC BY 4.0</a:t>
            </a:r>
            <a:endParaRPr>
              <a:solidFill>
                <a:srgbClr val="002F5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1086925" y="627852"/>
            <a:ext cx="7204200" cy="108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your template to track what you find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1010775" y="2014200"/>
            <a:ext cx="3483900" cy="4603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1"/>
              <a:t>Chapter 1</a:t>
            </a:r>
            <a:endParaRPr sz="1800" b="1"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1 - link and license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2 - link and license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3 - link and license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1 - link and license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2 - link and license</a:t>
            </a:r>
            <a:endParaRPr sz="18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2"/>
          </p:nvPr>
        </p:nvSpPr>
        <p:spPr>
          <a:xfrm>
            <a:off x="4728075" y="2014200"/>
            <a:ext cx="3714000" cy="4603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1"/>
              <a:t>Chapter 2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1 - link and license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2 - link and license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3 - link and license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1 - link and license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2 - link and license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Resource 3 - link and license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Spreadsheet Tracking Guide</a:t>
            </a:r>
            <a:endParaRPr/>
          </a:p>
        </p:txBody>
      </p:sp>
      <p:graphicFrame>
        <p:nvGraphicFramePr>
          <p:cNvPr id="284" name="Google Shape;284;p39"/>
          <p:cNvGraphicFramePr/>
          <p:nvPr/>
        </p:nvGraphicFramePr>
        <p:xfrm>
          <a:off x="278825" y="2148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{B23D51F9-CB42-4726-95D1-FB8F9CFF5BA9}</a:tableStyleId>
              </a:tblPr>
              <a:tblGrid>
                <a:gridCol w="80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5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Topic/Outcome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Evaluation/Assessment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Resource Type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Resource format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Resource Title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License Type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Link to Original Resource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Attribution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Accessibility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85200C"/>
                          </a:solidFill>
                        </a:rPr>
                        <a:t>Notes</a:t>
                      </a:r>
                      <a:endParaRPr sz="10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How are students being assessed?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Image,Text,Video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5" name="Google Shape;285;p39"/>
          <p:cNvSpPr txBox="1"/>
          <p:nvPr/>
        </p:nvSpPr>
        <p:spPr>
          <a:xfrm>
            <a:off x="399025" y="5853650"/>
            <a:ext cx="845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			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"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Getting Started: A Content Catalog</a:t>
            </a:r>
            <a:r>
              <a:rPr lang="en-US" sz="1200"/>
              <a:t>" by Quill West, CCCOER  is licensed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CC BY 4.0 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00" cy="90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sure to track licenses</a:t>
            </a:r>
            <a:endParaRPr/>
          </a:p>
        </p:txBody>
      </p:sp>
      <p:sp>
        <p:nvSpPr>
          <p:cNvPr id="292" name="Google Shape;292;p40" descr="Creative Commons licenses"/>
          <p:cNvSpPr txBox="1">
            <a:spLocks noGrp="1"/>
          </p:cNvSpPr>
          <p:nvPr>
            <p:ph type="body" idx="1"/>
          </p:nvPr>
        </p:nvSpPr>
        <p:spPr>
          <a:xfrm>
            <a:off x="857250" y="2010875"/>
            <a:ext cx="4829700" cy="42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US"/>
              <a:t>Creative Commons licenses are the most common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US"/>
              <a:t>Each license specifies how you can use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US"/>
              <a:t>Some licenses can be remixed together, others cannot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US"/>
              <a:t>Be sure to provide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attribution </a:t>
            </a:r>
            <a:r>
              <a:rPr lang="en-US"/>
              <a:t>for anything you use</a:t>
            </a:r>
            <a:endParaRPr/>
          </a:p>
        </p:txBody>
      </p:sp>
      <p:pic>
        <p:nvPicPr>
          <p:cNvPr id="293" name="Google Shape;293;p40" descr="Creative commons licenses"/>
          <p:cNvPicPr preferRelativeResize="0"/>
          <p:nvPr/>
        </p:nvPicPr>
        <p:blipFill rotWithShape="1">
          <a:blip r:embed="rId4">
            <a:alphaModFix/>
          </a:blip>
          <a:srcRect t="14653"/>
          <a:stretch/>
        </p:blipFill>
        <p:spPr>
          <a:xfrm>
            <a:off x="6379050" y="2010875"/>
            <a:ext cx="2034500" cy="4412475"/>
          </a:xfrm>
          <a:prstGeom prst="rect">
            <a:avLst/>
          </a:prstGeom>
          <a:noFill/>
          <a:ln w="19050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more about licensing</a:t>
            </a:r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Self-paced Canvas Class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ASCCC OERI Webinars</a:t>
            </a:r>
            <a:r>
              <a:rPr lang="en-US"/>
              <a:t> - Search bar in archived webinars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Introduction to Creative Commons Licensing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Open Educational Resources (OER) Curation and Advanced Licensing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Content</a:t>
            </a:r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body" idx="1"/>
          </p:nvPr>
        </p:nvSpPr>
        <p:spPr>
          <a:xfrm>
            <a:off x="950050" y="1941775"/>
            <a:ext cx="4540200" cy="454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75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Be sure to track what you find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Search LibreTexts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Libraries and Bookshelves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Search Bar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OERI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Curated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Collections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If you find content that isn’t in LibreTexts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Copy/paste for content [10-15 pages]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Harvest request for large content [40% and above of a book]</a:t>
            </a:r>
            <a:endParaRPr/>
          </a:p>
        </p:txBody>
      </p:sp>
      <p:pic>
        <p:nvPicPr>
          <p:cNvPr id="308" name="Google Shape;308;p42" descr="Screenshot of the harvesting icon on LT Conductor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1964595"/>
            <a:ext cx="2106400" cy="450085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Search LibreTexts</a:t>
            </a:r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1210875" y="2936900"/>
            <a:ext cx="3181500" cy="182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/>
              <a:t>Accessing LibreTexts</a:t>
            </a:r>
            <a:endParaRPr sz="2000"/>
          </a:p>
          <a:p>
            <a:pPr marL="457200" lvl="0" indent="-368300" algn="l" rtl="0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Libraries</a:t>
            </a:r>
            <a:endParaRPr sz="2000"/>
          </a:p>
          <a:p>
            <a:pPr marL="457200" lvl="0" indent="-368300" algn="l" rtl="0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43" descr="A collage of various signs in multiple colors all displaying the text &quot;Open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799" y="2157517"/>
            <a:ext cx="4524651" cy="40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3"/>
          <p:cNvSpPr txBox="1"/>
          <p:nvPr/>
        </p:nvSpPr>
        <p:spPr>
          <a:xfrm>
            <a:off x="4783125" y="6279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0563C1"/>
                </a:solidFill>
                <a:highlight>
                  <a:srgbClr val="F5F5F5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r>
              <a:rPr lang="en-US" sz="1200">
                <a:solidFill>
                  <a:srgbClr val="30272E"/>
                </a:solidFill>
                <a:highlight>
                  <a:srgbClr val="F5F5F5"/>
                </a:highlight>
              </a:rPr>
              <a:t>" by </a:t>
            </a:r>
            <a:r>
              <a:rPr lang="en-US" sz="1200" u="sng">
                <a:solidFill>
                  <a:srgbClr val="0563C1"/>
                </a:solidFill>
                <a:highlight>
                  <a:srgbClr val="F5F5F5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mag3737</a:t>
            </a:r>
            <a:r>
              <a:rPr lang="en-US" sz="1200">
                <a:solidFill>
                  <a:srgbClr val="30272E"/>
                </a:solidFill>
                <a:highlight>
                  <a:srgbClr val="F5F5F5"/>
                </a:highlight>
              </a:rPr>
              <a:t> [</a:t>
            </a:r>
            <a:r>
              <a:rPr lang="en-US" sz="1200" u="sng">
                <a:solidFill>
                  <a:srgbClr val="0563C1"/>
                </a:solidFill>
                <a:highlight>
                  <a:srgbClr val="F5F5F5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2.0</a:t>
            </a:r>
            <a:r>
              <a:rPr lang="en-US" sz="1200">
                <a:highlight>
                  <a:srgbClr val="F5F5F5"/>
                </a:highlight>
              </a:rPr>
              <a:t>]​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your project 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882025" y="2015725"/>
            <a:ext cx="7409100" cy="215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 in to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LibreTexts Conductor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“Create Conductor Project”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Give your project a title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Leave as “private” until you’re ready to share it</a:t>
            </a:r>
            <a:endParaRPr/>
          </a:p>
        </p:txBody>
      </p:sp>
      <p:pic>
        <p:nvPicPr>
          <p:cNvPr id="327" name="Google Shape;327;p44" descr="Screenshot of the green button titled &quot;Create Conductor Project&quot; to create a new project in LibreText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576" y="4254225"/>
            <a:ext cx="7482849" cy="2417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your book</a:t>
            </a:r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body" idx="1"/>
          </p:nvPr>
        </p:nvSpPr>
        <p:spPr>
          <a:xfrm>
            <a:off x="822575" y="2015725"/>
            <a:ext cx="7680600" cy="193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a Book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a library for your book to be housed - This can’t be changed after the book is created.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Give your book a unique title</a:t>
            </a:r>
            <a:endParaRPr/>
          </a:p>
        </p:txBody>
      </p:sp>
      <p:pic>
        <p:nvPicPr>
          <p:cNvPr id="335" name="Google Shape;335;p45" descr="Arrow pointing to the &quot;Create Book&quot; button under a Construction project in LibreText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275" y="3829000"/>
            <a:ext cx="6107201" cy="27524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 to the Remixer</a:t>
            </a:r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“More Tools”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“OER Remixer”</a:t>
            </a:r>
            <a:endParaRPr/>
          </a:p>
        </p:txBody>
      </p:sp>
      <p:pic>
        <p:nvPicPr>
          <p:cNvPr id="343" name="Google Shape;343;p46" descr="The button titled &quot;OER Remixer&quot; once a book link is created in Conductor on LibreTexts where you can start to remix a boo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75" y="3416425"/>
            <a:ext cx="8807051" cy="275875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book shell</a:t>
            </a:r>
            <a:endParaRPr/>
          </a:p>
        </p:txBody>
      </p:sp>
      <p:sp>
        <p:nvSpPr>
          <p:cNvPr id="350" name="Google Shape;350;p47"/>
          <p:cNvSpPr txBox="1">
            <a:spLocks noGrp="1"/>
          </p:cNvSpPr>
          <p:nvPr>
            <p:ph type="body" idx="1"/>
          </p:nvPr>
        </p:nvSpPr>
        <p:spPr>
          <a:xfrm>
            <a:off x="1246025" y="2015731"/>
            <a:ext cx="7202400" cy="153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75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Your book is on the right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The books you can pull from are on the left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Can pull from different libraries.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7" descr="A screen shot of the OER remixer landing page where the book can be built."/>
          <p:cNvPicPr preferRelativeResize="0"/>
          <p:nvPr/>
        </p:nvPicPr>
        <p:blipFill rotWithShape="1">
          <a:blip r:embed="rId3">
            <a:alphaModFix/>
          </a:blip>
          <a:srcRect b="10112"/>
          <a:stretch/>
        </p:blipFill>
        <p:spPr>
          <a:xfrm>
            <a:off x="1088675" y="3225750"/>
            <a:ext cx="7133050" cy="34900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Welcome!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868663" y="2069425"/>
            <a:ext cx="7642500" cy="4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6364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On behalf of the ASCCC OERI, we are pleased to have you here with us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for “</a:t>
            </a:r>
            <a:r>
              <a:rPr lang="en-US" sz="2000"/>
              <a:t>Introduction to Remixing in LibreTexts Workshop”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71446" lvl="0" indent="-16364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If you are not already muted, please mute yourself upon arrival. As this is set up as a meeting, we will be able to have an actual discussion – but we need all those who are not speaking to be muted.</a:t>
            </a:r>
            <a:endParaRPr sz="2000"/>
          </a:p>
          <a:p>
            <a:pPr marL="171446" lvl="0" indent="-16364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Please note that you are encouraged to use the Zoom “chat” feature for questions and comments.</a:t>
            </a:r>
            <a:endParaRPr sz="2000"/>
          </a:p>
          <a:p>
            <a:pPr marL="171446" lvl="0" indent="-16364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This event will be recorded. Archives of all ASCCC OERI events are available at asccc-oeri.org &gt;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Webinars and Events</a:t>
            </a:r>
            <a:endParaRPr sz="2000"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46"/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your template to build the your book</a:t>
            </a:r>
            <a:endParaRPr/>
          </a:p>
        </p:txBody>
      </p:sp>
      <p:sp>
        <p:nvSpPr>
          <p:cNvPr id="358" name="Google Shape;358;p48"/>
          <p:cNvSpPr txBox="1">
            <a:spLocks noGrp="1"/>
          </p:cNvSpPr>
          <p:nvPr>
            <p:ph type="body" idx="1"/>
          </p:nvPr>
        </p:nvSpPr>
        <p:spPr>
          <a:xfrm>
            <a:off x="1088675" y="2015731"/>
            <a:ext cx="7202400" cy="147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Highlight the book title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“➕” to add a chapter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“✏️” to edit the chapter title</a:t>
            </a:r>
            <a:endParaRPr/>
          </a:p>
        </p:txBody>
      </p:sp>
      <p:pic>
        <p:nvPicPr>
          <p:cNvPr id="359" name="Google Shape;359;p48" descr="A closer look at the OER remixer and the + icon you can use add chapters to the book."/>
          <p:cNvPicPr preferRelativeResize="0"/>
          <p:nvPr/>
        </p:nvPicPr>
        <p:blipFill rotWithShape="1">
          <a:blip r:embed="rId3">
            <a:alphaModFix/>
          </a:blip>
          <a:srcRect l="9436"/>
          <a:stretch/>
        </p:blipFill>
        <p:spPr>
          <a:xfrm>
            <a:off x="454125" y="3493950"/>
            <a:ext cx="8142076" cy="2973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content to your book</a:t>
            </a:r>
            <a:endParaRPr/>
          </a:p>
        </p:txBody>
      </p:sp>
      <p:sp>
        <p:nvSpPr>
          <p:cNvPr id="366" name="Google Shape;366;p49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Find content using the tracking information you created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Click and drag the content to your book </a:t>
            </a:r>
            <a:endParaRPr/>
          </a:p>
        </p:txBody>
      </p:sp>
      <p:pic>
        <p:nvPicPr>
          <p:cNvPr id="367" name="Google Shape;367;p49" descr="A screen shot of the OER remixer showing how you can add content from the left to the chapters of the book on the righ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00" y="3547925"/>
            <a:ext cx="7981800" cy="3161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blank pages</a:t>
            </a:r>
            <a:endParaRPr/>
          </a:p>
        </p:txBody>
      </p:sp>
      <p:sp>
        <p:nvSpPr>
          <p:cNvPr id="374" name="Google Shape;374;p50"/>
          <p:cNvSpPr txBox="1">
            <a:spLocks noGrp="1"/>
          </p:cNvSpPr>
          <p:nvPr>
            <p:ph type="body" idx="1"/>
          </p:nvPr>
        </p:nvSpPr>
        <p:spPr>
          <a:xfrm>
            <a:off x="890375" y="2400975"/>
            <a:ext cx="7563900" cy="36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there are topics with no content to remix, create blank pages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Include extra “buffer” pages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Highlight the chapter and select “➕” to add a page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“✏️” to edit the page title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Rearranging content </a:t>
            </a:r>
            <a:endParaRPr/>
          </a:p>
        </p:txBody>
      </p:sp>
      <p:sp>
        <p:nvSpPr>
          <p:cNvPr id="381" name="Google Shape;381;p51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Click and drag content to rearrange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Pay careful attention to where the arrow is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pointing to the name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pointing below the name</a:t>
            </a:r>
            <a:endParaRPr/>
          </a:p>
        </p:txBody>
      </p:sp>
      <p:pic>
        <p:nvPicPr>
          <p:cNvPr id="382" name="Google Shape;382;p51" descr="A screenshot of moving content into a chapter versus moving content after a chapter"/>
          <p:cNvPicPr preferRelativeResize="0"/>
          <p:nvPr/>
        </p:nvPicPr>
        <p:blipFill rotWithShape="1">
          <a:blip r:embed="rId3">
            <a:alphaModFix/>
          </a:blip>
          <a:srcRect r="7114"/>
          <a:stretch/>
        </p:blipFill>
        <p:spPr>
          <a:xfrm>
            <a:off x="319650" y="4215450"/>
            <a:ext cx="8504700" cy="15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Save to Server</a:t>
            </a:r>
            <a:endParaRPr/>
          </a:p>
        </p:txBody>
      </p:sp>
      <p:sp>
        <p:nvSpPr>
          <p:cNvPr id="389" name="Google Shape;389;p52"/>
          <p:cNvSpPr txBox="1">
            <a:spLocks noGrp="1"/>
          </p:cNvSpPr>
          <p:nvPr>
            <p:ph type="body" idx="1"/>
          </p:nvPr>
        </p:nvSpPr>
        <p:spPr>
          <a:xfrm>
            <a:off x="683325" y="2015725"/>
            <a:ext cx="78891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“Save To Server”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“Save To Server” again on the next screen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Wait until the “Remix in Progress” is 100% done</a:t>
            </a:r>
            <a:endParaRPr/>
          </a:p>
        </p:txBody>
      </p:sp>
      <p:pic>
        <p:nvPicPr>
          <p:cNvPr id="390" name="Google Shape;390;p52" descr="A screenshot of the remixer and the &quot;Save to Server&quot; button which allows the changes made to the book be saved and a progress bar showcasing the time left until the changes are sav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25" y="3455701"/>
            <a:ext cx="7985275" cy="3402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Go to your book</a:t>
            </a:r>
            <a:endParaRPr/>
          </a:p>
        </p:txBody>
      </p:sp>
      <p:sp>
        <p:nvSpPr>
          <p:cNvPr id="397" name="Google Shape;397;p53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“Your new Text will be available here” to go to your book.</a:t>
            </a:r>
            <a:endParaRPr/>
          </a:p>
        </p:txBody>
      </p:sp>
      <p:pic>
        <p:nvPicPr>
          <p:cNvPr id="398" name="Google Shape;398;p53" descr="The landing page of the new book once &quot;Your new text will be available here&quot; button is selected in the OER Remixer."/>
          <p:cNvPicPr preferRelativeResize="0"/>
          <p:nvPr/>
        </p:nvPicPr>
        <p:blipFill rotWithShape="1">
          <a:blip r:embed="rId3">
            <a:alphaModFix/>
          </a:blip>
          <a:srcRect b="9714"/>
          <a:stretch/>
        </p:blipFill>
        <p:spPr>
          <a:xfrm>
            <a:off x="756850" y="3027925"/>
            <a:ext cx="7743199" cy="3577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 a page</a:t>
            </a:r>
            <a:endParaRPr/>
          </a:p>
        </p:txBody>
      </p:sp>
      <p:sp>
        <p:nvSpPr>
          <p:cNvPr id="405" name="Google Shape;405;p54"/>
          <p:cNvSpPr txBox="1">
            <a:spLocks noGrp="1"/>
          </p:cNvSpPr>
          <p:nvPr>
            <p:ph type="body" idx="1"/>
          </p:nvPr>
        </p:nvSpPr>
        <p:spPr>
          <a:xfrm>
            <a:off x="1088675" y="2015722"/>
            <a:ext cx="7202400" cy="10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 page and select the “Edit” button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Webinar 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Editing LibreTexts pages</a:t>
            </a:r>
            <a:endParaRPr/>
          </a:p>
        </p:txBody>
      </p:sp>
      <p:pic>
        <p:nvPicPr>
          <p:cNvPr id="406" name="Google Shape;406;p54" descr="The editing bar on a LibreTexts book which turn black if an instructor has editing permissions. The buttons on the bar are: Edit, New, Options, and Site Tools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850" y="3041350"/>
            <a:ext cx="7664300" cy="34572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Attributions: How to and Help</a:t>
            </a:r>
            <a:endParaRPr/>
          </a:p>
        </p:txBody>
      </p:sp>
      <p:sp>
        <p:nvSpPr>
          <p:cNvPr id="413" name="Google Shape;413;p55"/>
          <p:cNvSpPr txBox="1">
            <a:spLocks noGrp="1"/>
          </p:cNvSpPr>
          <p:nvPr>
            <p:ph type="body" idx="1"/>
          </p:nvPr>
        </p:nvSpPr>
        <p:spPr>
          <a:xfrm>
            <a:off x="590125" y="2015725"/>
            <a:ext cx="8199900" cy="21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34327" algn="l" rtl="0">
              <a:spcBef>
                <a:spcPts val="75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Attribution for the page is at the bottom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If you add content to the page from LibreTexts the attribution should automatically update but double check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If you add content from elsewhere - add the attribution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For more on how to attribute go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OERI Style Guide</a:t>
            </a:r>
            <a:endParaRPr/>
          </a:p>
        </p:txBody>
      </p:sp>
      <p:pic>
        <p:nvPicPr>
          <p:cNvPr id="414" name="Google Shape;414;p55" descr="A screenshot of the bottom of a page in &#10;LibreTexts where the attribution of remixed content appears."/>
          <p:cNvPicPr preferRelativeResize="0"/>
          <p:nvPr/>
        </p:nvPicPr>
        <p:blipFill rotWithShape="1">
          <a:blip r:embed="rId4">
            <a:alphaModFix/>
          </a:blip>
          <a:srcRect r="14288"/>
          <a:stretch/>
        </p:blipFill>
        <p:spPr>
          <a:xfrm>
            <a:off x="256050" y="4497250"/>
            <a:ext cx="8748475" cy="2269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6"/>
          <p:cNvSpPr txBox="1">
            <a:spLocks noGrp="1"/>
          </p:cNvSpPr>
          <p:nvPr>
            <p:ph type="title"/>
          </p:nvPr>
        </p:nvSpPr>
        <p:spPr>
          <a:xfrm>
            <a:off x="1088675" y="652249"/>
            <a:ext cx="7202400" cy="104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sure the licenses can be combined</a:t>
            </a:r>
            <a:endParaRPr/>
          </a:p>
        </p:txBody>
      </p:sp>
      <p:sp>
        <p:nvSpPr>
          <p:cNvPr id="421" name="Google Shape;421;p56"/>
          <p:cNvSpPr txBox="1">
            <a:spLocks noGrp="1"/>
          </p:cNvSpPr>
          <p:nvPr>
            <p:ph type="body" idx="1"/>
          </p:nvPr>
        </p:nvSpPr>
        <p:spPr>
          <a:xfrm>
            <a:off x="786850" y="2015725"/>
            <a:ext cx="7930500" cy="9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Before you remix content onto a single page, double check that the licenses can be combined.</a:t>
            </a:r>
            <a:endParaRPr/>
          </a:p>
        </p:txBody>
      </p:sp>
      <p:pic>
        <p:nvPicPr>
          <p:cNvPr id="422" name="Google Shape;422;p56" descr="Licensing remix chart for Creative Commons licenses showcasing which licenses can be remixed with each other when creating OER cont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250" y="3045375"/>
            <a:ext cx="6220724" cy="3678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Publish</a:t>
            </a:r>
            <a:endParaRPr/>
          </a:p>
        </p:txBody>
      </p:sp>
      <p:sp>
        <p:nvSpPr>
          <p:cNvPr id="429" name="Google Shape;429;p57"/>
          <p:cNvSpPr txBox="1">
            <a:spLocks noGrp="1"/>
          </p:cNvSpPr>
          <p:nvPr>
            <p:ph type="body" idx="1"/>
          </p:nvPr>
        </p:nvSpPr>
        <p:spPr>
          <a:xfrm>
            <a:off x="852300" y="2015725"/>
            <a:ext cx="28641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Once you are ready to share the book you can publish it in conductor:</a:t>
            </a:r>
            <a:endParaRPr sz="2300"/>
          </a:p>
          <a:p>
            <a:pPr marL="457200" lvl="0" indent="-3746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Go to “Timeline”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Select “Step 11: Publishing”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</p:txBody>
      </p:sp>
      <p:pic>
        <p:nvPicPr>
          <p:cNvPr id="430" name="Google Shape;430;p57" descr="A screenshot of the Conductor project page where you can click on &quot;Timeline&quot; and publish the book."/>
          <p:cNvPicPr preferRelativeResize="0"/>
          <p:nvPr/>
        </p:nvPicPr>
        <p:blipFill rotWithShape="1">
          <a:blip r:embed="rId3">
            <a:alphaModFix/>
          </a:blip>
          <a:srcRect r="26237"/>
          <a:stretch/>
        </p:blipFill>
        <p:spPr>
          <a:xfrm>
            <a:off x="3894775" y="2015725"/>
            <a:ext cx="4578626" cy="4371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1088675" y="808301"/>
            <a:ext cx="7202400" cy="64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Presenters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686050" y="2248800"/>
            <a:ext cx="4225800" cy="449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/>
              <a:t>Shagun Kaur</a:t>
            </a:r>
            <a:endParaRPr sz="2100" b="1"/>
          </a:p>
          <a:p>
            <a:pPr marL="457200" lvl="0" indent="-323850" algn="l" rtl="0"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US" sz="2100"/>
              <a:t>Faculty, Comm Studies, De Anza College</a:t>
            </a:r>
            <a:endParaRPr sz="21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100"/>
              <a:t>OERI Project Facilitator</a:t>
            </a:r>
            <a:endParaRPr sz="21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/>
              <a:t>Suzanne Wakim</a:t>
            </a:r>
            <a:endParaRPr sz="2100" b="1"/>
          </a:p>
          <a:p>
            <a:pPr marL="457200" lvl="0" indent="-323850" algn="l" rtl="0"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US" sz="2100"/>
              <a:t>Faculty, Biology, Butte College</a:t>
            </a:r>
            <a:endParaRPr sz="21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100"/>
              <a:t>OERI Project Facilitator</a:t>
            </a:r>
            <a:endParaRPr sz="2100"/>
          </a:p>
        </p:txBody>
      </p:sp>
      <p:pic>
        <p:nvPicPr>
          <p:cNvPr id="220" name="Google Shape;220;p31" descr="White dog wearing multicolored glasses posing in front of a wal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800" y="2719246"/>
            <a:ext cx="4225802" cy="2816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/>
        </p:nvSpPr>
        <p:spPr>
          <a:xfrm>
            <a:off x="4844850" y="5535325"/>
            <a:ext cx="40917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White dog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wearing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 glasses</a:t>
            </a:r>
            <a:r>
              <a:rPr lang="en-US" sz="1200"/>
              <a:t> by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Ilargian Faus </a:t>
            </a:r>
            <a:r>
              <a:rPr lang="en-US" sz="1200"/>
              <a:t>under </a:t>
            </a:r>
            <a:r>
              <a:rPr lang="en-US" sz="1200" u="sng">
                <a:solidFill>
                  <a:schemeClr val="hlink"/>
                </a:solidFill>
                <a:hlinkClick r:id="rId6"/>
              </a:rPr>
              <a:t>Pexels license</a:t>
            </a: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Into the future</a:t>
            </a:r>
            <a:endParaRPr/>
          </a:p>
        </p:txBody>
      </p:sp>
      <p:sp>
        <p:nvSpPr>
          <p:cNvPr id="437" name="Google Shape;437;p58"/>
          <p:cNvSpPr txBox="1">
            <a:spLocks noGrp="1"/>
          </p:cNvSpPr>
          <p:nvPr>
            <p:ph type="body" idx="1"/>
          </p:nvPr>
        </p:nvSpPr>
        <p:spPr>
          <a:xfrm>
            <a:off x="540850" y="2096900"/>
            <a:ext cx="5762700" cy="460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go back to the remixer to move, add, or delete content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track of the content you import or combine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Give attribution to all content you use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change your course, you can update the book to match!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add or delete content, send the book through the remixer to make sure the numbering is update.</a:t>
            </a:r>
            <a:endParaRPr/>
          </a:p>
        </p:txBody>
      </p:sp>
      <p:pic>
        <p:nvPicPr>
          <p:cNvPr id="438" name="Google Shape;438;p58" descr="Dog sitting cross legged mimicking a yoga pos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600" y="2761500"/>
            <a:ext cx="2339125" cy="31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8"/>
          <p:cNvSpPr txBox="1"/>
          <p:nvPr/>
        </p:nvSpPr>
        <p:spPr>
          <a:xfrm>
            <a:off x="6367237" y="5815050"/>
            <a:ext cx="25767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Dog doing Yoga</a:t>
            </a:r>
            <a:r>
              <a:rPr lang="en-US" sz="1200"/>
              <a:t> on Wikimedia is licensed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CC BY 2.0</a:t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9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"/>
          </p:nvPr>
        </p:nvSpPr>
        <p:spPr>
          <a:xfrm>
            <a:off x="1088675" y="2015725"/>
            <a:ext cx="3599700" cy="44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LibreTexts: An Overview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Planning a book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Templates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OER Tracking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Licenses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Gathering Resources in LT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Remixer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Final book and control</a:t>
            </a:r>
            <a:endParaRPr/>
          </a:p>
        </p:txBody>
      </p:sp>
      <p:pic>
        <p:nvPicPr>
          <p:cNvPr id="229" name="Google Shape;229;p32" descr="A golden pug cocking his head sideways while looking u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900" y="2625975"/>
            <a:ext cx="4044525" cy="2898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5332500" y="5524550"/>
            <a:ext cx="34089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Pug looking up</a:t>
            </a:r>
            <a:r>
              <a:rPr lang="en-US" sz="1200"/>
              <a:t> is in the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Public Domain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Purpose of the slide deck</a:t>
            </a:r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1088675" y="2015725"/>
            <a:ext cx="7303800" cy="458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This slide deck serves as a resource for those attending the LT remixing webinar. Its purpose is to assist faculty via shared materials and processes, to facilitate their navigation of the LibreTexts build process.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Resources are included in the slide deck to help augment the learning and for more information please refer to the:</a:t>
            </a: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LibreTexts: How to get started Guide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LibreTexts Construction Guide</a:t>
            </a:r>
            <a:endParaRPr/>
          </a:p>
        </p:txBody>
      </p:sp>
      <p:pic>
        <p:nvPicPr>
          <p:cNvPr id="238" name="Google Shape;238;p33" descr="LibreTexts logo in blu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1025" y="5104350"/>
            <a:ext cx="1358350" cy="14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Accessibility Commitments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84900" y="2015725"/>
            <a:ext cx="7753800" cy="454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/>
              <a:t>We have done our best to make these slides as accessible as possible by: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Using a slide template that has been vetted as accessible.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Including alt-text for all images. We acknowledge that screenshots do not offer the best alt text. Our hope is that the recorded video and audio augment your understanding and navigation.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Sharing the presentation with you so that you can download it and customize the appearance on your own device as needed.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you use LibreTexts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930500" y="2015725"/>
            <a:ext cx="7555800" cy="463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Without creating an account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Find textbooks</a:t>
            </a:r>
            <a:r>
              <a:rPr lang="en-US"/>
              <a:t> that are ready to use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Some also have homework and other ancillaries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create an account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Find a textbook to adapt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make your own copy and edit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Remix a textbook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pull content from different books and create a fully customized book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Begin by visualizing the course</a:t>
            </a: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390825" y="2029150"/>
            <a:ext cx="4861200" cy="454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75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This will help you create a cohesive book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Strategies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General outline from a pre-existing textbook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Use the Course Outline of Record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Use C-ID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Consider the book you are currently using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What is working well?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What would you like to change?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What is missing?</a:t>
            </a:r>
            <a:endParaRPr/>
          </a:p>
        </p:txBody>
      </p:sp>
      <p:pic>
        <p:nvPicPr>
          <p:cNvPr id="260" name="Google Shape;260;p36" descr="A black dog reading the newspaper and looking at the camera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300" y="2491800"/>
            <a:ext cx="3650450" cy="30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 txBox="1"/>
          <p:nvPr/>
        </p:nvSpPr>
        <p:spPr>
          <a:xfrm>
            <a:off x="5198300" y="5498025"/>
            <a:ext cx="37848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Dog reads Newspaper?</a:t>
            </a:r>
            <a:r>
              <a:rPr lang="en-US" sz="1200"/>
              <a:t> by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steve eng</a:t>
            </a:r>
            <a:r>
              <a:rPr lang="en-US" sz="1200"/>
              <a:t> is licensed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</a:t>
            </a:r>
            <a:r>
              <a:rPr lang="en-US" sz="1200" u="sng">
                <a:solidFill>
                  <a:schemeClr val="hlink"/>
                </a:solidFill>
                <a:hlinkClick r:id="rId6"/>
              </a:rPr>
              <a:t>CC BY-NC-ND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00" cy="90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the book template in a document or spreadsheet</a:t>
            </a:r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1153475" y="2068650"/>
            <a:ext cx="3423000" cy="42213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1"/>
              <a:t>Chapter 1</a:t>
            </a:r>
            <a:endParaRPr sz="1800" b="1"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1"/>
              <a:t>Chapter 2</a:t>
            </a:r>
            <a:endParaRPr sz="1800" b="1"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Section / Topic</a:t>
            </a:r>
            <a:endParaRPr sz="1800"/>
          </a:p>
        </p:txBody>
      </p:sp>
      <p:pic>
        <p:nvPicPr>
          <p:cNvPr id="269" name="Google Shape;269;p37" descr="sample book outline in google doc"/>
          <p:cNvPicPr preferRelativeResize="0"/>
          <p:nvPr/>
        </p:nvPicPr>
        <p:blipFill rotWithShape="1">
          <a:blip r:embed="rId3">
            <a:alphaModFix/>
          </a:blip>
          <a:srcRect r="8062" b="18732"/>
          <a:stretch/>
        </p:blipFill>
        <p:spPr>
          <a:xfrm>
            <a:off x="4911475" y="2089300"/>
            <a:ext cx="3423100" cy="4180000"/>
          </a:xfrm>
          <a:prstGeom prst="rect">
            <a:avLst/>
          </a:prstGeom>
          <a:noFill/>
          <a:ln w="19050" cap="flat" cmpd="sng">
            <a:solidFill>
              <a:srgbClr val="45454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On-screen Show (4:3)</PresentationFormat>
  <Paragraphs>222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</vt:lpstr>
      <vt:lpstr>Calibri</vt:lpstr>
      <vt:lpstr>Gallery</vt:lpstr>
      <vt:lpstr>Gallery</vt:lpstr>
      <vt:lpstr>Introduction to Remixing in LibreTexts Workshop</vt:lpstr>
      <vt:lpstr>Welcome!</vt:lpstr>
      <vt:lpstr>Your Presenters</vt:lpstr>
      <vt:lpstr>Agenda</vt:lpstr>
      <vt:lpstr>The Purpose of the slide deck</vt:lpstr>
      <vt:lpstr>Accessibility Commitments</vt:lpstr>
      <vt:lpstr>How can you use LibreTexts</vt:lpstr>
      <vt:lpstr>Begin by visualizing the course</vt:lpstr>
      <vt:lpstr>Create the book template in a document or spreadsheet</vt:lpstr>
      <vt:lpstr>Use your template to track what you find</vt:lpstr>
      <vt:lpstr>Spreadsheet Tracking Guide</vt:lpstr>
      <vt:lpstr>Be sure to track licenses</vt:lpstr>
      <vt:lpstr>Learn more about licensing</vt:lpstr>
      <vt:lpstr>Finding Content</vt:lpstr>
      <vt:lpstr>Let’s Search LibreTexts</vt:lpstr>
      <vt:lpstr>Creating your project </vt:lpstr>
      <vt:lpstr>Creating your book</vt:lpstr>
      <vt:lpstr>Go to the Remixer</vt:lpstr>
      <vt:lpstr>Your book shell</vt:lpstr>
      <vt:lpstr>Use your template to build the your book</vt:lpstr>
      <vt:lpstr>Add content to your book</vt:lpstr>
      <vt:lpstr>Add blank pages</vt:lpstr>
      <vt:lpstr>Rearranging content </vt:lpstr>
      <vt:lpstr>Save to Server</vt:lpstr>
      <vt:lpstr> Go to your book</vt:lpstr>
      <vt:lpstr>Edit a page</vt:lpstr>
      <vt:lpstr>Attributions: How to and Help</vt:lpstr>
      <vt:lpstr>Make sure the licenses can be combined</vt:lpstr>
      <vt:lpstr>Publish</vt:lpstr>
      <vt:lpstr>Into the future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ASCCC1</cp:lastModifiedBy>
  <cp:revision>1</cp:revision>
  <dcterms:modified xsi:type="dcterms:W3CDTF">2024-06-05T14:22:33Z</dcterms:modified>
</cp:coreProperties>
</file>