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2" r:id="rId44"/>
  </p:sldIdLst>
  <p:sldSz cx="9144000" cy="6858000" type="screen4x3"/>
  <p:notesSz cx="6858000" cy="9144000"/>
  <p:embeddedFontLst>
    <p:embeddedFont>
      <p:font typeface="Gill Sans" panose="020B0604020202020204" charset="0"/>
      <p:regular r:id="rId46"/>
      <p:bold r:id="rId47"/>
    </p:embeddedFont>
    <p:embeddedFont>
      <p:font typeface="Lato" panose="020F0502020204030203" pitchFamily="34" charset="0"/>
      <p:regular r:id="rId48"/>
      <p:bold r:id="rId49"/>
      <p:italic r:id="rId50"/>
      <p:boldItalic r:id="rId51"/>
    </p:embeddedFont>
    <p:embeddedFont>
      <p:font typeface="Montserrat" panose="00000500000000000000" pitchFamily="2" charset="0"/>
      <p:regular r:id="rId52"/>
      <p:bold r:id="rId53"/>
      <p:italic r:id="rId54"/>
      <p:boldItalic r:id="rId55"/>
    </p:embeddedFont>
    <p:embeddedFont>
      <p:font typeface="Raleway"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jcMSrWKRcoucq4pnlCCiIRbVzB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6B2A3A-6024-470F-9318-B12A006308E1}">
  <a:tblStyle styleId="{946B2A3A-6024-470F-9318-B12A006308E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79" d="100"/>
          <a:sy n="79" d="100"/>
        </p:scale>
        <p:origin x="811"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18" name="Google Shape;1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3f4c2168e_0_1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73f4c2168e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73f4c2168e_0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3f4c2168e_0_2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73f4c2168e_0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273f4c2168e_0_2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781bf4e33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781bf4e33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2781bf4e33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81bf4e331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81bf4e33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781bf4e33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3865d9519_0_5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73865d9519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273865d9519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73a370fe4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273a370fe4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73a370fe45_0_2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73a370fe45_0_2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73a370fe45_0_2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73865d9519_0_5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73865d9519_0_5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73a370fe45_0_2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73a370fe45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73a370fe45_0_2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73e378dd1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73e378dd1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273e378dd1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73a370fe45_0_3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273a370fe45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273a370fe45_0_3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73a370fe45_0_3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73a370fe45_0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273a370fe45_0_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73a370fe45_0_3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273a370fe45_0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273a370fe45_0_3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73865d9519_0_5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273865d9519_0_5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273865d9519_0_5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73865d9519_0_5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73865d9519_0_5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273865d9519_0_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781bf4e331_0_4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781bf4e331_0_4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81bf4e331_0_4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781bf4e331_0_4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2781bf4e331_0_4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781bf4e331_0_4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781bf4e331_0_4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2781bf4e331_0_4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781bf4e331_0_4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781bf4e331_0_4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where you can confirm that you do – or do not – have the ADAPT LTI.</a:t>
            </a:r>
            <a:endParaRPr dirty="0"/>
          </a:p>
        </p:txBody>
      </p:sp>
      <p:sp>
        <p:nvSpPr>
          <p:cNvPr id="355" name="Google Shape;355;g2781bf4e331_0_4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781bf4e331_0_4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781bf4e331_0_4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2781bf4e331_0_4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781bf4e331_0_4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781bf4e331_0_4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2781bf4e331_0_4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781bf4e331_0_4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781bf4e331_0_4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g2781bf4e331_0_4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73a370fe45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273a370fe45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781bf4e331_0_7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781bf4e331_0_7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https://cccconfer.zoom.us/meeting/register/tZMrcu-qqD0iHtPf7Tvf5H5gevWjo79q0INF#/registration</a:t>
            </a:r>
            <a:endParaRPr/>
          </a:p>
        </p:txBody>
      </p:sp>
      <p:sp>
        <p:nvSpPr>
          <p:cNvPr id="394" name="Google Shape;394;g2781bf4e331_0_7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73a370fe45_0_1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273a370fe45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273a370fe45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73a370fe45_0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273a370fe45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73a370fe45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273a370fe45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73a370fe45_0_1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273a370fe45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273a370fe45_0_1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73a370fe45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273a370fe45_0_1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73a370fe45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273a370fe45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3a370fe45_0_1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73a370fe45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273a370fe45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81bf4e331_0_6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Note – this list may not be complete. </a:t>
            </a:r>
            <a:endParaRPr dirty="0"/>
          </a:p>
        </p:txBody>
      </p:sp>
      <p:sp>
        <p:nvSpPr>
          <p:cNvPr id="149" name="Google Shape;149;g2781bf4e331_0_6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0" name="Google Shape;17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73f4c216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73f4c2168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14"/>
        <p:cNvGrpSpPr/>
        <p:nvPr/>
      </p:nvGrpSpPr>
      <p:grpSpPr>
        <a:xfrm>
          <a:off x="0" y="0"/>
          <a:ext cx="0" cy="0"/>
          <a:chOff x="0" y="0"/>
          <a:chExt cx="0" cy="0"/>
        </a:xfrm>
      </p:grpSpPr>
      <p:pic>
        <p:nvPicPr>
          <p:cNvPr id="15" name="Google Shape;15;p6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6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18" name="Google Shape;18;p6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pic>
        <p:nvPicPr>
          <p:cNvPr id="19" name="Google Shape;19;p6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83"/>
        <p:cNvGrpSpPr/>
        <p:nvPr/>
      </p:nvGrpSpPr>
      <p:grpSpPr>
        <a:xfrm>
          <a:off x="0" y="0"/>
          <a:ext cx="0" cy="0"/>
          <a:chOff x="0" y="0"/>
          <a:chExt cx="0" cy="0"/>
        </a:xfrm>
      </p:grpSpPr>
      <p:cxnSp>
        <p:nvCxnSpPr>
          <p:cNvPr id="84" name="Google Shape;84;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85" name="Google Shape;85;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7" name="Google Shape;8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0"/>
        <p:cNvGrpSpPr/>
        <p:nvPr/>
      </p:nvGrpSpPr>
      <p:grpSpPr>
        <a:xfrm>
          <a:off x="0" y="0"/>
          <a:ext cx="0" cy="0"/>
          <a:chOff x="0" y="0"/>
          <a:chExt cx="0" cy="0"/>
        </a:xfrm>
      </p:grpSpPr>
      <p:cxnSp>
        <p:nvCxnSpPr>
          <p:cNvPr id="91" name="Google Shape;91;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92" name="Google Shape;92;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93" name="Google Shape;93;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95" name="Google Shape;95;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6" name="Google Shape;96;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99"/>
        <p:cNvGrpSpPr/>
        <p:nvPr/>
      </p:nvGrpSpPr>
      <p:grpSpPr>
        <a:xfrm>
          <a:off x="0" y="0"/>
          <a:ext cx="0" cy="0"/>
          <a:chOff x="0" y="0"/>
          <a:chExt cx="0" cy="0"/>
        </a:xfrm>
      </p:grpSpPr>
      <p:sp>
        <p:nvSpPr>
          <p:cNvPr id="100" name="Google Shape;100;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1" name="Google Shape;101;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03" name="Google Shape;103;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68"/>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06"/>
        <p:cNvGrpSpPr/>
        <p:nvPr/>
      </p:nvGrpSpPr>
      <p:grpSpPr>
        <a:xfrm>
          <a:off x="0" y="0"/>
          <a:ext cx="0" cy="0"/>
          <a:chOff x="0" y="0"/>
          <a:chExt cx="0" cy="0"/>
        </a:xfrm>
      </p:grpSpPr>
      <p:sp>
        <p:nvSpPr>
          <p:cNvPr id="107" name="Google Shape;107;p69"/>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8" name="Google Shape;108;p6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0" name="Google Shape;110;p69"/>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5"/>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5"/>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5"/>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65"/>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5"/>
          <p:cNvSpPr txBox="1">
            <a:spLocks noGrp="1"/>
          </p:cNvSpPr>
          <p:nvPr>
            <p:ph type="title"/>
          </p:nvPr>
        </p:nvSpPr>
        <p:spPr>
          <a:xfrm>
            <a:off x="893700" y="477851"/>
            <a:ext cx="6462600" cy="11432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3" name="Google Shape;33;p65"/>
          <p:cNvSpPr txBox="1">
            <a:spLocks noGrp="1"/>
          </p:cNvSpPr>
          <p:nvPr>
            <p:ph type="sldNum" idx="12"/>
          </p:nvPr>
        </p:nvSpPr>
        <p:spPr>
          <a:xfrm>
            <a:off x="8480575" y="6262577"/>
            <a:ext cx="548700" cy="418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4"/>
        <p:cNvGrpSpPr/>
        <p:nvPr/>
      </p:nvGrpSpPr>
      <p:grpSpPr>
        <a:xfrm>
          <a:off x="0" y="0"/>
          <a:ext cx="0" cy="0"/>
          <a:chOff x="0" y="0"/>
          <a:chExt cx="0" cy="0"/>
        </a:xfrm>
      </p:grpSpPr>
      <p:sp>
        <p:nvSpPr>
          <p:cNvPr id="35" name="Google Shape;35;p67"/>
          <p:cNvSpPr txBox="1">
            <a:spLocks noGrp="1"/>
          </p:cNvSpPr>
          <p:nvPr>
            <p:ph type="title"/>
          </p:nvPr>
        </p:nvSpPr>
        <p:spPr>
          <a:xfrm>
            <a:off x="720000" y="593367"/>
            <a:ext cx="7704000" cy="7636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grpSp>
        <p:nvGrpSpPr>
          <p:cNvPr id="36" name="Google Shape;36;p67"/>
          <p:cNvGrpSpPr/>
          <p:nvPr/>
        </p:nvGrpSpPr>
        <p:grpSpPr>
          <a:xfrm>
            <a:off x="88650" y="137167"/>
            <a:ext cx="8811289" cy="6565869"/>
            <a:chOff x="88650" y="102875"/>
            <a:chExt cx="8811289" cy="4924402"/>
          </a:xfrm>
        </p:grpSpPr>
        <p:sp>
          <p:nvSpPr>
            <p:cNvPr id="37" name="Google Shape;37;p67"/>
            <p:cNvSpPr/>
            <p:nvPr/>
          </p:nvSpPr>
          <p:spPr>
            <a:xfrm>
              <a:off x="7688600" y="102875"/>
              <a:ext cx="1211339" cy="298098"/>
            </a:xfrm>
            <a:custGeom>
              <a:avLst/>
              <a:gdLst/>
              <a:ahLst/>
              <a:cxnLst/>
              <a:rect l="l" t="t" r="r" b="b"/>
              <a:pathLst>
                <a:path w="8566" h="2108" extrusionOk="0">
                  <a:moveTo>
                    <a:pt x="5199" y="0"/>
                  </a:moveTo>
                  <a:cubicBezTo>
                    <a:pt x="4936" y="0"/>
                    <a:pt x="4665" y="101"/>
                    <a:pt x="4425" y="222"/>
                  </a:cubicBezTo>
                  <a:cubicBezTo>
                    <a:pt x="4079" y="396"/>
                    <a:pt x="3739" y="615"/>
                    <a:pt x="3354" y="639"/>
                  </a:cubicBezTo>
                  <a:cubicBezTo>
                    <a:pt x="3325" y="641"/>
                    <a:pt x="3295" y="642"/>
                    <a:pt x="3266" y="642"/>
                  </a:cubicBezTo>
                  <a:cubicBezTo>
                    <a:pt x="3095" y="642"/>
                    <a:pt x="2920" y="614"/>
                    <a:pt x="2752" y="614"/>
                  </a:cubicBezTo>
                  <a:cubicBezTo>
                    <a:pt x="2614" y="614"/>
                    <a:pt x="2482" y="633"/>
                    <a:pt x="2361" y="700"/>
                  </a:cubicBezTo>
                  <a:cubicBezTo>
                    <a:pt x="2143" y="822"/>
                    <a:pt x="2028" y="1074"/>
                    <a:pt x="1826" y="1223"/>
                  </a:cubicBezTo>
                  <a:cubicBezTo>
                    <a:pt x="1629" y="1368"/>
                    <a:pt x="1372" y="1399"/>
                    <a:pt x="1127" y="1413"/>
                  </a:cubicBezTo>
                  <a:cubicBezTo>
                    <a:pt x="883" y="1425"/>
                    <a:pt x="630" y="1429"/>
                    <a:pt x="407" y="1530"/>
                  </a:cubicBezTo>
                  <a:cubicBezTo>
                    <a:pt x="185" y="1632"/>
                    <a:pt x="0" y="1867"/>
                    <a:pt x="47" y="2107"/>
                  </a:cubicBezTo>
                  <a:lnTo>
                    <a:pt x="8501" y="2024"/>
                  </a:lnTo>
                  <a:cubicBezTo>
                    <a:pt x="8565" y="1554"/>
                    <a:pt x="7902" y="1168"/>
                    <a:pt x="7404" y="1128"/>
                  </a:cubicBezTo>
                  <a:cubicBezTo>
                    <a:pt x="7166" y="1109"/>
                    <a:pt x="6920" y="1145"/>
                    <a:pt x="6694" y="1067"/>
                  </a:cubicBezTo>
                  <a:cubicBezTo>
                    <a:pt x="6206" y="896"/>
                    <a:pt x="6012" y="267"/>
                    <a:pt x="5535" y="65"/>
                  </a:cubicBezTo>
                  <a:cubicBezTo>
                    <a:pt x="5427" y="20"/>
                    <a:pt x="5314" y="0"/>
                    <a:pt x="5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7"/>
            <p:cNvSpPr/>
            <p:nvPr/>
          </p:nvSpPr>
          <p:spPr>
            <a:xfrm>
              <a:off x="88650" y="4454577"/>
              <a:ext cx="705515" cy="572700"/>
            </a:xfrm>
            <a:custGeom>
              <a:avLst/>
              <a:gdLst/>
              <a:ahLst/>
              <a:cxnLst/>
              <a:rect l="l" t="t" r="r" b="b"/>
              <a:pathLst>
                <a:path w="4643" h="3769" extrusionOk="0">
                  <a:moveTo>
                    <a:pt x="2513" y="1"/>
                  </a:moveTo>
                  <a:cubicBezTo>
                    <a:pt x="2345" y="1"/>
                    <a:pt x="2177" y="36"/>
                    <a:pt x="2040" y="104"/>
                  </a:cubicBezTo>
                  <a:cubicBezTo>
                    <a:pt x="1715" y="265"/>
                    <a:pt x="1506" y="634"/>
                    <a:pt x="1536" y="996"/>
                  </a:cubicBezTo>
                  <a:cubicBezTo>
                    <a:pt x="1390" y="875"/>
                    <a:pt x="1205" y="819"/>
                    <a:pt x="1018" y="819"/>
                  </a:cubicBezTo>
                  <a:cubicBezTo>
                    <a:pt x="693" y="819"/>
                    <a:pt x="362" y="988"/>
                    <a:pt x="222" y="1285"/>
                  </a:cubicBezTo>
                  <a:cubicBezTo>
                    <a:pt x="0" y="1752"/>
                    <a:pt x="322" y="2388"/>
                    <a:pt x="829" y="2485"/>
                  </a:cubicBezTo>
                  <a:cubicBezTo>
                    <a:pt x="807" y="3116"/>
                    <a:pt x="1342" y="3716"/>
                    <a:pt x="1972" y="3766"/>
                  </a:cubicBezTo>
                  <a:cubicBezTo>
                    <a:pt x="2000" y="3768"/>
                    <a:pt x="2029" y="3769"/>
                    <a:pt x="2057" y="3769"/>
                  </a:cubicBezTo>
                  <a:cubicBezTo>
                    <a:pt x="2657" y="3769"/>
                    <a:pt x="3227" y="3278"/>
                    <a:pt x="3299" y="2679"/>
                  </a:cubicBezTo>
                  <a:cubicBezTo>
                    <a:pt x="3437" y="2831"/>
                    <a:pt x="3643" y="2912"/>
                    <a:pt x="3848" y="2912"/>
                  </a:cubicBezTo>
                  <a:cubicBezTo>
                    <a:pt x="3982" y="2912"/>
                    <a:pt x="4116" y="2877"/>
                    <a:pt x="4229" y="2805"/>
                  </a:cubicBezTo>
                  <a:cubicBezTo>
                    <a:pt x="4516" y="2624"/>
                    <a:pt x="4643" y="2224"/>
                    <a:pt x="4512" y="1910"/>
                  </a:cubicBezTo>
                  <a:cubicBezTo>
                    <a:pt x="4400" y="1643"/>
                    <a:pt x="4113" y="1464"/>
                    <a:pt x="3825" y="1464"/>
                  </a:cubicBezTo>
                  <a:cubicBezTo>
                    <a:pt x="3776" y="1464"/>
                    <a:pt x="3726" y="1469"/>
                    <a:pt x="3678" y="1480"/>
                  </a:cubicBezTo>
                  <a:cubicBezTo>
                    <a:pt x="3948" y="1016"/>
                    <a:pt x="3653" y="331"/>
                    <a:pt x="3131" y="207"/>
                  </a:cubicBezTo>
                  <a:cubicBezTo>
                    <a:pt x="2975" y="67"/>
                    <a:pt x="2744" y="1"/>
                    <a:pt x="25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7"/>
            <p:cNvSpPr/>
            <p:nvPr/>
          </p:nvSpPr>
          <p:spPr>
            <a:xfrm>
              <a:off x="400028" y="4218825"/>
              <a:ext cx="313191" cy="313373"/>
            </a:xfrm>
            <a:custGeom>
              <a:avLst/>
              <a:gdLst/>
              <a:ahLst/>
              <a:cxnLst/>
              <a:rect l="l" t="t" r="r" b="b"/>
              <a:pathLst>
                <a:path w="3450" h="3452" extrusionOk="0">
                  <a:moveTo>
                    <a:pt x="1725" y="1"/>
                  </a:moveTo>
                  <a:cubicBezTo>
                    <a:pt x="773" y="1"/>
                    <a:pt x="0" y="774"/>
                    <a:pt x="0" y="1726"/>
                  </a:cubicBezTo>
                  <a:cubicBezTo>
                    <a:pt x="0" y="2679"/>
                    <a:pt x="773" y="3452"/>
                    <a:pt x="1725" y="3452"/>
                  </a:cubicBezTo>
                  <a:cubicBezTo>
                    <a:pt x="2678" y="3452"/>
                    <a:pt x="3450" y="2679"/>
                    <a:pt x="3450" y="1726"/>
                  </a:cubicBezTo>
                  <a:cubicBezTo>
                    <a:pt x="3450" y="774"/>
                    <a:pt x="2678" y="1"/>
                    <a:pt x="17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7"/>
            <p:cNvSpPr/>
            <p:nvPr/>
          </p:nvSpPr>
          <p:spPr>
            <a:xfrm>
              <a:off x="232734" y="4174851"/>
              <a:ext cx="144068" cy="144159"/>
            </a:xfrm>
            <a:custGeom>
              <a:avLst/>
              <a:gdLst/>
              <a:ahLst/>
              <a:cxnLst/>
              <a:rect l="l" t="t" r="r" b="b"/>
              <a:pathLst>
                <a:path w="1587" h="1588" extrusionOk="0">
                  <a:moveTo>
                    <a:pt x="793" y="0"/>
                  </a:moveTo>
                  <a:cubicBezTo>
                    <a:pt x="356" y="0"/>
                    <a:pt x="0" y="356"/>
                    <a:pt x="0" y="794"/>
                  </a:cubicBezTo>
                  <a:cubicBezTo>
                    <a:pt x="0" y="1233"/>
                    <a:pt x="356" y="1587"/>
                    <a:pt x="793" y="1587"/>
                  </a:cubicBezTo>
                  <a:cubicBezTo>
                    <a:pt x="1232" y="1587"/>
                    <a:pt x="1587" y="1233"/>
                    <a:pt x="1587" y="794"/>
                  </a:cubicBezTo>
                  <a:cubicBezTo>
                    <a:pt x="1587" y="356"/>
                    <a:pt x="1232" y="0"/>
                    <a:pt x="7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 name="Google Shape;41;p67"/>
          <p:cNvGrpSpPr/>
          <p:nvPr/>
        </p:nvGrpSpPr>
        <p:grpSpPr>
          <a:xfrm>
            <a:off x="88653" y="239838"/>
            <a:ext cx="8569088" cy="5803100"/>
            <a:chOff x="88653" y="179878"/>
            <a:chExt cx="8569088" cy="4352325"/>
          </a:xfrm>
        </p:grpSpPr>
        <p:sp>
          <p:nvSpPr>
            <p:cNvPr id="42" name="Google Shape;42;p67"/>
            <p:cNvSpPr/>
            <p:nvPr/>
          </p:nvSpPr>
          <p:spPr>
            <a:xfrm>
              <a:off x="8513666" y="300941"/>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7"/>
            <p:cNvSpPr/>
            <p:nvPr/>
          </p:nvSpPr>
          <p:spPr>
            <a:xfrm>
              <a:off x="8358728" y="179878"/>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7"/>
            <p:cNvSpPr/>
            <p:nvPr/>
          </p:nvSpPr>
          <p:spPr>
            <a:xfrm>
              <a:off x="88653" y="4388128"/>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7"/>
            <p:cNvSpPr/>
            <p:nvPr/>
          </p:nvSpPr>
          <p:spPr>
            <a:xfrm>
              <a:off x="369376" y="4030776"/>
              <a:ext cx="86425" cy="8642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46"/>
        <p:cNvGrpSpPr/>
        <p:nvPr/>
      </p:nvGrpSpPr>
      <p:grpSpPr>
        <a:xfrm>
          <a:off x="0" y="0"/>
          <a:ext cx="0" cy="0"/>
          <a:chOff x="0" y="0"/>
          <a:chExt cx="0" cy="0"/>
        </a:xfrm>
      </p:grpSpPr>
      <p:sp>
        <p:nvSpPr>
          <p:cNvPr id="47" name="Google Shape;47;p66"/>
          <p:cNvSpPr txBox="1">
            <a:spLocks noGrp="1"/>
          </p:cNvSpPr>
          <p:nvPr>
            <p:ph type="ctrTitle"/>
          </p:nvPr>
        </p:nvSpPr>
        <p:spPr>
          <a:xfrm>
            <a:off x="645225" y="3683633"/>
            <a:ext cx="6736500" cy="1546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48" name="Google Shape;48;p66"/>
          <p:cNvSpPr/>
          <p:nvPr/>
        </p:nvSpPr>
        <p:spPr>
          <a:xfrm>
            <a:off x="5938246" y="3377551"/>
            <a:ext cx="721800" cy="102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66"/>
          <p:cNvSpPr/>
          <p:nvPr/>
        </p:nvSpPr>
        <p:spPr>
          <a:xfrm>
            <a:off x="6659861" y="3377551"/>
            <a:ext cx="721800" cy="102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66"/>
          <p:cNvSpPr/>
          <p:nvPr/>
        </p:nvSpPr>
        <p:spPr>
          <a:xfrm>
            <a:off x="-1" y="3377551"/>
            <a:ext cx="721800" cy="102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6"/>
          <p:cNvSpPr/>
          <p:nvPr/>
        </p:nvSpPr>
        <p:spPr>
          <a:xfrm>
            <a:off x="721425" y="3377551"/>
            <a:ext cx="5216700" cy="102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4" name="Google Shape;54;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5" name="Google Shape;55;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7" name="Google Shape;57;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9"/>
        <p:cNvGrpSpPr/>
        <p:nvPr/>
      </p:nvGrpSpPr>
      <p:grpSpPr>
        <a:xfrm>
          <a:off x="0" y="0"/>
          <a:ext cx="0" cy="0"/>
          <a:chOff x="0" y="0"/>
          <a:chExt cx="0" cy="0"/>
        </a:xfrm>
      </p:grpSpPr>
      <p:sp>
        <p:nvSpPr>
          <p:cNvPr id="60" name="Google Shape;60;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1" name="Google Shape;61;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2" name="Google Shape;62;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4" name="Google Shape;64;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5" name="Google Shape;65;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67"/>
        <p:cNvGrpSpPr/>
        <p:nvPr/>
      </p:nvGrpSpPr>
      <p:grpSpPr>
        <a:xfrm>
          <a:off x="0" y="0"/>
          <a:ext cx="0" cy="0"/>
          <a:chOff x="0" y="0"/>
          <a:chExt cx="0" cy="0"/>
        </a:xfrm>
      </p:grpSpPr>
      <p:sp>
        <p:nvSpPr>
          <p:cNvPr id="68" name="Google Shape;68;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9" name="Google Shape;69;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0" name="Google Shape;70;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2" name="Google Shape;72;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3" name="Google Shape;73;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75"/>
        <p:cNvGrpSpPr/>
        <p:nvPr/>
      </p:nvGrpSpPr>
      <p:grpSpPr>
        <a:xfrm>
          <a:off x="0" y="0"/>
          <a:ext cx="0" cy="0"/>
          <a:chOff x="0" y="0"/>
          <a:chExt cx="0" cy="0"/>
        </a:xfrm>
      </p:grpSpPr>
      <p:sp>
        <p:nvSpPr>
          <p:cNvPr id="76" name="Google Shape;76;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7" name="Google Shape;77;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78" name="Google Shape;78;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a:spLocks noGrp="1"/>
          </p:cNvSpPr>
          <p:nvPr>
            <p:ph type="pic" idx="2"/>
          </p:nvPr>
        </p:nvSpPr>
        <p:spPr>
          <a:xfrm>
            <a:off x="5449305" y="797578"/>
            <a:ext cx="2841836" cy="5248677"/>
          </a:xfrm>
          <a:prstGeom prst="rect">
            <a:avLst/>
          </a:prstGeom>
          <a:solidFill>
            <a:srgbClr val="D8D8D8"/>
          </a:solidFill>
          <a:ln>
            <a:noFill/>
          </a:ln>
        </p:spPr>
      </p:sp>
      <p:sp>
        <p:nvSpPr>
          <p:cNvPr id="80" name="Google Shape;80;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1" name="Google Shape;81;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4.0" TargetMode="External"/><Relationship Id="rId4" Type="http://schemas.openxmlformats.org/officeDocument/2006/relationships/hyperlink" Target="http://asccc-oeri.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ccc-oeri.org/2024/06/14/adapt-level-1-accessing-adapt-and-finding-existing-assess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1edtech.org/standards/lti" TargetMode="External"/><Relationship Id="rId4" Type="http://schemas.openxmlformats.org/officeDocument/2006/relationships/hyperlink" Target="https://asccc-oeri.org/2024/06/21/adapt-level-2-creating-in-adap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chem.libretexts.org/Courses/Remixer_University/Mastering_ADAPT%3A_A_User's_Guide/03%3A_Using_ADAPT_as_an_Administrator/3.01%3A_Interfacing_to_Canvas_via_LT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dapt.libretexts.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cccconfer.zoom.us/meeting/register/tZMrcu-qqD0iHtPf7Tvf5H5gevWjo79q0INF#/registr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ommons.libretexts.org/events/NUTGRuz1N7"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hem.libretexts.org/Courses/Remixer_University/LibreVerse_Accessibility_Conformance_Report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zoom.libretexts.org/" TargetMode="External"/><Relationship Id="rId5" Type="http://schemas.openxmlformats.org/officeDocument/2006/relationships/hyperlink" Target="https://chem.libretexts.org/Courses/Remixer_University/Mastering_ADAPT%3A_A_User's_Guide/03%3A_Using_ADAPT_as_an_Administrator/3.01%3A_Interfacing_to_Canvas_via_LTI" TargetMode="External"/><Relationship Id="rId4" Type="http://schemas.openxmlformats.org/officeDocument/2006/relationships/hyperlink" Target="https://chem.libretexts.org/Courses/Remixer_University/LibreTexts_Construction_Guide/09%3A_ADAPT_Homework_Syste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asccc-oeri.org/2023/05/05/whats-new-in-spanish-oer-tarea-libre/" TargetMode="External"/><Relationship Id="rId13" Type="http://schemas.openxmlformats.org/officeDocument/2006/relationships/hyperlink" Target="https://asccc-oeri.org/2021/05/07/spanish-libretexts-and-adapt-using-oer-to-customize-your-spanish-text-and-integrate-a-homework-system/" TargetMode="External"/><Relationship Id="rId3" Type="http://schemas.openxmlformats.org/officeDocument/2006/relationships/hyperlink" Target="https://asccc-oeri.org/2024/05/03/continuing-the-path-to-zero-in-spanish-open-educational-resources-oer-tarea-libre-2/" TargetMode="External"/><Relationship Id="rId7" Type="http://schemas.openxmlformats.org/officeDocument/2006/relationships/hyperlink" Target="https://asccc-oeri.org/2023/10/20/getting-spanish-to-zero-an-openly-licensed-homework-option-for-spanish/" TargetMode="External"/><Relationship Id="rId12" Type="http://schemas.openxmlformats.org/officeDocument/2006/relationships/hyperlink" Target="https://asccc-oeri.org/2021/10/15/remixing-spanish-oer/"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asccc-oeri.org/2023/10/27/spanish-open-educational-resources-oer-hackathon-lets-create-a-hw-collection/" TargetMode="External"/><Relationship Id="rId11" Type="http://schemas.openxmlformats.org/officeDocument/2006/relationships/hyperlink" Target="https://asccc-oeri.org/2022/03/25/whats-new-in-spanish-oer/" TargetMode="External"/><Relationship Id="rId5" Type="http://schemas.openxmlformats.org/officeDocument/2006/relationships/hyperlink" Target="https://asccc-oeri.org/2024/04/12/beyond-traditional-spanish-homework-adding-project-based-learning-to-your-open-educational-practices/" TargetMode="External"/><Relationship Id="rId10" Type="http://schemas.openxmlformats.org/officeDocument/2006/relationships/hyperlink" Target="https://asccc-oeri.org/2022/11/04/whats-new-in-spanish-open-educational-resources-oer/" TargetMode="External"/><Relationship Id="rId4" Type="http://schemas.openxmlformats.org/officeDocument/2006/relationships/hyperlink" Target="https://asccc-oeri.org/2024/04/26/getting-spanish-homework-to-zero-textbook-cost-ztc-with-libretexts-adapt/" TargetMode="External"/><Relationship Id="rId9" Type="http://schemas.openxmlformats.org/officeDocument/2006/relationships/hyperlink" Target="https://asccc-oeri.org/2023/04/28/remixing-spanish-oers-in-libretexts-and-importing-to-canvas/" TargetMode="External"/><Relationship Id="rId14" Type="http://schemas.openxmlformats.org/officeDocument/2006/relationships/hyperlink" Target="https://asccc-oeri.org/2021/05/03/oer-and-spanish/"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libretexts.org/news-even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cmoon@chabotcollege.edu"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chem.libretexts.org/Courses/Remixer_University/Mastering_ADAPT%3A_A_User's_Guide/07%3A_Building_H5P_Assessments/7.02%3A_Accessibility_Reports_for_H5P_Activity_Typ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dapt.libretexts.org/log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ctrTitle"/>
          </p:nvPr>
        </p:nvSpPr>
        <p:spPr>
          <a:xfrm>
            <a:off x="939519" y="2458018"/>
            <a:ext cx="7612628" cy="1480268"/>
          </a:xfrm>
          <a:prstGeom prst="rect">
            <a:avLst/>
          </a:prstGeom>
          <a:noFill/>
          <a:ln>
            <a:noFill/>
          </a:ln>
        </p:spPr>
        <p:txBody>
          <a:bodyPr spcFirstLastPara="1" wrap="square" lIns="91425" tIns="45700" rIns="91425" bIns="0" anchor="b" anchorCtr="0">
            <a:noAutofit/>
          </a:bodyPr>
          <a:lstStyle/>
          <a:p>
            <a:pPr marL="0" marR="0" lvl="0" indent="0" algn="ctr" rtl="0">
              <a:lnSpc>
                <a:spcPct val="90000"/>
              </a:lnSpc>
              <a:spcBef>
                <a:spcPts val="0"/>
              </a:spcBef>
              <a:spcAft>
                <a:spcPts val="0"/>
              </a:spcAft>
              <a:buSzPts val="2520"/>
              <a:buNone/>
            </a:pPr>
            <a:r>
              <a:rPr lang="en-US">
                <a:latin typeface="Arial"/>
                <a:ea typeface="Arial"/>
                <a:cs typeface="Arial"/>
                <a:sym typeface="Arial"/>
              </a:rPr>
              <a:t>ADAPT </a:t>
            </a:r>
            <a:r>
              <a:rPr lang="en-US"/>
              <a:t>Level 3</a:t>
            </a:r>
            <a:endParaRPr/>
          </a:p>
          <a:p>
            <a:pPr marL="0" marR="0" lvl="0" indent="0" algn="ctr" rtl="0">
              <a:lnSpc>
                <a:spcPct val="90000"/>
              </a:lnSpc>
              <a:spcBef>
                <a:spcPts val="0"/>
              </a:spcBef>
              <a:spcAft>
                <a:spcPts val="0"/>
              </a:spcAft>
              <a:buSzPts val="2520"/>
              <a:buNone/>
            </a:pPr>
            <a:endParaRPr/>
          </a:p>
          <a:p>
            <a:pPr marL="0" marR="0" lvl="0" indent="0" algn="ctr" rtl="0">
              <a:lnSpc>
                <a:spcPct val="90000"/>
              </a:lnSpc>
              <a:spcBef>
                <a:spcPts val="0"/>
              </a:spcBef>
              <a:spcAft>
                <a:spcPts val="0"/>
              </a:spcAft>
              <a:buSzPts val="2520"/>
              <a:buNone/>
            </a:pPr>
            <a:r>
              <a:rPr lang="en-US"/>
              <a:t>Creating in ADAPT</a:t>
            </a:r>
            <a:endParaRPr/>
          </a:p>
        </p:txBody>
      </p:sp>
      <p:sp>
        <p:nvSpPr>
          <p:cNvPr id="121" name="Google Shape;121;p15"/>
          <p:cNvSpPr txBox="1">
            <a:spLocks noGrp="1"/>
          </p:cNvSpPr>
          <p:nvPr>
            <p:ph type="subTitle" idx="1"/>
          </p:nvPr>
        </p:nvSpPr>
        <p:spPr>
          <a:xfrm>
            <a:off x="311726" y="5220084"/>
            <a:ext cx="8344593" cy="1333116"/>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20000"/>
              </a:lnSpc>
              <a:spcBef>
                <a:spcPts val="750"/>
              </a:spcBef>
              <a:spcAft>
                <a:spcPts val="0"/>
              </a:spcAft>
              <a:buSzPct val="114285"/>
              <a:buNone/>
            </a:pPr>
            <a:r>
              <a:rPr lang="en-US" sz="2000"/>
              <a:t>July 15 2024. </a:t>
            </a:r>
            <a:br>
              <a:rPr lang="en-US" sz="2000"/>
            </a:br>
            <a:r>
              <a:rPr lang="en-US" sz="2000"/>
              <a:t>This work is licensed under a </a:t>
            </a:r>
            <a:r>
              <a:rPr lang="en-US" sz="2000" u="sng">
                <a:solidFill>
                  <a:schemeClr val="hlink"/>
                </a:solidFill>
                <a:hlinkClick r:id="rId3"/>
              </a:rPr>
              <a:t>Creative Commons Attribution 4.0 International License</a:t>
            </a:r>
            <a:r>
              <a:rPr lang="en-US" sz="2000"/>
              <a:t>. </a:t>
            </a:r>
            <a:endParaRPr/>
          </a:p>
          <a:p>
            <a:pPr marL="0" lvl="0" indent="0" algn="l" rtl="0">
              <a:lnSpc>
                <a:spcPct val="120000"/>
              </a:lnSpc>
              <a:spcBef>
                <a:spcPts val="750"/>
              </a:spcBef>
              <a:spcAft>
                <a:spcPts val="0"/>
              </a:spcAft>
              <a:buSzPct val="114285"/>
              <a:buNone/>
            </a:pPr>
            <a:r>
              <a:rPr lang="en-US" sz="2000"/>
              <a:t>Attribute this slide deck as: “ADAPT Level 3” by </a:t>
            </a:r>
            <a:r>
              <a:rPr lang="en-US" sz="2000" u="sng">
                <a:solidFill>
                  <a:schemeClr val="hlink"/>
                </a:solidFill>
                <a:hlinkClick r:id="rId4"/>
              </a:rPr>
              <a:t>ASCCC OERI</a:t>
            </a:r>
            <a:r>
              <a:rPr lang="en-US" sz="2000"/>
              <a:t> is licensed under </a:t>
            </a:r>
            <a:r>
              <a:rPr lang="en-US" sz="2000" u="sng">
                <a:solidFill>
                  <a:schemeClr val="hlink"/>
                </a:solidFill>
                <a:hlinkClick r:id="rId5"/>
              </a:rPr>
              <a:t>CC BY 4.0</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73f4c2168e_0_115"/>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Create a Course in ADAPT</a:t>
            </a:r>
            <a:endParaRPr/>
          </a:p>
        </p:txBody>
      </p:sp>
      <p:sp>
        <p:nvSpPr>
          <p:cNvPr id="185" name="Google Shape;185;g273f4c2168e_0_115"/>
          <p:cNvSpPr txBox="1">
            <a:spLocks noGrp="1"/>
          </p:cNvSpPr>
          <p:nvPr>
            <p:ph type="body" idx="1"/>
          </p:nvPr>
        </p:nvSpPr>
        <p:spPr>
          <a:xfrm>
            <a:off x="1133611" y="2239585"/>
            <a:ext cx="7202400" cy="4039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sz="2200"/>
              <a:t>Enter:</a:t>
            </a:r>
            <a:endParaRPr sz="2200"/>
          </a:p>
          <a:p>
            <a:pPr marL="457200" lvl="0" indent="-368300" algn="l" rtl="0">
              <a:lnSpc>
                <a:spcPct val="100000"/>
              </a:lnSpc>
              <a:spcBef>
                <a:spcPts val="0"/>
              </a:spcBef>
              <a:spcAft>
                <a:spcPts val="0"/>
              </a:spcAft>
              <a:buClr>
                <a:schemeClr val="dk2"/>
              </a:buClr>
              <a:buSzPts val="2200"/>
              <a:buChar char="●"/>
            </a:pPr>
            <a:r>
              <a:rPr lang="en-US" sz="2200"/>
              <a:t>School: find your college</a:t>
            </a:r>
            <a:endParaRPr sz="2200" b="1"/>
          </a:p>
          <a:p>
            <a:pPr marL="457200" lvl="0" indent="-368300" algn="l" rtl="0">
              <a:lnSpc>
                <a:spcPct val="100000"/>
              </a:lnSpc>
              <a:spcBef>
                <a:spcPts val="0"/>
              </a:spcBef>
              <a:spcAft>
                <a:spcPts val="0"/>
              </a:spcAft>
              <a:buClr>
                <a:schemeClr val="dk2"/>
              </a:buClr>
              <a:buSzPts val="2200"/>
              <a:buChar char="●"/>
            </a:pPr>
            <a:r>
              <a:rPr lang="en-US" sz="2200"/>
              <a:t>Course Name</a:t>
            </a:r>
            <a:endParaRPr sz="2200"/>
          </a:p>
          <a:p>
            <a:pPr marL="457200" lvl="0" indent="-368300" algn="l" rtl="0">
              <a:lnSpc>
                <a:spcPct val="100000"/>
              </a:lnSpc>
              <a:spcBef>
                <a:spcPts val="0"/>
              </a:spcBef>
              <a:spcAft>
                <a:spcPts val="0"/>
              </a:spcAft>
              <a:buClr>
                <a:schemeClr val="dk2"/>
              </a:buClr>
              <a:buSzPts val="2200"/>
              <a:buChar char="●"/>
            </a:pPr>
            <a:r>
              <a:rPr lang="en-US" sz="2200"/>
              <a:t>Section/CRN</a:t>
            </a:r>
            <a:endParaRPr sz="2200"/>
          </a:p>
          <a:p>
            <a:pPr marL="457200" lvl="0" indent="-368300" algn="l" rtl="0">
              <a:lnSpc>
                <a:spcPct val="100000"/>
              </a:lnSpc>
              <a:spcBef>
                <a:spcPts val="0"/>
              </a:spcBef>
              <a:spcAft>
                <a:spcPts val="0"/>
              </a:spcAft>
              <a:buClr>
                <a:schemeClr val="dk2"/>
              </a:buClr>
              <a:buSzPts val="2200"/>
              <a:buChar char="●"/>
            </a:pPr>
            <a:r>
              <a:rPr lang="en-US" sz="2200"/>
              <a:t>Term</a:t>
            </a:r>
            <a:endParaRPr sz="2200"/>
          </a:p>
          <a:p>
            <a:pPr marL="457200" lvl="0" indent="-368300" algn="l" rtl="0">
              <a:lnSpc>
                <a:spcPct val="100000"/>
              </a:lnSpc>
              <a:spcBef>
                <a:spcPts val="0"/>
              </a:spcBef>
              <a:spcAft>
                <a:spcPts val="0"/>
              </a:spcAft>
              <a:buClr>
                <a:schemeClr val="dk2"/>
              </a:buClr>
              <a:buSzPts val="2200"/>
              <a:buChar char="●"/>
            </a:pPr>
            <a:r>
              <a:rPr lang="en-US" sz="2200"/>
              <a:t>Start/end date</a:t>
            </a:r>
            <a:endParaRPr sz="2200"/>
          </a:p>
          <a:p>
            <a:pPr marL="457200" lvl="0" indent="-368300" algn="l" rtl="0">
              <a:lnSpc>
                <a:spcPct val="100000"/>
              </a:lnSpc>
              <a:spcBef>
                <a:spcPts val="0"/>
              </a:spcBef>
              <a:spcAft>
                <a:spcPts val="0"/>
              </a:spcAft>
              <a:buClr>
                <a:schemeClr val="dk2"/>
              </a:buClr>
              <a:buSzPts val="2200"/>
              <a:buChar char="●"/>
            </a:pPr>
            <a:r>
              <a:rPr lang="en-US" sz="2200"/>
              <a:t>Public: Yes &gt;if you want to share your course with other instructors</a:t>
            </a:r>
            <a:endParaRPr sz="2200"/>
          </a:p>
          <a:p>
            <a:pPr marL="457200" lvl="0" indent="-368300" algn="l" rtl="0">
              <a:lnSpc>
                <a:spcPct val="100000"/>
              </a:lnSpc>
              <a:spcBef>
                <a:spcPts val="0"/>
              </a:spcBef>
              <a:spcAft>
                <a:spcPts val="0"/>
              </a:spcAft>
              <a:buClr>
                <a:schemeClr val="dk2"/>
              </a:buClr>
              <a:buSzPts val="2200"/>
              <a:buFont typeface="Raleway"/>
              <a:buChar char="●"/>
            </a:pPr>
            <a:r>
              <a:rPr lang="en-US" sz="2200"/>
              <a:t>LMS: select </a:t>
            </a:r>
            <a:r>
              <a:rPr lang="en-US" sz="2200" b="1"/>
              <a:t>Yes</a:t>
            </a:r>
            <a:r>
              <a:rPr lang="en-US" sz="2200"/>
              <a:t>* for Canvas integration</a:t>
            </a:r>
            <a:endParaRPr sz="2200"/>
          </a:p>
          <a:p>
            <a:pPr marL="0" lvl="0" indent="0" algn="l" rtl="0">
              <a:lnSpc>
                <a:spcPct val="100000"/>
              </a:lnSpc>
              <a:spcBef>
                <a:spcPts val="0"/>
              </a:spcBef>
              <a:spcAft>
                <a:spcPts val="0"/>
              </a:spcAft>
              <a:buSzPts val="1600"/>
              <a:buNone/>
            </a:pPr>
            <a:endParaRPr sz="2000"/>
          </a:p>
          <a:p>
            <a:pPr marL="0" lvl="0" indent="0" algn="l" rtl="0">
              <a:lnSpc>
                <a:spcPct val="100000"/>
              </a:lnSpc>
              <a:spcBef>
                <a:spcPts val="0"/>
              </a:spcBef>
              <a:spcAft>
                <a:spcPts val="0"/>
              </a:spcAft>
              <a:buSzPts val="1600"/>
              <a:buNone/>
            </a:pPr>
            <a:r>
              <a:rPr lang="en-US" sz="1700"/>
              <a:t>Note: You will need to create one ADAPT course per Canvas course if your answer is yes.</a:t>
            </a:r>
            <a:endParaRPr sz="1900"/>
          </a:p>
          <a:p>
            <a:pPr marL="0" lvl="0" indent="0" algn="l" rtl="0">
              <a:lnSpc>
                <a:spcPct val="120000"/>
              </a:lnSpc>
              <a:spcBef>
                <a:spcPts val="750"/>
              </a:spcBef>
              <a:spcAft>
                <a:spcPts val="0"/>
              </a:spcAft>
              <a:buSzPts val="16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73f4c2168e_0_23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Create a New Assignment</a:t>
            </a:r>
            <a:endParaRPr/>
          </a:p>
        </p:txBody>
      </p:sp>
      <p:sp>
        <p:nvSpPr>
          <p:cNvPr id="197" name="Google Shape;197;g273f4c2168e_0_237"/>
          <p:cNvSpPr txBox="1">
            <a:spLocks noGrp="1"/>
          </p:cNvSpPr>
          <p:nvPr>
            <p:ph type="body" idx="1"/>
          </p:nvPr>
        </p:nvSpPr>
        <p:spPr>
          <a:xfrm>
            <a:off x="1088675" y="3226552"/>
            <a:ext cx="7202400" cy="3377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sz="2100"/>
              <a:t>Enter:</a:t>
            </a:r>
            <a:endParaRPr sz="2100"/>
          </a:p>
          <a:p>
            <a:pPr marL="457200" lvl="0" indent="-361950" algn="l" rtl="0">
              <a:lnSpc>
                <a:spcPct val="100000"/>
              </a:lnSpc>
              <a:spcBef>
                <a:spcPts val="0"/>
              </a:spcBef>
              <a:spcAft>
                <a:spcPts val="0"/>
              </a:spcAft>
              <a:buClr>
                <a:schemeClr val="dk2"/>
              </a:buClr>
              <a:buSzPts val="2100"/>
              <a:buChar char="●"/>
            </a:pPr>
            <a:r>
              <a:rPr lang="en-US" sz="2100"/>
              <a:t>Name of the assignment</a:t>
            </a:r>
            <a:endParaRPr sz="2100"/>
          </a:p>
          <a:p>
            <a:pPr marL="457200" lvl="0" indent="-361950" algn="l" rtl="0">
              <a:lnSpc>
                <a:spcPct val="100000"/>
              </a:lnSpc>
              <a:spcBef>
                <a:spcPts val="0"/>
              </a:spcBef>
              <a:spcAft>
                <a:spcPts val="0"/>
              </a:spcAft>
              <a:buClr>
                <a:schemeClr val="dk2"/>
              </a:buClr>
              <a:buSzPts val="2100"/>
              <a:buChar char="●"/>
            </a:pPr>
            <a:r>
              <a:rPr lang="en-US" sz="2100"/>
              <a:t>Assignment group</a:t>
            </a:r>
            <a:endParaRPr sz="2100"/>
          </a:p>
          <a:p>
            <a:pPr marL="457200" lvl="0" indent="-361950" algn="l" rtl="0">
              <a:lnSpc>
                <a:spcPct val="100000"/>
              </a:lnSpc>
              <a:spcBef>
                <a:spcPts val="0"/>
              </a:spcBef>
              <a:spcAft>
                <a:spcPts val="0"/>
              </a:spcAft>
              <a:buClr>
                <a:schemeClr val="dk2"/>
              </a:buClr>
              <a:buSzPts val="2100"/>
              <a:buChar char="●"/>
            </a:pPr>
            <a:r>
              <a:rPr lang="en-US" sz="2100"/>
              <a:t>Points (default is 10)</a:t>
            </a:r>
            <a:endParaRPr sz="2100"/>
          </a:p>
          <a:p>
            <a:pPr marL="457200" lvl="0" indent="-361950" algn="l" rtl="0">
              <a:lnSpc>
                <a:spcPct val="100000"/>
              </a:lnSpc>
              <a:spcBef>
                <a:spcPts val="0"/>
              </a:spcBef>
              <a:spcAft>
                <a:spcPts val="0"/>
              </a:spcAft>
              <a:buClr>
                <a:schemeClr val="dk2"/>
              </a:buClr>
              <a:buSzPts val="2100"/>
              <a:buChar char="●"/>
            </a:pPr>
            <a:r>
              <a:rPr lang="en-US" sz="2100"/>
              <a:t>Assessment type</a:t>
            </a:r>
            <a:endParaRPr sz="2100"/>
          </a:p>
          <a:p>
            <a:pPr marL="457200" lvl="0" indent="-361950" algn="l" rtl="0">
              <a:lnSpc>
                <a:spcPct val="100000"/>
              </a:lnSpc>
              <a:spcBef>
                <a:spcPts val="0"/>
              </a:spcBef>
              <a:spcAft>
                <a:spcPts val="0"/>
              </a:spcAft>
              <a:buClr>
                <a:schemeClr val="dk2"/>
              </a:buClr>
              <a:buSzPts val="2100"/>
              <a:buChar char="●"/>
            </a:pPr>
            <a:r>
              <a:rPr lang="en-US" sz="2100"/>
              <a:t># of allowed attempts</a:t>
            </a:r>
            <a:endParaRPr sz="2100"/>
          </a:p>
          <a:p>
            <a:pPr marL="457200" lvl="0" indent="-361950" algn="l" rtl="0">
              <a:lnSpc>
                <a:spcPct val="100000"/>
              </a:lnSpc>
              <a:spcBef>
                <a:spcPts val="0"/>
              </a:spcBef>
              <a:spcAft>
                <a:spcPts val="0"/>
              </a:spcAft>
              <a:buClr>
                <a:schemeClr val="dk2"/>
              </a:buClr>
              <a:buSzPts val="2100"/>
              <a:buChar char="●"/>
            </a:pPr>
            <a:r>
              <a:rPr lang="en-US" sz="2100"/>
              <a:t>Late policy</a:t>
            </a:r>
            <a:endParaRPr sz="2100"/>
          </a:p>
          <a:p>
            <a:pPr marL="457200" lvl="0" indent="-361950" algn="l" rtl="0">
              <a:lnSpc>
                <a:spcPct val="100000"/>
              </a:lnSpc>
              <a:spcBef>
                <a:spcPts val="0"/>
              </a:spcBef>
              <a:spcAft>
                <a:spcPts val="0"/>
              </a:spcAft>
              <a:buClr>
                <a:schemeClr val="dk2"/>
              </a:buClr>
              <a:buSzPts val="2100"/>
              <a:buChar char="●"/>
            </a:pPr>
            <a:r>
              <a:rPr lang="en-US" sz="2100"/>
              <a:t>Assign to</a:t>
            </a:r>
            <a:endParaRPr sz="2100"/>
          </a:p>
          <a:p>
            <a:pPr marL="457200" lvl="0" indent="-361950" algn="l" rtl="0">
              <a:lnSpc>
                <a:spcPct val="100000"/>
              </a:lnSpc>
              <a:spcBef>
                <a:spcPts val="0"/>
              </a:spcBef>
              <a:spcAft>
                <a:spcPts val="0"/>
              </a:spcAft>
              <a:buClr>
                <a:schemeClr val="dk2"/>
              </a:buClr>
              <a:buSzPts val="2100"/>
              <a:buChar char="●"/>
            </a:pPr>
            <a:r>
              <a:rPr lang="en-US" sz="2100"/>
              <a:t>Available on</a:t>
            </a:r>
            <a:endParaRPr sz="2100"/>
          </a:p>
          <a:p>
            <a:pPr marL="457200" lvl="0" indent="-361950" algn="l" rtl="0">
              <a:lnSpc>
                <a:spcPct val="100000"/>
              </a:lnSpc>
              <a:spcBef>
                <a:spcPts val="0"/>
              </a:spcBef>
              <a:spcAft>
                <a:spcPts val="0"/>
              </a:spcAft>
              <a:buClr>
                <a:schemeClr val="dk2"/>
              </a:buClr>
              <a:buSzPts val="2100"/>
              <a:buChar char="●"/>
            </a:pPr>
            <a:r>
              <a:rPr lang="en-US" sz="2100"/>
              <a:t>Due date</a:t>
            </a:r>
            <a:endParaRPr/>
          </a:p>
        </p:txBody>
      </p:sp>
      <p:pic>
        <p:nvPicPr>
          <p:cNvPr id="198" name="Google Shape;198;g273f4c2168e_0_237" descr="ADAPT buttons"/>
          <p:cNvPicPr preferRelativeResize="0"/>
          <p:nvPr/>
        </p:nvPicPr>
        <p:blipFill rotWithShape="1">
          <a:blip r:embed="rId3">
            <a:alphaModFix/>
          </a:blip>
          <a:srcRect/>
          <a:stretch/>
        </p:blipFill>
        <p:spPr>
          <a:xfrm>
            <a:off x="980863" y="2262550"/>
            <a:ext cx="6008074" cy="821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781bf4e331_0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 Questions</a:t>
            </a:r>
            <a:endParaRPr/>
          </a:p>
        </p:txBody>
      </p:sp>
      <p:pic>
        <p:nvPicPr>
          <p:cNvPr id="205" name="Google Shape;205;g2781bf4e331_0_0" descr="ADAPT Buttons&#10;"/>
          <p:cNvPicPr preferRelativeResize="0"/>
          <p:nvPr/>
        </p:nvPicPr>
        <p:blipFill>
          <a:blip r:embed="rId3">
            <a:alphaModFix/>
          </a:blip>
          <a:stretch>
            <a:fillRect/>
          </a:stretch>
        </p:blipFill>
        <p:spPr>
          <a:xfrm>
            <a:off x="1041375" y="1912925"/>
            <a:ext cx="4593925" cy="4744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781bf4e331_0_6"/>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Choose a Question Source</a:t>
            </a:r>
            <a:endParaRPr/>
          </a:p>
        </p:txBody>
      </p:sp>
      <p:sp>
        <p:nvSpPr>
          <p:cNvPr id="212" name="Google Shape;212;g2781bf4e331_0_6"/>
          <p:cNvSpPr txBox="1">
            <a:spLocks noGrp="1"/>
          </p:cNvSpPr>
          <p:nvPr>
            <p:ph type="body" idx="1"/>
          </p:nvPr>
        </p:nvSpPr>
        <p:spPr>
          <a:xfrm>
            <a:off x="1088675" y="2015731"/>
            <a:ext cx="7202400" cy="17898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900"/>
              <a:t>You can search from:</a:t>
            </a:r>
            <a:endParaRPr sz="1900"/>
          </a:p>
          <a:p>
            <a:pPr marL="457200" lvl="0" indent="-349250" algn="l" rtl="0">
              <a:lnSpc>
                <a:spcPct val="115000"/>
              </a:lnSpc>
              <a:spcBef>
                <a:spcPts val="0"/>
              </a:spcBef>
              <a:spcAft>
                <a:spcPts val="0"/>
              </a:spcAft>
              <a:buClr>
                <a:schemeClr val="dk2"/>
              </a:buClr>
              <a:buSzPts val="1900"/>
              <a:buChar char="●"/>
            </a:pPr>
            <a:r>
              <a:rPr lang="en-US" sz="1900"/>
              <a:t>Questions</a:t>
            </a:r>
            <a:endParaRPr sz="1900"/>
          </a:p>
          <a:p>
            <a:pPr marL="457200" lvl="0" indent="-349250" algn="l" rtl="0">
              <a:lnSpc>
                <a:spcPct val="115000"/>
              </a:lnSpc>
              <a:spcBef>
                <a:spcPts val="0"/>
              </a:spcBef>
              <a:spcAft>
                <a:spcPts val="0"/>
              </a:spcAft>
              <a:buClr>
                <a:schemeClr val="dk2"/>
              </a:buClr>
              <a:buSzPts val="1900"/>
              <a:buChar char="●"/>
            </a:pPr>
            <a:r>
              <a:rPr lang="en-US" sz="1900"/>
              <a:t>Collections (OER projects)</a:t>
            </a:r>
            <a:endParaRPr sz="1900"/>
          </a:p>
          <a:p>
            <a:pPr marL="457200" lvl="0" indent="-349250" algn="l" rtl="0">
              <a:lnSpc>
                <a:spcPct val="115000"/>
              </a:lnSpc>
              <a:spcBef>
                <a:spcPts val="0"/>
              </a:spcBef>
              <a:spcAft>
                <a:spcPts val="0"/>
              </a:spcAft>
              <a:buClr>
                <a:schemeClr val="dk2"/>
              </a:buClr>
              <a:buSzPts val="1900"/>
              <a:buChar char="●"/>
            </a:pPr>
            <a:r>
              <a:rPr lang="en-US" sz="1900"/>
              <a:t>Public Courses (open courses)</a:t>
            </a:r>
            <a:endParaRPr/>
          </a:p>
        </p:txBody>
      </p:sp>
      <p:pic>
        <p:nvPicPr>
          <p:cNvPr id="213" name="Google Shape;213;g2781bf4e331_0_6"/>
          <p:cNvPicPr preferRelativeResize="0"/>
          <p:nvPr/>
        </p:nvPicPr>
        <p:blipFill>
          <a:blip r:embed="rId3">
            <a:alphaModFix/>
          </a:blip>
          <a:stretch>
            <a:fillRect/>
          </a:stretch>
        </p:blipFill>
        <p:spPr>
          <a:xfrm>
            <a:off x="2424825" y="3591700"/>
            <a:ext cx="3741249" cy="34835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Create New Question</a:t>
            </a:r>
            <a:endParaRPr/>
          </a:p>
          <a:p>
            <a:pPr marL="0" lvl="0" indent="0" algn="l" rtl="0">
              <a:lnSpc>
                <a:spcPct val="90000"/>
              </a:lnSpc>
              <a:spcBef>
                <a:spcPts val="0"/>
              </a:spcBef>
              <a:spcAft>
                <a:spcPts val="0"/>
              </a:spcAft>
              <a:buClr>
                <a:schemeClr val="lt1"/>
              </a:buClr>
              <a:buSzPts val="3200"/>
              <a:buFont typeface="Arial"/>
              <a:buNone/>
            </a:pPr>
            <a:endParaRPr/>
          </a:p>
          <a:p>
            <a:pPr marL="0" lvl="0" indent="0" algn="l" rtl="0">
              <a:lnSpc>
                <a:spcPct val="90000"/>
              </a:lnSpc>
              <a:spcBef>
                <a:spcPts val="0"/>
              </a:spcBef>
              <a:spcAft>
                <a:spcPts val="0"/>
              </a:spcAft>
              <a:buClr>
                <a:schemeClr val="lt1"/>
              </a:buClr>
              <a:buSzPts val="3200"/>
              <a:buFont typeface="Arial"/>
              <a:buNone/>
            </a:pPr>
            <a:r>
              <a:rPr lang="en-US" sz="2700"/>
              <a:t>My Questions &gt; New Question</a:t>
            </a:r>
            <a:endParaRPr sz="2700"/>
          </a:p>
        </p:txBody>
      </p:sp>
      <p:sp>
        <p:nvSpPr>
          <p:cNvPr id="219" name="Google Shape;219;p5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220" name="Google Shape;220;p56" descr="A screenshot of a computer&#10;&#10;Description automatically generated"/>
          <p:cNvPicPr preferRelativeResize="0"/>
          <p:nvPr/>
        </p:nvPicPr>
        <p:blipFill rotWithShape="1">
          <a:blip r:embed="rId3">
            <a:alphaModFix/>
          </a:blip>
          <a:srcRect/>
          <a:stretch/>
        </p:blipFill>
        <p:spPr>
          <a:xfrm>
            <a:off x="852858" y="1929640"/>
            <a:ext cx="7438284" cy="5080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Selecting Content Type</a:t>
            </a:r>
            <a:endParaRPr/>
          </a:p>
        </p:txBody>
      </p:sp>
      <p:sp>
        <p:nvSpPr>
          <p:cNvPr id="226" name="Google Shape;226;p5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a:t>New &gt; Auto-Grade Tech Block &gt; Native</a:t>
            </a:r>
            <a:endParaRPr/>
          </a:p>
        </p:txBody>
      </p:sp>
      <p:pic>
        <p:nvPicPr>
          <p:cNvPr id="227" name="Google Shape;227;p57" descr="A screenshot of a computer&#10;&#10;Description automatically generated"/>
          <p:cNvPicPr preferRelativeResize="0"/>
          <p:nvPr/>
        </p:nvPicPr>
        <p:blipFill rotWithShape="1">
          <a:blip r:embed="rId3">
            <a:alphaModFix/>
          </a:blip>
          <a:srcRect/>
          <a:stretch/>
        </p:blipFill>
        <p:spPr>
          <a:xfrm>
            <a:off x="685800" y="2563431"/>
            <a:ext cx="7772400" cy="41903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73865d9519_0_526"/>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Fill-in the Blanks</a:t>
            </a:r>
            <a:endParaRPr/>
          </a:p>
        </p:txBody>
      </p:sp>
      <p:sp>
        <p:nvSpPr>
          <p:cNvPr id="234" name="Google Shape;234;g273865d9519_0_526"/>
          <p:cNvSpPr txBox="1">
            <a:spLocks noGrp="1"/>
          </p:cNvSpPr>
          <p:nvPr>
            <p:ph type="body" idx="1"/>
          </p:nvPr>
        </p:nvSpPr>
        <p:spPr>
          <a:xfrm>
            <a:off x="702075" y="2015725"/>
            <a:ext cx="7589100" cy="3173700"/>
          </a:xfrm>
          <a:prstGeom prst="rect">
            <a:avLst/>
          </a:prstGeom>
          <a:noFill/>
          <a:ln>
            <a:noFill/>
          </a:ln>
        </p:spPr>
        <p:txBody>
          <a:bodyPr spcFirstLastPara="1" wrap="square" lIns="91425" tIns="45700" rIns="91425" bIns="45700" anchor="t" anchorCtr="0">
            <a:noAutofit/>
          </a:bodyPr>
          <a:lstStyle/>
          <a:p>
            <a:pPr marL="457200" lvl="0" indent="-359410" algn="l" rtl="0">
              <a:lnSpc>
                <a:spcPct val="110000"/>
              </a:lnSpc>
              <a:spcBef>
                <a:spcPts val="750"/>
              </a:spcBef>
              <a:spcAft>
                <a:spcPts val="0"/>
              </a:spcAft>
              <a:buSzPts val="2060"/>
              <a:buChar char="•"/>
            </a:pPr>
            <a:r>
              <a:rPr lang="en-US" sz="2060"/>
              <a:t>Create a question with fill in the blanks by underlining the correct responses. </a:t>
            </a:r>
            <a:endParaRPr sz="2060"/>
          </a:p>
          <a:p>
            <a:pPr marL="0" lvl="0" indent="0" algn="l" rtl="0">
              <a:lnSpc>
                <a:spcPct val="110000"/>
              </a:lnSpc>
              <a:spcBef>
                <a:spcPts val="750"/>
              </a:spcBef>
              <a:spcAft>
                <a:spcPts val="0"/>
              </a:spcAft>
              <a:buClr>
                <a:srgbClr val="000000"/>
              </a:buClr>
              <a:buSzPts val="1600"/>
              <a:buFont typeface="Arial"/>
              <a:buNone/>
            </a:pPr>
            <a:r>
              <a:rPr lang="en-US" sz="2060"/>
              <a:t>Example: A </a:t>
            </a:r>
            <a:r>
              <a:rPr lang="en-US" sz="2060" u="sng"/>
              <a:t>stitch</a:t>
            </a:r>
            <a:r>
              <a:rPr lang="en-US" sz="2060"/>
              <a:t> in time saves </a:t>
            </a:r>
            <a:r>
              <a:rPr lang="en-US" sz="2060" u="sng"/>
              <a:t>nine</a:t>
            </a:r>
            <a:r>
              <a:rPr lang="en-US" sz="2060"/>
              <a:t>. </a:t>
            </a:r>
            <a:endParaRPr sz="2060"/>
          </a:p>
          <a:p>
            <a:pPr marL="0" lvl="0" indent="0" algn="l" rtl="0">
              <a:lnSpc>
                <a:spcPct val="110000"/>
              </a:lnSpc>
              <a:spcBef>
                <a:spcPts val="750"/>
              </a:spcBef>
              <a:spcAft>
                <a:spcPts val="0"/>
              </a:spcAft>
              <a:buClr>
                <a:srgbClr val="000000"/>
              </a:buClr>
              <a:buSzPts val="1600"/>
              <a:buFont typeface="Arial"/>
              <a:buNone/>
            </a:pPr>
            <a:endParaRPr sz="2060"/>
          </a:p>
          <a:p>
            <a:pPr marL="457200" lvl="0" indent="-359410" algn="l" rtl="0">
              <a:lnSpc>
                <a:spcPct val="110000"/>
              </a:lnSpc>
              <a:spcBef>
                <a:spcPts val="750"/>
              </a:spcBef>
              <a:spcAft>
                <a:spcPts val="0"/>
              </a:spcAft>
              <a:buSzPts val="2060"/>
              <a:buChar char="•"/>
            </a:pPr>
            <a:r>
              <a:rPr lang="en-US" sz="2060"/>
              <a:t>If you would like to accept multiple answers, separate them with a vertical bar: "|". </a:t>
            </a:r>
            <a:endParaRPr sz="2060"/>
          </a:p>
          <a:p>
            <a:pPr marL="0" lvl="0" indent="0" algn="l" rtl="0">
              <a:lnSpc>
                <a:spcPct val="110000"/>
              </a:lnSpc>
              <a:spcBef>
                <a:spcPts val="750"/>
              </a:spcBef>
              <a:spcAft>
                <a:spcPts val="0"/>
              </a:spcAft>
              <a:buClr>
                <a:srgbClr val="000000"/>
              </a:buClr>
              <a:buSzPts val="1600"/>
              <a:buFont typeface="Arial"/>
              <a:buNone/>
            </a:pPr>
            <a:r>
              <a:rPr lang="en-US" sz="2060"/>
              <a:t>Example: </a:t>
            </a:r>
            <a:r>
              <a:rPr lang="en-US" sz="2060" u="sng"/>
              <a:t>January|February</a:t>
            </a:r>
            <a:r>
              <a:rPr lang="en-US" sz="2060"/>
              <a:t> is a month that comes before March.</a:t>
            </a:r>
            <a:endParaRPr sz="248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3200">
                <a:solidFill>
                  <a:schemeClr val="lt1"/>
                </a:solidFill>
              </a:rPr>
              <a:t>Select Choice (drop-down)</a:t>
            </a:r>
            <a:endParaRPr>
              <a:solidFill>
                <a:schemeClr val="lt1"/>
              </a:solidFill>
            </a:endParaRPr>
          </a:p>
        </p:txBody>
      </p:sp>
      <p:sp>
        <p:nvSpPr>
          <p:cNvPr id="240" name="Google Shape;240;p58"/>
          <p:cNvSpPr txBox="1">
            <a:spLocks noGrp="1"/>
          </p:cNvSpPr>
          <p:nvPr>
            <p:ph type="body" idx="1"/>
          </p:nvPr>
        </p:nvSpPr>
        <p:spPr>
          <a:xfrm>
            <a:off x="970774" y="2249760"/>
            <a:ext cx="7202400" cy="4039200"/>
          </a:xfrm>
          <a:prstGeom prst="rect">
            <a:avLst/>
          </a:prstGeom>
          <a:noFill/>
          <a:ln>
            <a:noFill/>
          </a:ln>
        </p:spPr>
        <p:txBody>
          <a:bodyPr spcFirstLastPara="1" wrap="square" lIns="91425" tIns="45700" rIns="91425" bIns="45700" anchor="t" anchorCtr="0">
            <a:normAutofit/>
          </a:bodyPr>
          <a:lstStyle/>
          <a:p>
            <a:pPr marL="457200" lvl="0" indent="-368300" algn="l" rtl="0">
              <a:lnSpc>
                <a:spcPct val="120000"/>
              </a:lnSpc>
              <a:spcBef>
                <a:spcPts val="750"/>
              </a:spcBef>
              <a:spcAft>
                <a:spcPts val="0"/>
              </a:spcAft>
              <a:buSzPts val="2200"/>
              <a:buChar char="•"/>
            </a:pPr>
            <a:r>
              <a:rPr lang="en-US" sz="2200">
                <a:latin typeface="Arial"/>
                <a:ea typeface="Arial"/>
                <a:cs typeface="Arial"/>
                <a:sym typeface="Arial"/>
              </a:rPr>
              <a:t>Use </a:t>
            </a:r>
            <a:r>
              <a:rPr lang="en-US" sz="2200" b="1">
                <a:latin typeface="Arial"/>
                <a:ea typeface="Arial"/>
                <a:cs typeface="Arial"/>
                <a:sym typeface="Arial"/>
              </a:rPr>
              <a:t>brackets</a:t>
            </a:r>
            <a:r>
              <a:rPr lang="en-US" sz="2200">
                <a:latin typeface="Arial"/>
                <a:ea typeface="Arial"/>
                <a:cs typeface="Arial"/>
                <a:sym typeface="Arial"/>
              </a:rPr>
              <a:t> for answers. </a:t>
            </a:r>
            <a:endParaRPr sz="2200"/>
          </a:p>
          <a:p>
            <a:pPr marL="457200" lvl="0" indent="-368300" algn="l" rtl="0">
              <a:lnSpc>
                <a:spcPct val="120000"/>
              </a:lnSpc>
              <a:spcBef>
                <a:spcPts val="750"/>
              </a:spcBef>
              <a:spcAft>
                <a:spcPts val="0"/>
              </a:spcAft>
              <a:buSzPts val="2200"/>
              <a:buChar char="•"/>
            </a:pPr>
            <a:r>
              <a:rPr lang="en-US" sz="2200">
                <a:latin typeface="Arial"/>
                <a:ea typeface="Arial"/>
                <a:cs typeface="Arial"/>
                <a:sym typeface="Arial"/>
              </a:rPr>
              <a:t>Example</a:t>
            </a:r>
            <a:r>
              <a:rPr lang="en-US" sz="2200"/>
              <a:t>:</a:t>
            </a:r>
            <a:endParaRPr sz="2200">
              <a:latin typeface="Arial"/>
              <a:ea typeface="Arial"/>
              <a:cs typeface="Arial"/>
              <a:sym typeface="Arial"/>
            </a:endParaRPr>
          </a:p>
          <a:p>
            <a:pPr marL="457200" lvl="0" indent="0" algn="l" rtl="0">
              <a:lnSpc>
                <a:spcPct val="120000"/>
              </a:lnSpc>
              <a:spcBef>
                <a:spcPts val="750"/>
              </a:spcBef>
              <a:spcAft>
                <a:spcPts val="0"/>
              </a:spcAft>
              <a:buSzPts val="1600"/>
              <a:buNone/>
            </a:pPr>
            <a:r>
              <a:rPr lang="en-US" sz="2200">
                <a:latin typeface="Arial"/>
                <a:ea typeface="Arial"/>
                <a:cs typeface="Arial"/>
                <a:sym typeface="Arial"/>
              </a:rPr>
              <a:t>The [planet] is the closest planet to the sun; there are [number-of-planets] planets. </a:t>
            </a:r>
            <a:endParaRPr sz="2200">
              <a:latin typeface="Arial"/>
              <a:ea typeface="Arial"/>
              <a:cs typeface="Arial"/>
              <a:sym typeface="Arial"/>
            </a:endParaRPr>
          </a:p>
          <a:p>
            <a:pPr marL="457200" lvl="0" indent="0" algn="l" rtl="0">
              <a:lnSpc>
                <a:spcPct val="120000"/>
              </a:lnSpc>
              <a:spcBef>
                <a:spcPts val="750"/>
              </a:spcBef>
              <a:spcAft>
                <a:spcPts val="0"/>
              </a:spcAft>
              <a:buSzPts val="1600"/>
              <a:buNone/>
            </a:pPr>
            <a:r>
              <a:rPr lang="en-US" sz="2200">
                <a:latin typeface="Arial"/>
                <a:ea typeface="Arial"/>
                <a:cs typeface="Arial"/>
                <a:sym typeface="Arial"/>
              </a:rPr>
              <a:t>Then, add the choices below with your </a:t>
            </a:r>
            <a:r>
              <a:rPr lang="en-US" sz="2200" b="1"/>
              <a:t>first choice being the correct response</a:t>
            </a:r>
            <a:r>
              <a:rPr lang="en-US" sz="2200">
                <a:latin typeface="Arial"/>
                <a:ea typeface="Arial"/>
                <a:cs typeface="Arial"/>
                <a:sym typeface="Arial"/>
              </a:rPr>
              <a:t>. </a:t>
            </a:r>
            <a:endParaRPr sz="2200">
              <a:latin typeface="Arial"/>
              <a:ea typeface="Arial"/>
              <a:cs typeface="Arial"/>
              <a:sym typeface="Arial"/>
            </a:endParaRPr>
          </a:p>
          <a:p>
            <a:pPr marL="457200" lvl="0" indent="0" algn="l" rtl="0">
              <a:lnSpc>
                <a:spcPct val="120000"/>
              </a:lnSpc>
              <a:spcBef>
                <a:spcPts val="750"/>
              </a:spcBef>
              <a:spcAft>
                <a:spcPts val="0"/>
              </a:spcAft>
              <a:buSzPts val="1600"/>
              <a:buNone/>
            </a:pPr>
            <a:r>
              <a:rPr lang="en-US" sz="2200">
                <a:latin typeface="Arial"/>
                <a:ea typeface="Arial"/>
                <a:cs typeface="Arial"/>
                <a:sym typeface="Arial"/>
              </a:rPr>
              <a:t>Add distractors. Each student will receive a randomized ordering of the choices.</a:t>
            </a:r>
            <a:endParaRPr sz="2200"/>
          </a:p>
          <a:p>
            <a:pPr marL="457200" lvl="0" indent="-228600" algn="l" rtl="0">
              <a:lnSpc>
                <a:spcPct val="120000"/>
              </a:lnSpc>
              <a:spcBef>
                <a:spcPts val="750"/>
              </a:spcBef>
              <a:spcAft>
                <a:spcPts val="0"/>
              </a:spcAft>
              <a:buSzPts val="1600"/>
              <a:buNone/>
            </a:pPr>
            <a:endParaRPr sz="2000">
              <a:latin typeface="Arial"/>
              <a:ea typeface="Arial"/>
              <a:cs typeface="Arial"/>
              <a:sym typeface="Arial"/>
            </a:endParaRPr>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Select Choice Example</a:t>
            </a:r>
            <a:endParaRPr/>
          </a:p>
        </p:txBody>
      </p:sp>
      <p:sp>
        <p:nvSpPr>
          <p:cNvPr id="246" name="Google Shape;246;p5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247" name="Google Shape;247;p59" descr="A screenshot of a computer&#10;&#10;Description automatically generated"/>
          <p:cNvPicPr preferRelativeResize="0"/>
          <p:nvPr/>
        </p:nvPicPr>
        <p:blipFill rotWithShape="1">
          <a:blip r:embed="rId3">
            <a:alphaModFix/>
          </a:blip>
          <a:srcRect/>
          <a:stretch/>
        </p:blipFill>
        <p:spPr>
          <a:xfrm>
            <a:off x="852858" y="2015735"/>
            <a:ext cx="7772400" cy="64124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6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Matching</a:t>
            </a:r>
            <a:endParaRPr/>
          </a:p>
        </p:txBody>
      </p:sp>
      <p:sp>
        <p:nvSpPr>
          <p:cNvPr id="253" name="Google Shape;253;p6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SzPts val="1600"/>
              <a:buNone/>
            </a:pPr>
            <a:r>
              <a:rPr lang="en-US"/>
              <a:t>Create a list of terms to match along with their matching terms. Matching terms can include media such as images. Optionally, add distractors which do not satisfy any of the matches. </a:t>
            </a:r>
            <a:endParaRPr/>
          </a:p>
          <a:p>
            <a:pPr marL="457200" lvl="0" indent="-228600" algn="l" rtl="0">
              <a:lnSpc>
                <a:spcPct val="120000"/>
              </a:lnSpc>
              <a:spcBef>
                <a:spcPts val="750"/>
              </a:spcBef>
              <a:spcAft>
                <a:spcPts val="0"/>
              </a:spcAft>
              <a:buSzPts val="1600"/>
              <a:buNone/>
            </a:pPr>
            <a:endParaRPr/>
          </a:p>
        </p:txBody>
      </p:sp>
      <p:pic>
        <p:nvPicPr>
          <p:cNvPr id="254" name="Google Shape;254;p60" descr="A screenshot of a quiz&#10;&#10;Description automatically generated"/>
          <p:cNvPicPr preferRelativeResize="0"/>
          <p:nvPr/>
        </p:nvPicPr>
        <p:blipFill rotWithShape="1">
          <a:blip r:embed="rId3">
            <a:alphaModFix/>
          </a:blip>
          <a:srcRect/>
          <a:stretch/>
        </p:blipFill>
        <p:spPr>
          <a:xfrm>
            <a:off x="1574803" y="3229336"/>
            <a:ext cx="623022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73a370fe45_0_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3400"/>
              <a:t>Agenda</a:t>
            </a:r>
            <a:endParaRPr sz="3400"/>
          </a:p>
        </p:txBody>
      </p:sp>
      <p:sp>
        <p:nvSpPr>
          <p:cNvPr id="127" name="Google Shape;127;g273a370fe45_0_0"/>
          <p:cNvSpPr txBox="1">
            <a:spLocks noGrp="1"/>
          </p:cNvSpPr>
          <p:nvPr>
            <p:ph type="body" idx="1"/>
          </p:nvPr>
        </p:nvSpPr>
        <p:spPr>
          <a:xfrm>
            <a:off x="970811" y="2354760"/>
            <a:ext cx="7202400" cy="40392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SzPts val="2400"/>
              <a:buChar char="•"/>
            </a:pPr>
            <a:r>
              <a:rPr lang="en-US" sz="2200" dirty="0"/>
              <a:t>ADAPT - What and Why</a:t>
            </a:r>
            <a:endParaRPr sz="2200" dirty="0"/>
          </a:p>
          <a:p>
            <a:pPr marL="457200" lvl="0" indent="-381000" algn="l" rtl="0">
              <a:lnSpc>
                <a:spcPct val="120000"/>
              </a:lnSpc>
              <a:spcBef>
                <a:spcPts val="750"/>
              </a:spcBef>
              <a:spcAft>
                <a:spcPts val="0"/>
              </a:spcAft>
              <a:buSzPts val="2400"/>
              <a:buChar char="•"/>
            </a:pPr>
            <a:r>
              <a:rPr lang="en-US" sz="2200" dirty="0"/>
              <a:t>Recap from ADAPT </a:t>
            </a:r>
            <a:r>
              <a:rPr lang="en-US" sz="2200" u="sng" dirty="0">
                <a:solidFill>
                  <a:schemeClr val="hlink"/>
                </a:solidFill>
                <a:hlinkClick r:id="rId3"/>
              </a:rPr>
              <a:t>level 1</a:t>
            </a:r>
            <a:r>
              <a:rPr lang="en-US" sz="2200" dirty="0"/>
              <a:t> and </a:t>
            </a:r>
            <a:r>
              <a:rPr lang="en-US" sz="2200" u="sng" dirty="0">
                <a:solidFill>
                  <a:schemeClr val="hlink"/>
                </a:solidFill>
                <a:hlinkClick r:id="rId4"/>
              </a:rPr>
              <a:t>level 2</a:t>
            </a:r>
            <a:r>
              <a:rPr lang="en-US" sz="2200" dirty="0"/>
              <a:t> webinars:</a:t>
            </a:r>
            <a:endParaRPr sz="2200" dirty="0"/>
          </a:p>
          <a:p>
            <a:pPr marL="914400" lvl="1" indent="-381000" algn="l" rtl="0">
              <a:lnSpc>
                <a:spcPct val="120000"/>
              </a:lnSpc>
              <a:spcBef>
                <a:spcPts val="750"/>
              </a:spcBef>
              <a:spcAft>
                <a:spcPts val="0"/>
              </a:spcAft>
              <a:buSzPts val="2400"/>
              <a:buChar char="•"/>
            </a:pPr>
            <a:r>
              <a:rPr lang="en-US" sz="2200" dirty="0"/>
              <a:t>Create a course and an assignment</a:t>
            </a:r>
            <a:endParaRPr sz="2200" dirty="0"/>
          </a:p>
          <a:p>
            <a:pPr marL="914400" lvl="1" indent="-381000" algn="l" rtl="0">
              <a:lnSpc>
                <a:spcPct val="120000"/>
              </a:lnSpc>
              <a:spcBef>
                <a:spcPts val="750"/>
              </a:spcBef>
              <a:spcAft>
                <a:spcPts val="0"/>
              </a:spcAft>
              <a:buSzPts val="2400"/>
              <a:buChar char="•"/>
            </a:pPr>
            <a:r>
              <a:rPr lang="en-US" sz="2200" dirty="0"/>
              <a:t>Add questions</a:t>
            </a:r>
            <a:endParaRPr sz="2200" dirty="0"/>
          </a:p>
          <a:p>
            <a:pPr marL="457200" lvl="0" indent="-381000" algn="l" rtl="0">
              <a:lnSpc>
                <a:spcPct val="120000"/>
              </a:lnSpc>
              <a:spcBef>
                <a:spcPts val="750"/>
              </a:spcBef>
              <a:spcAft>
                <a:spcPts val="0"/>
              </a:spcAft>
              <a:buSzPts val="2400"/>
              <a:buChar char="•"/>
            </a:pPr>
            <a:r>
              <a:rPr lang="en-US" sz="2200" dirty="0"/>
              <a:t>Integrate ADAPT with Canvas  </a:t>
            </a:r>
            <a:endParaRPr sz="2200" dirty="0"/>
          </a:p>
          <a:p>
            <a:pPr marL="914400" lvl="1" indent="-381000" algn="l" rtl="0">
              <a:lnSpc>
                <a:spcPct val="120000"/>
              </a:lnSpc>
              <a:spcBef>
                <a:spcPts val="750"/>
              </a:spcBef>
              <a:spcAft>
                <a:spcPts val="0"/>
              </a:spcAft>
              <a:buSzPts val="2400"/>
              <a:buChar char="•"/>
            </a:pPr>
            <a:r>
              <a:rPr lang="en-US" sz="2200" dirty="0"/>
              <a:t>Alternative without LTI (</a:t>
            </a:r>
            <a:r>
              <a:rPr lang="en-US" sz="2200" dirty="0">
                <a:hlinkClick r:id="rId5"/>
              </a:rPr>
              <a:t>Learning Tools Interoperability</a:t>
            </a:r>
            <a:r>
              <a:rPr lang="en-US" sz="2200" dirty="0"/>
              <a:t>)</a:t>
            </a:r>
            <a:endParaRPr sz="2200" dirty="0"/>
          </a:p>
          <a:p>
            <a:pPr marL="0" marR="0" lvl="0" indent="101600" algn="l" rtl="0">
              <a:lnSpc>
                <a:spcPct val="120000"/>
              </a:lnSpc>
              <a:spcBef>
                <a:spcPts val="0"/>
              </a:spcBef>
              <a:spcAft>
                <a:spcPts val="0"/>
              </a:spcAft>
              <a:buSzPts val="1600"/>
              <a:buNone/>
            </a:pPr>
            <a:endParaRPr sz="2400" dirty="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3a370fe45_0_29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Highlight Text</a:t>
            </a:r>
            <a:endParaRPr/>
          </a:p>
        </p:txBody>
      </p:sp>
      <p:sp>
        <p:nvSpPr>
          <p:cNvPr id="261" name="Google Shape;261;g273a370fe45_0_290"/>
          <p:cNvSpPr txBox="1">
            <a:spLocks noGrp="1"/>
          </p:cNvSpPr>
          <p:nvPr>
            <p:ph type="body" idx="1"/>
          </p:nvPr>
        </p:nvSpPr>
        <p:spPr>
          <a:xfrm>
            <a:off x="1088675" y="2015733"/>
            <a:ext cx="7202400" cy="80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3200"/>
              <a:buFont typeface="Arial"/>
              <a:buNone/>
            </a:pPr>
            <a:r>
              <a:rPr lang="en-US" sz="2300">
                <a:solidFill>
                  <a:srgbClr val="333333"/>
                </a:solidFill>
              </a:rPr>
              <a:t>You will find highlight text under the Nursing area.</a:t>
            </a:r>
            <a:endParaRPr/>
          </a:p>
        </p:txBody>
      </p:sp>
      <p:pic>
        <p:nvPicPr>
          <p:cNvPr id="262" name="Google Shape;262;g273a370fe45_0_290" descr="Step # 2: Select “New” &gt; “Native”&gt; Nursing &gt; Highlight Text"/>
          <p:cNvPicPr preferRelativeResize="0"/>
          <p:nvPr/>
        </p:nvPicPr>
        <p:blipFill rotWithShape="1">
          <a:blip r:embed="rId3">
            <a:alphaModFix/>
          </a:blip>
          <a:srcRect/>
          <a:stretch/>
        </p:blipFill>
        <p:spPr>
          <a:xfrm>
            <a:off x="2099975" y="2519176"/>
            <a:ext cx="4239100" cy="42675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73865d9519_0_51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Highlight Text</a:t>
            </a:r>
            <a:endParaRPr/>
          </a:p>
        </p:txBody>
      </p:sp>
      <p:sp>
        <p:nvSpPr>
          <p:cNvPr id="268" name="Google Shape;268;g273865d9519_0_517"/>
          <p:cNvSpPr txBox="1">
            <a:spLocks noGrp="1"/>
          </p:cNvSpPr>
          <p:nvPr>
            <p:ph type="body" idx="1"/>
          </p:nvPr>
        </p:nvSpPr>
        <p:spPr>
          <a:xfrm>
            <a:off x="600325" y="2015725"/>
            <a:ext cx="8068800" cy="9657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SzPts val="1600"/>
              <a:buNone/>
            </a:pPr>
            <a:r>
              <a:rPr lang="en-US"/>
              <a:t>Write out a prompt, where text within brackets [ ] will automatically become your highlighted text. Once the text is added, determine it is a correct answer or a distractor.</a:t>
            </a:r>
            <a:endParaRPr/>
          </a:p>
          <a:p>
            <a:pPr marL="457200" lvl="0" indent="-228600" algn="l" rtl="0">
              <a:lnSpc>
                <a:spcPct val="120000"/>
              </a:lnSpc>
              <a:spcBef>
                <a:spcPts val="750"/>
              </a:spcBef>
              <a:spcAft>
                <a:spcPts val="0"/>
              </a:spcAft>
              <a:buSzPts val="1600"/>
              <a:buNone/>
            </a:pPr>
            <a:endParaRPr/>
          </a:p>
        </p:txBody>
      </p:sp>
      <p:pic>
        <p:nvPicPr>
          <p:cNvPr id="269" name="Google Shape;269;g273865d9519_0_517" descr="Instructions on how to build questions in ADAPT"/>
          <p:cNvPicPr preferRelativeResize="0"/>
          <p:nvPr/>
        </p:nvPicPr>
        <p:blipFill rotWithShape="1">
          <a:blip r:embed="rId3">
            <a:alphaModFix/>
          </a:blip>
          <a:srcRect/>
          <a:stretch/>
        </p:blipFill>
        <p:spPr>
          <a:xfrm>
            <a:off x="1737275" y="2653151"/>
            <a:ext cx="4693474" cy="2953136"/>
          </a:xfrm>
          <a:prstGeom prst="rect">
            <a:avLst/>
          </a:prstGeom>
          <a:noFill/>
          <a:ln>
            <a:noFill/>
          </a:ln>
        </p:spPr>
      </p:pic>
      <p:pic>
        <p:nvPicPr>
          <p:cNvPr id="270" name="Google Shape;270;g273865d9519_0_517" descr="Screenshot of LibreTexts ADAPT"/>
          <p:cNvPicPr preferRelativeResize="0"/>
          <p:nvPr/>
        </p:nvPicPr>
        <p:blipFill rotWithShape="1">
          <a:blip r:embed="rId4">
            <a:alphaModFix/>
          </a:blip>
          <a:srcRect/>
          <a:stretch/>
        </p:blipFill>
        <p:spPr>
          <a:xfrm>
            <a:off x="1737276" y="5382422"/>
            <a:ext cx="4693475" cy="1416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73a370fe45_0_29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500" b="1"/>
              <a:t>NEW!</a:t>
            </a:r>
            <a:endParaRPr sz="4500" b="1"/>
          </a:p>
          <a:p>
            <a:pPr marL="0" lvl="0" indent="0" algn="l" rtl="0">
              <a:lnSpc>
                <a:spcPct val="90000"/>
              </a:lnSpc>
              <a:spcBef>
                <a:spcPts val="0"/>
              </a:spcBef>
              <a:spcAft>
                <a:spcPts val="0"/>
              </a:spcAft>
              <a:buSzPts val="3200"/>
              <a:buNone/>
            </a:pPr>
            <a:endParaRPr/>
          </a:p>
          <a:p>
            <a:pPr marL="0" lvl="0" indent="0" algn="l" rtl="0">
              <a:lnSpc>
                <a:spcPct val="90000"/>
              </a:lnSpc>
              <a:spcBef>
                <a:spcPts val="0"/>
              </a:spcBef>
              <a:spcAft>
                <a:spcPts val="0"/>
              </a:spcAft>
              <a:buSzPts val="3200"/>
              <a:buNone/>
            </a:pPr>
            <a:r>
              <a:rPr lang="en-US"/>
              <a:t>Adding Audio/Video to Questions</a:t>
            </a:r>
            <a:endParaRPr/>
          </a:p>
        </p:txBody>
      </p:sp>
      <p:sp>
        <p:nvSpPr>
          <p:cNvPr id="277" name="Google Shape;277;g273a370fe45_0_297"/>
          <p:cNvSpPr txBox="1">
            <a:spLocks noGrp="1"/>
          </p:cNvSpPr>
          <p:nvPr>
            <p:ph type="body" idx="1"/>
          </p:nvPr>
        </p:nvSpPr>
        <p:spPr>
          <a:xfrm>
            <a:off x="641074" y="2209050"/>
            <a:ext cx="7650000" cy="4039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SzPts val="1600"/>
              <a:buNone/>
            </a:pPr>
            <a:r>
              <a:rPr lang="en-US" sz="1900"/>
              <a:t>You can add audio or video files to questions. </a:t>
            </a:r>
            <a:endParaRPr sz="1900"/>
          </a:p>
          <a:p>
            <a:pPr marL="0" lvl="0" indent="0" algn="l" rtl="0">
              <a:lnSpc>
                <a:spcPct val="120000"/>
              </a:lnSpc>
              <a:spcBef>
                <a:spcPts val="750"/>
              </a:spcBef>
              <a:spcAft>
                <a:spcPts val="0"/>
              </a:spcAft>
              <a:buSzPts val="1600"/>
              <a:buNone/>
            </a:pPr>
            <a:r>
              <a:rPr lang="en-US" sz="1900"/>
              <a:t>Once uploaded, it will create auto-create the captions and transcript.</a:t>
            </a:r>
            <a:endParaRPr sz="1900"/>
          </a:p>
          <a:p>
            <a:pPr marL="0" lvl="0" indent="0" algn="l" rtl="0">
              <a:lnSpc>
                <a:spcPct val="120000"/>
              </a:lnSpc>
              <a:spcBef>
                <a:spcPts val="750"/>
              </a:spcBef>
              <a:spcAft>
                <a:spcPts val="0"/>
              </a:spcAft>
              <a:buSzPts val="1600"/>
              <a:buNone/>
            </a:pPr>
            <a:r>
              <a:rPr lang="en-US" sz="1900"/>
              <a:t>Once you choose the type of question:</a:t>
            </a:r>
            <a:endParaRPr sz="1900"/>
          </a:p>
          <a:p>
            <a:pPr marL="457200" lvl="0" indent="-349250" algn="l" rtl="0">
              <a:lnSpc>
                <a:spcPct val="120000"/>
              </a:lnSpc>
              <a:spcBef>
                <a:spcPts val="750"/>
              </a:spcBef>
              <a:spcAft>
                <a:spcPts val="0"/>
              </a:spcAft>
              <a:buSzPts val="1900"/>
              <a:buChar char="•"/>
            </a:pPr>
            <a:r>
              <a:rPr lang="en-US" sz="1900"/>
              <a:t>Click on Select Audio or Video File.</a:t>
            </a:r>
            <a:endParaRPr sz="1900"/>
          </a:p>
          <a:p>
            <a:pPr marL="457200" lvl="0" indent="-349250" algn="l" rtl="0">
              <a:lnSpc>
                <a:spcPct val="120000"/>
              </a:lnSpc>
              <a:spcBef>
                <a:spcPts val="0"/>
              </a:spcBef>
              <a:spcAft>
                <a:spcPts val="0"/>
              </a:spcAft>
              <a:buSzPts val="1900"/>
              <a:buChar char="•"/>
            </a:pPr>
            <a:r>
              <a:rPr lang="en-US" sz="1900"/>
              <a:t>Upload the file.</a:t>
            </a:r>
            <a:endParaRPr sz="1900"/>
          </a:p>
          <a:p>
            <a:pPr marL="457200" lvl="0" indent="-349250" algn="l" rtl="0">
              <a:lnSpc>
                <a:spcPct val="120000"/>
              </a:lnSpc>
              <a:spcBef>
                <a:spcPts val="0"/>
              </a:spcBef>
              <a:spcAft>
                <a:spcPts val="0"/>
              </a:spcAft>
              <a:buSzPts val="1900"/>
              <a:buChar char="•"/>
            </a:pPr>
            <a:r>
              <a:rPr lang="en-US" sz="1900"/>
              <a:t>Copy the link.</a:t>
            </a:r>
            <a:endParaRPr sz="1900"/>
          </a:p>
          <a:p>
            <a:pPr marL="457200" lvl="0" indent="-349250" algn="l" rtl="0">
              <a:lnSpc>
                <a:spcPct val="120000"/>
              </a:lnSpc>
              <a:spcBef>
                <a:spcPts val="0"/>
              </a:spcBef>
              <a:spcAft>
                <a:spcPts val="0"/>
              </a:spcAft>
              <a:buSzPts val="1900"/>
              <a:buChar char="•"/>
            </a:pPr>
            <a:r>
              <a:rPr lang="en-US" sz="1900"/>
              <a:t>Create a link with the URL and add it to your question.</a:t>
            </a:r>
            <a:endParaRPr sz="1900"/>
          </a:p>
          <a:p>
            <a:pPr marL="0" lvl="0" indent="0" algn="l" rtl="0">
              <a:lnSpc>
                <a:spcPct val="120000"/>
              </a:lnSpc>
              <a:spcBef>
                <a:spcPts val="750"/>
              </a:spcBef>
              <a:spcAft>
                <a:spcPts val="0"/>
              </a:spcAft>
              <a:buSzPts val="1600"/>
              <a:buNone/>
            </a:pPr>
            <a:endParaRPr/>
          </a:p>
          <a:p>
            <a:pPr marL="0" lvl="0" indent="0" algn="l" rtl="0">
              <a:lnSpc>
                <a:spcPct val="120000"/>
              </a:lnSpc>
              <a:spcBef>
                <a:spcPts val="750"/>
              </a:spcBef>
              <a:spcAft>
                <a:spcPts val="0"/>
              </a:spcAft>
              <a:buSzPts val="1600"/>
              <a:buNone/>
            </a:pPr>
            <a:r>
              <a:rPr lang="en-US"/>
              <a:t>Note: You will receive an email notification when the captions are ready.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73e378dd16_0_0"/>
          <p:cNvSpPr txBox="1">
            <a:spLocks noGrp="1"/>
          </p:cNvSpPr>
          <p:nvPr>
            <p:ph type="title"/>
          </p:nvPr>
        </p:nvSpPr>
        <p:spPr>
          <a:xfrm>
            <a:off x="1088673" y="808300"/>
            <a:ext cx="62169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Edit Captions and Transcripts</a:t>
            </a:r>
            <a:endParaRPr/>
          </a:p>
        </p:txBody>
      </p:sp>
      <p:sp>
        <p:nvSpPr>
          <p:cNvPr id="284" name="Google Shape;284;g273e378dd16_0_0"/>
          <p:cNvSpPr txBox="1"/>
          <p:nvPr/>
        </p:nvSpPr>
        <p:spPr>
          <a:xfrm>
            <a:off x="964500" y="2314850"/>
            <a:ext cx="7541400" cy="139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D372F"/>
                </a:solidFill>
                <a:latin typeface="Arial"/>
                <a:ea typeface="Arial"/>
                <a:cs typeface="Arial"/>
                <a:sym typeface="Arial"/>
              </a:rPr>
              <a:t>The AI generated auto-captions are pretty accurate but if you need to edit, you can simply click on the pencil tool and edit.</a:t>
            </a:r>
            <a:endParaRPr sz="2200" b="0" i="0" u="none" strike="noStrike" cap="none">
              <a:solidFill>
                <a:srgbClr val="3D372F"/>
              </a:solidFill>
              <a:latin typeface="Arial"/>
              <a:ea typeface="Arial"/>
              <a:cs typeface="Arial"/>
              <a:sym typeface="Arial"/>
            </a:endParaRPr>
          </a:p>
        </p:txBody>
      </p:sp>
      <p:pic>
        <p:nvPicPr>
          <p:cNvPr id="285" name="Google Shape;285;g273e378dd16_0_0"/>
          <p:cNvPicPr preferRelativeResize="0"/>
          <p:nvPr/>
        </p:nvPicPr>
        <p:blipFill rotWithShape="1">
          <a:blip r:embed="rId3">
            <a:alphaModFix/>
          </a:blip>
          <a:srcRect/>
          <a:stretch/>
        </p:blipFill>
        <p:spPr>
          <a:xfrm>
            <a:off x="1088675" y="3945750"/>
            <a:ext cx="6852840" cy="893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73a370fe45_0_324"/>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dirty="0"/>
              <a:t>Sample of Video File (backend view) </a:t>
            </a:r>
            <a:endParaRPr dirty="0"/>
          </a:p>
        </p:txBody>
      </p:sp>
      <p:pic>
        <p:nvPicPr>
          <p:cNvPr id="299" name="Google Shape;299;g273a370fe45_0_324"/>
          <p:cNvPicPr preferRelativeResize="0"/>
          <p:nvPr/>
        </p:nvPicPr>
        <p:blipFill rotWithShape="1">
          <a:blip r:embed="rId3">
            <a:alphaModFix/>
          </a:blip>
          <a:srcRect/>
          <a:stretch/>
        </p:blipFill>
        <p:spPr>
          <a:xfrm>
            <a:off x="590150" y="2088050"/>
            <a:ext cx="8287798" cy="4670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73a370fe45_0_304"/>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Sample of Audio File </a:t>
            </a:r>
            <a:endParaRPr/>
          </a:p>
        </p:txBody>
      </p:sp>
      <p:pic>
        <p:nvPicPr>
          <p:cNvPr id="306" name="Google Shape;306;g273a370fe45_0_304"/>
          <p:cNvPicPr preferRelativeResize="0"/>
          <p:nvPr/>
        </p:nvPicPr>
        <p:blipFill rotWithShape="1">
          <a:blip r:embed="rId3">
            <a:alphaModFix/>
          </a:blip>
          <a:srcRect/>
          <a:stretch/>
        </p:blipFill>
        <p:spPr>
          <a:xfrm>
            <a:off x="1342875" y="2006203"/>
            <a:ext cx="4802576" cy="485179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73a370fe45_0_318"/>
          <p:cNvSpPr txBox="1">
            <a:spLocks noGrp="1"/>
          </p:cNvSpPr>
          <p:nvPr>
            <p:ph type="title"/>
          </p:nvPr>
        </p:nvSpPr>
        <p:spPr>
          <a:xfrm>
            <a:off x="1088680" y="808300"/>
            <a:ext cx="41412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Sample of Video and Audio Files </a:t>
            </a:r>
            <a:endParaRPr/>
          </a:p>
        </p:txBody>
      </p:sp>
      <p:pic>
        <p:nvPicPr>
          <p:cNvPr id="313" name="Google Shape;313;g273a370fe45_0_318"/>
          <p:cNvPicPr preferRelativeResize="0"/>
          <p:nvPr/>
        </p:nvPicPr>
        <p:blipFill rotWithShape="1">
          <a:blip r:embed="rId3">
            <a:alphaModFix/>
          </a:blip>
          <a:srcRect/>
          <a:stretch/>
        </p:blipFill>
        <p:spPr>
          <a:xfrm>
            <a:off x="5480625" y="0"/>
            <a:ext cx="3663375" cy="6573100"/>
          </a:xfrm>
          <a:prstGeom prst="rect">
            <a:avLst/>
          </a:prstGeom>
          <a:noFill/>
          <a:ln>
            <a:noFill/>
          </a:ln>
        </p:spPr>
      </p:pic>
      <p:sp>
        <p:nvSpPr>
          <p:cNvPr id="314" name="Google Shape;314;g273a370fe45_0_318"/>
          <p:cNvSpPr txBox="1"/>
          <p:nvPr/>
        </p:nvSpPr>
        <p:spPr>
          <a:xfrm>
            <a:off x="1007325" y="2564125"/>
            <a:ext cx="4355100" cy="279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D372F"/>
                </a:solidFill>
                <a:latin typeface="Arial"/>
                <a:ea typeface="Arial"/>
                <a:cs typeface="Arial"/>
                <a:sym typeface="Arial"/>
              </a:rPr>
              <a:t>Within the same question, you can include more than one file.</a:t>
            </a:r>
            <a:endParaRPr sz="2200" b="0" i="0" u="none" strike="noStrike" cap="none">
              <a:solidFill>
                <a:srgbClr val="3D372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273865d9519_0_53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Non-auto graded/open-ended question</a:t>
            </a:r>
            <a:endParaRPr/>
          </a:p>
        </p:txBody>
      </p:sp>
      <p:sp>
        <p:nvSpPr>
          <p:cNvPr id="321" name="Google Shape;321;g273865d9519_0_533"/>
          <p:cNvSpPr txBox="1">
            <a:spLocks noGrp="1"/>
          </p:cNvSpPr>
          <p:nvPr>
            <p:ph type="body" idx="1"/>
          </p:nvPr>
        </p:nvSpPr>
        <p:spPr>
          <a:xfrm>
            <a:off x="970800" y="1899481"/>
            <a:ext cx="7202400" cy="14133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20000"/>
              </a:lnSpc>
              <a:spcBef>
                <a:spcPts val="750"/>
              </a:spcBef>
              <a:spcAft>
                <a:spcPts val="0"/>
              </a:spcAft>
              <a:buSzPct val="108108"/>
              <a:buNone/>
            </a:pPr>
            <a:r>
              <a:rPr lang="en-US"/>
              <a:t>Are you interested in creating a speaking test type of question where students will have to record their answers?</a:t>
            </a:r>
            <a:endParaRPr/>
          </a:p>
          <a:p>
            <a:pPr marL="0" lvl="0" indent="0" algn="l" rtl="0">
              <a:lnSpc>
                <a:spcPct val="120000"/>
              </a:lnSpc>
              <a:spcBef>
                <a:spcPts val="750"/>
              </a:spcBef>
              <a:spcAft>
                <a:spcPts val="0"/>
              </a:spcAft>
              <a:buSzPct val="108108"/>
              <a:buNone/>
            </a:pPr>
            <a:r>
              <a:rPr lang="en-US"/>
              <a:t>Create a delayed graded assessment and select audio as the type of submission.</a:t>
            </a:r>
            <a:endParaRPr/>
          </a:p>
          <a:p>
            <a:pPr marL="0" lvl="0" indent="0" algn="l" rtl="0">
              <a:lnSpc>
                <a:spcPct val="120000"/>
              </a:lnSpc>
              <a:spcBef>
                <a:spcPts val="750"/>
              </a:spcBef>
              <a:spcAft>
                <a:spcPts val="0"/>
              </a:spcAft>
              <a:buSzPct val="108108"/>
              <a:buNone/>
            </a:pPr>
            <a:r>
              <a:rPr lang="en-US"/>
              <a:t>You can choose the type of open-ended submission.</a:t>
            </a:r>
            <a:endParaRPr/>
          </a:p>
        </p:txBody>
      </p:sp>
      <p:pic>
        <p:nvPicPr>
          <p:cNvPr id="322" name="Google Shape;322;g273865d9519_0_533" descr="Instructions on how to build questions in ADAPT"/>
          <p:cNvPicPr preferRelativeResize="0"/>
          <p:nvPr/>
        </p:nvPicPr>
        <p:blipFill rotWithShape="1">
          <a:blip r:embed="rId3">
            <a:alphaModFix/>
          </a:blip>
          <a:srcRect/>
          <a:stretch/>
        </p:blipFill>
        <p:spPr>
          <a:xfrm>
            <a:off x="2674001" y="3612600"/>
            <a:ext cx="4141379" cy="310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73865d9519_0_54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Speaking Test (non-auto graded)</a:t>
            </a:r>
            <a:endParaRPr/>
          </a:p>
        </p:txBody>
      </p:sp>
      <p:pic>
        <p:nvPicPr>
          <p:cNvPr id="329" name="Google Shape;329;g273865d9519_0_540"/>
          <p:cNvPicPr preferRelativeResize="0"/>
          <p:nvPr/>
        </p:nvPicPr>
        <p:blipFill rotWithShape="1">
          <a:blip r:embed="rId3">
            <a:alphaModFix/>
          </a:blip>
          <a:srcRect/>
          <a:stretch/>
        </p:blipFill>
        <p:spPr>
          <a:xfrm>
            <a:off x="691675" y="2006203"/>
            <a:ext cx="4646884" cy="4851797"/>
          </a:xfrm>
          <a:prstGeom prst="rect">
            <a:avLst/>
          </a:prstGeom>
          <a:noFill/>
          <a:ln>
            <a:noFill/>
          </a:ln>
        </p:spPr>
      </p:pic>
      <p:pic>
        <p:nvPicPr>
          <p:cNvPr id="330" name="Google Shape;330;g273865d9519_0_540"/>
          <p:cNvPicPr preferRelativeResize="0"/>
          <p:nvPr/>
        </p:nvPicPr>
        <p:blipFill rotWithShape="1">
          <a:blip r:embed="rId4">
            <a:alphaModFix/>
          </a:blip>
          <a:srcRect/>
          <a:stretch/>
        </p:blipFill>
        <p:spPr>
          <a:xfrm>
            <a:off x="5135059" y="3268153"/>
            <a:ext cx="4070441" cy="336322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781bf4e331_0_433"/>
          <p:cNvSpPr txBox="1">
            <a:spLocks noGrp="1"/>
          </p:cNvSpPr>
          <p:nvPr>
            <p:ph type="ctrTitle"/>
          </p:nvPr>
        </p:nvSpPr>
        <p:spPr>
          <a:xfrm>
            <a:off x="193325" y="2195900"/>
            <a:ext cx="8288700" cy="1159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4400"/>
              <a:buNone/>
            </a:pPr>
            <a:r>
              <a:rPr lang="en-US" sz="4000">
                <a:solidFill>
                  <a:srgbClr val="434343"/>
                </a:solidFill>
              </a:rPr>
              <a:t>Let’s Integrate ADAPT with Canvas</a:t>
            </a:r>
            <a:endParaRPr sz="40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7"/>
          <p:cNvSpPr txBox="1">
            <a:spLocks noGrp="1"/>
          </p:cNvSpPr>
          <p:nvPr>
            <p:ph type="title"/>
          </p:nvPr>
        </p:nvSpPr>
        <p:spPr>
          <a:xfrm>
            <a:off x="1088686" y="993498"/>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3400">
                <a:solidFill>
                  <a:schemeClr val="lt1"/>
                </a:solidFill>
                <a:latin typeface="Arial"/>
                <a:ea typeface="Arial"/>
                <a:cs typeface="Arial"/>
                <a:sym typeface="Arial"/>
              </a:rPr>
              <a:t>What is ADAPT?</a:t>
            </a:r>
            <a:r>
              <a:rPr lang="en-US" sz="3200">
                <a:solidFill>
                  <a:schemeClr val="lt1"/>
                </a:solidFill>
                <a:latin typeface="Arial"/>
                <a:ea typeface="Arial"/>
                <a:cs typeface="Arial"/>
                <a:sym typeface="Arial"/>
              </a:rPr>
              <a:t> </a:t>
            </a:r>
            <a:br>
              <a:rPr lang="en-US" sz="3200">
                <a:solidFill>
                  <a:schemeClr val="lt1"/>
                </a:solidFill>
                <a:latin typeface="Arial"/>
                <a:ea typeface="Arial"/>
                <a:cs typeface="Arial"/>
                <a:sym typeface="Arial"/>
              </a:rPr>
            </a:br>
            <a:endParaRPr>
              <a:solidFill>
                <a:schemeClr val="lt1"/>
              </a:solidFill>
            </a:endParaRPr>
          </a:p>
        </p:txBody>
      </p:sp>
      <p:sp>
        <p:nvSpPr>
          <p:cNvPr id="133" name="Google Shape;133;p3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fontScale="92500"/>
          </a:bodyPr>
          <a:lstStyle/>
          <a:p>
            <a:pPr marL="457200" lvl="0" indent="-340229" algn="l" rtl="0">
              <a:lnSpc>
                <a:spcPct val="120000"/>
              </a:lnSpc>
              <a:spcBef>
                <a:spcPts val="750"/>
              </a:spcBef>
              <a:spcAft>
                <a:spcPts val="0"/>
              </a:spcAft>
              <a:buSzPct val="90476"/>
              <a:buChar char="•"/>
            </a:pPr>
            <a:r>
              <a:rPr lang="en-US" sz="2100" dirty="0">
                <a:latin typeface="Arial"/>
                <a:ea typeface="Arial"/>
                <a:cs typeface="Arial"/>
                <a:sym typeface="Arial"/>
              </a:rPr>
              <a:t>ADAPT is a comprehensive online assessment/homework infrastructure that provides faculty the ability to include auto-graded and non-auto-graded activities from different platforms such as </a:t>
            </a:r>
            <a:r>
              <a:rPr lang="en-US" sz="2100" b="1" dirty="0">
                <a:latin typeface="Arial"/>
                <a:ea typeface="Arial"/>
                <a:cs typeface="Arial"/>
                <a:sym typeface="Arial"/>
              </a:rPr>
              <a:t>H5P</a:t>
            </a:r>
            <a:r>
              <a:rPr lang="en-US" sz="2100" dirty="0">
                <a:latin typeface="Arial"/>
                <a:ea typeface="Arial"/>
                <a:cs typeface="Arial"/>
                <a:sym typeface="Arial"/>
              </a:rPr>
              <a:t>, </a:t>
            </a:r>
            <a:r>
              <a:rPr lang="en-US" sz="2100" b="1" dirty="0" err="1">
                <a:latin typeface="Arial"/>
                <a:ea typeface="Arial"/>
                <a:cs typeface="Arial"/>
                <a:sym typeface="Arial"/>
              </a:rPr>
              <a:t>MyOpenMath</a:t>
            </a:r>
            <a:r>
              <a:rPr lang="en-US" sz="2100" dirty="0">
                <a:latin typeface="Arial"/>
                <a:ea typeface="Arial"/>
                <a:cs typeface="Arial"/>
                <a:sym typeface="Arial"/>
              </a:rPr>
              <a:t>, </a:t>
            </a:r>
            <a:r>
              <a:rPr lang="en-US" sz="2100" b="1" dirty="0" err="1">
                <a:latin typeface="Arial"/>
                <a:ea typeface="Arial"/>
                <a:cs typeface="Arial"/>
                <a:sym typeface="Arial"/>
              </a:rPr>
              <a:t>WeBWork</a:t>
            </a:r>
            <a:r>
              <a:rPr lang="en-US" sz="2100" dirty="0">
                <a:latin typeface="Arial"/>
                <a:ea typeface="Arial"/>
                <a:cs typeface="Arial"/>
                <a:sym typeface="Arial"/>
              </a:rPr>
              <a:t>, and its own </a:t>
            </a:r>
            <a:r>
              <a:rPr lang="en-US" sz="2100" b="1" dirty="0">
                <a:latin typeface="Arial"/>
                <a:ea typeface="Arial"/>
                <a:cs typeface="Arial"/>
                <a:sym typeface="Arial"/>
              </a:rPr>
              <a:t>native </a:t>
            </a:r>
            <a:r>
              <a:rPr lang="en-US" sz="2100" dirty="0">
                <a:latin typeface="Arial"/>
                <a:ea typeface="Arial"/>
                <a:cs typeface="Arial"/>
                <a:sym typeface="Arial"/>
              </a:rPr>
              <a:t>ADAPT questions.</a:t>
            </a:r>
            <a:endParaRPr sz="1900" dirty="0"/>
          </a:p>
          <a:p>
            <a:pPr marL="457200" lvl="0" indent="-340229" algn="l" rtl="0">
              <a:lnSpc>
                <a:spcPct val="120000"/>
              </a:lnSpc>
              <a:spcBef>
                <a:spcPts val="750"/>
              </a:spcBef>
              <a:spcAft>
                <a:spcPts val="0"/>
              </a:spcAft>
              <a:buSzPct val="90476"/>
              <a:buChar char="•"/>
            </a:pPr>
            <a:r>
              <a:rPr lang="en-US" sz="2100" dirty="0">
                <a:latin typeface="Arial"/>
                <a:ea typeface="Arial"/>
                <a:cs typeface="Arial"/>
                <a:sym typeface="Arial"/>
              </a:rPr>
              <a:t>ADAPT can be integrated into an LMS such as Canvas with full grade integration or it could be run independently.</a:t>
            </a:r>
            <a:endParaRPr sz="1900" dirty="0"/>
          </a:p>
          <a:p>
            <a:pPr marL="914400" lvl="1" indent="-328481" algn="l" rtl="0">
              <a:lnSpc>
                <a:spcPct val="120000"/>
              </a:lnSpc>
              <a:spcBef>
                <a:spcPts val="375"/>
              </a:spcBef>
              <a:spcAft>
                <a:spcPts val="0"/>
              </a:spcAft>
              <a:buSzPct val="89473"/>
              <a:buChar char="•"/>
            </a:pPr>
            <a:r>
              <a:rPr lang="en-US" sz="1900" dirty="0">
                <a:latin typeface="Arial"/>
                <a:ea typeface="Arial"/>
                <a:cs typeface="Arial"/>
                <a:sym typeface="Arial"/>
              </a:rPr>
              <a:t>Integration via LTI – required action by your Canvas Administrator</a:t>
            </a:r>
            <a:endParaRPr sz="1900" dirty="0">
              <a:latin typeface="Arial"/>
              <a:ea typeface="Arial"/>
              <a:cs typeface="Arial"/>
              <a:sym typeface="Arial"/>
            </a:endParaRPr>
          </a:p>
          <a:p>
            <a:pPr marL="914400" lvl="1" indent="-349026" algn="l" rtl="0">
              <a:lnSpc>
                <a:spcPct val="120000"/>
              </a:lnSpc>
              <a:spcBef>
                <a:spcPts val="375"/>
              </a:spcBef>
              <a:spcAft>
                <a:spcPts val="0"/>
              </a:spcAft>
              <a:buSzPct val="100000"/>
              <a:buChar char="•"/>
            </a:pPr>
            <a:r>
              <a:rPr lang="en-US" sz="2050" u="sng" dirty="0">
                <a:solidFill>
                  <a:schemeClr val="accent1"/>
                </a:solidFill>
                <a:hlinkClick r:id="rId3">
                  <a:extLst>
                    <a:ext uri="{A12FA001-AC4F-418D-AE19-62706E023703}">
                      <ahyp:hlinkClr xmlns:ahyp="http://schemas.microsoft.com/office/drawing/2018/hyperlinkcolor" val="tx"/>
                    </a:ext>
                  </a:extLst>
                </a:hlinkClick>
              </a:rPr>
              <a:t>Instructions for LTI</a:t>
            </a:r>
            <a:r>
              <a:rPr lang="en-US" sz="2050" dirty="0"/>
              <a:t> integration with Canvas.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781bf4e331_0_437"/>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800"/>
              <a:t>Important: ADAPT Access Code for Students</a:t>
            </a:r>
            <a:endParaRPr/>
          </a:p>
        </p:txBody>
      </p:sp>
      <p:sp>
        <p:nvSpPr>
          <p:cNvPr id="342" name="Google Shape;342;g2781bf4e331_0_437"/>
          <p:cNvSpPr txBox="1"/>
          <p:nvPr/>
        </p:nvSpPr>
        <p:spPr>
          <a:xfrm>
            <a:off x="716525" y="4584200"/>
            <a:ext cx="7946700" cy="156963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AutoNum type="arabicPeriod"/>
            </a:pPr>
            <a:r>
              <a:rPr lang="en-US" sz="1800" dirty="0"/>
              <a:t>Go to your ADAPT course &gt; course properties &gt; sections &gt; and get the “Access code”</a:t>
            </a:r>
          </a:p>
          <a:p>
            <a:pPr marL="457200" lvl="0" indent="-342900" algn="l" rtl="0">
              <a:spcBef>
                <a:spcPts val="0"/>
              </a:spcBef>
              <a:spcAft>
                <a:spcPts val="0"/>
              </a:spcAft>
              <a:buSzPts val="1800"/>
              <a:buAutoNum type="arabicPeriod"/>
            </a:pPr>
            <a:r>
              <a:rPr lang="en-US" sz="1800" dirty="0"/>
              <a:t>Share this access code with your students. They will need to enter this code once when accessing ADAPT in Canvas.</a:t>
            </a:r>
          </a:p>
          <a:p>
            <a:pPr marL="457200" lvl="0" indent="-342900" algn="l" rtl="0">
              <a:spcBef>
                <a:spcPts val="0"/>
              </a:spcBef>
              <a:spcAft>
                <a:spcPts val="0"/>
              </a:spcAft>
              <a:buSzPts val="1800"/>
              <a:buAutoNum type="arabicPeriod"/>
            </a:pPr>
            <a:r>
              <a:rPr lang="en-US" sz="1800" dirty="0"/>
              <a:t>Done. </a:t>
            </a:r>
            <a:endParaRPr sz="1800" dirty="0">
              <a:solidFill>
                <a:srgbClr val="434343"/>
              </a:solidFill>
              <a:latin typeface="Lato"/>
              <a:ea typeface="Lato"/>
              <a:cs typeface="Lato"/>
              <a:sym typeface="Lato"/>
            </a:endParaRPr>
          </a:p>
        </p:txBody>
      </p:sp>
      <p:pic>
        <p:nvPicPr>
          <p:cNvPr id="343" name="Google Shape;343;g2781bf4e331_0_437"/>
          <p:cNvPicPr preferRelativeResize="0"/>
          <p:nvPr/>
        </p:nvPicPr>
        <p:blipFill>
          <a:blip r:embed="rId3">
            <a:alphaModFix/>
          </a:blip>
          <a:stretch>
            <a:fillRect/>
          </a:stretch>
        </p:blipFill>
        <p:spPr>
          <a:xfrm>
            <a:off x="1685650" y="2061775"/>
            <a:ext cx="6281425" cy="2408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2781bf4e331_0_447"/>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Link ADAPT in Canvas</a:t>
            </a:r>
            <a:endParaRPr/>
          </a:p>
        </p:txBody>
      </p:sp>
      <p:sp>
        <p:nvSpPr>
          <p:cNvPr id="350" name="Google Shape;350;g2781bf4e331_0_447"/>
          <p:cNvSpPr txBox="1"/>
          <p:nvPr/>
        </p:nvSpPr>
        <p:spPr>
          <a:xfrm>
            <a:off x="935175" y="2057025"/>
            <a:ext cx="743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Create an assignment in Canvas. Then edit.</a:t>
            </a:r>
            <a:endParaRPr sz="2500">
              <a:latin typeface="Raleway"/>
              <a:ea typeface="Raleway"/>
              <a:cs typeface="Raleway"/>
              <a:sym typeface="Raleway"/>
            </a:endParaRPr>
          </a:p>
        </p:txBody>
      </p:sp>
      <p:pic>
        <p:nvPicPr>
          <p:cNvPr id="351" name="Google Shape;351;g2781bf4e331_0_447"/>
          <p:cNvPicPr preferRelativeResize="0"/>
          <p:nvPr/>
        </p:nvPicPr>
        <p:blipFill>
          <a:blip r:embed="rId3">
            <a:alphaModFix/>
          </a:blip>
          <a:stretch>
            <a:fillRect/>
          </a:stretch>
        </p:blipFill>
        <p:spPr>
          <a:xfrm>
            <a:off x="1721700" y="2743025"/>
            <a:ext cx="5479301" cy="3942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781bf4e331_0_455"/>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Select ADAPT in External Tool</a:t>
            </a:r>
            <a:endParaRPr/>
          </a:p>
        </p:txBody>
      </p:sp>
      <p:sp>
        <p:nvSpPr>
          <p:cNvPr id="358" name="Google Shape;358;g2781bf4e331_0_455"/>
          <p:cNvSpPr txBox="1">
            <a:spLocks noGrp="1"/>
          </p:cNvSpPr>
          <p:nvPr>
            <p:ph type="body" idx="1"/>
          </p:nvPr>
        </p:nvSpPr>
        <p:spPr>
          <a:xfrm>
            <a:off x="488400" y="1964850"/>
            <a:ext cx="8414700" cy="16371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1800"/>
              <a:t>Step 1: Edit the assignment and choose “external tool” under submission type.</a:t>
            </a:r>
            <a:endParaRPr sz="1800"/>
          </a:p>
          <a:p>
            <a:pPr marL="0" lvl="0" indent="0" algn="l" rtl="0">
              <a:spcBef>
                <a:spcPts val="750"/>
              </a:spcBef>
              <a:spcAft>
                <a:spcPts val="0"/>
              </a:spcAft>
              <a:buNone/>
            </a:pPr>
            <a:r>
              <a:rPr lang="en-US" sz="1800"/>
              <a:t>Step 2: Click on “find” and look for ADAPT and “select”.</a:t>
            </a:r>
            <a:endParaRPr sz="1800"/>
          </a:p>
          <a:p>
            <a:pPr marL="0" lvl="0" indent="0" algn="l" rtl="0">
              <a:spcBef>
                <a:spcPts val="750"/>
              </a:spcBef>
              <a:spcAft>
                <a:spcPts val="0"/>
              </a:spcAft>
              <a:buNone/>
            </a:pPr>
            <a:r>
              <a:rPr lang="en-US" sz="1800"/>
              <a:t>Step 3: Click on “Load This Tool in A New Tab”</a:t>
            </a:r>
            <a:endParaRPr>
              <a:solidFill>
                <a:srgbClr val="000000"/>
              </a:solidFill>
              <a:latin typeface="Raleway"/>
              <a:ea typeface="Raleway"/>
              <a:cs typeface="Raleway"/>
              <a:sym typeface="Raleway"/>
            </a:endParaRPr>
          </a:p>
        </p:txBody>
      </p:sp>
      <p:pic>
        <p:nvPicPr>
          <p:cNvPr id="359" name="Google Shape;359;g2781bf4e331_0_455"/>
          <p:cNvPicPr preferRelativeResize="0"/>
          <p:nvPr/>
        </p:nvPicPr>
        <p:blipFill>
          <a:blip r:embed="rId3">
            <a:alphaModFix/>
          </a:blip>
          <a:stretch>
            <a:fillRect/>
          </a:stretch>
        </p:blipFill>
        <p:spPr>
          <a:xfrm>
            <a:off x="184231" y="3601963"/>
            <a:ext cx="3672125" cy="2103500"/>
          </a:xfrm>
          <a:prstGeom prst="rect">
            <a:avLst/>
          </a:prstGeom>
          <a:noFill/>
          <a:ln>
            <a:noFill/>
          </a:ln>
        </p:spPr>
      </p:pic>
      <p:pic>
        <p:nvPicPr>
          <p:cNvPr id="360" name="Google Shape;360;g2781bf4e331_0_455"/>
          <p:cNvPicPr preferRelativeResize="0"/>
          <p:nvPr/>
        </p:nvPicPr>
        <p:blipFill>
          <a:blip r:embed="rId4">
            <a:alphaModFix/>
          </a:blip>
          <a:stretch>
            <a:fillRect/>
          </a:stretch>
        </p:blipFill>
        <p:spPr>
          <a:xfrm>
            <a:off x="3983038" y="3461716"/>
            <a:ext cx="2390150" cy="2384010"/>
          </a:xfrm>
          <a:prstGeom prst="rect">
            <a:avLst/>
          </a:prstGeom>
          <a:noFill/>
          <a:ln>
            <a:noFill/>
          </a:ln>
        </p:spPr>
      </p:pic>
      <p:pic>
        <p:nvPicPr>
          <p:cNvPr id="361" name="Google Shape;361;g2781bf4e331_0_455"/>
          <p:cNvPicPr preferRelativeResize="0"/>
          <p:nvPr/>
        </p:nvPicPr>
        <p:blipFill>
          <a:blip r:embed="rId5">
            <a:alphaModFix/>
          </a:blip>
          <a:stretch>
            <a:fillRect/>
          </a:stretch>
        </p:blipFill>
        <p:spPr>
          <a:xfrm>
            <a:off x="6601652" y="3865408"/>
            <a:ext cx="2457526" cy="1282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781bf4e331_0_464"/>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Example of an Assignment Description</a:t>
            </a:r>
            <a:endParaRPr/>
          </a:p>
        </p:txBody>
      </p:sp>
      <p:sp>
        <p:nvSpPr>
          <p:cNvPr id="368" name="Google Shape;368;g2781bf4e331_0_464"/>
          <p:cNvSpPr txBox="1">
            <a:spLocks noGrp="1"/>
          </p:cNvSpPr>
          <p:nvPr>
            <p:ph type="body" idx="1"/>
          </p:nvPr>
        </p:nvSpPr>
        <p:spPr>
          <a:xfrm>
            <a:off x="970811" y="1883460"/>
            <a:ext cx="7202400" cy="4039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This is an example of the description you can include on the assignment.</a:t>
            </a:r>
            <a:endParaRPr/>
          </a:p>
          <a:p>
            <a:pPr marL="0" lvl="0" indent="0" algn="l" rtl="0">
              <a:spcBef>
                <a:spcPts val="750"/>
              </a:spcBef>
              <a:spcAft>
                <a:spcPts val="0"/>
              </a:spcAft>
              <a:buNone/>
            </a:pPr>
            <a:r>
              <a:rPr lang="en-US"/>
              <a:t>It is important to let the students know:</a:t>
            </a:r>
            <a:endParaRPr/>
          </a:p>
          <a:p>
            <a:pPr marL="457200" lvl="0" indent="-330200" algn="l" rtl="0">
              <a:spcBef>
                <a:spcPts val="750"/>
              </a:spcBef>
              <a:spcAft>
                <a:spcPts val="0"/>
              </a:spcAft>
              <a:buSzPts val="1600"/>
              <a:buChar char="●"/>
            </a:pPr>
            <a:r>
              <a:rPr lang="en-US"/>
              <a:t>ADAPT Access code</a:t>
            </a:r>
            <a:endParaRPr/>
          </a:p>
          <a:p>
            <a:pPr marL="457200" lvl="0" indent="-330200" algn="l" rtl="0">
              <a:spcBef>
                <a:spcPts val="750"/>
              </a:spcBef>
              <a:spcAft>
                <a:spcPts val="0"/>
              </a:spcAft>
              <a:buSzPts val="1600"/>
              <a:buChar char="●"/>
            </a:pPr>
            <a:r>
              <a:rPr lang="en-US"/>
              <a:t>Instructions about the assignment settings such as unlimited attempts</a:t>
            </a:r>
            <a:endParaRPr/>
          </a:p>
        </p:txBody>
      </p:sp>
      <p:pic>
        <p:nvPicPr>
          <p:cNvPr id="369" name="Google Shape;369;g2781bf4e331_0_464"/>
          <p:cNvPicPr preferRelativeResize="0"/>
          <p:nvPr/>
        </p:nvPicPr>
        <p:blipFill>
          <a:blip r:embed="rId3">
            <a:alphaModFix/>
          </a:blip>
          <a:stretch>
            <a:fillRect/>
          </a:stretch>
        </p:blipFill>
        <p:spPr>
          <a:xfrm>
            <a:off x="2863473" y="3642676"/>
            <a:ext cx="3254675" cy="3068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781bf4e331_0_471"/>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Select the Assignment in Canvas</a:t>
            </a:r>
            <a:endParaRPr/>
          </a:p>
        </p:txBody>
      </p:sp>
      <p:sp>
        <p:nvSpPr>
          <p:cNvPr id="376" name="Google Shape;376;g2781bf4e331_0_471"/>
          <p:cNvSpPr txBox="1">
            <a:spLocks noGrp="1"/>
          </p:cNvSpPr>
          <p:nvPr>
            <p:ph type="body" idx="1"/>
          </p:nvPr>
        </p:nvSpPr>
        <p:spPr>
          <a:xfrm>
            <a:off x="468050" y="2015725"/>
            <a:ext cx="8089200" cy="40392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None/>
            </a:pPr>
            <a:r>
              <a:rPr lang="en-US"/>
              <a:t>In Canvas:</a:t>
            </a:r>
            <a:endParaRPr/>
          </a:p>
          <a:p>
            <a:pPr marL="457200" lvl="0" indent="-330200" algn="l" rtl="0">
              <a:lnSpc>
                <a:spcPct val="100000"/>
              </a:lnSpc>
              <a:spcBef>
                <a:spcPts val="750"/>
              </a:spcBef>
              <a:spcAft>
                <a:spcPts val="0"/>
              </a:spcAft>
              <a:buSzPts val="1600"/>
              <a:buAutoNum type="arabicPeriod"/>
            </a:pPr>
            <a:r>
              <a:rPr lang="en-US"/>
              <a:t>Click on “Load”</a:t>
            </a:r>
            <a:endParaRPr/>
          </a:p>
          <a:p>
            <a:pPr marL="457200" lvl="0" indent="-330200" algn="l" rtl="0">
              <a:lnSpc>
                <a:spcPct val="100000"/>
              </a:lnSpc>
              <a:spcBef>
                <a:spcPts val="750"/>
              </a:spcBef>
              <a:spcAft>
                <a:spcPts val="0"/>
              </a:spcAft>
              <a:buSzPts val="1600"/>
              <a:buAutoNum type="arabicPeriod"/>
            </a:pPr>
            <a:r>
              <a:rPr lang="en-US"/>
              <a:t>You will be able to see “Course” and “Assignment” you want to link to Canvas.</a:t>
            </a:r>
            <a:endParaRPr/>
          </a:p>
          <a:p>
            <a:pPr marL="457200" lvl="0" indent="-330200" algn="l" rtl="0">
              <a:lnSpc>
                <a:spcPct val="100000"/>
              </a:lnSpc>
              <a:spcBef>
                <a:spcPts val="750"/>
              </a:spcBef>
              <a:spcAft>
                <a:spcPts val="0"/>
              </a:spcAft>
              <a:buSzPts val="1600"/>
              <a:buAutoNum type="arabicPeriod"/>
            </a:pPr>
            <a:r>
              <a:rPr lang="en-US"/>
              <a:t>Click “Link Assignment”.</a:t>
            </a:r>
            <a:endParaRPr/>
          </a:p>
          <a:p>
            <a:pPr marL="457200" lvl="0" indent="-330200" algn="l" rtl="0">
              <a:lnSpc>
                <a:spcPct val="100000"/>
              </a:lnSpc>
              <a:spcBef>
                <a:spcPts val="750"/>
              </a:spcBef>
              <a:spcAft>
                <a:spcPts val="0"/>
              </a:spcAft>
              <a:buSzPts val="1600"/>
              <a:buAutoNum type="arabicPeriod"/>
            </a:pPr>
            <a:r>
              <a:rPr lang="en-US"/>
              <a:t>Done</a:t>
            </a:r>
            <a:endParaRPr/>
          </a:p>
          <a:p>
            <a:pPr marL="0" lvl="0" indent="0" algn="l" rtl="0">
              <a:lnSpc>
                <a:spcPct val="100000"/>
              </a:lnSpc>
              <a:spcBef>
                <a:spcPts val="750"/>
              </a:spcBef>
              <a:spcAft>
                <a:spcPts val="0"/>
              </a:spcAft>
              <a:buNone/>
            </a:pPr>
            <a:r>
              <a:rPr lang="en-US"/>
              <a:t>This assignment is created and a column will appear in “Grades”.</a:t>
            </a:r>
            <a:endParaRPr/>
          </a:p>
        </p:txBody>
      </p:sp>
      <p:pic>
        <p:nvPicPr>
          <p:cNvPr id="377" name="Google Shape;377;g2781bf4e331_0_471"/>
          <p:cNvPicPr preferRelativeResize="0"/>
          <p:nvPr/>
        </p:nvPicPr>
        <p:blipFill>
          <a:blip r:embed="rId3">
            <a:alphaModFix/>
          </a:blip>
          <a:stretch>
            <a:fillRect/>
          </a:stretch>
        </p:blipFill>
        <p:spPr>
          <a:xfrm>
            <a:off x="2813150" y="4035000"/>
            <a:ext cx="4156826" cy="276051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781bf4e331_0_478"/>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If Canvas/ADAPT LTI is not Available</a:t>
            </a:r>
            <a:endParaRPr/>
          </a:p>
        </p:txBody>
      </p:sp>
      <p:sp>
        <p:nvSpPr>
          <p:cNvPr id="384" name="Google Shape;384;g2781bf4e331_0_478"/>
          <p:cNvSpPr txBox="1">
            <a:spLocks noGrp="1"/>
          </p:cNvSpPr>
          <p:nvPr>
            <p:ph type="body" idx="1"/>
          </p:nvPr>
        </p:nvSpPr>
        <p:spPr>
          <a:xfrm>
            <a:off x="284861" y="2076785"/>
            <a:ext cx="7202400" cy="40392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None/>
            </a:pPr>
            <a:r>
              <a:rPr lang="en-US" sz="1800"/>
              <a:t>If LTI is not an option for your institution, you and your students can access </a:t>
            </a:r>
            <a:r>
              <a:rPr lang="en-US" sz="1800" u="sng">
                <a:solidFill>
                  <a:schemeClr val="hlink"/>
                </a:solidFill>
                <a:hlinkClick r:id="rId3"/>
              </a:rPr>
              <a:t>ADAPT</a:t>
            </a:r>
            <a:r>
              <a:rPr lang="en-US" sz="1800"/>
              <a:t> directly by creating an ADAPT account.</a:t>
            </a:r>
            <a:endParaRPr sz="1800"/>
          </a:p>
          <a:p>
            <a:pPr marL="457200" lvl="0" indent="-342900" algn="l" rtl="0">
              <a:lnSpc>
                <a:spcPct val="100000"/>
              </a:lnSpc>
              <a:spcBef>
                <a:spcPts val="750"/>
              </a:spcBef>
              <a:spcAft>
                <a:spcPts val="0"/>
              </a:spcAft>
              <a:buSzPts val="1800"/>
              <a:buAutoNum type="arabicPeriod"/>
            </a:pPr>
            <a:r>
              <a:rPr lang="en-US" sz="1800"/>
              <a:t>Students will need to create a student account.</a:t>
            </a:r>
            <a:endParaRPr sz="1800"/>
          </a:p>
          <a:p>
            <a:pPr marL="457200" lvl="0" indent="-342900" algn="l" rtl="0">
              <a:lnSpc>
                <a:spcPct val="100000"/>
              </a:lnSpc>
              <a:spcBef>
                <a:spcPts val="750"/>
              </a:spcBef>
              <a:spcAft>
                <a:spcPts val="0"/>
              </a:spcAft>
              <a:buSzPts val="1800"/>
              <a:buAutoNum type="arabicPeriod"/>
            </a:pPr>
            <a:r>
              <a:rPr lang="en-US" sz="1800"/>
              <a:t>The instructor will need to provide the Course Access Code. </a:t>
            </a:r>
            <a:endParaRPr sz="1800"/>
          </a:p>
          <a:p>
            <a:pPr marL="457200" lvl="0" indent="0" algn="l" rtl="0">
              <a:lnSpc>
                <a:spcPct val="100000"/>
              </a:lnSpc>
              <a:spcBef>
                <a:spcPts val="750"/>
              </a:spcBef>
              <a:spcAft>
                <a:spcPts val="0"/>
              </a:spcAft>
              <a:buNone/>
            </a:pPr>
            <a:r>
              <a:rPr lang="en-US" sz="1800"/>
              <a:t>To find the code:</a:t>
            </a:r>
            <a:endParaRPr sz="1800"/>
          </a:p>
          <a:p>
            <a:pPr marL="457200" lvl="0" indent="-342900" algn="l" rtl="0">
              <a:lnSpc>
                <a:spcPct val="100000"/>
              </a:lnSpc>
              <a:spcBef>
                <a:spcPts val="750"/>
              </a:spcBef>
              <a:spcAft>
                <a:spcPts val="0"/>
              </a:spcAft>
              <a:buSzPts val="1800"/>
              <a:buChar char="●"/>
            </a:pPr>
            <a:r>
              <a:rPr lang="en-US" sz="1800"/>
              <a:t>Go to the ADAPT course.</a:t>
            </a:r>
            <a:endParaRPr sz="1800"/>
          </a:p>
          <a:p>
            <a:pPr marL="457200" lvl="0" indent="-342900" algn="l" rtl="0">
              <a:lnSpc>
                <a:spcPct val="100000"/>
              </a:lnSpc>
              <a:spcBef>
                <a:spcPts val="750"/>
              </a:spcBef>
              <a:spcAft>
                <a:spcPts val="0"/>
              </a:spcAft>
              <a:buSzPts val="1800"/>
              <a:buChar char="●"/>
            </a:pPr>
            <a:r>
              <a:rPr lang="en-US" sz="1800"/>
              <a:t>Click on Course Properties (the gear symbol).</a:t>
            </a:r>
            <a:endParaRPr sz="1800"/>
          </a:p>
          <a:p>
            <a:pPr marL="457200" lvl="0" indent="-342900" algn="l" rtl="0">
              <a:lnSpc>
                <a:spcPct val="100000"/>
              </a:lnSpc>
              <a:spcBef>
                <a:spcPts val="750"/>
              </a:spcBef>
              <a:spcAft>
                <a:spcPts val="0"/>
              </a:spcAft>
              <a:buSzPts val="1800"/>
              <a:buChar char="●"/>
            </a:pPr>
            <a:r>
              <a:rPr lang="en-US" sz="1800"/>
              <a:t>Then, click on Sections.</a:t>
            </a:r>
            <a:endParaRPr sz="1800"/>
          </a:p>
          <a:p>
            <a:pPr marL="457200" lvl="0" indent="-342900" algn="l" rtl="0">
              <a:lnSpc>
                <a:spcPct val="100000"/>
              </a:lnSpc>
              <a:spcBef>
                <a:spcPts val="750"/>
              </a:spcBef>
              <a:spcAft>
                <a:spcPts val="0"/>
              </a:spcAft>
              <a:buSzPts val="1800"/>
              <a:buChar char="●"/>
            </a:pPr>
            <a:r>
              <a:rPr lang="en-US" sz="1800"/>
              <a:t>You will find the Course Access Code here.</a:t>
            </a:r>
            <a:endParaRPr sz="1300">
              <a:solidFill>
                <a:srgbClr val="000000"/>
              </a:solidFill>
              <a:highlight>
                <a:srgbClr val="FFFFFF"/>
              </a:highlight>
            </a:endParaRPr>
          </a:p>
          <a:p>
            <a:pPr marL="0" lvl="0" indent="0" algn="l" rtl="0">
              <a:spcBef>
                <a:spcPts val="750"/>
              </a:spcBef>
              <a:spcAft>
                <a:spcPts val="0"/>
              </a:spcAft>
              <a:buNone/>
            </a:pPr>
            <a:endParaRPr/>
          </a:p>
        </p:txBody>
      </p:sp>
      <p:pic>
        <p:nvPicPr>
          <p:cNvPr id="385" name="Google Shape;385;g2781bf4e331_0_478"/>
          <p:cNvPicPr preferRelativeResize="0"/>
          <p:nvPr/>
        </p:nvPicPr>
        <p:blipFill>
          <a:blip r:embed="rId4">
            <a:alphaModFix/>
          </a:blip>
          <a:stretch>
            <a:fillRect/>
          </a:stretch>
        </p:blipFill>
        <p:spPr>
          <a:xfrm>
            <a:off x="7183850" y="2475317"/>
            <a:ext cx="1870375" cy="378200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73a370fe45_0_134"/>
          <p:cNvSpPr txBox="1">
            <a:spLocks noGrp="1"/>
          </p:cNvSpPr>
          <p:nvPr>
            <p:ph type="ctrTitle"/>
          </p:nvPr>
        </p:nvSpPr>
        <p:spPr>
          <a:xfrm>
            <a:off x="638300" y="1849950"/>
            <a:ext cx="6736500" cy="1159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4400"/>
              <a:buNone/>
            </a:pPr>
            <a:r>
              <a:rPr lang="en-US"/>
              <a:t>Looking for more ADAPT Training and Resources?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781bf4e331_0_792"/>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ADAPT Level 4: </a:t>
            </a:r>
            <a:endParaRPr/>
          </a:p>
          <a:p>
            <a:pPr marL="0" lvl="0" indent="0" algn="l" rtl="0">
              <a:spcBef>
                <a:spcPts val="0"/>
              </a:spcBef>
              <a:spcAft>
                <a:spcPts val="0"/>
              </a:spcAft>
              <a:buNone/>
            </a:pPr>
            <a:r>
              <a:rPr lang="en-US"/>
              <a:t>Creating and Using Question Banks in ADAPT</a:t>
            </a:r>
            <a:endParaRPr/>
          </a:p>
        </p:txBody>
      </p:sp>
      <p:sp>
        <p:nvSpPr>
          <p:cNvPr id="397" name="Google Shape;397;g2781bf4e331_0_792"/>
          <p:cNvSpPr txBox="1">
            <a:spLocks noGrp="1"/>
          </p:cNvSpPr>
          <p:nvPr>
            <p:ph type="body" idx="1"/>
          </p:nvPr>
        </p:nvSpPr>
        <p:spPr>
          <a:xfrm>
            <a:off x="864836" y="2209060"/>
            <a:ext cx="7202400" cy="4039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000"/>
              <a:t>Monday, July 22, 1:30 pm – 2:30 pm</a:t>
            </a:r>
            <a:endParaRPr sz="2000"/>
          </a:p>
          <a:p>
            <a:pPr marL="0" lvl="0" indent="0" algn="l" rtl="0">
              <a:spcBef>
                <a:spcPts val="750"/>
              </a:spcBef>
              <a:spcAft>
                <a:spcPts val="0"/>
              </a:spcAft>
              <a:buNone/>
            </a:pPr>
            <a:r>
              <a:rPr lang="en-US" sz="2000"/>
              <a:t>After you’ve learned to create activities in ADAPT, how do you deploy those activities within a course so that each student receives a randomized selection of activities? In other words, how do you organize your ADAPT activities into questions banks that can then populate your assessments? Join us to learn how to do this in ADAPT.</a:t>
            </a:r>
            <a:endParaRPr sz="2000"/>
          </a:p>
          <a:p>
            <a:pPr marL="0" lvl="0" indent="0" algn="l" rtl="0">
              <a:spcBef>
                <a:spcPts val="750"/>
              </a:spcBef>
              <a:spcAft>
                <a:spcPts val="0"/>
              </a:spcAft>
              <a:buNone/>
            </a:pPr>
            <a:r>
              <a:rPr lang="en-US" sz="2000" u="sng">
                <a:solidFill>
                  <a:schemeClr val="hlink"/>
                </a:solidFill>
                <a:hlinkClick r:id="rId3"/>
              </a:rPr>
              <a:t>Register for ADAPT Level 4 – Creating and Using Question Banks in ADAPT</a:t>
            </a:r>
            <a:endParaRPr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273a370fe45_0_122"/>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Need more ADAPT Training?</a:t>
            </a:r>
            <a:endParaRPr/>
          </a:p>
        </p:txBody>
      </p:sp>
      <p:sp>
        <p:nvSpPr>
          <p:cNvPr id="404" name="Google Shape;404;g273a370fe45_0_122"/>
          <p:cNvSpPr txBox="1">
            <a:spLocks noGrp="1"/>
          </p:cNvSpPr>
          <p:nvPr>
            <p:ph type="body" idx="1"/>
          </p:nvPr>
        </p:nvSpPr>
        <p:spPr>
          <a:xfrm>
            <a:off x="678050" y="2137825"/>
            <a:ext cx="8121000" cy="4039200"/>
          </a:xfrm>
          <a:prstGeom prst="rect">
            <a:avLst/>
          </a:prstGeom>
          <a:noFill/>
          <a:ln>
            <a:noFill/>
          </a:ln>
        </p:spPr>
        <p:txBody>
          <a:bodyPr spcFirstLastPara="1" wrap="square" lIns="91425" tIns="45700" rIns="91425" bIns="45700" anchor="t" anchorCtr="0">
            <a:normAutofit/>
          </a:bodyPr>
          <a:lstStyle/>
          <a:p>
            <a:pPr marL="457200" lvl="0" indent="-228600" algn="l" rtl="0">
              <a:lnSpc>
                <a:spcPct val="115000"/>
              </a:lnSpc>
              <a:spcBef>
                <a:spcPts val="0"/>
              </a:spcBef>
              <a:spcAft>
                <a:spcPts val="0"/>
              </a:spcAft>
              <a:buClr>
                <a:srgbClr val="333333"/>
              </a:buClr>
              <a:buSzPts val="2008"/>
              <a:buFont typeface="Arial"/>
              <a:buNone/>
            </a:pPr>
            <a:r>
              <a:rPr lang="en-US" sz="1782" dirty="0">
                <a:solidFill>
                  <a:srgbClr val="333333"/>
                </a:solidFill>
              </a:rPr>
              <a:t>Pre-Cal OER Conference ADAPT virtual training</a:t>
            </a:r>
            <a:endParaRPr sz="1782" dirty="0">
              <a:solidFill>
                <a:srgbClr val="333333"/>
              </a:solidFill>
            </a:endParaRPr>
          </a:p>
          <a:p>
            <a:pPr marL="457200" lvl="0" indent="-228600" algn="l" rtl="0">
              <a:lnSpc>
                <a:spcPct val="115000"/>
              </a:lnSpc>
              <a:spcBef>
                <a:spcPts val="0"/>
              </a:spcBef>
              <a:spcAft>
                <a:spcPts val="0"/>
              </a:spcAft>
              <a:buClr>
                <a:srgbClr val="333333"/>
              </a:buClr>
              <a:buSzPts val="2008"/>
              <a:buFont typeface="Arial"/>
              <a:buNone/>
            </a:pPr>
            <a:r>
              <a:rPr lang="en-US" sz="1782" dirty="0">
                <a:solidFill>
                  <a:srgbClr val="333333"/>
                </a:solidFill>
              </a:rPr>
              <a:t>August 6, 2024, 9:00-3:00 pm</a:t>
            </a:r>
            <a:endParaRPr sz="1782" dirty="0">
              <a:solidFill>
                <a:srgbClr val="333333"/>
              </a:solidFill>
            </a:endParaRPr>
          </a:p>
          <a:p>
            <a:pPr marL="457200" lvl="0" indent="-228600" algn="l" rtl="0">
              <a:lnSpc>
                <a:spcPct val="115000"/>
              </a:lnSpc>
              <a:spcBef>
                <a:spcPts val="0"/>
              </a:spcBef>
              <a:spcAft>
                <a:spcPts val="0"/>
              </a:spcAft>
              <a:buClr>
                <a:srgbClr val="333333"/>
              </a:buClr>
              <a:buSzPts val="2008"/>
              <a:buFont typeface="Arial"/>
              <a:buNone/>
            </a:pPr>
            <a:r>
              <a:rPr lang="en-US" sz="1782" u="sng" dirty="0">
                <a:solidFill>
                  <a:schemeClr val="hlink"/>
                </a:solidFill>
                <a:hlinkClick r:id="rId3"/>
              </a:rPr>
              <a:t>Registration</a:t>
            </a:r>
            <a:r>
              <a:rPr lang="en-US" sz="1782" dirty="0">
                <a:solidFill>
                  <a:srgbClr val="333333"/>
                </a:solidFill>
              </a:rPr>
              <a:t> (a </a:t>
            </a:r>
            <a:r>
              <a:rPr lang="en-US" sz="1782" dirty="0" err="1">
                <a:solidFill>
                  <a:srgbClr val="333333"/>
                </a:solidFill>
              </a:rPr>
              <a:t>LibreTexts</a:t>
            </a:r>
            <a:r>
              <a:rPr lang="en-US" sz="1782" dirty="0">
                <a:solidFill>
                  <a:srgbClr val="333333"/>
                </a:solidFill>
              </a:rPr>
              <a:t> account is required)</a:t>
            </a:r>
            <a:endParaRPr sz="1782" dirty="0">
              <a:solidFill>
                <a:srgbClr val="333333"/>
              </a:solidFill>
            </a:endParaRPr>
          </a:p>
          <a:p>
            <a:pPr marL="457200" lvl="0" indent="-228600" algn="l" rtl="0">
              <a:lnSpc>
                <a:spcPct val="115000"/>
              </a:lnSpc>
              <a:spcBef>
                <a:spcPts val="0"/>
              </a:spcBef>
              <a:spcAft>
                <a:spcPts val="0"/>
              </a:spcAft>
              <a:buClr>
                <a:srgbClr val="333333"/>
              </a:buClr>
              <a:buSzPts val="1200"/>
              <a:buFont typeface="Montserrat"/>
              <a:buNone/>
            </a:pPr>
            <a:endParaRPr sz="1300" b="1" dirty="0">
              <a:solidFill>
                <a:srgbClr val="53031B"/>
              </a:solidFill>
              <a:latin typeface="Montserrat"/>
              <a:ea typeface="Montserrat"/>
              <a:cs typeface="Montserrat"/>
              <a:sym typeface="Montserrat"/>
            </a:endParaRPr>
          </a:p>
          <a:p>
            <a:pPr marL="0" lvl="0" indent="0" algn="l" rtl="0">
              <a:spcBef>
                <a:spcPts val="750"/>
              </a:spcBef>
              <a:spcAft>
                <a:spcPts val="0"/>
              </a:spcAft>
              <a:buSzPts val="1600"/>
              <a:buNone/>
            </a:pPr>
            <a:r>
              <a:rPr lang="en-US" dirty="0"/>
              <a:t>This workshop will introduce educators to ADAPT, </a:t>
            </a:r>
            <a:r>
              <a:rPr lang="en-US" dirty="0" err="1"/>
              <a:t>LibreTexts</a:t>
            </a:r>
            <a:r>
              <a:rPr lang="en-US" dirty="0"/>
              <a:t> open homework and assessment platform. During this workshop </a:t>
            </a:r>
            <a:r>
              <a:rPr lang="en-US" dirty="0" err="1"/>
              <a:t>LibreTexts</a:t>
            </a:r>
            <a:r>
              <a:rPr lang="en-US" dirty="0"/>
              <a:t> Founder and Executive Director, Delmar Larsen, will demonstrate how instructors can use ADAPT to augment existing and newly constructed OER textbooks with summative exercises and embed them in LMSs, </a:t>
            </a:r>
            <a:r>
              <a:rPr lang="en-US" dirty="0" err="1"/>
              <a:t>LibreTexts</a:t>
            </a:r>
            <a:r>
              <a:rPr lang="en-US" dirty="0"/>
              <a:t> textbooks, in a standalone application, and in-class clickers. Discussions will demonstrate how the ADAPT homework system empowers faculty to build and use existing questions in multiple modalities. Participants will learn how to build auto graded questions based on four technologies – H5P, </a:t>
            </a:r>
            <a:r>
              <a:rPr lang="en-US" dirty="0" err="1"/>
              <a:t>WebWork</a:t>
            </a:r>
            <a:r>
              <a:rPr lang="en-US" dirty="0"/>
              <a:t>, </a:t>
            </a:r>
            <a:r>
              <a:rPr lang="en-US" dirty="0" err="1"/>
              <a:t>IMathAS</a:t>
            </a:r>
            <a:r>
              <a:rPr lang="en-US" dirty="0"/>
              <a:t>, and native (QTI) – that can be used interchangeably to allow for maximal impact.</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73a370fe45_0_138"/>
          <p:cNvSpPr txBox="1">
            <a:spLocks noGrp="1"/>
          </p:cNvSpPr>
          <p:nvPr>
            <p:ph type="title"/>
          </p:nvPr>
        </p:nvSpPr>
        <p:spPr>
          <a:xfrm>
            <a:off x="985275" y="584788"/>
            <a:ext cx="6462600" cy="8574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3200"/>
              <a:buNone/>
            </a:pPr>
            <a:r>
              <a:rPr lang="en-US" sz="3300">
                <a:solidFill>
                  <a:srgbClr val="434343"/>
                </a:solidFill>
              </a:rPr>
              <a:t>ADAPT Resources</a:t>
            </a:r>
            <a:endParaRPr sz="3300">
              <a:solidFill>
                <a:srgbClr val="434343"/>
              </a:solidFill>
            </a:endParaRPr>
          </a:p>
        </p:txBody>
      </p:sp>
      <p:sp>
        <p:nvSpPr>
          <p:cNvPr id="410" name="Google Shape;410;g273a370fe45_0_138"/>
          <p:cNvSpPr txBox="1"/>
          <p:nvPr/>
        </p:nvSpPr>
        <p:spPr>
          <a:xfrm>
            <a:off x="764750" y="1850750"/>
            <a:ext cx="7942500" cy="45843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Accessibility </a:t>
            </a:r>
            <a:r>
              <a:rPr lang="en-US" sz="24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reports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457200" marR="0" lvl="0" indent="-38100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ADAPT </a:t>
            </a:r>
            <a:r>
              <a:rPr lang="en-US" sz="2400" b="0" i="0" u="sng" strike="noStrike" cap="none">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construction guide</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457200" marR="0" lvl="0" indent="-38100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Canvas LTI for ADAPT </a:t>
            </a:r>
            <a:r>
              <a:rPr lang="en-US" sz="24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instructions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457200" marR="0" lvl="0" indent="-38100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LibreTexts weekly office hours in </a:t>
            </a:r>
            <a:r>
              <a:rPr lang="en-US" sz="24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Zoom</a:t>
            </a:r>
            <a:r>
              <a:rPr lang="en-US" sz="2400" b="0" i="0" u="none" strike="noStrike" cap="none">
                <a:solidFill>
                  <a:schemeClr val="dk2"/>
                </a:solidFill>
                <a:latin typeface="Arial"/>
                <a:ea typeface="Arial"/>
                <a:cs typeface="Arial"/>
                <a:sym typeface="Arial"/>
              </a:rPr>
              <a:t>:</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914400" marR="0" lvl="1" indent="-38100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Tuesdays at 9:00-10:00 PST</a:t>
            </a:r>
            <a:endParaRPr sz="2400" b="0" i="0" u="none" strike="noStrike" cap="none">
              <a:solidFill>
                <a:schemeClr val="dk2"/>
              </a:solidFill>
              <a:latin typeface="Arial"/>
              <a:ea typeface="Arial"/>
              <a:cs typeface="Arial"/>
              <a:sym typeface="Arial"/>
            </a:endParaRPr>
          </a:p>
          <a:p>
            <a:pPr marL="914400" marR="0" lvl="1" indent="-38100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Thursdays at 9:00-10:00 PST</a:t>
            </a:r>
            <a:endParaRPr sz="2400" b="0" i="0" u="none" strike="noStrike" cap="none">
              <a:solidFill>
                <a:schemeClr val="dk2"/>
              </a:solidFill>
              <a:highlight>
                <a:srgbClr val="FFFFFF"/>
              </a:highlight>
              <a:latin typeface="Arial"/>
              <a:ea typeface="Arial"/>
              <a:cs typeface="Arial"/>
              <a:sym typeface="Arial"/>
            </a:endParaRPr>
          </a:p>
          <a:p>
            <a:pPr marL="457200" marR="381000" lvl="0" indent="0" algn="l" rtl="0">
              <a:lnSpc>
                <a:spcPct val="115000"/>
              </a:lnSpc>
              <a:spcBef>
                <a:spcPts val="0"/>
              </a:spcBef>
              <a:spcAft>
                <a:spcPts val="0"/>
              </a:spcAft>
              <a:buClr>
                <a:srgbClr val="000000"/>
              </a:buClr>
              <a:buSzPts val="1550"/>
              <a:buFont typeface="Arial"/>
              <a:buNone/>
            </a:pPr>
            <a:endParaRPr sz="1550" b="0" i="0" u="none" strike="noStrike" cap="none">
              <a:solidFill>
                <a:srgbClr val="201F1E"/>
              </a:solidFill>
              <a:highlight>
                <a:srgbClr val="FFFFFF"/>
              </a:highlight>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11" name="Google Shape;411;g273a370fe45_0_138"/>
          <p:cNvSpPr/>
          <p:nvPr/>
        </p:nvSpPr>
        <p:spPr>
          <a:xfrm rot="-5400000">
            <a:off x="3027825" y="-600350"/>
            <a:ext cx="47700" cy="41328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8"/>
          <p:cNvSpPr txBox="1">
            <a:spLocks noGrp="1"/>
          </p:cNvSpPr>
          <p:nvPr>
            <p:ph type="title"/>
          </p:nvPr>
        </p:nvSpPr>
        <p:spPr>
          <a:xfrm>
            <a:off x="1088686" y="695328"/>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3400">
                <a:solidFill>
                  <a:schemeClr val="lt1"/>
                </a:solidFill>
                <a:latin typeface="Arial"/>
                <a:ea typeface="Arial"/>
                <a:cs typeface="Arial"/>
                <a:sym typeface="Arial"/>
              </a:rPr>
              <a:t>Why ADAPT?</a:t>
            </a:r>
            <a:endParaRPr sz="3400">
              <a:solidFill>
                <a:schemeClr val="lt1"/>
              </a:solidFill>
            </a:endParaRPr>
          </a:p>
        </p:txBody>
      </p:sp>
      <p:sp>
        <p:nvSpPr>
          <p:cNvPr id="139" name="Google Shape;139;p3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42900" algn="l" rtl="0">
              <a:lnSpc>
                <a:spcPct val="120000"/>
              </a:lnSpc>
              <a:spcBef>
                <a:spcPts val="750"/>
              </a:spcBef>
              <a:spcAft>
                <a:spcPts val="0"/>
              </a:spcAft>
              <a:buSzPts val="1800"/>
              <a:buChar char="•"/>
            </a:pPr>
            <a:r>
              <a:rPr lang="en-US" sz="1800"/>
              <a:t>ADAPT, part of the LibreTexts platform, provides a repository of openly licensed activities/assessments within an environment focused on increasing the availability of OER.</a:t>
            </a:r>
            <a:endParaRPr sz="1800"/>
          </a:p>
          <a:p>
            <a:pPr marL="457200" lvl="0" indent="-342900" algn="l" rtl="0">
              <a:lnSpc>
                <a:spcPct val="120000"/>
              </a:lnSpc>
              <a:spcBef>
                <a:spcPts val="750"/>
              </a:spcBef>
              <a:spcAft>
                <a:spcPts val="0"/>
              </a:spcAft>
              <a:buSzPts val="1800"/>
              <a:buChar char="•"/>
            </a:pPr>
            <a:r>
              <a:rPr lang="en-US" sz="1800"/>
              <a:t>Activities/assessments can be created in ADAPT, a creation tool that has focused on addressing the issues associated with other homework systems (e.g., accessibility).</a:t>
            </a:r>
            <a:endParaRPr sz="1800"/>
          </a:p>
          <a:p>
            <a:pPr marL="457200" lvl="0" indent="-342900" algn="l" rtl="0">
              <a:lnSpc>
                <a:spcPct val="120000"/>
              </a:lnSpc>
              <a:spcBef>
                <a:spcPts val="750"/>
              </a:spcBef>
              <a:spcAft>
                <a:spcPts val="0"/>
              </a:spcAft>
              <a:buSzPts val="1800"/>
              <a:buChar char="•"/>
            </a:pPr>
            <a:r>
              <a:rPr lang="en-US" sz="1800"/>
              <a:t>ADAPT is a tool to connect your openly-licensed homework resources into the Canvas gradebook via LTI/API.</a:t>
            </a:r>
            <a:endParaRPr sz="1800"/>
          </a:p>
          <a:p>
            <a:pPr marL="457200" lvl="0" indent="-342900" algn="l" rtl="0">
              <a:lnSpc>
                <a:spcPct val="120000"/>
              </a:lnSpc>
              <a:spcBef>
                <a:spcPts val="750"/>
              </a:spcBef>
              <a:spcAft>
                <a:spcPts val="0"/>
              </a:spcAft>
              <a:buSzPts val="1800"/>
              <a:buChar char="•"/>
            </a:pPr>
            <a:r>
              <a:rPr lang="en-US" sz="1800"/>
              <a:t>While ADAPT may not already do all that you want it to, like the LIbreTexts platform, it is ever-evolving.</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73a370fe45_0_144"/>
          <p:cNvSpPr txBox="1">
            <a:spLocks noGrp="1"/>
          </p:cNvSpPr>
          <p:nvPr>
            <p:ph type="title"/>
          </p:nvPr>
        </p:nvSpPr>
        <p:spPr>
          <a:xfrm>
            <a:off x="917725" y="895425"/>
            <a:ext cx="7675200" cy="489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3200"/>
              <a:buNone/>
            </a:pPr>
            <a:r>
              <a:rPr lang="en-US" sz="2700">
                <a:solidFill>
                  <a:srgbClr val="4B4B4B"/>
                </a:solidFill>
              </a:rPr>
              <a:t>ASCCC OERI Recorded Webinars on ADAPT</a:t>
            </a:r>
            <a:endParaRPr sz="2700">
              <a:solidFill>
                <a:srgbClr val="4B4B4B"/>
              </a:solidFill>
            </a:endParaRPr>
          </a:p>
        </p:txBody>
      </p:sp>
      <p:sp>
        <p:nvSpPr>
          <p:cNvPr id="417" name="Google Shape;417;g273a370fe45_0_144"/>
          <p:cNvSpPr/>
          <p:nvPr/>
        </p:nvSpPr>
        <p:spPr>
          <a:xfrm rot="-5400000">
            <a:off x="4425650" y="-2125325"/>
            <a:ext cx="47700" cy="6897900"/>
          </a:xfrm>
          <a:prstGeom prst="roundRect">
            <a:avLst>
              <a:gd name="adj" fmla="val 5000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18" name="Google Shape;418;g273a370fe45_0_144"/>
          <p:cNvGraphicFramePr/>
          <p:nvPr/>
        </p:nvGraphicFramePr>
        <p:xfrm>
          <a:off x="586425" y="1461451"/>
          <a:ext cx="7884950" cy="4339025"/>
        </p:xfrm>
        <a:graphic>
          <a:graphicData uri="http://schemas.openxmlformats.org/drawingml/2006/table">
            <a:tbl>
              <a:tblPr>
                <a:solidFill>
                  <a:srgbClr val="F0F0F0"/>
                </a:solidFill>
                <a:tableStyleId>{946B2A3A-6024-470F-9318-B12A006308E1}</a:tableStyleId>
              </a:tblPr>
              <a:tblGrid>
                <a:gridCol w="6589400">
                  <a:extLst>
                    <a:ext uri="{9D8B030D-6E8A-4147-A177-3AD203B41FA5}">
                      <a16:colId xmlns:a16="http://schemas.microsoft.com/office/drawing/2014/main" val="20000"/>
                    </a:ext>
                  </a:extLst>
                </a:gridCol>
                <a:gridCol w="1295550">
                  <a:extLst>
                    <a:ext uri="{9D8B030D-6E8A-4147-A177-3AD203B41FA5}">
                      <a16:colId xmlns:a16="http://schemas.microsoft.com/office/drawing/2014/main" val="20001"/>
                    </a:ext>
                  </a:extLst>
                </a:gridCol>
              </a:tblGrid>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Continuing the Path to Zero in Spanish Open Educational Resources (OER): Tarea Libre 2</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2024/05/03</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0"/>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Getting Spanish Homework to Zero Textbook Cost (ZTC) with LibreTexts ADAPT</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2024/04/26</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4318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Beyond Traditional Spanish Homework: Adding Project Based Learning to your Open Educational Practices</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2024/04/12</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2"/>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Spanish Open Educational Resources (OER) Hackathon: Let’s create a HW Collection</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2023/10/27</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777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Getting Spanish to Zero – An Openly-Licensed Homework Option for Spanish</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2023/10/20</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4"/>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What’s new in Spanish OER: Tarea Libre</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2023/05/05</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Remixing Spanish OERs in LibreTexts and importing to Canvas</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2023/04/28</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6"/>
                  </a:ext>
                </a:extLst>
              </a:tr>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What’s new in Spanish Open Educational Resources (OER)</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2022/11/04</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What’s New in Spanish OER?</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2022/03/25</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8"/>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Remixing Spanish OER</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2021/10/15</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4318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Spanish, LibreTexts, and Adapt – Using OER to Customize Your Spanish Text and Integrate a Homework System</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2021/05/07</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10"/>
                  </a:ext>
                </a:extLst>
              </a:tr>
              <a:tr h="4630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OER and Spanish</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2021/05/03</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73a370fe45_0_15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LibreTexts Workshops Recordings</a:t>
            </a:r>
            <a:endParaRPr/>
          </a:p>
        </p:txBody>
      </p:sp>
      <p:sp>
        <p:nvSpPr>
          <p:cNvPr id="425" name="Google Shape;425;g273a370fe45_0_150"/>
          <p:cNvSpPr txBox="1">
            <a:spLocks noGrp="1"/>
          </p:cNvSpPr>
          <p:nvPr>
            <p:ph type="body" idx="1"/>
          </p:nvPr>
        </p:nvSpPr>
        <p:spPr>
          <a:xfrm>
            <a:off x="2287550" y="6116408"/>
            <a:ext cx="7202400" cy="7416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Clr>
                <a:srgbClr val="000000"/>
              </a:buClr>
              <a:buSzPts val="1600"/>
              <a:buFont typeface="Arial"/>
              <a:buNone/>
            </a:pPr>
            <a:r>
              <a:rPr lang="en-US" u="sng">
                <a:solidFill>
                  <a:schemeClr val="hlink"/>
                </a:solidFill>
                <a:hlinkClick r:id="rId3"/>
              </a:rPr>
              <a:t>LibreTexts News and Events page</a:t>
            </a:r>
            <a:r>
              <a:rPr lang="en-US"/>
              <a:t> has more information.</a:t>
            </a:r>
            <a:endParaRPr/>
          </a:p>
        </p:txBody>
      </p:sp>
      <p:pic>
        <p:nvPicPr>
          <p:cNvPr id="426" name="Google Shape;426;g273a370fe45_0_150" descr="Screenshot of the LibreTexts YouTube channel page with a series of videos."/>
          <p:cNvPicPr preferRelativeResize="0"/>
          <p:nvPr/>
        </p:nvPicPr>
        <p:blipFill rotWithShape="1">
          <a:blip r:embed="rId4">
            <a:alphaModFix/>
          </a:blip>
          <a:srcRect/>
          <a:stretch/>
        </p:blipFill>
        <p:spPr>
          <a:xfrm>
            <a:off x="1592100" y="2124250"/>
            <a:ext cx="6195549" cy="3992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73a370fe45_0_15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432" name="Google Shape;432;g273a370fe45_0_157"/>
          <p:cNvSpPr txBox="1">
            <a:spLocks noGrp="1"/>
          </p:cNvSpPr>
          <p:nvPr>
            <p:ph type="body" idx="1"/>
          </p:nvPr>
        </p:nvSpPr>
        <p:spPr>
          <a:xfrm>
            <a:off x="970774" y="2443085"/>
            <a:ext cx="7202400" cy="4039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600"/>
              <a:buNone/>
            </a:pPr>
            <a:r>
              <a:rPr lang="en-US" sz="2600" u="sng">
                <a:solidFill>
                  <a:schemeClr val="hlink"/>
                </a:solidFill>
                <a:hlinkClick r:id="rId3"/>
              </a:rPr>
              <a:t>ASCCC OERI Website </a:t>
            </a:r>
            <a:r>
              <a:rPr lang="en-US" sz="2600"/>
              <a:t>(asccc-oeri.org)</a:t>
            </a:r>
            <a:endParaRPr sz="2600"/>
          </a:p>
          <a:p>
            <a:pPr marL="514337" lvl="1" indent="-247646" algn="l" rtl="0">
              <a:lnSpc>
                <a:spcPct val="120000"/>
              </a:lnSpc>
              <a:spcBef>
                <a:spcPts val="0"/>
              </a:spcBef>
              <a:spcAft>
                <a:spcPts val="0"/>
              </a:spcAft>
              <a:buSzPts val="2600"/>
              <a:buChar char="•"/>
            </a:pPr>
            <a:r>
              <a:rPr lang="en-US" sz="2600"/>
              <a:t>Resources</a:t>
            </a:r>
            <a:endParaRPr sz="2600"/>
          </a:p>
          <a:p>
            <a:pPr marL="514337" lvl="1" indent="-247646" algn="l" rtl="0">
              <a:lnSpc>
                <a:spcPct val="120000"/>
              </a:lnSpc>
              <a:spcBef>
                <a:spcPts val="0"/>
              </a:spcBef>
              <a:spcAft>
                <a:spcPts val="0"/>
              </a:spcAft>
              <a:buSzPts val="2600"/>
              <a:buChar char="•"/>
            </a:pPr>
            <a:r>
              <a:rPr lang="en-US" sz="2600"/>
              <a:t>Webinars and Events</a:t>
            </a:r>
            <a:endParaRPr sz="2600"/>
          </a:p>
          <a:p>
            <a:pPr marL="0" lvl="0" indent="0" algn="l" rtl="0">
              <a:lnSpc>
                <a:spcPct val="120000"/>
              </a:lnSpc>
              <a:spcBef>
                <a:spcPts val="750"/>
              </a:spcBef>
              <a:spcAft>
                <a:spcPts val="0"/>
              </a:spcAft>
              <a:buSzPts val="1600"/>
              <a:buNone/>
            </a:pPr>
            <a:r>
              <a:rPr lang="en-US" sz="2600" u="sng">
                <a:solidFill>
                  <a:schemeClr val="hlink"/>
                </a:solidFill>
                <a:hlinkClick r:id="rId4"/>
              </a:rPr>
              <a:t>ASCCC OER E-Mail</a:t>
            </a:r>
            <a:r>
              <a:rPr lang="en-US" sz="2600"/>
              <a:t> (</a:t>
            </a:r>
            <a:r>
              <a:rPr lang="en-US" sz="2600" u="sng">
                <a:solidFill>
                  <a:schemeClr val="hlink"/>
                </a:solidFill>
                <a:hlinkClick r:id="rId5"/>
              </a:rPr>
              <a:t>oeri@asccc.org)</a:t>
            </a:r>
            <a:endParaRPr sz="2600"/>
          </a:p>
          <a:p>
            <a:pPr marL="171446" lvl="0" indent="0" algn="l" rtl="0">
              <a:lnSpc>
                <a:spcPct val="120000"/>
              </a:lnSpc>
              <a:spcBef>
                <a:spcPts val="750"/>
              </a:spcBef>
              <a:spcAft>
                <a:spcPts val="0"/>
              </a:spcAft>
              <a:buSzPts val="1600"/>
              <a:buNone/>
            </a:pPr>
            <a:endParaRPr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273a370fe45_0_168"/>
          <p:cNvSpPr txBox="1">
            <a:spLocks noGrp="1"/>
          </p:cNvSpPr>
          <p:nvPr>
            <p:ph type="ctrTitle"/>
          </p:nvPr>
        </p:nvSpPr>
        <p:spPr>
          <a:xfrm>
            <a:off x="122100" y="2075100"/>
            <a:ext cx="8475900" cy="1546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US" sz="5300">
                <a:solidFill>
                  <a:srgbClr val="4B4B4B"/>
                </a:solidFill>
              </a:rPr>
              <a:t>Questions about ADAPT?</a:t>
            </a:r>
            <a:endParaRPr sz="5300">
              <a:solidFill>
                <a:srgbClr val="4B4B4B"/>
              </a:solidFill>
            </a:endParaRPr>
          </a:p>
        </p:txBody>
      </p:sp>
      <p:sp>
        <p:nvSpPr>
          <p:cNvPr id="445" name="Google Shape;445;g273a370fe45_0_168"/>
          <p:cNvSpPr txBox="1"/>
          <p:nvPr/>
        </p:nvSpPr>
        <p:spPr>
          <a:xfrm>
            <a:off x="254375" y="3926875"/>
            <a:ext cx="8537100" cy="18774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rgbClr val="4B4B4B"/>
                </a:solidFill>
                <a:latin typeface="Arial"/>
                <a:ea typeface="Arial"/>
                <a:cs typeface="Arial"/>
                <a:sym typeface="Arial"/>
              </a:rPr>
              <a:t>Cristina Moon</a:t>
            </a:r>
            <a:endParaRPr sz="2200" b="0" i="0" u="none" strike="noStrike" cap="none" dirty="0">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rgbClr val="4B4B4B"/>
                </a:solidFill>
                <a:latin typeface="Arial"/>
                <a:ea typeface="Arial"/>
                <a:cs typeface="Arial"/>
                <a:sym typeface="Arial"/>
              </a:rPr>
              <a:t>Spanish Faculty</a:t>
            </a:r>
            <a:endParaRPr sz="2200" b="0" i="0" u="none" strike="noStrike" cap="none" dirty="0">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rgbClr val="4B4B4B"/>
                </a:solidFill>
                <a:latin typeface="Arial"/>
                <a:ea typeface="Arial"/>
                <a:cs typeface="Arial"/>
                <a:sym typeface="Arial"/>
              </a:rPr>
              <a:t>OER/ZTC Coordinator at Chabot College</a:t>
            </a:r>
            <a:endParaRPr sz="2200" b="0" i="0" u="none" strike="noStrike" cap="none" dirty="0">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rgbClr val="4B4B4B"/>
                </a:solidFill>
                <a:latin typeface="Arial"/>
                <a:ea typeface="Arial"/>
                <a:cs typeface="Arial"/>
                <a:sym typeface="Arial"/>
              </a:rPr>
              <a:t>ASCCC OERI Spanish Lead, H5P/ADAPT Lead, and OERI Liaison</a:t>
            </a:r>
          </a:p>
          <a:p>
            <a:pPr marL="0" marR="0" lvl="0" indent="0" algn="l" rtl="0">
              <a:lnSpc>
                <a:spcPct val="100000"/>
              </a:lnSpc>
              <a:spcBef>
                <a:spcPts val="0"/>
              </a:spcBef>
              <a:spcAft>
                <a:spcPts val="0"/>
              </a:spcAft>
              <a:buClr>
                <a:srgbClr val="000000"/>
              </a:buClr>
              <a:buSzPts val="2200"/>
              <a:buFont typeface="Arial"/>
              <a:buNone/>
            </a:pPr>
            <a:r>
              <a:rPr lang="en-US" sz="2200" dirty="0">
                <a:solidFill>
                  <a:srgbClr val="4B4B4B"/>
                </a:solidFill>
                <a:hlinkClick r:id="rId3"/>
              </a:rPr>
              <a:t>E-Mail Cristina Moon</a:t>
            </a:r>
            <a:endParaRPr sz="2200" b="0" i="0" u="none" strike="noStrike" cap="none" dirty="0">
              <a:solidFill>
                <a:srgbClr val="4B4B4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73a370fe45_0_116"/>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3400"/>
              <a:t>Why create ADAPT native questions?</a:t>
            </a:r>
            <a:endParaRPr sz="3400"/>
          </a:p>
        </p:txBody>
      </p:sp>
      <p:sp>
        <p:nvSpPr>
          <p:cNvPr id="146" name="Google Shape;146;g273a370fe45_0_116"/>
          <p:cNvSpPr txBox="1">
            <a:spLocks noGrp="1"/>
          </p:cNvSpPr>
          <p:nvPr>
            <p:ph type="body" idx="1"/>
          </p:nvPr>
        </p:nvSpPr>
        <p:spPr>
          <a:xfrm>
            <a:off x="970811" y="1802060"/>
            <a:ext cx="7202400" cy="4039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SzPts val="1600"/>
              <a:buNone/>
            </a:pPr>
            <a:endParaRPr sz="2200"/>
          </a:p>
          <a:p>
            <a:pPr marL="457200" lvl="0" indent="-368300" algn="l" rtl="0">
              <a:lnSpc>
                <a:spcPct val="120000"/>
              </a:lnSpc>
              <a:spcBef>
                <a:spcPts val="750"/>
              </a:spcBef>
              <a:spcAft>
                <a:spcPts val="0"/>
              </a:spcAft>
              <a:buSzPts val="2200"/>
              <a:buChar char="•"/>
            </a:pPr>
            <a:r>
              <a:rPr lang="en-US" sz="2200"/>
              <a:t>Unlike H5P questions, ADAPT native questions were created with accessibility in mind.</a:t>
            </a:r>
            <a:endParaRPr sz="2200"/>
          </a:p>
          <a:p>
            <a:pPr marL="914400" lvl="1" indent="-368300" algn="l" rtl="0">
              <a:lnSpc>
                <a:spcPct val="120000"/>
              </a:lnSpc>
              <a:spcBef>
                <a:spcPts val="0"/>
              </a:spcBef>
              <a:spcAft>
                <a:spcPts val="0"/>
              </a:spcAft>
              <a:buSzPts val="2200"/>
              <a:buChar char="•"/>
            </a:pPr>
            <a:r>
              <a:rPr lang="en-US" sz="2200" u="sng">
                <a:solidFill>
                  <a:schemeClr val="hlink"/>
                </a:solidFill>
                <a:hlinkClick r:id="rId3"/>
              </a:rPr>
              <a:t>H5P accessibility report.</a:t>
            </a:r>
            <a:endParaRPr sz="2200"/>
          </a:p>
          <a:p>
            <a:pPr marL="457200" lvl="0" indent="-368300" algn="l" rtl="0">
              <a:lnSpc>
                <a:spcPct val="120000"/>
              </a:lnSpc>
              <a:spcBef>
                <a:spcPts val="0"/>
              </a:spcBef>
              <a:spcAft>
                <a:spcPts val="0"/>
              </a:spcAft>
              <a:buSzPts val="2200"/>
              <a:buChar char="•"/>
            </a:pPr>
            <a:r>
              <a:rPr lang="en-US" sz="2200"/>
              <a:t>Easy to create. If you can create Canvas quiz questions, you can create ADAPT native questions.</a:t>
            </a:r>
            <a:endParaRPr sz="2200"/>
          </a:p>
          <a:p>
            <a:pPr marL="457200" lvl="0" indent="-368300" algn="l" rtl="0">
              <a:lnSpc>
                <a:spcPct val="120000"/>
              </a:lnSpc>
              <a:spcBef>
                <a:spcPts val="0"/>
              </a:spcBef>
              <a:spcAft>
                <a:spcPts val="0"/>
              </a:spcAft>
              <a:buSzPts val="2200"/>
              <a:buChar char="•"/>
            </a:pPr>
            <a:r>
              <a:rPr lang="en-US" sz="2200"/>
              <a:t>Easy to clone (copy) questions and edit.</a:t>
            </a:r>
            <a:endParaRPr sz="2200"/>
          </a:p>
          <a:p>
            <a:pPr marL="457200" lvl="0" indent="-368300" algn="l" rtl="0">
              <a:lnSpc>
                <a:spcPct val="120000"/>
              </a:lnSpc>
              <a:spcBef>
                <a:spcPts val="0"/>
              </a:spcBef>
              <a:spcAft>
                <a:spcPts val="0"/>
              </a:spcAft>
              <a:buSzPts val="2200"/>
              <a:buChar char="•"/>
            </a:pPr>
            <a:r>
              <a:rPr lang="en-US" sz="2200"/>
              <a:t>New questions types and new features are being developed and added.</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781bf4e331_0_641"/>
          <p:cNvSpPr txBox="1">
            <a:spLocks noGrp="1"/>
          </p:cNvSpPr>
          <p:nvPr>
            <p:ph type="title"/>
          </p:nvPr>
        </p:nvSpPr>
        <p:spPr>
          <a:xfrm>
            <a:off x="1086913" y="804890"/>
            <a:ext cx="7204200" cy="903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Who has the ADAPT Canvas LTI?</a:t>
            </a:r>
            <a:endParaRPr/>
          </a:p>
        </p:txBody>
      </p:sp>
      <p:sp>
        <p:nvSpPr>
          <p:cNvPr id="152" name="Google Shape;152;g2781bf4e331_0_641"/>
          <p:cNvSpPr txBox="1">
            <a:spLocks noGrp="1"/>
          </p:cNvSpPr>
          <p:nvPr>
            <p:ph type="body" idx="1"/>
          </p:nvPr>
        </p:nvSpPr>
        <p:spPr>
          <a:xfrm>
            <a:off x="318000" y="1929475"/>
            <a:ext cx="4254000" cy="4592700"/>
          </a:xfrm>
          <a:prstGeom prst="rect">
            <a:avLst/>
          </a:prstGeom>
          <a:noFill/>
          <a:ln>
            <a:noFill/>
          </a:ln>
        </p:spPr>
        <p:txBody>
          <a:bodyPr spcFirstLastPara="1" wrap="square" lIns="91425" tIns="45700" rIns="91425" bIns="45700" anchor="t" anchorCtr="0">
            <a:noAutofit/>
          </a:bodyPr>
          <a:lstStyle/>
          <a:p>
            <a:pPr marL="0" marR="0" lvl="0" indent="6350" algn="l" rtl="0">
              <a:lnSpc>
                <a:spcPct val="100000"/>
              </a:lnSpc>
              <a:spcBef>
                <a:spcPts val="0"/>
              </a:spcBef>
              <a:spcAft>
                <a:spcPts val="0"/>
              </a:spcAft>
              <a:buSzPts val="1500"/>
              <a:buChar char="•"/>
            </a:pPr>
            <a:r>
              <a:rPr lang="en-US" sz="1500"/>
              <a:t>Allan Hancock </a:t>
            </a:r>
            <a:endParaRPr sz="1500"/>
          </a:p>
          <a:p>
            <a:pPr marL="0" marR="0" lvl="0" indent="6350" algn="l" rtl="0">
              <a:lnSpc>
                <a:spcPct val="100000"/>
              </a:lnSpc>
              <a:spcBef>
                <a:spcPts val="0"/>
              </a:spcBef>
              <a:spcAft>
                <a:spcPts val="0"/>
              </a:spcAft>
              <a:buSzPts val="1500"/>
              <a:buChar char="•"/>
            </a:pPr>
            <a:r>
              <a:rPr lang="en-US" sz="1500"/>
              <a:t>Chabot Las Positas CCD</a:t>
            </a:r>
            <a:endParaRPr sz="1500"/>
          </a:p>
          <a:p>
            <a:pPr marL="0" marR="0" lvl="0" indent="6350" algn="l" rtl="0">
              <a:lnSpc>
                <a:spcPct val="100000"/>
              </a:lnSpc>
              <a:spcBef>
                <a:spcPts val="0"/>
              </a:spcBef>
              <a:spcAft>
                <a:spcPts val="0"/>
              </a:spcAft>
              <a:buSzPts val="1500"/>
              <a:buChar char="•"/>
            </a:pPr>
            <a:r>
              <a:rPr lang="en-US" sz="1500"/>
              <a:t>Chaffey College</a:t>
            </a:r>
            <a:endParaRPr sz="1500"/>
          </a:p>
          <a:p>
            <a:pPr marL="0" marR="0" lvl="0" indent="6350" algn="l" rtl="0">
              <a:lnSpc>
                <a:spcPct val="100000"/>
              </a:lnSpc>
              <a:spcBef>
                <a:spcPts val="0"/>
              </a:spcBef>
              <a:spcAft>
                <a:spcPts val="0"/>
              </a:spcAft>
              <a:buSzPts val="1500"/>
              <a:buChar char="•"/>
            </a:pPr>
            <a:r>
              <a:rPr lang="en-US" sz="1500"/>
              <a:t>City College of San Francisco</a:t>
            </a:r>
            <a:endParaRPr sz="1500"/>
          </a:p>
          <a:p>
            <a:pPr marL="0" marR="0" lvl="0" indent="6350" algn="l" rtl="0">
              <a:lnSpc>
                <a:spcPct val="100000"/>
              </a:lnSpc>
              <a:spcBef>
                <a:spcPts val="0"/>
              </a:spcBef>
              <a:spcAft>
                <a:spcPts val="0"/>
              </a:spcAft>
              <a:buSzPts val="1500"/>
              <a:buChar char="•"/>
            </a:pPr>
            <a:r>
              <a:rPr lang="en-US" sz="1500"/>
              <a:t>Coast CCD Office</a:t>
            </a:r>
            <a:endParaRPr sz="1500"/>
          </a:p>
          <a:p>
            <a:pPr marL="0" marR="0" lvl="0" indent="6350" algn="l" rtl="0">
              <a:lnSpc>
                <a:spcPct val="100000"/>
              </a:lnSpc>
              <a:spcBef>
                <a:spcPts val="0"/>
              </a:spcBef>
              <a:spcAft>
                <a:spcPts val="0"/>
              </a:spcAft>
              <a:buSzPts val="1500"/>
              <a:buChar char="•"/>
            </a:pPr>
            <a:r>
              <a:rPr lang="en-US" sz="1500"/>
              <a:t>College of the Canyons</a:t>
            </a:r>
            <a:endParaRPr sz="1500"/>
          </a:p>
          <a:p>
            <a:pPr marL="0" marR="0" lvl="0" indent="6350" algn="l" rtl="0">
              <a:lnSpc>
                <a:spcPct val="100000"/>
              </a:lnSpc>
              <a:spcBef>
                <a:spcPts val="0"/>
              </a:spcBef>
              <a:spcAft>
                <a:spcPts val="0"/>
              </a:spcAft>
              <a:buSzPts val="1500"/>
              <a:buChar char="•"/>
            </a:pPr>
            <a:r>
              <a:rPr lang="en-US" sz="1500"/>
              <a:t>College of the Desert</a:t>
            </a:r>
            <a:endParaRPr sz="1500"/>
          </a:p>
          <a:p>
            <a:pPr marL="0" marR="0" lvl="0" indent="6350" algn="l" rtl="0">
              <a:lnSpc>
                <a:spcPct val="100000"/>
              </a:lnSpc>
              <a:spcBef>
                <a:spcPts val="0"/>
              </a:spcBef>
              <a:spcAft>
                <a:spcPts val="0"/>
              </a:spcAft>
              <a:buSzPts val="1500"/>
              <a:buChar char="•"/>
            </a:pPr>
            <a:r>
              <a:rPr lang="en-US" sz="1500"/>
              <a:t>Contra Costa CCD Office</a:t>
            </a:r>
            <a:endParaRPr sz="1500"/>
          </a:p>
          <a:p>
            <a:pPr marL="0" marR="0" lvl="0" indent="6350" algn="l" rtl="0">
              <a:lnSpc>
                <a:spcPct val="100000"/>
              </a:lnSpc>
              <a:spcBef>
                <a:spcPts val="0"/>
              </a:spcBef>
              <a:spcAft>
                <a:spcPts val="0"/>
              </a:spcAft>
              <a:buSzPts val="1500"/>
              <a:buChar char="•"/>
            </a:pPr>
            <a:r>
              <a:rPr lang="en-US" sz="1500"/>
              <a:t>Cuesta College</a:t>
            </a:r>
            <a:endParaRPr sz="1500"/>
          </a:p>
          <a:p>
            <a:pPr marL="0" marR="0" lvl="0" indent="6350" algn="l" rtl="0">
              <a:lnSpc>
                <a:spcPct val="100000"/>
              </a:lnSpc>
              <a:spcBef>
                <a:spcPts val="0"/>
              </a:spcBef>
              <a:spcAft>
                <a:spcPts val="0"/>
              </a:spcAft>
              <a:buSzPts val="1500"/>
              <a:buChar char="•"/>
            </a:pPr>
            <a:r>
              <a:rPr lang="en-US" sz="1500"/>
              <a:t>Cuyamaca College</a:t>
            </a:r>
            <a:endParaRPr sz="1500"/>
          </a:p>
          <a:p>
            <a:pPr marL="0" marR="0" lvl="0" indent="6350" algn="l" rtl="0">
              <a:lnSpc>
                <a:spcPct val="100000"/>
              </a:lnSpc>
              <a:spcBef>
                <a:spcPts val="0"/>
              </a:spcBef>
              <a:spcAft>
                <a:spcPts val="0"/>
              </a:spcAft>
              <a:buSzPts val="1500"/>
              <a:buChar char="•"/>
            </a:pPr>
            <a:r>
              <a:rPr lang="en-US" sz="1500"/>
              <a:t>De Anza</a:t>
            </a:r>
            <a:endParaRPr sz="1500"/>
          </a:p>
          <a:p>
            <a:pPr marL="0" marR="0" lvl="0" indent="6350" algn="l" rtl="0">
              <a:lnSpc>
                <a:spcPct val="100000"/>
              </a:lnSpc>
              <a:spcBef>
                <a:spcPts val="0"/>
              </a:spcBef>
              <a:spcAft>
                <a:spcPts val="0"/>
              </a:spcAft>
              <a:buSzPts val="1500"/>
              <a:buChar char="•"/>
            </a:pPr>
            <a:r>
              <a:rPr lang="en-US" sz="1500"/>
              <a:t>Feather River College</a:t>
            </a:r>
            <a:endParaRPr sz="1500"/>
          </a:p>
          <a:p>
            <a:pPr marL="0" marR="0" lvl="0" indent="6350" algn="l" rtl="0">
              <a:lnSpc>
                <a:spcPct val="100000"/>
              </a:lnSpc>
              <a:spcBef>
                <a:spcPts val="0"/>
              </a:spcBef>
              <a:spcAft>
                <a:spcPts val="0"/>
              </a:spcAft>
              <a:buSzPts val="1500"/>
              <a:buChar char="•"/>
            </a:pPr>
            <a:r>
              <a:rPr lang="en-US" sz="1500"/>
              <a:t>Glendale Community College</a:t>
            </a:r>
            <a:endParaRPr sz="1500"/>
          </a:p>
          <a:p>
            <a:pPr marL="0" marR="0" lvl="0" indent="6350" algn="l" rtl="0">
              <a:lnSpc>
                <a:spcPct val="100000"/>
              </a:lnSpc>
              <a:spcBef>
                <a:spcPts val="0"/>
              </a:spcBef>
              <a:spcAft>
                <a:spcPts val="0"/>
              </a:spcAft>
              <a:buSzPts val="1500"/>
              <a:buChar char="•"/>
            </a:pPr>
            <a:r>
              <a:rPr lang="en-US" sz="1500"/>
              <a:t>Imperial Valley</a:t>
            </a:r>
            <a:endParaRPr sz="1500"/>
          </a:p>
          <a:p>
            <a:pPr marL="0" marR="0" lvl="0" indent="6350" algn="l" rtl="0">
              <a:lnSpc>
                <a:spcPct val="100000"/>
              </a:lnSpc>
              <a:spcBef>
                <a:spcPts val="0"/>
              </a:spcBef>
              <a:spcAft>
                <a:spcPts val="0"/>
              </a:spcAft>
              <a:buSzPts val="1500"/>
              <a:buChar char="•"/>
            </a:pPr>
            <a:r>
              <a:rPr lang="en-US" sz="1500"/>
              <a:t>Kern CCD</a:t>
            </a:r>
            <a:endParaRPr sz="1500"/>
          </a:p>
          <a:p>
            <a:pPr marL="0" marR="0" lvl="0" indent="6350" algn="l" rtl="0">
              <a:lnSpc>
                <a:spcPct val="100000"/>
              </a:lnSpc>
              <a:spcBef>
                <a:spcPts val="0"/>
              </a:spcBef>
              <a:spcAft>
                <a:spcPts val="0"/>
              </a:spcAft>
              <a:buSzPts val="1500"/>
              <a:buChar char="•"/>
            </a:pPr>
            <a:r>
              <a:rPr lang="en-US" sz="1500"/>
              <a:t>Lake Tahoe Community College</a:t>
            </a:r>
            <a:endParaRPr sz="1500"/>
          </a:p>
          <a:p>
            <a:pPr marL="0" marR="0" lvl="0" indent="6350" algn="l" rtl="0">
              <a:lnSpc>
                <a:spcPct val="100000"/>
              </a:lnSpc>
              <a:spcBef>
                <a:spcPts val="0"/>
              </a:spcBef>
              <a:spcAft>
                <a:spcPts val="0"/>
              </a:spcAft>
              <a:buSzPts val="1500"/>
              <a:buChar char="•"/>
            </a:pPr>
            <a:r>
              <a:rPr lang="en-US" sz="1500"/>
              <a:t>Los Angeles CCD</a:t>
            </a:r>
            <a:endParaRPr sz="1500"/>
          </a:p>
          <a:p>
            <a:pPr marL="0" marR="0" lvl="0" indent="6350" algn="l" rtl="0">
              <a:lnSpc>
                <a:spcPct val="100000"/>
              </a:lnSpc>
              <a:spcBef>
                <a:spcPts val="0"/>
              </a:spcBef>
              <a:spcAft>
                <a:spcPts val="0"/>
              </a:spcAft>
              <a:buSzPts val="1500"/>
              <a:buChar char="•"/>
            </a:pPr>
            <a:r>
              <a:rPr lang="en-US" sz="1500"/>
              <a:t>Los Rios CCD Office</a:t>
            </a:r>
            <a:endParaRPr sz="1500"/>
          </a:p>
          <a:p>
            <a:pPr marL="0" marR="0" lvl="0" indent="6350" algn="l" rtl="0">
              <a:lnSpc>
                <a:spcPct val="100000"/>
              </a:lnSpc>
              <a:spcBef>
                <a:spcPts val="0"/>
              </a:spcBef>
              <a:spcAft>
                <a:spcPts val="0"/>
              </a:spcAft>
              <a:buSzPts val="1500"/>
              <a:buChar char="•"/>
            </a:pPr>
            <a:r>
              <a:rPr lang="en-US" sz="1500"/>
              <a:t>Modesto Junior College</a:t>
            </a:r>
            <a:endParaRPr sz="1500"/>
          </a:p>
          <a:p>
            <a:pPr marL="0" marR="0" lvl="0" indent="6350" algn="l" rtl="0">
              <a:lnSpc>
                <a:spcPct val="100000"/>
              </a:lnSpc>
              <a:spcBef>
                <a:spcPts val="0"/>
              </a:spcBef>
              <a:spcAft>
                <a:spcPts val="0"/>
              </a:spcAft>
              <a:buSzPts val="1500"/>
              <a:buChar char="•"/>
            </a:pPr>
            <a:r>
              <a:rPr lang="en-US" sz="1500"/>
              <a:t>Mt San Antonio College</a:t>
            </a:r>
            <a:endParaRPr sz="1500"/>
          </a:p>
          <a:p>
            <a:pPr marL="0" marR="0" lvl="0" indent="6350" algn="l" rtl="0">
              <a:lnSpc>
                <a:spcPct val="115000"/>
              </a:lnSpc>
              <a:spcBef>
                <a:spcPts val="0"/>
              </a:spcBef>
              <a:spcAft>
                <a:spcPts val="0"/>
              </a:spcAft>
              <a:buSzPts val="1500"/>
              <a:buChar char="•"/>
            </a:pPr>
            <a:r>
              <a:rPr lang="en-US" sz="1500"/>
              <a:t>Mt San Jacinto College</a:t>
            </a:r>
            <a:endParaRPr sz="1500"/>
          </a:p>
        </p:txBody>
      </p:sp>
      <p:sp>
        <p:nvSpPr>
          <p:cNvPr id="153" name="Google Shape;153;g2781bf4e331_0_641"/>
          <p:cNvSpPr txBox="1">
            <a:spLocks noGrp="1"/>
          </p:cNvSpPr>
          <p:nvPr>
            <p:ph type="body" idx="2"/>
          </p:nvPr>
        </p:nvSpPr>
        <p:spPr>
          <a:xfrm>
            <a:off x="4202299" y="2017351"/>
            <a:ext cx="4092000" cy="4677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5000"/>
              </a:lnSpc>
              <a:spcBef>
                <a:spcPts val="0"/>
              </a:spcBef>
              <a:spcAft>
                <a:spcPts val="0"/>
              </a:spcAft>
              <a:buSzPct val="104575"/>
              <a:buChar char="•"/>
            </a:pPr>
            <a:r>
              <a:rPr lang="en-US" sz="1800"/>
              <a:t>North Orange CCD</a:t>
            </a:r>
            <a:endParaRPr sz="1800"/>
          </a:p>
          <a:p>
            <a:pPr marL="0" marR="0" lvl="0" indent="0" algn="l" rtl="0">
              <a:lnSpc>
                <a:spcPct val="115000"/>
              </a:lnSpc>
              <a:spcBef>
                <a:spcPts val="0"/>
              </a:spcBef>
              <a:spcAft>
                <a:spcPts val="0"/>
              </a:spcAft>
              <a:buSzPct val="104575"/>
              <a:buChar char="•"/>
            </a:pPr>
            <a:r>
              <a:rPr lang="en-US" sz="1800"/>
              <a:t>Ohlone College</a:t>
            </a:r>
            <a:endParaRPr sz="1800"/>
          </a:p>
          <a:p>
            <a:pPr marL="0" marR="0" lvl="0" indent="0" algn="l" rtl="0">
              <a:lnSpc>
                <a:spcPct val="115000"/>
              </a:lnSpc>
              <a:spcBef>
                <a:spcPts val="0"/>
              </a:spcBef>
              <a:spcAft>
                <a:spcPts val="0"/>
              </a:spcAft>
              <a:buSzPct val="104575"/>
              <a:buChar char="•"/>
            </a:pPr>
            <a:r>
              <a:rPr lang="en-US" sz="1800"/>
              <a:t>Peralta CCD</a:t>
            </a:r>
            <a:endParaRPr sz="1800"/>
          </a:p>
          <a:p>
            <a:pPr marL="0" marR="0" lvl="0" indent="0" algn="l" rtl="0">
              <a:lnSpc>
                <a:spcPct val="115000"/>
              </a:lnSpc>
              <a:spcBef>
                <a:spcPts val="0"/>
              </a:spcBef>
              <a:spcAft>
                <a:spcPts val="0"/>
              </a:spcAft>
              <a:buSzPct val="104575"/>
              <a:buChar char="•"/>
            </a:pPr>
            <a:r>
              <a:rPr lang="en-US" sz="1800"/>
              <a:t>San Diego CCD </a:t>
            </a:r>
            <a:endParaRPr sz="1800"/>
          </a:p>
          <a:p>
            <a:pPr marL="0" marR="0" lvl="0" indent="0" algn="l" rtl="0">
              <a:lnSpc>
                <a:spcPct val="115000"/>
              </a:lnSpc>
              <a:spcBef>
                <a:spcPts val="0"/>
              </a:spcBef>
              <a:spcAft>
                <a:spcPts val="0"/>
              </a:spcAft>
              <a:buSzPct val="104575"/>
              <a:buChar char="•"/>
            </a:pPr>
            <a:r>
              <a:rPr lang="en-US" sz="1800"/>
              <a:t>San Joaquin Delta College</a:t>
            </a:r>
            <a:endParaRPr sz="1800"/>
          </a:p>
          <a:p>
            <a:pPr marL="0" marR="0" lvl="0" indent="0" algn="l" rtl="0">
              <a:lnSpc>
                <a:spcPct val="115000"/>
              </a:lnSpc>
              <a:spcBef>
                <a:spcPts val="0"/>
              </a:spcBef>
              <a:spcAft>
                <a:spcPts val="0"/>
              </a:spcAft>
              <a:buSzPct val="104575"/>
              <a:buChar char="•"/>
            </a:pPr>
            <a:r>
              <a:rPr lang="en-US" sz="1800"/>
              <a:t>San Jose-Evergreen CCD</a:t>
            </a:r>
            <a:endParaRPr sz="1800"/>
          </a:p>
          <a:p>
            <a:pPr marL="0" marR="0" lvl="0" indent="0" algn="l" rtl="0">
              <a:lnSpc>
                <a:spcPct val="115000"/>
              </a:lnSpc>
              <a:spcBef>
                <a:spcPts val="0"/>
              </a:spcBef>
              <a:spcAft>
                <a:spcPts val="0"/>
              </a:spcAft>
              <a:buSzPct val="104575"/>
              <a:buChar char="•"/>
            </a:pPr>
            <a:r>
              <a:rPr lang="en-US" sz="1800"/>
              <a:t>San Mateo CCD</a:t>
            </a:r>
            <a:endParaRPr sz="1800"/>
          </a:p>
          <a:p>
            <a:pPr marL="0" marR="0" lvl="0" indent="0" algn="l" rtl="0">
              <a:lnSpc>
                <a:spcPct val="115000"/>
              </a:lnSpc>
              <a:spcBef>
                <a:spcPts val="0"/>
              </a:spcBef>
              <a:spcAft>
                <a:spcPts val="0"/>
              </a:spcAft>
              <a:buSzPct val="104575"/>
              <a:buChar char="•"/>
            </a:pPr>
            <a:r>
              <a:rPr lang="en-US" sz="1800"/>
              <a:t>Santa Monica College</a:t>
            </a:r>
            <a:endParaRPr sz="1800"/>
          </a:p>
          <a:p>
            <a:pPr marL="0" marR="0" lvl="0" indent="0" algn="l" rtl="0">
              <a:lnSpc>
                <a:spcPct val="115000"/>
              </a:lnSpc>
              <a:spcBef>
                <a:spcPts val="0"/>
              </a:spcBef>
              <a:spcAft>
                <a:spcPts val="0"/>
              </a:spcAft>
              <a:buSzPct val="104575"/>
              <a:buChar char="•"/>
            </a:pPr>
            <a:r>
              <a:rPr lang="en-US" sz="1800"/>
              <a:t>Santa Rosa Junior College</a:t>
            </a:r>
            <a:endParaRPr sz="1800"/>
          </a:p>
          <a:p>
            <a:pPr marL="0" marR="0" lvl="0" indent="0" algn="l" rtl="0">
              <a:lnSpc>
                <a:spcPct val="115000"/>
              </a:lnSpc>
              <a:spcBef>
                <a:spcPts val="0"/>
              </a:spcBef>
              <a:spcAft>
                <a:spcPts val="0"/>
              </a:spcAft>
              <a:buSzPct val="104575"/>
              <a:buChar char="•"/>
            </a:pPr>
            <a:r>
              <a:rPr lang="en-US" sz="1800"/>
              <a:t>Shasta College</a:t>
            </a:r>
            <a:endParaRPr sz="1800"/>
          </a:p>
          <a:p>
            <a:pPr marL="0" marR="0" lvl="0" indent="0" algn="l" rtl="0">
              <a:lnSpc>
                <a:spcPct val="115000"/>
              </a:lnSpc>
              <a:spcBef>
                <a:spcPts val="0"/>
              </a:spcBef>
              <a:spcAft>
                <a:spcPts val="0"/>
              </a:spcAft>
              <a:buSzPct val="104575"/>
              <a:buChar char="•"/>
            </a:pPr>
            <a:r>
              <a:rPr lang="en-US" sz="1800"/>
              <a:t>Sierra College</a:t>
            </a:r>
            <a:endParaRPr sz="1800"/>
          </a:p>
          <a:p>
            <a:pPr marL="0" marR="0" lvl="0" indent="0" algn="l" rtl="0">
              <a:lnSpc>
                <a:spcPct val="115000"/>
              </a:lnSpc>
              <a:spcBef>
                <a:spcPts val="0"/>
              </a:spcBef>
              <a:spcAft>
                <a:spcPts val="0"/>
              </a:spcAft>
              <a:buSzPct val="104575"/>
              <a:buChar char="•"/>
            </a:pPr>
            <a:r>
              <a:rPr lang="en-US" sz="1800"/>
              <a:t>Solano Community College</a:t>
            </a:r>
            <a:endParaRPr sz="1800"/>
          </a:p>
          <a:p>
            <a:pPr marL="0" marR="0" lvl="0" indent="0" algn="l" rtl="0">
              <a:lnSpc>
                <a:spcPct val="115000"/>
              </a:lnSpc>
              <a:spcBef>
                <a:spcPts val="0"/>
              </a:spcBef>
              <a:spcAft>
                <a:spcPts val="0"/>
              </a:spcAft>
              <a:buSzPct val="104575"/>
              <a:buChar char="•"/>
            </a:pPr>
            <a:r>
              <a:rPr lang="en-US" sz="1800"/>
              <a:t>Southwestern Community College</a:t>
            </a:r>
            <a:endParaRPr sz="1800"/>
          </a:p>
          <a:p>
            <a:pPr marL="0" marR="0" lvl="0" indent="0" algn="l" rtl="0">
              <a:lnSpc>
                <a:spcPct val="115000"/>
              </a:lnSpc>
              <a:spcBef>
                <a:spcPts val="0"/>
              </a:spcBef>
              <a:spcAft>
                <a:spcPts val="0"/>
              </a:spcAft>
              <a:buSzPct val="104575"/>
              <a:buChar char="•"/>
            </a:pPr>
            <a:r>
              <a:rPr lang="en-US" sz="1800"/>
              <a:t>State Center CCD</a:t>
            </a:r>
            <a:endParaRPr sz="1800"/>
          </a:p>
          <a:p>
            <a:pPr marL="0" marR="0" lvl="0" indent="0" algn="l" rtl="0">
              <a:lnSpc>
                <a:spcPct val="115000"/>
              </a:lnSpc>
              <a:spcBef>
                <a:spcPts val="0"/>
              </a:spcBef>
              <a:spcAft>
                <a:spcPts val="0"/>
              </a:spcAft>
              <a:buSzPct val="104575"/>
              <a:buChar char="•"/>
            </a:pPr>
            <a:r>
              <a:rPr lang="en-US" sz="1800"/>
              <a:t>Ventura College</a:t>
            </a:r>
            <a:endParaRPr sz="1800"/>
          </a:p>
          <a:p>
            <a:pPr marL="0" marR="0" lvl="0" indent="0" algn="l" rtl="0">
              <a:lnSpc>
                <a:spcPct val="115000"/>
              </a:lnSpc>
              <a:spcBef>
                <a:spcPts val="0"/>
              </a:spcBef>
              <a:spcAft>
                <a:spcPts val="0"/>
              </a:spcAft>
              <a:buSzPct val="104575"/>
              <a:buChar char="•"/>
            </a:pPr>
            <a:r>
              <a:rPr lang="en-US" sz="1800"/>
              <a:t>Victor Valley College</a:t>
            </a:r>
            <a:endParaRPr sz="1800"/>
          </a:p>
          <a:p>
            <a:pPr marL="0" marR="0" lvl="0" indent="0" algn="l" rtl="0">
              <a:lnSpc>
                <a:spcPct val="115000"/>
              </a:lnSpc>
              <a:spcBef>
                <a:spcPts val="0"/>
              </a:spcBef>
              <a:spcAft>
                <a:spcPts val="0"/>
              </a:spcAft>
              <a:buSzPct val="104575"/>
              <a:buChar char="•"/>
            </a:pPr>
            <a:r>
              <a:rPr lang="en-US" sz="1800"/>
              <a:t>Yuba CCD</a:t>
            </a:r>
            <a:endParaRPr/>
          </a:p>
          <a:p>
            <a:pPr marL="0" marR="0" lvl="0" indent="0" algn="l" rtl="0">
              <a:lnSpc>
                <a:spcPct val="115000"/>
              </a:lnSpc>
              <a:spcBef>
                <a:spcPts val="0"/>
              </a:spcBef>
              <a:spcAft>
                <a:spcPts val="0"/>
              </a:spcAft>
              <a:buNone/>
            </a:pPr>
            <a:r>
              <a:rPr lang="en-US" sz="1800"/>
              <a:t>Data current as of 6/27/24</a:t>
            </a:r>
            <a:endParaRPr sz="1800"/>
          </a:p>
          <a:p>
            <a:pPr marL="457200" lvl="0" indent="-228600" algn="l" rtl="0">
              <a:lnSpc>
                <a:spcPct val="120000"/>
              </a:lnSpc>
              <a:spcBef>
                <a:spcPts val="750"/>
              </a:spcBef>
              <a:spcAft>
                <a:spcPts val="0"/>
              </a:spcAft>
              <a:buSzPct val="117646"/>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3400"/>
              <a:t>Accessing ADAPT</a:t>
            </a:r>
            <a:endParaRPr sz="3400"/>
          </a:p>
        </p:txBody>
      </p:sp>
      <p:sp>
        <p:nvSpPr>
          <p:cNvPr id="159" name="Google Shape;159;p39"/>
          <p:cNvSpPr txBox="1">
            <a:spLocks noGrp="1"/>
          </p:cNvSpPr>
          <p:nvPr>
            <p:ph type="body" idx="1"/>
          </p:nvPr>
        </p:nvSpPr>
        <p:spPr>
          <a:xfrm>
            <a:off x="844486" y="2259935"/>
            <a:ext cx="7202400" cy="40392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750"/>
              </a:spcBef>
              <a:spcAft>
                <a:spcPts val="0"/>
              </a:spcAft>
              <a:buSzPts val="1800"/>
              <a:buChar char="•"/>
            </a:pPr>
            <a:r>
              <a:rPr lang="en-US" sz="2000" dirty="0">
                <a:latin typeface="+mn-lt"/>
                <a:hlinkClick r:id="rId3"/>
              </a:rPr>
              <a:t>Create an instructor ADAPT account</a:t>
            </a:r>
            <a:r>
              <a:rPr lang="en-US" sz="2000" dirty="0">
                <a:latin typeface="+mn-lt"/>
              </a:rPr>
              <a:t> </a:t>
            </a:r>
            <a:endParaRPr sz="2000" dirty="0">
              <a:latin typeface="+mn-lt"/>
            </a:endParaRPr>
          </a:p>
          <a:p>
            <a:pPr marL="457200" lvl="0" indent="0" algn="l" rtl="0">
              <a:lnSpc>
                <a:spcPct val="120000"/>
              </a:lnSpc>
              <a:spcBef>
                <a:spcPts val="750"/>
              </a:spcBef>
              <a:spcAft>
                <a:spcPts val="0"/>
              </a:spcAft>
              <a:buSzPts val="1600"/>
              <a:buNone/>
            </a:pPr>
            <a:r>
              <a:rPr lang="en-US" sz="2000" dirty="0">
                <a:solidFill>
                  <a:schemeClr val="bg2"/>
                </a:solidFill>
                <a:latin typeface="+mn-lt"/>
              </a:rPr>
              <a:t>(https://adapt.libretexts.org/login)</a:t>
            </a:r>
            <a:endParaRPr sz="2000" dirty="0">
              <a:solidFill>
                <a:schemeClr val="bg2"/>
              </a:solidFill>
              <a:latin typeface="+mn-lt"/>
            </a:endParaRPr>
          </a:p>
          <a:p>
            <a:pPr marL="457200" lvl="0" indent="-342900" algn="l" rtl="0">
              <a:lnSpc>
                <a:spcPct val="120000"/>
              </a:lnSpc>
              <a:spcBef>
                <a:spcPts val="750"/>
              </a:spcBef>
              <a:spcAft>
                <a:spcPts val="0"/>
              </a:spcAft>
              <a:buSzPts val="1800"/>
              <a:buChar char="•"/>
            </a:pPr>
            <a:r>
              <a:rPr lang="en-US" sz="2000" dirty="0">
                <a:latin typeface="+mn-lt"/>
              </a:rPr>
              <a:t>If you don’t have an account, click on “Register” and then select “Instructor”</a:t>
            </a:r>
            <a:endParaRPr sz="2000" dirty="0">
              <a:latin typeface="+mn-lt"/>
            </a:endParaRPr>
          </a:p>
          <a:p>
            <a:pPr marL="457200" lvl="0" indent="-342900" algn="l" rtl="0">
              <a:lnSpc>
                <a:spcPct val="120000"/>
              </a:lnSpc>
              <a:spcBef>
                <a:spcPts val="750"/>
              </a:spcBef>
              <a:spcAft>
                <a:spcPts val="0"/>
              </a:spcAft>
              <a:buSzPts val="1800"/>
              <a:buChar char="•"/>
            </a:pPr>
            <a:r>
              <a:rPr lang="en-US" sz="2000" b="0" i="0" u="none" strike="noStrike" dirty="0">
                <a:solidFill>
                  <a:srgbClr val="212529"/>
                </a:solidFill>
                <a:effectLst/>
                <a:highlight>
                  <a:srgbClr val="FFFFFF"/>
                </a:highlight>
                <a:latin typeface="+mn-lt"/>
                <a:cs typeface="Arial" panose="020B0604020202020204" pitchFamily="34" charset="0"/>
              </a:rPr>
              <a:t>If you are signing up for ADAPT outside of a webinar, you will need to request an access code – “</a:t>
            </a:r>
            <a:r>
              <a:rPr lang="en-US" sz="2000" b="0" i="0" u="none" strike="noStrike" dirty="0">
                <a:solidFill>
                  <a:srgbClr val="212529"/>
                </a:solidFill>
                <a:effectLst/>
                <a:highlight>
                  <a:srgbClr val="FFFFFF"/>
                </a:highlight>
                <a:latin typeface="+mn-lt"/>
              </a:rPr>
              <a:t>To register as an </a:t>
            </a:r>
            <a:r>
              <a:rPr lang="en-US" sz="2000" b="0" i="0" u="none" strike="noStrike" dirty="0">
                <a:solidFill>
                  <a:srgbClr val="212529"/>
                </a:solidFill>
                <a:effectLst/>
                <a:latin typeface="+mn-lt"/>
              </a:rPr>
              <a:t>instructor</a:t>
            </a:r>
            <a:r>
              <a:rPr lang="en-US" sz="2000" b="0" i="0" u="none" strike="noStrike" dirty="0">
                <a:solidFill>
                  <a:srgbClr val="212529"/>
                </a:solidFill>
                <a:effectLst/>
                <a:highlight>
                  <a:srgbClr val="FFFFFF"/>
                </a:highlight>
                <a:latin typeface="+mn-lt"/>
              </a:rPr>
              <a:t>, please fill out the form below using your </a:t>
            </a:r>
            <a:r>
              <a:rPr lang="en-US" sz="2000" b="0" i="0" u="none" strike="noStrike" dirty="0">
                <a:solidFill>
                  <a:srgbClr val="212529"/>
                </a:solidFill>
                <a:effectLst/>
                <a:latin typeface="+mn-lt"/>
              </a:rPr>
              <a:t>Instructor</a:t>
            </a:r>
            <a:r>
              <a:rPr lang="en-US" sz="2000" b="0" i="0" u="none" strike="noStrike" dirty="0">
                <a:solidFill>
                  <a:srgbClr val="212529"/>
                </a:solidFill>
                <a:effectLst/>
                <a:highlight>
                  <a:srgbClr val="FFFFFF"/>
                </a:highlight>
                <a:latin typeface="+mn-lt"/>
              </a:rPr>
              <a:t> Access Code. If you don't have an access code, then please </a:t>
            </a:r>
            <a:r>
              <a:rPr lang="en-US" sz="2000" b="0" i="0" u="none" strike="noStrike" dirty="0">
                <a:solidFill>
                  <a:srgbClr val="0058E6"/>
                </a:solidFill>
                <a:effectLst/>
                <a:latin typeface="+mn-lt"/>
              </a:rPr>
              <a:t>contact us</a:t>
            </a:r>
            <a:r>
              <a:rPr lang="en-US" sz="2000" b="0" i="0" u="none" strike="noStrike" dirty="0">
                <a:solidFill>
                  <a:srgbClr val="212529"/>
                </a:solidFill>
                <a:effectLst/>
                <a:highlight>
                  <a:srgbClr val="FFFFFF"/>
                </a:highlight>
                <a:latin typeface="+mn-lt"/>
              </a:rPr>
              <a:t> and we can provide one for you.</a:t>
            </a:r>
            <a:r>
              <a:rPr lang="en-US" sz="2000" b="0" i="0" u="none" strike="noStrike" dirty="0">
                <a:solidFill>
                  <a:srgbClr val="212529"/>
                </a:solidFill>
                <a:effectLst/>
                <a:highlight>
                  <a:srgbClr val="FFFFFF"/>
                </a:highlight>
                <a:latin typeface="+mn-lt"/>
                <a:cs typeface="Arial" panose="020B0604020202020204" pitchFamily="34" charset="0"/>
              </a:rPr>
              <a:t>”</a:t>
            </a:r>
            <a:endParaRPr sz="2000" dirty="0">
              <a:latin typeface="+mn-lt"/>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1"/>
          <p:cNvSpPr txBox="1">
            <a:spLocks noGrp="1"/>
          </p:cNvSpPr>
          <p:nvPr>
            <p:ph type="title"/>
          </p:nvPr>
        </p:nvSpPr>
        <p:spPr>
          <a:xfrm>
            <a:off x="893700" y="477851"/>
            <a:ext cx="6462600" cy="11432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3200"/>
              <a:buNone/>
            </a:pPr>
            <a:endParaRPr/>
          </a:p>
        </p:txBody>
      </p:sp>
      <p:pic>
        <p:nvPicPr>
          <p:cNvPr id="173" name="Google Shape;173;p41" descr="A screenshot of a ADAP Instructor Registration."/>
          <p:cNvPicPr preferRelativeResize="0"/>
          <p:nvPr/>
        </p:nvPicPr>
        <p:blipFill rotWithShape="1">
          <a:blip r:embed="rId3">
            <a:alphaModFix/>
          </a:blip>
          <a:srcRect/>
          <a:stretch/>
        </p:blipFill>
        <p:spPr>
          <a:xfrm>
            <a:off x="104172" y="-34873"/>
            <a:ext cx="9039828" cy="72527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73f4c2168e_0_0"/>
          <p:cNvSpPr txBox="1">
            <a:spLocks noGrp="1"/>
          </p:cNvSpPr>
          <p:nvPr>
            <p:ph type="ctrTitle"/>
          </p:nvPr>
        </p:nvSpPr>
        <p:spPr>
          <a:xfrm>
            <a:off x="495850" y="2033100"/>
            <a:ext cx="8057400" cy="1159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4400"/>
              <a:buNone/>
            </a:pPr>
            <a:r>
              <a:rPr lang="en-US">
                <a:solidFill>
                  <a:srgbClr val="434343"/>
                </a:solidFill>
              </a:rPr>
              <a:t>Let’s Recap Levels 1 and 2</a:t>
            </a:r>
            <a:endParaRPr>
              <a:solidFill>
                <a:srgbClr val="434343"/>
              </a:solidFill>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1943</Words>
  <Application>Microsoft Office PowerPoint</Application>
  <PresentationFormat>On-screen Show (4:3)</PresentationFormat>
  <Paragraphs>272</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Gill Sans</vt:lpstr>
      <vt:lpstr>Raleway</vt:lpstr>
      <vt:lpstr>Arial</vt:lpstr>
      <vt:lpstr>Calibri</vt:lpstr>
      <vt:lpstr>Montserrat</vt:lpstr>
      <vt:lpstr>Lato</vt:lpstr>
      <vt:lpstr>Times New Roman</vt:lpstr>
      <vt:lpstr>Gallery</vt:lpstr>
      <vt:lpstr>ADAPT Level 3  Creating in ADAPT</vt:lpstr>
      <vt:lpstr>Agenda</vt:lpstr>
      <vt:lpstr>What is ADAPT?  </vt:lpstr>
      <vt:lpstr>Why ADAPT?</vt:lpstr>
      <vt:lpstr>Why create ADAPT native questions?</vt:lpstr>
      <vt:lpstr>Who has the ADAPT Canvas LTI?</vt:lpstr>
      <vt:lpstr>Accessing ADAPT</vt:lpstr>
      <vt:lpstr>PowerPoint Presentation</vt:lpstr>
      <vt:lpstr>Let’s Recap Levels 1 and 2</vt:lpstr>
      <vt:lpstr>Create a Course in ADAPT</vt:lpstr>
      <vt:lpstr>Create a New Assignment</vt:lpstr>
      <vt:lpstr>Add Questions</vt:lpstr>
      <vt:lpstr>Choose a Question Source</vt:lpstr>
      <vt:lpstr>Create New Question  My Questions &gt; New Question</vt:lpstr>
      <vt:lpstr>Selecting Content Type</vt:lpstr>
      <vt:lpstr>Fill-in the Blanks</vt:lpstr>
      <vt:lpstr>Select Choice (drop-down)</vt:lpstr>
      <vt:lpstr>Select Choice Example</vt:lpstr>
      <vt:lpstr>Matching</vt:lpstr>
      <vt:lpstr>Highlight Text</vt:lpstr>
      <vt:lpstr>Highlight Text</vt:lpstr>
      <vt:lpstr>NEW!  Adding Audio/Video to Questions</vt:lpstr>
      <vt:lpstr>Edit Captions and Transcripts</vt:lpstr>
      <vt:lpstr>Sample of Video File (backend view) </vt:lpstr>
      <vt:lpstr>Sample of Audio File </vt:lpstr>
      <vt:lpstr>Sample of Video and Audio Files </vt:lpstr>
      <vt:lpstr>Non-auto graded/open-ended question</vt:lpstr>
      <vt:lpstr>Speaking Test (non-auto graded)</vt:lpstr>
      <vt:lpstr>Let’s Integrate ADAPT with Canvas</vt:lpstr>
      <vt:lpstr>Important: ADAPT Access Code for Students</vt:lpstr>
      <vt:lpstr>Link ADAPT in Canvas</vt:lpstr>
      <vt:lpstr>Select ADAPT in External Tool</vt:lpstr>
      <vt:lpstr>Example of an Assignment Description</vt:lpstr>
      <vt:lpstr>Select the Assignment in Canvas</vt:lpstr>
      <vt:lpstr>If Canvas/ADAPT LTI is not Available</vt:lpstr>
      <vt:lpstr>Looking for more ADAPT Training and Resources?</vt:lpstr>
      <vt:lpstr>ADAPT Level 4:  Creating and Using Question Banks in ADAPT</vt:lpstr>
      <vt:lpstr>Need more ADAPT Training?</vt:lpstr>
      <vt:lpstr>ADAPT Resources</vt:lpstr>
      <vt:lpstr>ASCCC OERI Recorded Webinars on ADAPT</vt:lpstr>
      <vt:lpstr>LibreTexts Workshops Recordings</vt:lpstr>
      <vt:lpstr>More Information</vt:lpstr>
      <vt:lpstr>Questions about ADAPT?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2</cp:revision>
  <dcterms:created xsi:type="dcterms:W3CDTF">2020-03-05T11:04:57Z</dcterms:created>
  <dcterms:modified xsi:type="dcterms:W3CDTF">2024-07-16T19:54:47Z</dcterms:modified>
</cp:coreProperties>
</file>