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6" r:id="rId30"/>
    <p:sldId id="287" r:id="rId31"/>
    <p:sldId id="289" r:id="rId32"/>
    <p:sldId id="290" r:id="rId33"/>
    <p:sldId id="291" r:id="rId34"/>
    <p:sldId id="292" r:id="rId35"/>
  </p:sldIdLst>
  <p:sldSz cx="9144000" cy="6858000" type="screen4x3"/>
  <p:notesSz cx="6858000" cy="9144000"/>
  <p:embeddedFontLst>
    <p:embeddedFont>
      <p:font typeface="Gill Sans" panose="020B0604020202020204" charset="0"/>
      <p:regular r:id="rId37"/>
      <p:bold r:id="rId38"/>
    </p:embeddedFont>
    <p:embeddedFont>
      <p:font typeface="Lato" panose="020F0502020204030203" pitchFamily="34" charset="0"/>
      <p:regular r:id="rId39"/>
      <p:bold r:id="rId40"/>
      <p:italic r:id="rId41"/>
      <p:boldItalic r:id="rId42"/>
    </p:embeddedFont>
    <p:embeddedFont>
      <p:font typeface="Montserrat" panose="00000500000000000000" pitchFamily="2" charset="0"/>
      <p:regular r:id="rId43"/>
      <p:bold r:id="rId44"/>
      <p:italic r:id="rId45"/>
      <p:boldItalic r:id="rId46"/>
    </p:embeddedFont>
    <p:embeddedFont>
      <p:font typeface="Raleway"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760837-91D6-410B-A304-9A6C7FB42A1E}">
  <a:tblStyle styleId="{DD760837-91D6-410B-A304-9A6C7FB42A1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69" autoAdjust="0"/>
  </p:normalViewPr>
  <p:slideViewPr>
    <p:cSldViewPr snapToGrid="0">
      <p:cViewPr varScale="1">
        <p:scale>
          <a:sx n="96" d="100"/>
          <a:sy n="96" d="100"/>
        </p:scale>
        <p:origin x="450" y="96"/>
      </p:cViewPr>
      <p:guideLst>
        <p:guide orient="horz" pos="2160"/>
        <p:guide pos="2880"/>
      </p:guideLst>
    </p:cSldViewPr>
  </p:slideViewPr>
  <p:outlineViewPr>
    <p:cViewPr>
      <p:scale>
        <a:sx n="33" d="100"/>
        <a:sy n="33" d="100"/>
      </p:scale>
      <p:origin x="0" y="-50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23" name="Google Shape;12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7851b64ab7_0_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7851b64ab7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27851b64ab7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851b64ab7_0_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7851b64ab7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27851b64ab7_0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786aefd981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786aefd981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2786aefd981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786aefd981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786aefd981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2786aefd981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786aefd981_0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786aefd981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2786aefd981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787dfa79b4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787dfa79b4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2787dfa79b4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787dfa79b4_0_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787dfa79b4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2787dfa79b4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787dfa79b4_0_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787dfa79b4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2787dfa79b4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7851b64ab7_0_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7851b64ab7_0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27851b64ab7_0_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7851b64ab7_0_1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7851b64ab7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27851b64ab7_0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786aefd981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786aefd981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2786aefd981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7851b64ab7_0_1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7851b64ab7_0_1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27851b64ab7_0_1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787dfa79b4_0_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787dfa79b4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2787dfa79b4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787dfa79b4_0_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787dfa79b4_0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2787dfa79b4_0_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7851b64ab7_0_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7851b64ab7_0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27851b64ab7_0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787dfa79b4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787dfa79b4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2787dfa79b4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787dfa79b4_0_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787dfa79b4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2787dfa79b4_0_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787dfa79b4_0_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787dfa79b4_0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2787dfa79b4_0_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787dfa79b4_0_1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787dfa79b4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2787dfa79b4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787dfa79b4_0_1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787dfa79b4_0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2787dfa79b4_0_1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787dfa79b4_0_1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787dfa79b4_0_1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g2787dfa79b4_0_1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786aefd981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786aefd98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2786aefd98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ed6c52db54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ed6c52db5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2ed6c52db5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d22745eacf_2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d22745eacf_2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cc6f6f981e_7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cc6f6f981e_7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736fdb7a17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2736fdb7a1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g2736fdb7a1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36b161a2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g2736b161a2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7851b64ab7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7851b64ab7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27851b64ab7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7851b64ab7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7851b64ab7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27851b64ab7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7851b64ab7_0_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7851b64ab7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27851b64ab7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7851b64ab7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g27851b64ab7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with photo">
  <p:cSld name="1_Title Slide with photo">
    <p:spTree>
      <p:nvGrpSpPr>
        <p:cNvPr id="1"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p2"/>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SzPts val="28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060606"/>
                </a:solidFill>
              </a:defRPr>
            </a:lvl1pPr>
            <a:lvl2pPr lvl="1" algn="ctr">
              <a:lnSpc>
                <a:spcPct val="120000"/>
              </a:lnSpc>
              <a:spcBef>
                <a:spcPts val="375"/>
              </a:spcBef>
              <a:spcAft>
                <a:spcPts val="0"/>
              </a:spcAft>
              <a:buSzPts val="1400"/>
              <a:buNone/>
              <a:defRPr sz="1350"/>
            </a:lvl2pPr>
            <a:lvl3pPr lvl="2" algn="ctr">
              <a:lnSpc>
                <a:spcPct val="120000"/>
              </a:lnSpc>
              <a:spcBef>
                <a:spcPts val="375"/>
              </a:spcBef>
              <a:spcAft>
                <a:spcPts val="0"/>
              </a:spcAft>
              <a:buSzPts val="1200"/>
              <a:buNone/>
              <a:defRPr sz="1350"/>
            </a:lvl3pPr>
            <a:lvl4pPr lvl="3" algn="ctr">
              <a:lnSpc>
                <a:spcPct val="120000"/>
              </a:lnSpc>
              <a:spcBef>
                <a:spcPts val="375"/>
              </a:spcBef>
              <a:spcAft>
                <a:spcPts val="0"/>
              </a:spcAft>
              <a:buSzPts val="1050"/>
              <a:buNone/>
              <a:defRPr sz="1200"/>
            </a:lvl4pPr>
            <a:lvl5pPr lvl="4" algn="ctr">
              <a:lnSpc>
                <a:spcPct val="120000"/>
              </a:lnSpc>
              <a:spcBef>
                <a:spcPts val="375"/>
              </a:spcBef>
              <a:spcAft>
                <a:spcPts val="0"/>
              </a:spcAft>
              <a:buSzPts val="900"/>
              <a:buNone/>
              <a:defRPr sz="1200"/>
            </a:lvl5pPr>
            <a:lvl6pPr lvl="5" algn="ctr">
              <a:lnSpc>
                <a:spcPct val="120000"/>
              </a:lnSpc>
              <a:spcBef>
                <a:spcPts val="375"/>
              </a:spcBef>
              <a:spcAft>
                <a:spcPts val="0"/>
              </a:spcAft>
              <a:buSzPts val="900"/>
              <a:buNone/>
              <a:defRPr sz="1200"/>
            </a:lvl6pPr>
            <a:lvl7pPr lvl="6" algn="ctr">
              <a:lnSpc>
                <a:spcPct val="120000"/>
              </a:lnSpc>
              <a:spcBef>
                <a:spcPts val="375"/>
              </a:spcBef>
              <a:spcAft>
                <a:spcPts val="0"/>
              </a:spcAft>
              <a:buSzPts val="900"/>
              <a:buNone/>
              <a:defRPr sz="1200"/>
            </a:lvl7pPr>
            <a:lvl8pPr lvl="7" algn="ctr">
              <a:lnSpc>
                <a:spcPct val="120000"/>
              </a:lnSpc>
              <a:spcBef>
                <a:spcPts val="375"/>
              </a:spcBef>
              <a:spcAft>
                <a:spcPts val="0"/>
              </a:spcAft>
              <a:buSzPts val="900"/>
              <a:buNone/>
              <a:defRPr sz="1200"/>
            </a:lvl8pPr>
            <a:lvl9pPr lvl="8" algn="ctr">
              <a:lnSpc>
                <a:spcPct val="120000"/>
              </a:lnSpc>
              <a:spcBef>
                <a:spcPts val="375"/>
              </a:spcBef>
              <a:spcAft>
                <a:spcPts val="0"/>
              </a:spcAft>
              <a:buSzPts val="900"/>
              <a:buNone/>
              <a:defRPr sz="1200"/>
            </a:lvl9pPr>
          </a:lstStyle>
          <a:p>
            <a:endParaRPr/>
          </a:p>
        </p:txBody>
      </p:sp>
      <p:cxnSp>
        <p:nvCxnSpPr>
          <p:cNvPr id="18" name="Google Shape;18;p2"/>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cxnSp>
      <p:pic>
        <p:nvPicPr>
          <p:cNvPr id="19" name="Google Shape;19;p2"/>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4"/>
        <p:cNvGrpSpPr/>
        <p:nvPr/>
      </p:nvGrpSpPr>
      <p:grpSpPr>
        <a:xfrm>
          <a:off x="0" y="0"/>
          <a:ext cx="0" cy="0"/>
          <a:chOff x="0" y="0"/>
          <a:chExt cx="0" cy="0"/>
        </a:xfrm>
      </p:grpSpPr>
      <p:sp>
        <p:nvSpPr>
          <p:cNvPr id="85" name="Google Shape;85;p11"/>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6" name="Google Shape;86;p11"/>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87" name="Google Shape;87;p11"/>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1"/>
          <p:cNvSpPr>
            <a:spLocks noGrp="1"/>
          </p:cNvSpPr>
          <p:nvPr>
            <p:ph type="pic" idx="2"/>
          </p:nvPr>
        </p:nvSpPr>
        <p:spPr>
          <a:xfrm>
            <a:off x="5449305" y="797578"/>
            <a:ext cx="2841836" cy="5248677"/>
          </a:xfrm>
          <a:prstGeom prst="rect">
            <a:avLst/>
          </a:prstGeom>
          <a:solidFill>
            <a:srgbClr val="D8D8D8"/>
          </a:solidFill>
          <a:ln>
            <a:noFill/>
          </a:ln>
        </p:spPr>
      </p:sp>
      <p:sp>
        <p:nvSpPr>
          <p:cNvPr id="89" name="Google Shape;89;p11"/>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90" name="Google Shape;90;p1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1" name="Google Shape;91;p1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92"/>
        <p:cNvGrpSpPr/>
        <p:nvPr/>
      </p:nvGrpSpPr>
      <p:grpSpPr>
        <a:xfrm>
          <a:off x="0" y="0"/>
          <a:ext cx="0" cy="0"/>
          <a:chOff x="0" y="0"/>
          <a:chExt cx="0" cy="0"/>
        </a:xfrm>
      </p:grpSpPr>
      <p:cxnSp>
        <p:nvCxnSpPr>
          <p:cNvPr id="93" name="Google Shape;93;p12"/>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94" name="Google Shape;94;p12"/>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5" name="Google Shape;95;p12"/>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6" name="Google Shape;96;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8" name="Google Shape;98;p12"/>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9"/>
        <p:cNvGrpSpPr/>
        <p:nvPr/>
      </p:nvGrpSpPr>
      <p:grpSpPr>
        <a:xfrm>
          <a:off x="0" y="0"/>
          <a:ext cx="0" cy="0"/>
          <a:chOff x="0" y="0"/>
          <a:chExt cx="0" cy="0"/>
        </a:xfrm>
      </p:grpSpPr>
      <p:cxnSp>
        <p:nvCxnSpPr>
          <p:cNvPr id="100" name="Google Shape;100;p13"/>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01" name="Google Shape;101;p13"/>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2" name="Google Shape;102;p13"/>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3" name="Google Shape;103;p13"/>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4" name="Google Shape;104;p13"/>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5" name="Google Shape;105;p1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7" name="Google Shape;107;p13"/>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08"/>
        <p:cNvGrpSpPr/>
        <p:nvPr/>
      </p:nvGrpSpPr>
      <p:grpSpPr>
        <a:xfrm>
          <a:off x="0" y="0"/>
          <a:ext cx="0" cy="0"/>
          <a:chOff x="0" y="0"/>
          <a:chExt cx="0" cy="0"/>
        </a:xfrm>
      </p:grpSpPr>
      <p:sp>
        <p:nvSpPr>
          <p:cNvPr id="109" name="Google Shape;109;p14"/>
          <p:cNvSpPr txBox="1">
            <a:spLocks noGrp="1"/>
          </p:cNvSpPr>
          <p:nvPr>
            <p:ph type="body" idx="1"/>
          </p:nvPr>
        </p:nvSpPr>
        <p:spPr>
          <a:xfrm>
            <a:off x="1088686" y="2015732"/>
            <a:ext cx="7202400" cy="4040100"/>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0" name="Google Shape;110;p14"/>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4"/>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cxnSp>
        <p:nvCxnSpPr>
          <p:cNvPr id="112" name="Google Shape;112;p14"/>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719254" y="4683512"/>
            <a:ext cx="7824187"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2800"/>
              <a:buNone/>
              <a:defRPr sz="33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15"/>
        <p:cNvGrpSpPr/>
        <p:nvPr/>
      </p:nvGrpSpPr>
      <p:grpSpPr>
        <a:xfrm>
          <a:off x="0" y="0"/>
          <a:ext cx="0" cy="0"/>
          <a:chOff x="0" y="0"/>
          <a:chExt cx="0" cy="0"/>
        </a:xfrm>
      </p:grpSpPr>
      <p:sp>
        <p:nvSpPr>
          <p:cNvPr id="116" name="Google Shape;116;p1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7" name="Google Shape;117;p1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19" name="Google Shape;119;p16"/>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0"/>
        <p:cNvGrpSpPr/>
        <p:nvPr/>
      </p:nvGrpSpPr>
      <p:grpSpPr>
        <a:xfrm>
          <a:off x="0" y="0"/>
          <a:ext cx="0" cy="0"/>
          <a:chOff x="0" y="0"/>
          <a:chExt cx="0" cy="0"/>
        </a:xfrm>
      </p:grpSpPr>
      <p:sp>
        <p:nvSpPr>
          <p:cNvPr id="21" name="Google Shape;21;p3"/>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2" name="Google Shape;22;p3"/>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3" name="Google Shape;23;p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5" name="Google Shape;25;p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
          <p:cNvSpPr/>
          <p:nvPr/>
        </p:nvSpPr>
        <p:spPr>
          <a:xfrm>
            <a:off x="7356366" y="6755100"/>
            <a:ext cx="893700" cy="1028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
          <p:cNvSpPr/>
          <p:nvPr/>
        </p:nvSpPr>
        <p:spPr>
          <a:xfrm>
            <a:off x="8250312" y="6755100"/>
            <a:ext cx="893700" cy="102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4"/>
          <p:cNvSpPr/>
          <p:nvPr/>
        </p:nvSpPr>
        <p:spPr>
          <a:xfrm>
            <a:off x="0" y="6755100"/>
            <a:ext cx="893700" cy="1028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4"/>
          <p:cNvSpPr/>
          <p:nvPr/>
        </p:nvSpPr>
        <p:spPr>
          <a:xfrm>
            <a:off x="893710" y="6755100"/>
            <a:ext cx="6462600" cy="102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4"/>
          <p:cNvSpPr txBox="1">
            <a:spLocks noGrp="1"/>
          </p:cNvSpPr>
          <p:nvPr>
            <p:ph type="title"/>
          </p:nvPr>
        </p:nvSpPr>
        <p:spPr>
          <a:xfrm>
            <a:off x="893700" y="477851"/>
            <a:ext cx="6462600" cy="11432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3" name="Google Shape;33;p4"/>
          <p:cNvSpPr txBox="1">
            <a:spLocks noGrp="1"/>
          </p:cNvSpPr>
          <p:nvPr>
            <p:ph type="sldNum" idx="12"/>
          </p:nvPr>
        </p:nvSpPr>
        <p:spPr>
          <a:xfrm>
            <a:off x="8480575" y="6262577"/>
            <a:ext cx="548700" cy="418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645225" y="3683633"/>
            <a:ext cx="6736500" cy="15464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2"/>
              </a:buClr>
              <a:buSzPts val="4400"/>
              <a:buNone/>
              <a:defRPr sz="4400">
                <a:solidFill>
                  <a:schemeClr val="dk2"/>
                </a:solidFill>
              </a:defRPr>
            </a:lvl1pPr>
            <a:lvl2pPr lvl="1" algn="l">
              <a:lnSpc>
                <a:spcPct val="100000"/>
              </a:lnSpc>
              <a:spcBef>
                <a:spcPts val="0"/>
              </a:spcBef>
              <a:spcAft>
                <a:spcPts val="0"/>
              </a:spcAft>
              <a:buClr>
                <a:schemeClr val="dk2"/>
              </a:buClr>
              <a:buSzPts val="4400"/>
              <a:buNone/>
              <a:defRPr sz="4400">
                <a:solidFill>
                  <a:schemeClr val="dk2"/>
                </a:solidFill>
              </a:defRPr>
            </a:lvl2pPr>
            <a:lvl3pPr lvl="2" algn="l">
              <a:lnSpc>
                <a:spcPct val="100000"/>
              </a:lnSpc>
              <a:spcBef>
                <a:spcPts val="0"/>
              </a:spcBef>
              <a:spcAft>
                <a:spcPts val="0"/>
              </a:spcAft>
              <a:buClr>
                <a:schemeClr val="dk2"/>
              </a:buClr>
              <a:buSzPts val="4400"/>
              <a:buNone/>
              <a:defRPr sz="4400">
                <a:solidFill>
                  <a:schemeClr val="dk2"/>
                </a:solidFill>
              </a:defRPr>
            </a:lvl3pPr>
            <a:lvl4pPr lvl="3" algn="l">
              <a:lnSpc>
                <a:spcPct val="100000"/>
              </a:lnSpc>
              <a:spcBef>
                <a:spcPts val="0"/>
              </a:spcBef>
              <a:spcAft>
                <a:spcPts val="0"/>
              </a:spcAft>
              <a:buClr>
                <a:schemeClr val="dk2"/>
              </a:buClr>
              <a:buSzPts val="4400"/>
              <a:buNone/>
              <a:defRPr sz="4400">
                <a:solidFill>
                  <a:schemeClr val="dk2"/>
                </a:solidFill>
              </a:defRPr>
            </a:lvl4pPr>
            <a:lvl5pPr lvl="4" algn="l">
              <a:lnSpc>
                <a:spcPct val="100000"/>
              </a:lnSpc>
              <a:spcBef>
                <a:spcPts val="0"/>
              </a:spcBef>
              <a:spcAft>
                <a:spcPts val="0"/>
              </a:spcAft>
              <a:buClr>
                <a:schemeClr val="dk2"/>
              </a:buClr>
              <a:buSzPts val="4400"/>
              <a:buNone/>
              <a:defRPr sz="4400">
                <a:solidFill>
                  <a:schemeClr val="dk2"/>
                </a:solidFill>
              </a:defRPr>
            </a:lvl5pPr>
            <a:lvl6pPr lvl="5" algn="l">
              <a:lnSpc>
                <a:spcPct val="100000"/>
              </a:lnSpc>
              <a:spcBef>
                <a:spcPts val="0"/>
              </a:spcBef>
              <a:spcAft>
                <a:spcPts val="0"/>
              </a:spcAft>
              <a:buClr>
                <a:schemeClr val="dk2"/>
              </a:buClr>
              <a:buSzPts val="4400"/>
              <a:buNone/>
              <a:defRPr sz="4400">
                <a:solidFill>
                  <a:schemeClr val="dk2"/>
                </a:solidFill>
              </a:defRPr>
            </a:lvl6pPr>
            <a:lvl7pPr lvl="6" algn="l">
              <a:lnSpc>
                <a:spcPct val="100000"/>
              </a:lnSpc>
              <a:spcBef>
                <a:spcPts val="0"/>
              </a:spcBef>
              <a:spcAft>
                <a:spcPts val="0"/>
              </a:spcAft>
              <a:buClr>
                <a:schemeClr val="dk2"/>
              </a:buClr>
              <a:buSzPts val="4400"/>
              <a:buNone/>
              <a:defRPr sz="4400">
                <a:solidFill>
                  <a:schemeClr val="dk2"/>
                </a:solidFill>
              </a:defRPr>
            </a:lvl7pPr>
            <a:lvl8pPr lvl="7" algn="l">
              <a:lnSpc>
                <a:spcPct val="100000"/>
              </a:lnSpc>
              <a:spcBef>
                <a:spcPts val="0"/>
              </a:spcBef>
              <a:spcAft>
                <a:spcPts val="0"/>
              </a:spcAft>
              <a:buClr>
                <a:schemeClr val="dk2"/>
              </a:buClr>
              <a:buSzPts val="4400"/>
              <a:buNone/>
              <a:defRPr sz="4400">
                <a:solidFill>
                  <a:schemeClr val="dk2"/>
                </a:solidFill>
              </a:defRPr>
            </a:lvl8pPr>
            <a:lvl9pPr lvl="8" algn="l">
              <a:lnSpc>
                <a:spcPct val="100000"/>
              </a:lnSpc>
              <a:spcBef>
                <a:spcPts val="0"/>
              </a:spcBef>
              <a:spcAft>
                <a:spcPts val="0"/>
              </a:spcAft>
              <a:buClr>
                <a:schemeClr val="dk2"/>
              </a:buClr>
              <a:buSzPts val="4400"/>
              <a:buNone/>
              <a:defRPr sz="4400">
                <a:solidFill>
                  <a:schemeClr val="dk2"/>
                </a:solidFill>
              </a:defRPr>
            </a:lvl9pPr>
          </a:lstStyle>
          <a:p>
            <a:endParaRPr/>
          </a:p>
        </p:txBody>
      </p:sp>
      <p:sp>
        <p:nvSpPr>
          <p:cNvPr id="36" name="Google Shape;36;p5"/>
          <p:cNvSpPr/>
          <p:nvPr/>
        </p:nvSpPr>
        <p:spPr>
          <a:xfrm>
            <a:off x="5938246" y="3377551"/>
            <a:ext cx="721800" cy="1028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
          <p:cNvSpPr/>
          <p:nvPr/>
        </p:nvSpPr>
        <p:spPr>
          <a:xfrm>
            <a:off x="6659861" y="3377551"/>
            <a:ext cx="721800" cy="102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5"/>
          <p:cNvSpPr/>
          <p:nvPr/>
        </p:nvSpPr>
        <p:spPr>
          <a:xfrm>
            <a:off x="-1" y="3377551"/>
            <a:ext cx="721800" cy="1028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5"/>
          <p:cNvSpPr/>
          <p:nvPr/>
        </p:nvSpPr>
        <p:spPr>
          <a:xfrm>
            <a:off x="721425" y="3377551"/>
            <a:ext cx="5216700" cy="102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720000" y="593367"/>
            <a:ext cx="7704000" cy="7636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grpSp>
        <p:nvGrpSpPr>
          <p:cNvPr id="42" name="Google Shape;42;p6"/>
          <p:cNvGrpSpPr/>
          <p:nvPr/>
        </p:nvGrpSpPr>
        <p:grpSpPr>
          <a:xfrm>
            <a:off x="88650" y="137167"/>
            <a:ext cx="8811289" cy="6565869"/>
            <a:chOff x="88650" y="102875"/>
            <a:chExt cx="8811289" cy="4924402"/>
          </a:xfrm>
        </p:grpSpPr>
        <p:sp>
          <p:nvSpPr>
            <p:cNvPr id="43" name="Google Shape;43;p6"/>
            <p:cNvSpPr/>
            <p:nvPr/>
          </p:nvSpPr>
          <p:spPr>
            <a:xfrm>
              <a:off x="7688600" y="102875"/>
              <a:ext cx="1211339" cy="298098"/>
            </a:xfrm>
            <a:custGeom>
              <a:avLst/>
              <a:gdLst/>
              <a:ahLst/>
              <a:cxnLst/>
              <a:rect l="l" t="t" r="r" b="b"/>
              <a:pathLst>
                <a:path w="8566" h="2108" extrusionOk="0">
                  <a:moveTo>
                    <a:pt x="5199" y="0"/>
                  </a:moveTo>
                  <a:cubicBezTo>
                    <a:pt x="4936" y="0"/>
                    <a:pt x="4665" y="101"/>
                    <a:pt x="4425" y="222"/>
                  </a:cubicBezTo>
                  <a:cubicBezTo>
                    <a:pt x="4079" y="396"/>
                    <a:pt x="3739" y="615"/>
                    <a:pt x="3354" y="639"/>
                  </a:cubicBezTo>
                  <a:cubicBezTo>
                    <a:pt x="3325" y="641"/>
                    <a:pt x="3295" y="642"/>
                    <a:pt x="3266" y="642"/>
                  </a:cubicBezTo>
                  <a:cubicBezTo>
                    <a:pt x="3095" y="642"/>
                    <a:pt x="2920" y="614"/>
                    <a:pt x="2752" y="614"/>
                  </a:cubicBezTo>
                  <a:cubicBezTo>
                    <a:pt x="2614" y="614"/>
                    <a:pt x="2482" y="633"/>
                    <a:pt x="2361" y="700"/>
                  </a:cubicBezTo>
                  <a:cubicBezTo>
                    <a:pt x="2143" y="822"/>
                    <a:pt x="2028" y="1074"/>
                    <a:pt x="1826" y="1223"/>
                  </a:cubicBezTo>
                  <a:cubicBezTo>
                    <a:pt x="1629" y="1368"/>
                    <a:pt x="1372" y="1399"/>
                    <a:pt x="1127" y="1413"/>
                  </a:cubicBezTo>
                  <a:cubicBezTo>
                    <a:pt x="883" y="1425"/>
                    <a:pt x="630" y="1429"/>
                    <a:pt x="407" y="1530"/>
                  </a:cubicBezTo>
                  <a:cubicBezTo>
                    <a:pt x="185" y="1632"/>
                    <a:pt x="0" y="1867"/>
                    <a:pt x="47" y="2107"/>
                  </a:cubicBezTo>
                  <a:lnTo>
                    <a:pt x="8501" y="2024"/>
                  </a:lnTo>
                  <a:cubicBezTo>
                    <a:pt x="8565" y="1554"/>
                    <a:pt x="7902" y="1168"/>
                    <a:pt x="7404" y="1128"/>
                  </a:cubicBezTo>
                  <a:cubicBezTo>
                    <a:pt x="7166" y="1109"/>
                    <a:pt x="6920" y="1145"/>
                    <a:pt x="6694" y="1067"/>
                  </a:cubicBezTo>
                  <a:cubicBezTo>
                    <a:pt x="6206" y="896"/>
                    <a:pt x="6012" y="267"/>
                    <a:pt x="5535" y="65"/>
                  </a:cubicBezTo>
                  <a:cubicBezTo>
                    <a:pt x="5427" y="20"/>
                    <a:pt x="5314" y="0"/>
                    <a:pt x="5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6"/>
            <p:cNvSpPr/>
            <p:nvPr/>
          </p:nvSpPr>
          <p:spPr>
            <a:xfrm>
              <a:off x="88650" y="4454577"/>
              <a:ext cx="705515" cy="572700"/>
            </a:xfrm>
            <a:custGeom>
              <a:avLst/>
              <a:gdLst/>
              <a:ahLst/>
              <a:cxnLst/>
              <a:rect l="l" t="t" r="r" b="b"/>
              <a:pathLst>
                <a:path w="4643" h="3769" extrusionOk="0">
                  <a:moveTo>
                    <a:pt x="2513" y="1"/>
                  </a:moveTo>
                  <a:cubicBezTo>
                    <a:pt x="2345" y="1"/>
                    <a:pt x="2177" y="36"/>
                    <a:pt x="2040" y="104"/>
                  </a:cubicBezTo>
                  <a:cubicBezTo>
                    <a:pt x="1715" y="265"/>
                    <a:pt x="1506" y="634"/>
                    <a:pt x="1536" y="996"/>
                  </a:cubicBezTo>
                  <a:cubicBezTo>
                    <a:pt x="1390" y="875"/>
                    <a:pt x="1205" y="819"/>
                    <a:pt x="1018" y="819"/>
                  </a:cubicBezTo>
                  <a:cubicBezTo>
                    <a:pt x="693" y="819"/>
                    <a:pt x="362" y="988"/>
                    <a:pt x="222" y="1285"/>
                  </a:cubicBezTo>
                  <a:cubicBezTo>
                    <a:pt x="0" y="1752"/>
                    <a:pt x="322" y="2388"/>
                    <a:pt x="829" y="2485"/>
                  </a:cubicBezTo>
                  <a:cubicBezTo>
                    <a:pt x="807" y="3116"/>
                    <a:pt x="1342" y="3716"/>
                    <a:pt x="1972" y="3766"/>
                  </a:cubicBezTo>
                  <a:cubicBezTo>
                    <a:pt x="2000" y="3768"/>
                    <a:pt x="2029" y="3769"/>
                    <a:pt x="2057" y="3769"/>
                  </a:cubicBezTo>
                  <a:cubicBezTo>
                    <a:pt x="2657" y="3769"/>
                    <a:pt x="3227" y="3278"/>
                    <a:pt x="3299" y="2679"/>
                  </a:cubicBezTo>
                  <a:cubicBezTo>
                    <a:pt x="3437" y="2831"/>
                    <a:pt x="3643" y="2912"/>
                    <a:pt x="3848" y="2912"/>
                  </a:cubicBezTo>
                  <a:cubicBezTo>
                    <a:pt x="3982" y="2912"/>
                    <a:pt x="4116" y="2877"/>
                    <a:pt x="4229" y="2805"/>
                  </a:cubicBezTo>
                  <a:cubicBezTo>
                    <a:pt x="4516" y="2624"/>
                    <a:pt x="4643" y="2224"/>
                    <a:pt x="4512" y="1910"/>
                  </a:cubicBezTo>
                  <a:cubicBezTo>
                    <a:pt x="4400" y="1643"/>
                    <a:pt x="4113" y="1464"/>
                    <a:pt x="3825" y="1464"/>
                  </a:cubicBezTo>
                  <a:cubicBezTo>
                    <a:pt x="3776" y="1464"/>
                    <a:pt x="3726" y="1469"/>
                    <a:pt x="3678" y="1480"/>
                  </a:cubicBezTo>
                  <a:cubicBezTo>
                    <a:pt x="3948" y="1016"/>
                    <a:pt x="3653" y="331"/>
                    <a:pt x="3131" y="207"/>
                  </a:cubicBezTo>
                  <a:cubicBezTo>
                    <a:pt x="2975" y="67"/>
                    <a:pt x="2744" y="1"/>
                    <a:pt x="251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6"/>
            <p:cNvSpPr/>
            <p:nvPr/>
          </p:nvSpPr>
          <p:spPr>
            <a:xfrm>
              <a:off x="400028" y="4218825"/>
              <a:ext cx="313191" cy="313373"/>
            </a:xfrm>
            <a:custGeom>
              <a:avLst/>
              <a:gdLst/>
              <a:ahLst/>
              <a:cxnLst/>
              <a:rect l="l" t="t" r="r" b="b"/>
              <a:pathLst>
                <a:path w="3450" h="3452" extrusionOk="0">
                  <a:moveTo>
                    <a:pt x="1725" y="1"/>
                  </a:moveTo>
                  <a:cubicBezTo>
                    <a:pt x="773" y="1"/>
                    <a:pt x="0" y="774"/>
                    <a:pt x="0" y="1726"/>
                  </a:cubicBezTo>
                  <a:cubicBezTo>
                    <a:pt x="0" y="2679"/>
                    <a:pt x="773" y="3452"/>
                    <a:pt x="1725" y="3452"/>
                  </a:cubicBezTo>
                  <a:cubicBezTo>
                    <a:pt x="2678" y="3452"/>
                    <a:pt x="3450" y="2679"/>
                    <a:pt x="3450" y="1726"/>
                  </a:cubicBezTo>
                  <a:cubicBezTo>
                    <a:pt x="3450" y="774"/>
                    <a:pt x="2678" y="1"/>
                    <a:pt x="172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6"/>
            <p:cNvSpPr/>
            <p:nvPr/>
          </p:nvSpPr>
          <p:spPr>
            <a:xfrm>
              <a:off x="232734" y="4174851"/>
              <a:ext cx="144068" cy="144159"/>
            </a:xfrm>
            <a:custGeom>
              <a:avLst/>
              <a:gdLst/>
              <a:ahLst/>
              <a:cxnLst/>
              <a:rect l="l" t="t" r="r" b="b"/>
              <a:pathLst>
                <a:path w="1587" h="1588" extrusionOk="0">
                  <a:moveTo>
                    <a:pt x="793" y="0"/>
                  </a:moveTo>
                  <a:cubicBezTo>
                    <a:pt x="356" y="0"/>
                    <a:pt x="0" y="356"/>
                    <a:pt x="0" y="794"/>
                  </a:cubicBezTo>
                  <a:cubicBezTo>
                    <a:pt x="0" y="1233"/>
                    <a:pt x="356" y="1587"/>
                    <a:pt x="793" y="1587"/>
                  </a:cubicBezTo>
                  <a:cubicBezTo>
                    <a:pt x="1232" y="1587"/>
                    <a:pt x="1587" y="1233"/>
                    <a:pt x="1587" y="794"/>
                  </a:cubicBezTo>
                  <a:cubicBezTo>
                    <a:pt x="1587" y="356"/>
                    <a:pt x="1232" y="0"/>
                    <a:pt x="7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 name="Google Shape;47;p6"/>
          <p:cNvGrpSpPr/>
          <p:nvPr/>
        </p:nvGrpSpPr>
        <p:grpSpPr>
          <a:xfrm>
            <a:off x="88653" y="239838"/>
            <a:ext cx="8569088" cy="5803100"/>
            <a:chOff x="88653" y="179878"/>
            <a:chExt cx="8569088" cy="4352325"/>
          </a:xfrm>
        </p:grpSpPr>
        <p:sp>
          <p:nvSpPr>
            <p:cNvPr id="48" name="Google Shape;48;p6"/>
            <p:cNvSpPr/>
            <p:nvPr/>
          </p:nvSpPr>
          <p:spPr>
            <a:xfrm>
              <a:off x="8513666" y="300941"/>
              <a:ext cx="144075" cy="144075"/>
            </a:xfrm>
            <a:custGeom>
              <a:avLst/>
              <a:gdLst/>
              <a:ahLst/>
              <a:cxnLst/>
              <a:rect l="l" t="t" r="r" b="b"/>
              <a:pathLst>
                <a:path w="387" h="387" extrusionOk="0">
                  <a:moveTo>
                    <a:pt x="189" y="0"/>
                  </a:moveTo>
                  <a:lnTo>
                    <a:pt x="156" y="137"/>
                  </a:lnTo>
                  <a:cubicBezTo>
                    <a:pt x="153" y="147"/>
                    <a:pt x="146" y="154"/>
                    <a:pt x="137" y="157"/>
                  </a:cubicBezTo>
                  <a:lnTo>
                    <a:pt x="1" y="197"/>
                  </a:lnTo>
                  <a:lnTo>
                    <a:pt x="138" y="231"/>
                  </a:lnTo>
                  <a:cubicBezTo>
                    <a:pt x="147" y="233"/>
                    <a:pt x="156" y="241"/>
                    <a:pt x="158" y="250"/>
                  </a:cubicBezTo>
                  <a:lnTo>
                    <a:pt x="198" y="386"/>
                  </a:lnTo>
                  <a:lnTo>
                    <a:pt x="232" y="248"/>
                  </a:lnTo>
                  <a:cubicBezTo>
                    <a:pt x="234" y="239"/>
                    <a:pt x="241" y="231"/>
                    <a:pt x="251" y="228"/>
                  </a:cubicBezTo>
                  <a:lnTo>
                    <a:pt x="387" y="188"/>
                  </a:lnTo>
                  <a:lnTo>
                    <a:pt x="249" y="154"/>
                  </a:lnTo>
                  <a:cubicBezTo>
                    <a:pt x="240" y="152"/>
                    <a:pt x="232" y="146"/>
                    <a:pt x="230" y="136"/>
                  </a:cubicBezTo>
                  <a:lnTo>
                    <a:pt x="18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6"/>
            <p:cNvSpPr/>
            <p:nvPr/>
          </p:nvSpPr>
          <p:spPr>
            <a:xfrm>
              <a:off x="8358728" y="179878"/>
              <a:ext cx="144075" cy="144075"/>
            </a:xfrm>
            <a:custGeom>
              <a:avLst/>
              <a:gdLst/>
              <a:ahLst/>
              <a:cxnLst/>
              <a:rect l="l" t="t" r="r" b="b"/>
              <a:pathLst>
                <a:path w="387" h="387" extrusionOk="0">
                  <a:moveTo>
                    <a:pt x="189" y="0"/>
                  </a:moveTo>
                  <a:lnTo>
                    <a:pt x="156" y="137"/>
                  </a:lnTo>
                  <a:cubicBezTo>
                    <a:pt x="153" y="147"/>
                    <a:pt x="146" y="154"/>
                    <a:pt x="137" y="157"/>
                  </a:cubicBezTo>
                  <a:lnTo>
                    <a:pt x="1" y="197"/>
                  </a:lnTo>
                  <a:lnTo>
                    <a:pt x="138" y="231"/>
                  </a:lnTo>
                  <a:cubicBezTo>
                    <a:pt x="147" y="233"/>
                    <a:pt x="156" y="241"/>
                    <a:pt x="158" y="250"/>
                  </a:cubicBezTo>
                  <a:lnTo>
                    <a:pt x="198" y="386"/>
                  </a:lnTo>
                  <a:lnTo>
                    <a:pt x="232" y="248"/>
                  </a:lnTo>
                  <a:cubicBezTo>
                    <a:pt x="234" y="239"/>
                    <a:pt x="241" y="231"/>
                    <a:pt x="251" y="228"/>
                  </a:cubicBezTo>
                  <a:lnTo>
                    <a:pt x="387" y="188"/>
                  </a:lnTo>
                  <a:lnTo>
                    <a:pt x="249" y="154"/>
                  </a:lnTo>
                  <a:cubicBezTo>
                    <a:pt x="240" y="152"/>
                    <a:pt x="232" y="146"/>
                    <a:pt x="230" y="136"/>
                  </a:cubicBezTo>
                  <a:lnTo>
                    <a:pt x="1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6"/>
            <p:cNvSpPr/>
            <p:nvPr/>
          </p:nvSpPr>
          <p:spPr>
            <a:xfrm>
              <a:off x="88653" y="4388128"/>
              <a:ext cx="144075" cy="144075"/>
            </a:xfrm>
            <a:custGeom>
              <a:avLst/>
              <a:gdLst/>
              <a:ahLst/>
              <a:cxnLst/>
              <a:rect l="l" t="t" r="r" b="b"/>
              <a:pathLst>
                <a:path w="387" h="387" extrusionOk="0">
                  <a:moveTo>
                    <a:pt x="189" y="0"/>
                  </a:moveTo>
                  <a:lnTo>
                    <a:pt x="156" y="137"/>
                  </a:lnTo>
                  <a:cubicBezTo>
                    <a:pt x="153" y="147"/>
                    <a:pt x="146" y="154"/>
                    <a:pt x="137" y="157"/>
                  </a:cubicBezTo>
                  <a:lnTo>
                    <a:pt x="1" y="197"/>
                  </a:lnTo>
                  <a:lnTo>
                    <a:pt x="138" y="231"/>
                  </a:lnTo>
                  <a:cubicBezTo>
                    <a:pt x="147" y="233"/>
                    <a:pt x="156" y="241"/>
                    <a:pt x="158" y="250"/>
                  </a:cubicBezTo>
                  <a:lnTo>
                    <a:pt x="198" y="386"/>
                  </a:lnTo>
                  <a:lnTo>
                    <a:pt x="232" y="248"/>
                  </a:lnTo>
                  <a:cubicBezTo>
                    <a:pt x="234" y="239"/>
                    <a:pt x="241" y="231"/>
                    <a:pt x="251" y="228"/>
                  </a:cubicBezTo>
                  <a:lnTo>
                    <a:pt x="387" y="188"/>
                  </a:lnTo>
                  <a:lnTo>
                    <a:pt x="249" y="154"/>
                  </a:lnTo>
                  <a:cubicBezTo>
                    <a:pt x="240" y="152"/>
                    <a:pt x="232" y="146"/>
                    <a:pt x="230" y="136"/>
                  </a:cubicBezTo>
                  <a:lnTo>
                    <a:pt x="18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6"/>
            <p:cNvSpPr/>
            <p:nvPr/>
          </p:nvSpPr>
          <p:spPr>
            <a:xfrm>
              <a:off x="369376" y="4030776"/>
              <a:ext cx="86425" cy="86425"/>
            </a:xfrm>
            <a:custGeom>
              <a:avLst/>
              <a:gdLst/>
              <a:ahLst/>
              <a:cxnLst/>
              <a:rect l="l" t="t" r="r" b="b"/>
              <a:pathLst>
                <a:path w="387" h="387" extrusionOk="0">
                  <a:moveTo>
                    <a:pt x="189" y="0"/>
                  </a:moveTo>
                  <a:lnTo>
                    <a:pt x="156" y="137"/>
                  </a:lnTo>
                  <a:cubicBezTo>
                    <a:pt x="153" y="147"/>
                    <a:pt x="146" y="154"/>
                    <a:pt x="137" y="157"/>
                  </a:cubicBezTo>
                  <a:lnTo>
                    <a:pt x="1" y="197"/>
                  </a:lnTo>
                  <a:lnTo>
                    <a:pt x="138" y="231"/>
                  </a:lnTo>
                  <a:cubicBezTo>
                    <a:pt x="147" y="233"/>
                    <a:pt x="156" y="241"/>
                    <a:pt x="158" y="250"/>
                  </a:cubicBezTo>
                  <a:lnTo>
                    <a:pt x="198" y="386"/>
                  </a:lnTo>
                  <a:lnTo>
                    <a:pt x="232" y="248"/>
                  </a:lnTo>
                  <a:cubicBezTo>
                    <a:pt x="234" y="239"/>
                    <a:pt x="241" y="231"/>
                    <a:pt x="251" y="228"/>
                  </a:cubicBezTo>
                  <a:lnTo>
                    <a:pt x="387" y="188"/>
                  </a:lnTo>
                  <a:lnTo>
                    <a:pt x="249" y="154"/>
                  </a:lnTo>
                  <a:cubicBezTo>
                    <a:pt x="240" y="152"/>
                    <a:pt x="232" y="146"/>
                    <a:pt x="230" y="136"/>
                  </a:cubicBezTo>
                  <a:lnTo>
                    <a:pt x="18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
        <p:cNvGrpSpPr/>
        <p:nvPr/>
      </p:nvGrpSpPr>
      <p:grpSpPr>
        <a:xfrm>
          <a:off x="0" y="0"/>
          <a:ext cx="0" cy="0"/>
          <a:chOff x="0" y="0"/>
          <a:chExt cx="0" cy="0"/>
        </a:xfrm>
      </p:grpSpPr>
      <p:sp>
        <p:nvSpPr>
          <p:cNvPr id="53" name="Google Shape;53;p7"/>
          <p:cNvSpPr/>
          <p:nvPr/>
        </p:nvSpPr>
        <p:spPr>
          <a:xfrm>
            <a:off x="0" y="0"/>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4" name="Google Shape;54;p7"/>
          <p:cNvGrpSpPr/>
          <p:nvPr/>
        </p:nvGrpSpPr>
        <p:grpSpPr>
          <a:xfrm>
            <a:off x="830392" y="1588342"/>
            <a:ext cx="745763" cy="61101"/>
            <a:chOff x="4580561" y="2589004"/>
            <a:chExt cx="1064464" cy="25200"/>
          </a:xfrm>
        </p:grpSpPr>
        <p:sp>
          <p:nvSpPr>
            <p:cNvPr id="55" name="Google Shape;55;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 name="Google Shape;57;p7"/>
          <p:cNvSpPr txBox="1">
            <a:spLocks noGrp="1"/>
          </p:cNvSpPr>
          <p:nvPr>
            <p:ph type="title"/>
          </p:nvPr>
        </p:nvSpPr>
        <p:spPr>
          <a:xfrm>
            <a:off x="730000" y="1758200"/>
            <a:ext cx="3300900" cy="22496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2"/>
              </a:buClr>
              <a:buSzPts val="3000"/>
              <a:buNone/>
              <a:defRPr sz="3000">
                <a:solidFill>
                  <a:schemeClr val="dk2"/>
                </a:solidFill>
              </a:defRPr>
            </a:lvl1pPr>
            <a:lvl2pPr lvl="1" algn="l">
              <a:lnSpc>
                <a:spcPct val="100000"/>
              </a:lnSpc>
              <a:spcBef>
                <a:spcPts val="0"/>
              </a:spcBef>
              <a:spcAft>
                <a:spcPts val="0"/>
              </a:spcAft>
              <a:buClr>
                <a:schemeClr val="dk2"/>
              </a:buClr>
              <a:buSzPts val="3000"/>
              <a:buNone/>
              <a:defRPr sz="3000">
                <a:solidFill>
                  <a:schemeClr val="dk2"/>
                </a:solidFill>
              </a:defRPr>
            </a:lvl2pPr>
            <a:lvl3pPr lvl="2" algn="l">
              <a:lnSpc>
                <a:spcPct val="100000"/>
              </a:lnSpc>
              <a:spcBef>
                <a:spcPts val="0"/>
              </a:spcBef>
              <a:spcAft>
                <a:spcPts val="0"/>
              </a:spcAft>
              <a:buClr>
                <a:schemeClr val="dk2"/>
              </a:buClr>
              <a:buSzPts val="3000"/>
              <a:buNone/>
              <a:defRPr sz="3000">
                <a:solidFill>
                  <a:schemeClr val="dk2"/>
                </a:solidFill>
              </a:defRPr>
            </a:lvl3pPr>
            <a:lvl4pPr lvl="3" algn="l">
              <a:lnSpc>
                <a:spcPct val="100000"/>
              </a:lnSpc>
              <a:spcBef>
                <a:spcPts val="0"/>
              </a:spcBef>
              <a:spcAft>
                <a:spcPts val="0"/>
              </a:spcAft>
              <a:buClr>
                <a:schemeClr val="dk2"/>
              </a:buClr>
              <a:buSzPts val="3000"/>
              <a:buNone/>
              <a:defRPr sz="3000">
                <a:solidFill>
                  <a:schemeClr val="dk2"/>
                </a:solidFill>
              </a:defRPr>
            </a:lvl4pPr>
            <a:lvl5pPr lvl="4" algn="l">
              <a:lnSpc>
                <a:spcPct val="100000"/>
              </a:lnSpc>
              <a:spcBef>
                <a:spcPts val="0"/>
              </a:spcBef>
              <a:spcAft>
                <a:spcPts val="0"/>
              </a:spcAft>
              <a:buClr>
                <a:schemeClr val="dk2"/>
              </a:buClr>
              <a:buSzPts val="3000"/>
              <a:buNone/>
              <a:defRPr sz="3000">
                <a:solidFill>
                  <a:schemeClr val="dk2"/>
                </a:solidFill>
              </a:defRPr>
            </a:lvl5pPr>
            <a:lvl6pPr lvl="5" algn="l">
              <a:lnSpc>
                <a:spcPct val="100000"/>
              </a:lnSpc>
              <a:spcBef>
                <a:spcPts val="0"/>
              </a:spcBef>
              <a:spcAft>
                <a:spcPts val="0"/>
              </a:spcAft>
              <a:buClr>
                <a:schemeClr val="dk2"/>
              </a:buClr>
              <a:buSzPts val="3000"/>
              <a:buNone/>
              <a:defRPr sz="3000">
                <a:solidFill>
                  <a:schemeClr val="dk2"/>
                </a:solidFill>
              </a:defRPr>
            </a:lvl6pPr>
            <a:lvl7pPr lvl="6" algn="l">
              <a:lnSpc>
                <a:spcPct val="100000"/>
              </a:lnSpc>
              <a:spcBef>
                <a:spcPts val="0"/>
              </a:spcBef>
              <a:spcAft>
                <a:spcPts val="0"/>
              </a:spcAft>
              <a:buClr>
                <a:schemeClr val="dk2"/>
              </a:buClr>
              <a:buSzPts val="3000"/>
              <a:buNone/>
              <a:defRPr sz="3000">
                <a:solidFill>
                  <a:schemeClr val="dk2"/>
                </a:solidFill>
              </a:defRPr>
            </a:lvl7pPr>
            <a:lvl8pPr lvl="7" algn="l">
              <a:lnSpc>
                <a:spcPct val="100000"/>
              </a:lnSpc>
              <a:spcBef>
                <a:spcPts val="0"/>
              </a:spcBef>
              <a:spcAft>
                <a:spcPts val="0"/>
              </a:spcAft>
              <a:buClr>
                <a:schemeClr val="dk2"/>
              </a:buClr>
              <a:buSzPts val="3000"/>
              <a:buNone/>
              <a:defRPr sz="3000">
                <a:solidFill>
                  <a:schemeClr val="dk2"/>
                </a:solidFill>
              </a:defRPr>
            </a:lvl8pPr>
            <a:lvl9pPr lvl="8" algn="l">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58" name="Google Shape;58;p7"/>
          <p:cNvSpPr txBox="1">
            <a:spLocks noGrp="1"/>
          </p:cNvSpPr>
          <p:nvPr>
            <p:ph type="subTitle" idx="1"/>
          </p:nvPr>
        </p:nvSpPr>
        <p:spPr>
          <a:xfrm>
            <a:off x="724950" y="4215367"/>
            <a:ext cx="3300900" cy="101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60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9" name="Google Shape;59;p7"/>
          <p:cNvSpPr txBox="1">
            <a:spLocks noGrp="1"/>
          </p:cNvSpPr>
          <p:nvPr>
            <p:ph type="body" idx="2"/>
          </p:nvPr>
        </p:nvSpPr>
        <p:spPr>
          <a:xfrm>
            <a:off x="5174225" y="1803500"/>
            <a:ext cx="3374400" cy="4034000"/>
          </a:xfrm>
          <a:prstGeom prst="rect">
            <a:avLst/>
          </a:prstGeom>
          <a:noFill/>
          <a:ln>
            <a:noFill/>
          </a:ln>
        </p:spPr>
        <p:txBody>
          <a:bodyPr spcFirstLastPara="1" wrap="square" lIns="91425" tIns="91425" rIns="91425" bIns="91425" anchor="t" anchorCtr="0">
            <a:noAutofit/>
          </a:bodyPr>
          <a:lstStyle>
            <a:lvl1pPr marL="457200" lvl="0" indent="-381000" algn="l">
              <a:lnSpc>
                <a:spcPct val="120000"/>
              </a:lnSpc>
              <a:spcBef>
                <a:spcPts val="600"/>
              </a:spcBef>
              <a:spcAft>
                <a:spcPts val="0"/>
              </a:spcAft>
              <a:buSzPts val="2400"/>
              <a:buChar char="▷"/>
              <a:defRPr/>
            </a:lvl1pPr>
            <a:lvl2pPr marL="914400" lvl="1" indent="-381000" algn="l">
              <a:lnSpc>
                <a:spcPct val="120000"/>
              </a:lnSpc>
              <a:spcBef>
                <a:spcPts val="0"/>
              </a:spcBef>
              <a:spcAft>
                <a:spcPts val="0"/>
              </a:spcAft>
              <a:buSzPts val="2400"/>
              <a:buChar char="○"/>
              <a:defRPr/>
            </a:lvl2pPr>
            <a:lvl3pPr marL="1371600" lvl="2" indent="-381000" algn="l">
              <a:lnSpc>
                <a:spcPct val="120000"/>
              </a:lnSpc>
              <a:spcBef>
                <a:spcPts val="0"/>
              </a:spcBef>
              <a:spcAft>
                <a:spcPts val="0"/>
              </a:spcAft>
              <a:buSzPts val="2400"/>
              <a:buChar char="■"/>
              <a:defRPr/>
            </a:lvl3pPr>
            <a:lvl4pPr marL="1828800" lvl="3" indent="-381000" algn="l">
              <a:lnSpc>
                <a:spcPct val="120000"/>
              </a:lnSpc>
              <a:spcBef>
                <a:spcPts val="0"/>
              </a:spcBef>
              <a:spcAft>
                <a:spcPts val="0"/>
              </a:spcAft>
              <a:buSzPts val="2400"/>
              <a:buChar char="●"/>
              <a:defRPr/>
            </a:lvl4pPr>
            <a:lvl5pPr marL="2286000" lvl="4" indent="-381000" algn="l">
              <a:lnSpc>
                <a:spcPct val="120000"/>
              </a:lnSpc>
              <a:spcBef>
                <a:spcPts val="0"/>
              </a:spcBef>
              <a:spcAft>
                <a:spcPts val="0"/>
              </a:spcAft>
              <a:buSzPts val="2400"/>
              <a:buChar char="○"/>
              <a:defRPr/>
            </a:lvl5pPr>
            <a:lvl6pPr marL="2743200" lvl="5" indent="-381000" algn="l">
              <a:lnSpc>
                <a:spcPct val="120000"/>
              </a:lnSpc>
              <a:spcBef>
                <a:spcPts val="0"/>
              </a:spcBef>
              <a:spcAft>
                <a:spcPts val="0"/>
              </a:spcAft>
              <a:buSzPts val="2400"/>
              <a:buChar char="■"/>
              <a:defRPr/>
            </a:lvl6pPr>
            <a:lvl7pPr marL="3200400" lvl="6" indent="-381000" algn="l">
              <a:lnSpc>
                <a:spcPct val="120000"/>
              </a:lnSpc>
              <a:spcBef>
                <a:spcPts val="0"/>
              </a:spcBef>
              <a:spcAft>
                <a:spcPts val="0"/>
              </a:spcAft>
              <a:buSzPts val="2400"/>
              <a:buChar char="●"/>
              <a:defRPr/>
            </a:lvl7pPr>
            <a:lvl8pPr marL="3657600" lvl="7" indent="-381000" algn="l">
              <a:lnSpc>
                <a:spcPct val="120000"/>
              </a:lnSpc>
              <a:spcBef>
                <a:spcPts val="0"/>
              </a:spcBef>
              <a:spcAft>
                <a:spcPts val="0"/>
              </a:spcAft>
              <a:buSzPts val="2400"/>
              <a:buChar char="○"/>
              <a:defRPr/>
            </a:lvl8pPr>
            <a:lvl9pPr marL="4114800" lvl="8" indent="-381000" algn="l">
              <a:lnSpc>
                <a:spcPct val="120000"/>
              </a:lnSpc>
              <a:spcBef>
                <a:spcPts val="0"/>
              </a:spcBef>
              <a:spcAft>
                <a:spcPts val="0"/>
              </a:spcAft>
              <a:buSzPts val="2400"/>
              <a:buChar char="■"/>
              <a:defRPr/>
            </a:lvl9pPr>
          </a:lstStyle>
          <a:p>
            <a:endParaRPr/>
          </a:p>
        </p:txBody>
      </p:sp>
      <p:sp>
        <p:nvSpPr>
          <p:cNvPr id="60" name="Google Shape;60;p7"/>
          <p:cNvSpPr txBox="1">
            <a:spLocks noGrp="1"/>
          </p:cNvSpPr>
          <p:nvPr>
            <p:ph type="sldNum" idx="12"/>
          </p:nvPr>
        </p:nvSpPr>
        <p:spPr>
          <a:xfrm>
            <a:off x="8536302" y="6333135"/>
            <a:ext cx="5487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8"/>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63" name="Google Shape;63;p8"/>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64" name="Google Shape;64;p8"/>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66" name="Google Shape;66;p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68"/>
        <p:cNvGrpSpPr/>
        <p:nvPr/>
      </p:nvGrpSpPr>
      <p:grpSpPr>
        <a:xfrm>
          <a:off x="0" y="0"/>
          <a:ext cx="0" cy="0"/>
          <a:chOff x="0" y="0"/>
          <a:chExt cx="0" cy="0"/>
        </a:xfrm>
      </p:grpSpPr>
      <p:sp>
        <p:nvSpPr>
          <p:cNvPr id="69" name="Google Shape;69;p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0" name="Google Shape;70;p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71" name="Google Shape;71;p9"/>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3" name="Google Shape;73;p9"/>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4" name="Google Shape;74;p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76"/>
        <p:cNvGrpSpPr/>
        <p:nvPr/>
      </p:nvGrpSpPr>
      <p:grpSpPr>
        <a:xfrm>
          <a:off x="0" y="0"/>
          <a:ext cx="0" cy="0"/>
          <a:chOff x="0" y="0"/>
          <a:chExt cx="0" cy="0"/>
        </a:xfrm>
      </p:grpSpPr>
      <p:sp>
        <p:nvSpPr>
          <p:cNvPr id="77" name="Google Shape;77;p10"/>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8" name="Google Shape;78;p10"/>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79" name="Google Shape;79;p10"/>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1" name="Google Shape;81;p10"/>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2" name="Google Shape;82;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reativecommons.org/licenses/by/4.0" TargetMode="External"/><Relationship Id="rId4" Type="http://schemas.openxmlformats.org/officeDocument/2006/relationships/hyperlink" Target="http://asccc-oeri.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Ying.liu@mail.ccsf.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hem.libretexts.org/Courses/Remixer_University/LibreVerse_Accessibility_Conformance_Report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zoom.libretexts.org/" TargetMode="External"/><Relationship Id="rId5" Type="http://schemas.openxmlformats.org/officeDocument/2006/relationships/hyperlink" Target="https://chem.libretexts.org/Courses/Remixer_University/Mastering_ADAPT%3A_A_User's_Guide/03%3A_Using_ADAPT_as_an_Administrator/3.01%3A_Interfacing_to_Canvas_via_LTI" TargetMode="External"/><Relationship Id="rId4" Type="http://schemas.openxmlformats.org/officeDocument/2006/relationships/hyperlink" Target="https://chem.libretexts.org/Courses/Remixer_University/LibreTexts_Construction_Guide/09%3A_ADAPT_Homework_System"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asccc-oeri.org/2023/05/05/whats-new-in-spanish-oer-tarea-libre/" TargetMode="External"/><Relationship Id="rId13" Type="http://schemas.openxmlformats.org/officeDocument/2006/relationships/hyperlink" Target="https://asccc-oeri.org/2021/05/07/spanish-libretexts-and-adapt-using-oer-to-customize-your-spanish-text-and-integrate-a-homework-system/" TargetMode="External"/><Relationship Id="rId3" Type="http://schemas.openxmlformats.org/officeDocument/2006/relationships/hyperlink" Target="https://asccc-oeri.org/2024/05/03/continuing-the-path-to-zero-in-spanish-open-educational-resources-oer-tarea-libre-2/" TargetMode="External"/><Relationship Id="rId7" Type="http://schemas.openxmlformats.org/officeDocument/2006/relationships/hyperlink" Target="https://asccc-oeri.org/2023/10/20/getting-spanish-to-zero-an-openly-licensed-homework-option-for-spanish/" TargetMode="External"/><Relationship Id="rId12" Type="http://schemas.openxmlformats.org/officeDocument/2006/relationships/hyperlink" Target="https://asccc-oeri.org/2021/10/15/remixing-spanish-oer/"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asccc-oeri.org/2023/10/27/spanish-open-educational-resources-oer-hackathon-lets-create-a-hw-collection/" TargetMode="External"/><Relationship Id="rId11" Type="http://schemas.openxmlformats.org/officeDocument/2006/relationships/hyperlink" Target="https://asccc-oeri.org/2022/03/25/whats-new-in-spanish-oer/" TargetMode="External"/><Relationship Id="rId5" Type="http://schemas.openxmlformats.org/officeDocument/2006/relationships/hyperlink" Target="https://asccc-oeri.org/2024/04/12/beyond-traditional-spanish-homework-adding-project-based-learning-to-your-open-educational-practices/" TargetMode="External"/><Relationship Id="rId10" Type="http://schemas.openxmlformats.org/officeDocument/2006/relationships/hyperlink" Target="https://asccc-oeri.org/2022/11/04/whats-new-in-spanish-open-educational-resources-oer/" TargetMode="External"/><Relationship Id="rId4" Type="http://schemas.openxmlformats.org/officeDocument/2006/relationships/hyperlink" Target="https://asccc-oeri.org/2024/04/26/getting-spanish-homework-to-zero-textbook-cost-ztc-with-libretexts-adapt/" TargetMode="External"/><Relationship Id="rId9" Type="http://schemas.openxmlformats.org/officeDocument/2006/relationships/hyperlink" Target="https://asccc-oeri.org/2023/04/28/remixing-spanish-oers-in-libretexts-and-importing-to-canvas/" TargetMode="External"/><Relationship Id="rId14" Type="http://schemas.openxmlformats.org/officeDocument/2006/relationships/hyperlink" Target="https://asccc-oeri.org/2021/05/03/oer-and-spanish/"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libretexts.org/news-event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hyperlink" Target="http://asccc-oeri.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hyperlink" Target="mailto:%20oeri@asccc.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sccc-oeri.org/2024/06/14/adapt-level-1-accessing-adapt-and-finding-existing-assessmen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asccc-oeri.org/2024/07/15/adapt-level-3-using-adapt-in-canvas/" TargetMode="External"/><Relationship Id="rId4" Type="http://schemas.openxmlformats.org/officeDocument/2006/relationships/hyperlink" Target="https://asccc-oeri.org/2024/06/21/adapt-level-2-creating-in-adap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hem.libretexts.org/Courses/Remixer_University/Mastering_ADAPT%3A_A_User's_Guide/03%3A_Using_ADAPT_as_an_Administrator/3.01%3A_Interfacing_to_Canvas_via_LT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ctrTitle"/>
          </p:nvPr>
        </p:nvSpPr>
        <p:spPr>
          <a:xfrm>
            <a:off x="919169" y="2865018"/>
            <a:ext cx="7612500" cy="1480200"/>
          </a:xfrm>
          <a:prstGeom prst="rect">
            <a:avLst/>
          </a:prstGeom>
          <a:noFill/>
          <a:ln>
            <a:noFill/>
          </a:ln>
        </p:spPr>
        <p:txBody>
          <a:bodyPr spcFirstLastPara="1" wrap="square" lIns="91425" tIns="45700" rIns="91425" bIns="0" anchor="b" anchorCtr="0">
            <a:normAutofit fontScale="90000"/>
          </a:bodyPr>
          <a:lstStyle/>
          <a:p>
            <a:pPr marL="0" marR="0" lvl="0" indent="0" algn="ctr" rtl="0">
              <a:lnSpc>
                <a:spcPct val="90000"/>
              </a:lnSpc>
              <a:spcBef>
                <a:spcPts val="0"/>
              </a:spcBef>
              <a:spcAft>
                <a:spcPts val="0"/>
              </a:spcAft>
              <a:buSzPct val="58332"/>
              <a:buNone/>
            </a:pPr>
            <a:r>
              <a:rPr lang="en-US" sz="4800" dirty="0">
                <a:latin typeface="Arial"/>
                <a:ea typeface="Arial"/>
                <a:cs typeface="Arial"/>
                <a:sym typeface="Arial"/>
              </a:rPr>
              <a:t>ADAPT </a:t>
            </a:r>
            <a:r>
              <a:rPr lang="en-US" sz="4800" dirty="0"/>
              <a:t>Level 4</a:t>
            </a:r>
            <a:endParaRPr sz="4800" dirty="0"/>
          </a:p>
          <a:p>
            <a:pPr marL="0" marR="0" lvl="0" indent="0" algn="ctr" rtl="0">
              <a:lnSpc>
                <a:spcPct val="90000"/>
              </a:lnSpc>
              <a:spcBef>
                <a:spcPts val="0"/>
              </a:spcBef>
              <a:spcAft>
                <a:spcPts val="0"/>
              </a:spcAft>
              <a:buSzPct val="58332"/>
              <a:buNone/>
            </a:pPr>
            <a:endParaRPr sz="4800" dirty="0"/>
          </a:p>
          <a:p>
            <a:pPr marL="0" marR="0" lvl="0" indent="0" algn="ctr" rtl="0">
              <a:lnSpc>
                <a:spcPct val="90000"/>
              </a:lnSpc>
              <a:spcBef>
                <a:spcPts val="0"/>
              </a:spcBef>
              <a:spcAft>
                <a:spcPts val="0"/>
              </a:spcAft>
              <a:buSzPct val="80769"/>
              <a:buNone/>
            </a:pPr>
            <a:r>
              <a:rPr lang="en-US" sz="3466" dirty="0"/>
              <a:t>Creating and Using Question Banks in ADAPT</a:t>
            </a:r>
            <a:endParaRPr sz="3466" dirty="0"/>
          </a:p>
        </p:txBody>
      </p:sp>
      <p:sp>
        <p:nvSpPr>
          <p:cNvPr id="126" name="Google Shape;126;p17"/>
          <p:cNvSpPr txBox="1">
            <a:spLocks noGrp="1"/>
          </p:cNvSpPr>
          <p:nvPr>
            <p:ph type="subTitle" idx="1"/>
          </p:nvPr>
        </p:nvSpPr>
        <p:spPr>
          <a:xfrm>
            <a:off x="311726" y="5220084"/>
            <a:ext cx="8344593" cy="1333116"/>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20000"/>
              </a:lnSpc>
              <a:spcBef>
                <a:spcPts val="750"/>
              </a:spcBef>
              <a:spcAft>
                <a:spcPts val="0"/>
              </a:spcAft>
              <a:buSzPct val="114285"/>
              <a:buNone/>
            </a:pPr>
            <a:r>
              <a:rPr lang="en-US" sz="2000"/>
              <a:t>July 22, 2024. </a:t>
            </a:r>
            <a:br>
              <a:rPr lang="en-US" sz="2000"/>
            </a:br>
            <a:r>
              <a:rPr lang="en-US" sz="2000"/>
              <a:t>This work is licensed under a </a:t>
            </a:r>
            <a:r>
              <a:rPr lang="en-US" sz="2000" u="sng">
                <a:solidFill>
                  <a:schemeClr val="hlink"/>
                </a:solidFill>
                <a:hlinkClick r:id="rId3"/>
              </a:rPr>
              <a:t>Creative Commons Attribution 4.0 International License</a:t>
            </a:r>
            <a:r>
              <a:rPr lang="en-US" sz="2000"/>
              <a:t>. </a:t>
            </a:r>
            <a:endParaRPr/>
          </a:p>
          <a:p>
            <a:pPr marL="0" lvl="0" indent="0" algn="l" rtl="0">
              <a:lnSpc>
                <a:spcPct val="120000"/>
              </a:lnSpc>
              <a:spcBef>
                <a:spcPts val="750"/>
              </a:spcBef>
              <a:spcAft>
                <a:spcPts val="0"/>
              </a:spcAft>
              <a:buSzPct val="114285"/>
              <a:buNone/>
            </a:pPr>
            <a:r>
              <a:rPr lang="en-US" sz="2000"/>
              <a:t>Attribute this slide deck as: “ADAPT Level 4” by </a:t>
            </a:r>
            <a:r>
              <a:rPr lang="en-US" sz="2000" u="sng">
                <a:solidFill>
                  <a:schemeClr val="hlink"/>
                </a:solidFill>
                <a:hlinkClick r:id="rId4"/>
              </a:rPr>
              <a:t>ASCCC OERI</a:t>
            </a:r>
            <a:r>
              <a:rPr lang="en-US" sz="2000"/>
              <a:t> is licensed under </a:t>
            </a:r>
            <a:r>
              <a:rPr lang="en-US" sz="2000" u="sng">
                <a:solidFill>
                  <a:schemeClr val="hlink"/>
                </a:solidFill>
                <a:hlinkClick r:id="rId5"/>
              </a:rPr>
              <a:t>CC BY 4.0</a:t>
            </a:r>
            <a:r>
              <a:rPr lang="en-US" sz="2000"/>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Import an ADAPT Course</a:t>
            </a:r>
            <a:endParaRPr/>
          </a:p>
        </p:txBody>
      </p:sp>
      <p:pic>
        <p:nvPicPr>
          <p:cNvPr id="188" name="Google Shape;188;p26" descr="Import course screenshot 4"/>
          <p:cNvPicPr preferRelativeResize="0"/>
          <p:nvPr/>
        </p:nvPicPr>
        <p:blipFill>
          <a:blip r:embed="rId3">
            <a:alphaModFix/>
          </a:blip>
          <a:stretch>
            <a:fillRect/>
          </a:stretch>
        </p:blipFill>
        <p:spPr>
          <a:xfrm>
            <a:off x="152400" y="4399178"/>
            <a:ext cx="8839200" cy="1673134"/>
          </a:xfrm>
          <a:prstGeom prst="rect">
            <a:avLst/>
          </a:prstGeom>
          <a:noFill/>
          <a:ln>
            <a:noFill/>
          </a:ln>
        </p:spPr>
      </p:pic>
      <p:pic>
        <p:nvPicPr>
          <p:cNvPr id="189" name="Google Shape;189;p26" descr="Import course screenshot 3"/>
          <p:cNvPicPr preferRelativeResize="0"/>
          <p:nvPr/>
        </p:nvPicPr>
        <p:blipFill>
          <a:blip r:embed="rId4">
            <a:alphaModFix/>
          </a:blip>
          <a:stretch>
            <a:fillRect/>
          </a:stretch>
        </p:blipFill>
        <p:spPr>
          <a:xfrm>
            <a:off x="152400" y="2080453"/>
            <a:ext cx="8839202" cy="21743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Create a Course in ADAPT</a:t>
            </a:r>
          </a:p>
        </p:txBody>
      </p:sp>
      <p:pic>
        <p:nvPicPr>
          <p:cNvPr id="196" name="Google Shape;196;p27" descr="Create course screenshot 1"/>
          <p:cNvPicPr preferRelativeResize="0"/>
          <p:nvPr/>
        </p:nvPicPr>
        <p:blipFill>
          <a:blip r:embed="rId3">
            <a:alphaModFix/>
          </a:blip>
          <a:stretch>
            <a:fillRect/>
          </a:stretch>
        </p:blipFill>
        <p:spPr>
          <a:xfrm>
            <a:off x="152400" y="2004603"/>
            <a:ext cx="8839201" cy="1424401"/>
          </a:xfrm>
          <a:prstGeom prst="rect">
            <a:avLst/>
          </a:prstGeom>
          <a:noFill/>
          <a:ln>
            <a:noFill/>
          </a:ln>
        </p:spPr>
      </p:pic>
      <p:pic>
        <p:nvPicPr>
          <p:cNvPr id="197" name="Google Shape;197;p27" descr="Create course screenshot 2"/>
          <p:cNvPicPr preferRelativeResize="0"/>
          <p:nvPr/>
        </p:nvPicPr>
        <p:blipFill>
          <a:blip r:embed="rId4">
            <a:alphaModFix/>
          </a:blip>
          <a:stretch>
            <a:fillRect/>
          </a:stretch>
        </p:blipFill>
        <p:spPr>
          <a:xfrm>
            <a:off x="152400" y="3581404"/>
            <a:ext cx="3951335" cy="3124195"/>
          </a:xfrm>
          <a:prstGeom prst="rect">
            <a:avLst/>
          </a:prstGeom>
          <a:noFill/>
          <a:ln>
            <a:noFill/>
          </a:ln>
        </p:spPr>
      </p:pic>
      <p:pic>
        <p:nvPicPr>
          <p:cNvPr id="198" name="Google Shape;198;p27" descr="Create course screenshot 3"/>
          <p:cNvPicPr preferRelativeResize="0"/>
          <p:nvPr/>
        </p:nvPicPr>
        <p:blipFill>
          <a:blip r:embed="rId5">
            <a:alphaModFix/>
          </a:blip>
          <a:stretch>
            <a:fillRect/>
          </a:stretch>
        </p:blipFill>
        <p:spPr>
          <a:xfrm>
            <a:off x="4376785" y="3581404"/>
            <a:ext cx="4538604" cy="31241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ADAPT Question Bank / Assignment</a:t>
            </a:r>
          </a:p>
        </p:txBody>
      </p:sp>
      <p:pic>
        <p:nvPicPr>
          <p:cNvPr id="205" name="Google Shape;205;p28" descr="ADAPT question bank / assignment 1"/>
          <p:cNvPicPr preferRelativeResize="0"/>
          <p:nvPr/>
        </p:nvPicPr>
        <p:blipFill>
          <a:blip r:embed="rId3">
            <a:alphaModFix/>
          </a:blip>
          <a:stretch>
            <a:fillRect/>
          </a:stretch>
        </p:blipFill>
        <p:spPr>
          <a:xfrm>
            <a:off x="152400" y="2575703"/>
            <a:ext cx="8839199" cy="36734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ADAPT Question Bank</a:t>
            </a:r>
          </a:p>
        </p:txBody>
      </p:sp>
      <p:pic>
        <p:nvPicPr>
          <p:cNvPr id="212" name="Google Shape;212;p29" descr="ADAPT question bank / assignment 2"/>
          <p:cNvPicPr preferRelativeResize="0"/>
          <p:nvPr/>
        </p:nvPicPr>
        <p:blipFill>
          <a:blip r:embed="rId3">
            <a:alphaModFix/>
          </a:blip>
          <a:stretch>
            <a:fillRect/>
          </a:stretch>
        </p:blipFill>
        <p:spPr>
          <a:xfrm>
            <a:off x="1546125" y="2052600"/>
            <a:ext cx="6379076" cy="45681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Create a New Assignment</a:t>
            </a:r>
          </a:p>
        </p:txBody>
      </p:sp>
      <p:pic>
        <p:nvPicPr>
          <p:cNvPr id="219" name="Google Shape;219;p30" descr="Create assignment 1"/>
          <p:cNvPicPr preferRelativeResize="0"/>
          <p:nvPr/>
        </p:nvPicPr>
        <p:blipFill>
          <a:blip r:embed="rId3">
            <a:alphaModFix/>
          </a:blip>
          <a:stretch>
            <a:fillRect/>
          </a:stretch>
        </p:blipFill>
        <p:spPr>
          <a:xfrm>
            <a:off x="1924900" y="2009228"/>
            <a:ext cx="5715000" cy="723900"/>
          </a:xfrm>
          <a:prstGeom prst="rect">
            <a:avLst/>
          </a:prstGeom>
          <a:noFill/>
          <a:ln>
            <a:noFill/>
          </a:ln>
        </p:spPr>
      </p:pic>
      <p:pic>
        <p:nvPicPr>
          <p:cNvPr id="220" name="Google Shape;220;p30" descr="Create assignment 2"/>
          <p:cNvPicPr preferRelativeResize="0"/>
          <p:nvPr/>
        </p:nvPicPr>
        <p:blipFill>
          <a:blip r:embed="rId4">
            <a:alphaModFix/>
          </a:blip>
          <a:stretch>
            <a:fillRect/>
          </a:stretch>
        </p:blipFill>
        <p:spPr>
          <a:xfrm>
            <a:off x="152400" y="2885528"/>
            <a:ext cx="4647754" cy="3820072"/>
          </a:xfrm>
          <a:prstGeom prst="rect">
            <a:avLst/>
          </a:prstGeom>
          <a:noFill/>
          <a:ln>
            <a:noFill/>
          </a:ln>
        </p:spPr>
      </p:pic>
      <p:sp>
        <p:nvSpPr>
          <p:cNvPr id="221" name="Google Shape;221;p30" descr="Create assignment 3"/>
          <p:cNvSpPr txBox="1">
            <a:spLocks noGrp="1"/>
          </p:cNvSpPr>
          <p:nvPr>
            <p:ph type="body" idx="1"/>
          </p:nvPr>
        </p:nvSpPr>
        <p:spPr>
          <a:xfrm>
            <a:off x="4998350" y="2942500"/>
            <a:ext cx="3613500" cy="3470100"/>
          </a:xfrm>
          <a:prstGeom prst="rect">
            <a:avLst/>
          </a:prstGeom>
          <a:noFill/>
          <a:ln>
            <a:noFill/>
          </a:ln>
        </p:spPr>
        <p:txBody>
          <a:bodyPr spcFirstLastPara="1" wrap="square" lIns="91425" tIns="45700" rIns="91425" bIns="45700" anchor="t" anchorCtr="0">
            <a:normAutofit fontScale="47500" lnSpcReduction="20000"/>
          </a:bodyPr>
          <a:lstStyle/>
          <a:p>
            <a:pPr marL="457200" lvl="0" indent="-306101" algn="l" rtl="0">
              <a:lnSpc>
                <a:spcPct val="120000"/>
              </a:lnSpc>
              <a:spcBef>
                <a:spcPts val="750"/>
              </a:spcBef>
              <a:spcAft>
                <a:spcPts val="0"/>
              </a:spcAft>
              <a:buSzPct val="100000"/>
              <a:buChar char="•"/>
            </a:pPr>
            <a:r>
              <a:rPr lang="en-US" sz="3050"/>
              <a:t>Modality:</a:t>
            </a:r>
            <a:endParaRPr sz="3050"/>
          </a:p>
          <a:p>
            <a:pPr marL="914400" lvl="1" indent="-320595" algn="l" rtl="0">
              <a:lnSpc>
                <a:spcPct val="120000"/>
              </a:lnSpc>
              <a:spcBef>
                <a:spcPts val="750"/>
              </a:spcBef>
              <a:spcAft>
                <a:spcPts val="0"/>
              </a:spcAft>
              <a:buSzPct val="100000"/>
              <a:buChar char="•"/>
            </a:pPr>
            <a:r>
              <a:rPr lang="en-US" sz="3050"/>
              <a:t>Summative: only enrolled students, grade recorded</a:t>
            </a:r>
            <a:endParaRPr sz="3050"/>
          </a:p>
          <a:p>
            <a:pPr marL="914400" lvl="1" indent="-320595" algn="l" rtl="0">
              <a:lnSpc>
                <a:spcPct val="120000"/>
              </a:lnSpc>
              <a:spcBef>
                <a:spcPts val="750"/>
              </a:spcBef>
              <a:spcAft>
                <a:spcPts val="0"/>
              </a:spcAft>
              <a:buSzPct val="100000"/>
              <a:buChar char="•"/>
            </a:pPr>
            <a:r>
              <a:rPr lang="en-US" sz="3050"/>
              <a:t>Formative: anyone with the link or QR code, no grade recording</a:t>
            </a:r>
            <a:endParaRPr sz="3050"/>
          </a:p>
          <a:p>
            <a:pPr marL="457200" lvl="0" indent="-306101" algn="l" rtl="0">
              <a:lnSpc>
                <a:spcPct val="120000"/>
              </a:lnSpc>
              <a:spcBef>
                <a:spcPts val="750"/>
              </a:spcBef>
              <a:spcAft>
                <a:spcPts val="0"/>
              </a:spcAft>
              <a:buSzPct val="100000"/>
              <a:buChar char="•"/>
            </a:pPr>
            <a:r>
              <a:rPr lang="en-US" sz="3050"/>
              <a:t>Source:</a:t>
            </a:r>
            <a:endParaRPr sz="3050"/>
          </a:p>
          <a:p>
            <a:pPr marL="914400" lvl="1" indent="-320595" algn="l" rtl="0">
              <a:lnSpc>
                <a:spcPct val="120000"/>
              </a:lnSpc>
              <a:spcBef>
                <a:spcPts val="750"/>
              </a:spcBef>
              <a:spcAft>
                <a:spcPts val="0"/>
              </a:spcAft>
              <a:buSzPct val="100000"/>
              <a:buChar char="•"/>
            </a:pPr>
            <a:r>
              <a:rPr lang="en-US" sz="3050"/>
              <a:t>Internal: ADAPT questions</a:t>
            </a:r>
            <a:endParaRPr sz="3050"/>
          </a:p>
          <a:p>
            <a:pPr marL="914400" lvl="1" indent="-320595" algn="l" rtl="0">
              <a:lnSpc>
                <a:spcPct val="120000"/>
              </a:lnSpc>
              <a:spcBef>
                <a:spcPts val="750"/>
              </a:spcBef>
              <a:spcAft>
                <a:spcPts val="0"/>
              </a:spcAft>
              <a:buSzPct val="100000"/>
              <a:buChar char="•"/>
            </a:pPr>
            <a:r>
              <a:rPr lang="en-US" sz="3050"/>
              <a:t>External: questions outside of ADAPT, manually input grade</a:t>
            </a:r>
            <a:endParaRPr sz="3050"/>
          </a:p>
          <a:p>
            <a:pPr marL="0" lvl="0" indent="0" algn="l" rtl="0">
              <a:lnSpc>
                <a:spcPct val="115000"/>
              </a:lnSpc>
              <a:spcBef>
                <a:spcPts val="0"/>
              </a:spcBef>
              <a:spcAft>
                <a:spcPts val="0"/>
              </a:spcAft>
              <a:buSzPct val="78431"/>
              <a:buNone/>
            </a:pPr>
            <a:endParaRPr sz="2400">
              <a:solidFill>
                <a:srgbClr val="000000"/>
              </a:solidFill>
            </a:endParaRPr>
          </a:p>
          <a:p>
            <a:pPr marL="0" marR="0" lvl="0" indent="101600" algn="l" rtl="0">
              <a:lnSpc>
                <a:spcPct val="120000"/>
              </a:lnSpc>
              <a:spcBef>
                <a:spcPts val="0"/>
              </a:spcBef>
              <a:spcAft>
                <a:spcPts val="0"/>
              </a:spcAft>
              <a:buSzPct val="66665"/>
              <a:buNone/>
            </a:pPr>
            <a:endParaRPr sz="24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Create a New Assignment</a:t>
            </a:r>
          </a:p>
        </p:txBody>
      </p:sp>
      <p:sp>
        <p:nvSpPr>
          <p:cNvPr id="228" name="Google Shape;228;p31" descr="Create assignment 5"/>
          <p:cNvSpPr txBox="1">
            <a:spLocks noGrp="1"/>
          </p:cNvSpPr>
          <p:nvPr>
            <p:ph type="body" idx="1"/>
          </p:nvPr>
        </p:nvSpPr>
        <p:spPr>
          <a:xfrm>
            <a:off x="4989075" y="2172250"/>
            <a:ext cx="3613500" cy="4611600"/>
          </a:xfrm>
          <a:prstGeom prst="rect">
            <a:avLst/>
          </a:prstGeom>
          <a:noFill/>
          <a:ln>
            <a:noFill/>
          </a:ln>
        </p:spPr>
        <p:txBody>
          <a:bodyPr spcFirstLastPara="1" wrap="square" lIns="91425" tIns="45700" rIns="91425" bIns="45700" anchor="t" anchorCtr="0">
            <a:normAutofit fontScale="40000" lnSpcReduction="20000"/>
          </a:bodyPr>
          <a:lstStyle/>
          <a:p>
            <a:pPr marL="457200" lvl="0" indent="-291575" algn="l" rtl="0">
              <a:lnSpc>
                <a:spcPct val="120000"/>
              </a:lnSpc>
              <a:spcBef>
                <a:spcPts val="750"/>
              </a:spcBef>
              <a:spcAft>
                <a:spcPts val="0"/>
              </a:spcAft>
              <a:buSzPct val="100000"/>
              <a:buChar char="•"/>
            </a:pPr>
            <a:r>
              <a:rPr lang="en-US" sz="3050"/>
              <a:t>Assessment Type:</a:t>
            </a:r>
            <a:endParaRPr sz="3050"/>
          </a:p>
          <a:p>
            <a:pPr marL="914400" lvl="1" indent="-306069" algn="l" rtl="0">
              <a:lnSpc>
                <a:spcPct val="120000"/>
              </a:lnSpc>
              <a:spcBef>
                <a:spcPts val="750"/>
              </a:spcBef>
              <a:spcAft>
                <a:spcPts val="0"/>
              </a:spcAft>
              <a:buSzPct val="100000"/>
              <a:buChar char="•"/>
            </a:pPr>
            <a:r>
              <a:rPr lang="en-US" sz="3050"/>
              <a:t>Real Time Graded Assessments: work well with auto-graded questions</a:t>
            </a:r>
            <a:endParaRPr sz="3050"/>
          </a:p>
          <a:p>
            <a:pPr marL="914400" lvl="1" indent="-306069" algn="l" rtl="0">
              <a:lnSpc>
                <a:spcPct val="120000"/>
              </a:lnSpc>
              <a:spcBef>
                <a:spcPts val="750"/>
              </a:spcBef>
              <a:spcAft>
                <a:spcPts val="0"/>
              </a:spcAft>
              <a:buSzPct val="100000"/>
              <a:buChar char="•"/>
            </a:pPr>
            <a:r>
              <a:rPr lang="en-US" sz="3050"/>
              <a:t>Delayed Graded Assessments: work well with open-ended questions</a:t>
            </a:r>
            <a:endParaRPr sz="3050"/>
          </a:p>
          <a:p>
            <a:pPr marL="457200" lvl="0" indent="-291575" algn="l" rtl="0">
              <a:lnSpc>
                <a:spcPct val="120000"/>
              </a:lnSpc>
              <a:spcBef>
                <a:spcPts val="750"/>
              </a:spcBef>
              <a:spcAft>
                <a:spcPts val="0"/>
              </a:spcAft>
              <a:buSzPct val="100000"/>
              <a:buChar char="•"/>
            </a:pPr>
            <a:r>
              <a:rPr lang="en-US" sz="3050"/>
              <a:t>Solutions Availability:</a:t>
            </a:r>
            <a:endParaRPr sz="3050"/>
          </a:p>
          <a:p>
            <a:pPr marL="914400" lvl="1" indent="-306069" algn="l" rtl="0">
              <a:lnSpc>
                <a:spcPct val="120000"/>
              </a:lnSpc>
              <a:spcBef>
                <a:spcPts val="750"/>
              </a:spcBef>
              <a:spcAft>
                <a:spcPts val="0"/>
              </a:spcAft>
              <a:buSzPct val="100000"/>
              <a:buChar char="•"/>
            </a:pPr>
            <a:r>
              <a:rPr lang="en-US" sz="3050"/>
              <a:t>Automatic: </a:t>
            </a:r>
            <a:endParaRPr sz="3050"/>
          </a:p>
          <a:p>
            <a:pPr marL="1371600" lvl="2" indent="-306069" algn="l" rtl="0">
              <a:lnSpc>
                <a:spcPct val="120000"/>
              </a:lnSpc>
              <a:spcBef>
                <a:spcPts val="750"/>
              </a:spcBef>
              <a:spcAft>
                <a:spcPts val="0"/>
              </a:spcAft>
              <a:buSzPct val="100000"/>
              <a:buChar char="•"/>
            </a:pPr>
            <a:r>
              <a:rPr lang="en-US" sz="3050"/>
              <a:t>Finite # attempts: students will see when they get the correct answer, or no more attempts left</a:t>
            </a:r>
            <a:endParaRPr sz="3050"/>
          </a:p>
          <a:p>
            <a:pPr marL="1371600" lvl="2" indent="-306069" algn="l" rtl="0">
              <a:lnSpc>
                <a:spcPct val="120000"/>
              </a:lnSpc>
              <a:spcBef>
                <a:spcPts val="750"/>
              </a:spcBef>
              <a:spcAft>
                <a:spcPts val="0"/>
              </a:spcAft>
              <a:buSzPct val="100000"/>
              <a:buChar char="•"/>
            </a:pPr>
            <a:r>
              <a:rPr lang="en-US" sz="3050"/>
              <a:t>Unlimited attempts: students will see when they get the correct answer, or request the solution</a:t>
            </a:r>
            <a:endParaRPr sz="3050"/>
          </a:p>
          <a:p>
            <a:pPr marL="914400" lvl="1" indent="-306069" algn="l" rtl="0">
              <a:lnSpc>
                <a:spcPct val="120000"/>
              </a:lnSpc>
              <a:spcBef>
                <a:spcPts val="750"/>
              </a:spcBef>
              <a:spcAft>
                <a:spcPts val="0"/>
              </a:spcAft>
              <a:buSzPct val="100000"/>
              <a:buChar char="•"/>
            </a:pPr>
            <a:r>
              <a:rPr lang="en-US" sz="3050"/>
              <a:t>Manual: students will not see the solutions until you manually release them</a:t>
            </a:r>
            <a:endParaRPr sz="3050"/>
          </a:p>
          <a:p>
            <a:pPr marL="0" lvl="0" indent="0" algn="l" rtl="0">
              <a:lnSpc>
                <a:spcPct val="115000"/>
              </a:lnSpc>
              <a:spcBef>
                <a:spcPts val="0"/>
              </a:spcBef>
              <a:spcAft>
                <a:spcPts val="0"/>
              </a:spcAft>
              <a:buSzPct val="78431"/>
              <a:buNone/>
            </a:pPr>
            <a:endParaRPr sz="2400">
              <a:solidFill>
                <a:srgbClr val="000000"/>
              </a:solidFill>
            </a:endParaRPr>
          </a:p>
          <a:p>
            <a:pPr marL="0" marR="0" lvl="0" indent="101600" algn="l" rtl="0">
              <a:lnSpc>
                <a:spcPct val="120000"/>
              </a:lnSpc>
              <a:spcBef>
                <a:spcPts val="0"/>
              </a:spcBef>
              <a:spcAft>
                <a:spcPts val="0"/>
              </a:spcAft>
              <a:buSzPct val="66665"/>
              <a:buNone/>
            </a:pPr>
            <a:endParaRPr sz="2400">
              <a:latin typeface="Times New Roman"/>
              <a:ea typeface="Times New Roman"/>
              <a:cs typeface="Times New Roman"/>
              <a:sym typeface="Times New Roman"/>
            </a:endParaRPr>
          </a:p>
        </p:txBody>
      </p:sp>
      <p:pic>
        <p:nvPicPr>
          <p:cNvPr id="229" name="Google Shape;229;p31" descr="Create assignment 4"/>
          <p:cNvPicPr preferRelativeResize="0"/>
          <p:nvPr/>
        </p:nvPicPr>
        <p:blipFill>
          <a:blip r:embed="rId3">
            <a:alphaModFix/>
          </a:blip>
          <a:stretch>
            <a:fillRect/>
          </a:stretch>
        </p:blipFill>
        <p:spPr>
          <a:xfrm>
            <a:off x="360500" y="2293215"/>
            <a:ext cx="4693549" cy="38314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Random Draw from an Assignment</a:t>
            </a:r>
          </a:p>
        </p:txBody>
      </p:sp>
      <p:sp>
        <p:nvSpPr>
          <p:cNvPr id="236" name="Google Shape;236;p32" descr="Create assignment 7"/>
          <p:cNvSpPr txBox="1">
            <a:spLocks noGrp="1"/>
          </p:cNvSpPr>
          <p:nvPr>
            <p:ph type="body" idx="1"/>
          </p:nvPr>
        </p:nvSpPr>
        <p:spPr>
          <a:xfrm>
            <a:off x="5276750" y="2172250"/>
            <a:ext cx="3613500" cy="4611600"/>
          </a:xfrm>
          <a:prstGeom prst="rect">
            <a:avLst/>
          </a:prstGeom>
          <a:noFill/>
          <a:ln>
            <a:noFill/>
          </a:ln>
        </p:spPr>
        <p:txBody>
          <a:bodyPr spcFirstLastPara="1" wrap="square" lIns="91425" tIns="45700" rIns="91425" bIns="45700" anchor="t" anchorCtr="0">
            <a:normAutofit fontScale="70000" lnSpcReduction="20000"/>
          </a:bodyPr>
          <a:lstStyle/>
          <a:p>
            <a:pPr marL="457200" lvl="0" indent="-335152" algn="l" rtl="0">
              <a:lnSpc>
                <a:spcPct val="120000"/>
              </a:lnSpc>
              <a:spcBef>
                <a:spcPts val="750"/>
              </a:spcBef>
              <a:spcAft>
                <a:spcPts val="0"/>
              </a:spcAft>
              <a:buSzPct val="100000"/>
              <a:buChar char="•"/>
            </a:pPr>
            <a:r>
              <a:rPr lang="en-US" sz="3050"/>
              <a:t>Notification:</a:t>
            </a:r>
            <a:endParaRPr sz="3050"/>
          </a:p>
          <a:p>
            <a:pPr marL="914400" lvl="1" indent="-349646" algn="l" rtl="0">
              <a:lnSpc>
                <a:spcPct val="120000"/>
              </a:lnSpc>
              <a:spcBef>
                <a:spcPts val="750"/>
              </a:spcBef>
              <a:spcAft>
                <a:spcPts val="0"/>
              </a:spcAft>
              <a:buSzPct val="100000"/>
              <a:buChar char="•"/>
            </a:pPr>
            <a:r>
              <a:rPr lang="en-US" sz="3050"/>
              <a:t>Up to students whether they want to receive notification</a:t>
            </a:r>
            <a:endParaRPr sz="3050"/>
          </a:p>
          <a:p>
            <a:pPr marL="914400" lvl="1" indent="-349646" algn="l" rtl="0">
              <a:lnSpc>
                <a:spcPct val="120000"/>
              </a:lnSpc>
              <a:spcBef>
                <a:spcPts val="750"/>
              </a:spcBef>
              <a:spcAft>
                <a:spcPts val="0"/>
              </a:spcAft>
              <a:buSzPct val="100000"/>
              <a:buChar char="•"/>
            </a:pPr>
            <a:r>
              <a:rPr lang="en-US" sz="3050"/>
              <a:t>For exams or clickers, turn it off</a:t>
            </a:r>
            <a:endParaRPr sz="3050"/>
          </a:p>
          <a:p>
            <a:pPr marL="457200" lvl="0" indent="-335152" algn="l" rtl="0">
              <a:lnSpc>
                <a:spcPct val="120000"/>
              </a:lnSpc>
              <a:spcBef>
                <a:spcPts val="750"/>
              </a:spcBef>
              <a:spcAft>
                <a:spcPts val="0"/>
              </a:spcAft>
              <a:buSzPct val="100000"/>
              <a:buChar char="•"/>
            </a:pPr>
            <a:r>
              <a:rPr lang="en-US" sz="3050"/>
              <a:t>Add Assign to: </a:t>
            </a:r>
            <a:endParaRPr sz="3050"/>
          </a:p>
          <a:p>
            <a:pPr marL="914400" lvl="1" indent="-349646" algn="l" rtl="0">
              <a:spcBef>
                <a:spcPts val="750"/>
              </a:spcBef>
              <a:spcAft>
                <a:spcPts val="0"/>
              </a:spcAft>
              <a:buSzPct val="100000"/>
              <a:buChar char="•"/>
            </a:pPr>
            <a:r>
              <a:rPr lang="en-US" sz="3050"/>
              <a:t>Assign different dates for some students</a:t>
            </a:r>
            <a:endParaRPr sz="3050"/>
          </a:p>
          <a:p>
            <a:pPr marL="914400" lvl="1" indent="-349646" algn="l" rtl="0">
              <a:lnSpc>
                <a:spcPct val="120000"/>
              </a:lnSpc>
              <a:spcBef>
                <a:spcPts val="750"/>
              </a:spcBef>
              <a:spcAft>
                <a:spcPts val="0"/>
              </a:spcAft>
              <a:buSzPct val="100000"/>
              <a:buChar char="•"/>
            </a:pPr>
            <a:r>
              <a:rPr lang="en-US" sz="3050"/>
              <a:t>Can be useful for DSPS students</a:t>
            </a:r>
            <a:endParaRPr sz="3050"/>
          </a:p>
          <a:p>
            <a:pPr marL="0" lvl="0" indent="0" algn="l" rtl="0">
              <a:lnSpc>
                <a:spcPct val="115000"/>
              </a:lnSpc>
              <a:spcBef>
                <a:spcPts val="0"/>
              </a:spcBef>
              <a:spcAft>
                <a:spcPts val="0"/>
              </a:spcAft>
              <a:buSzPct val="78431"/>
              <a:buNone/>
            </a:pPr>
            <a:endParaRPr sz="2400">
              <a:solidFill>
                <a:srgbClr val="000000"/>
              </a:solidFill>
            </a:endParaRPr>
          </a:p>
          <a:p>
            <a:pPr marL="0" marR="0" lvl="0" indent="101600" algn="l" rtl="0">
              <a:lnSpc>
                <a:spcPct val="120000"/>
              </a:lnSpc>
              <a:spcBef>
                <a:spcPts val="0"/>
              </a:spcBef>
              <a:spcAft>
                <a:spcPts val="0"/>
              </a:spcAft>
              <a:buSzPct val="66665"/>
              <a:buNone/>
            </a:pPr>
            <a:endParaRPr sz="2400">
              <a:latin typeface="Times New Roman"/>
              <a:ea typeface="Times New Roman"/>
              <a:cs typeface="Times New Roman"/>
              <a:sym typeface="Times New Roman"/>
            </a:endParaRPr>
          </a:p>
        </p:txBody>
      </p:sp>
      <p:pic>
        <p:nvPicPr>
          <p:cNvPr id="237" name="Google Shape;237;p32" descr="Create assignment 6"/>
          <p:cNvPicPr preferRelativeResize="0"/>
          <p:nvPr/>
        </p:nvPicPr>
        <p:blipFill>
          <a:blip r:embed="rId3">
            <a:alphaModFix/>
          </a:blip>
          <a:stretch>
            <a:fillRect/>
          </a:stretch>
        </p:blipFill>
        <p:spPr>
          <a:xfrm>
            <a:off x="198800" y="2800375"/>
            <a:ext cx="5077951" cy="30799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Random Draw from an Assignment</a:t>
            </a:r>
          </a:p>
        </p:txBody>
      </p:sp>
      <p:sp>
        <p:nvSpPr>
          <p:cNvPr id="244" name="Google Shape;244;p33"/>
          <p:cNvSpPr txBox="1">
            <a:spLocks noGrp="1"/>
          </p:cNvSpPr>
          <p:nvPr>
            <p:ph type="body" idx="1"/>
          </p:nvPr>
        </p:nvSpPr>
        <p:spPr>
          <a:xfrm>
            <a:off x="445450" y="5206850"/>
            <a:ext cx="8120100" cy="1233600"/>
          </a:xfrm>
          <a:prstGeom prst="rect">
            <a:avLst/>
          </a:prstGeom>
          <a:noFill/>
          <a:ln>
            <a:noFill/>
          </a:ln>
        </p:spPr>
        <p:txBody>
          <a:bodyPr spcFirstLastPara="1" wrap="square" lIns="91425" tIns="45700" rIns="91425" bIns="45700" anchor="t" anchorCtr="0">
            <a:normAutofit fontScale="92500"/>
          </a:bodyPr>
          <a:lstStyle/>
          <a:p>
            <a:pPr marL="457200" lvl="0" indent="-306101" algn="l" rtl="0">
              <a:lnSpc>
                <a:spcPct val="120000"/>
              </a:lnSpc>
              <a:spcBef>
                <a:spcPts val="750"/>
              </a:spcBef>
              <a:spcAft>
                <a:spcPts val="0"/>
              </a:spcAft>
              <a:buSzPct val="100000"/>
              <a:buChar char="•"/>
            </a:pPr>
            <a:r>
              <a:rPr lang="en-US" sz="3050"/>
              <a:t>When you save the assignment, any field that you forgot to fill, you will get a reminder</a:t>
            </a:r>
            <a:endParaRPr sz="3050"/>
          </a:p>
          <a:p>
            <a:pPr marL="457200" lvl="0" indent="0" algn="l" rtl="0">
              <a:lnSpc>
                <a:spcPct val="120000"/>
              </a:lnSpc>
              <a:spcBef>
                <a:spcPts val="750"/>
              </a:spcBef>
              <a:spcAft>
                <a:spcPts val="0"/>
              </a:spcAft>
              <a:buNone/>
            </a:pPr>
            <a:endParaRPr sz="3050"/>
          </a:p>
          <a:p>
            <a:pPr marL="0" lvl="0" indent="0" algn="l" rtl="0">
              <a:lnSpc>
                <a:spcPct val="115000"/>
              </a:lnSpc>
              <a:spcBef>
                <a:spcPts val="0"/>
              </a:spcBef>
              <a:spcAft>
                <a:spcPts val="0"/>
              </a:spcAft>
              <a:buSzPct val="78431"/>
              <a:buNone/>
            </a:pPr>
            <a:endParaRPr sz="2400">
              <a:solidFill>
                <a:srgbClr val="000000"/>
              </a:solidFill>
            </a:endParaRPr>
          </a:p>
          <a:p>
            <a:pPr marL="0" marR="0" lvl="0" indent="101600" algn="l" rtl="0">
              <a:lnSpc>
                <a:spcPct val="120000"/>
              </a:lnSpc>
              <a:spcBef>
                <a:spcPts val="0"/>
              </a:spcBef>
              <a:spcAft>
                <a:spcPts val="0"/>
              </a:spcAft>
              <a:buSzPct val="66665"/>
              <a:buNone/>
            </a:pPr>
            <a:endParaRPr sz="2400">
              <a:latin typeface="Times New Roman"/>
              <a:ea typeface="Times New Roman"/>
              <a:cs typeface="Times New Roman"/>
              <a:sym typeface="Times New Roman"/>
            </a:endParaRPr>
          </a:p>
        </p:txBody>
      </p:sp>
      <p:pic>
        <p:nvPicPr>
          <p:cNvPr id="245" name="Google Shape;245;p33" descr="Create assignment 8"/>
          <p:cNvPicPr preferRelativeResize="0"/>
          <p:nvPr/>
        </p:nvPicPr>
        <p:blipFill>
          <a:blip r:embed="rId3">
            <a:alphaModFix/>
          </a:blip>
          <a:stretch>
            <a:fillRect/>
          </a:stretch>
        </p:blipFill>
        <p:spPr>
          <a:xfrm>
            <a:off x="866775" y="2254475"/>
            <a:ext cx="7410450" cy="2571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Add Questions</a:t>
            </a:r>
          </a:p>
        </p:txBody>
      </p:sp>
      <p:pic>
        <p:nvPicPr>
          <p:cNvPr id="252" name="Google Shape;252;p34" descr="Add questions 1"/>
          <p:cNvPicPr preferRelativeResize="0"/>
          <p:nvPr/>
        </p:nvPicPr>
        <p:blipFill>
          <a:blip r:embed="rId3">
            <a:alphaModFix/>
          </a:blip>
          <a:stretch>
            <a:fillRect/>
          </a:stretch>
        </p:blipFill>
        <p:spPr>
          <a:xfrm>
            <a:off x="1041375" y="1912925"/>
            <a:ext cx="4593925" cy="4744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5"/>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Choose a Question Source</a:t>
            </a:r>
          </a:p>
        </p:txBody>
      </p:sp>
      <p:sp>
        <p:nvSpPr>
          <p:cNvPr id="259" name="Google Shape;259;p35"/>
          <p:cNvSpPr txBox="1"/>
          <p:nvPr/>
        </p:nvSpPr>
        <p:spPr>
          <a:xfrm>
            <a:off x="1088675" y="2015731"/>
            <a:ext cx="7202400" cy="17898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1900">
                <a:solidFill>
                  <a:srgbClr val="454545"/>
                </a:solidFill>
              </a:rPr>
              <a:t>You can search from:</a:t>
            </a:r>
            <a:endParaRPr sz="1900">
              <a:solidFill>
                <a:srgbClr val="454545"/>
              </a:solidFill>
            </a:endParaRPr>
          </a:p>
          <a:p>
            <a:pPr marL="457200" lvl="0" indent="-349250" algn="l" rtl="0">
              <a:lnSpc>
                <a:spcPct val="115000"/>
              </a:lnSpc>
              <a:spcBef>
                <a:spcPts val="0"/>
              </a:spcBef>
              <a:spcAft>
                <a:spcPts val="0"/>
              </a:spcAft>
              <a:buClr>
                <a:srgbClr val="454545"/>
              </a:buClr>
              <a:buSzPts val="1900"/>
              <a:buChar char="●"/>
            </a:pPr>
            <a:r>
              <a:rPr lang="en-US" sz="1900">
                <a:solidFill>
                  <a:srgbClr val="454545"/>
                </a:solidFill>
              </a:rPr>
              <a:t>Questions</a:t>
            </a:r>
            <a:endParaRPr sz="1900">
              <a:solidFill>
                <a:srgbClr val="454545"/>
              </a:solidFill>
            </a:endParaRPr>
          </a:p>
          <a:p>
            <a:pPr marL="457200" lvl="0" indent="-349250" algn="l" rtl="0">
              <a:lnSpc>
                <a:spcPct val="115000"/>
              </a:lnSpc>
              <a:spcBef>
                <a:spcPts val="0"/>
              </a:spcBef>
              <a:spcAft>
                <a:spcPts val="0"/>
              </a:spcAft>
              <a:buClr>
                <a:srgbClr val="454545"/>
              </a:buClr>
              <a:buSzPts val="1900"/>
              <a:buChar char="●"/>
            </a:pPr>
            <a:r>
              <a:rPr lang="en-US" sz="1900">
                <a:solidFill>
                  <a:srgbClr val="454545"/>
                </a:solidFill>
              </a:rPr>
              <a:t>Collections (OER projects)</a:t>
            </a:r>
            <a:endParaRPr sz="1900">
              <a:solidFill>
                <a:srgbClr val="454545"/>
              </a:solidFill>
            </a:endParaRPr>
          </a:p>
          <a:p>
            <a:pPr marL="457200" lvl="0" indent="-349250" algn="l" rtl="0">
              <a:lnSpc>
                <a:spcPct val="115000"/>
              </a:lnSpc>
              <a:spcBef>
                <a:spcPts val="0"/>
              </a:spcBef>
              <a:spcAft>
                <a:spcPts val="0"/>
              </a:spcAft>
              <a:buClr>
                <a:srgbClr val="454545"/>
              </a:buClr>
              <a:buSzPts val="1900"/>
              <a:buChar char="●"/>
            </a:pPr>
            <a:r>
              <a:rPr lang="en-US" sz="1900">
                <a:solidFill>
                  <a:srgbClr val="454545"/>
                </a:solidFill>
              </a:rPr>
              <a:t>Public Courses (open courses)</a:t>
            </a:r>
            <a:endParaRPr sz="1600">
              <a:solidFill>
                <a:srgbClr val="454545"/>
              </a:solidFill>
            </a:endParaRPr>
          </a:p>
        </p:txBody>
      </p:sp>
      <p:pic>
        <p:nvPicPr>
          <p:cNvPr id="260" name="Google Shape;260;p35" descr="Add questions 2"/>
          <p:cNvPicPr preferRelativeResize="0"/>
          <p:nvPr/>
        </p:nvPicPr>
        <p:blipFill>
          <a:blip r:embed="rId3">
            <a:alphaModFix/>
          </a:blip>
          <a:stretch>
            <a:fillRect/>
          </a:stretch>
        </p:blipFill>
        <p:spPr>
          <a:xfrm>
            <a:off x="2424825" y="3591700"/>
            <a:ext cx="3741249" cy="34835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Session Description</a:t>
            </a:r>
          </a:p>
        </p:txBody>
      </p:sp>
      <p:sp>
        <p:nvSpPr>
          <p:cNvPr id="133" name="Google Shape;133;p18"/>
          <p:cNvSpPr txBox="1"/>
          <p:nvPr/>
        </p:nvSpPr>
        <p:spPr>
          <a:xfrm>
            <a:off x="1088686" y="2015735"/>
            <a:ext cx="7202400" cy="4039200"/>
          </a:xfrm>
          <a:prstGeom prst="rect">
            <a:avLst/>
          </a:prstGeom>
          <a:noFill/>
          <a:ln>
            <a:noFill/>
          </a:ln>
        </p:spPr>
        <p:txBody>
          <a:bodyPr spcFirstLastPara="1" wrap="square" lIns="91425" tIns="45700" rIns="91425" bIns="45700" anchor="t" anchorCtr="0">
            <a:normAutofit/>
          </a:bodyPr>
          <a:lstStyle/>
          <a:p>
            <a:pPr marL="457200" lvl="0" indent="-381000" algn="l" rtl="0">
              <a:lnSpc>
                <a:spcPct val="120000"/>
              </a:lnSpc>
              <a:spcBef>
                <a:spcPts val="750"/>
              </a:spcBef>
              <a:spcAft>
                <a:spcPts val="0"/>
              </a:spcAft>
              <a:buClr>
                <a:srgbClr val="DE1F37"/>
              </a:buClr>
              <a:buSzPts val="2400"/>
              <a:buChar char="•"/>
            </a:pPr>
            <a:r>
              <a:rPr lang="en-US" sz="2400">
                <a:solidFill>
                  <a:schemeClr val="dk2"/>
                </a:solidFill>
                <a:highlight>
                  <a:srgbClr val="FFFFFF"/>
                </a:highlight>
              </a:rPr>
              <a:t>After you’ve learned to create activities in ADAPT, how do you deploy those activities within a course so that each student receives a randomized selection of activities? In other words, how do you organize your ADAPT activities into questions banks that can then populate your assessments? Join us to learn how to do this in ADAPT.</a:t>
            </a:r>
            <a:endParaRPr sz="2400">
              <a:solidFill>
                <a:schemeClr val="dk2"/>
              </a:solidFill>
              <a:highlight>
                <a:srgbClr val="FFFFFF"/>
              </a:highlight>
            </a:endParaRPr>
          </a:p>
          <a:p>
            <a:pPr marL="457200" lvl="0" indent="-228600" algn="l" rtl="0">
              <a:lnSpc>
                <a:spcPct val="120000"/>
              </a:lnSpc>
              <a:spcBef>
                <a:spcPts val="750"/>
              </a:spcBef>
              <a:spcAft>
                <a:spcPts val="0"/>
              </a:spcAft>
              <a:buNone/>
            </a:pPr>
            <a:endParaRPr sz="1600">
              <a:solidFill>
                <a:srgbClr val="45454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6"/>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Import Questions</a:t>
            </a:r>
          </a:p>
        </p:txBody>
      </p:sp>
      <p:pic>
        <p:nvPicPr>
          <p:cNvPr id="267" name="Google Shape;267;p36" descr="Import questions 1"/>
          <p:cNvPicPr preferRelativeResize="0"/>
          <p:nvPr/>
        </p:nvPicPr>
        <p:blipFill>
          <a:blip r:embed="rId3">
            <a:alphaModFix/>
          </a:blip>
          <a:stretch>
            <a:fillRect/>
          </a:stretch>
        </p:blipFill>
        <p:spPr>
          <a:xfrm>
            <a:off x="152400" y="1946603"/>
            <a:ext cx="8839197" cy="48116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Import Questions</a:t>
            </a:r>
          </a:p>
        </p:txBody>
      </p:sp>
      <p:pic>
        <p:nvPicPr>
          <p:cNvPr id="274" name="Google Shape;274;p37" descr="Import questions 2"/>
          <p:cNvPicPr preferRelativeResize="0"/>
          <p:nvPr/>
        </p:nvPicPr>
        <p:blipFill>
          <a:blip r:embed="rId3">
            <a:alphaModFix/>
          </a:blip>
          <a:stretch>
            <a:fillRect/>
          </a:stretch>
        </p:blipFill>
        <p:spPr>
          <a:xfrm>
            <a:off x="579300" y="1955850"/>
            <a:ext cx="8060474" cy="47497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8"/>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Import Questions</a:t>
            </a:r>
          </a:p>
        </p:txBody>
      </p:sp>
      <p:pic>
        <p:nvPicPr>
          <p:cNvPr id="281" name="Google Shape;281;p38" descr="Import questions 3"/>
          <p:cNvPicPr preferRelativeResize="0"/>
          <p:nvPr/>
        </p:nvPicPr>
        <p:blipFill>
          <a:blip r:embed="rId3">
            <a:alphaModFix/>
          </a:blip>
          <a:stretch>
            <a:fillRect/>
          </a:stretch>
        </p:blipFill>
        <p:spPr>
          <a:xfrm>
            <a:off x="733863" y="1918750"/>
            <a:ext cx="7912025" cy="2339775"/>
          </a:xfrm>
          <a:prstGeom prst="rect">
            <a:avLst/>
          </a:prstGeom>
          <a:noFill/>
          <a:ln>
            <a:noFill/>
          </a:ln>
        </p:spPr>
      </p:pic>
      <p:pic>
        <p:nvPicPr>
          <p:cNvPr id="282" name="Google Shape;282;p38" descr="Import questions 4"/>
          <p:cNvPicPr preferRelativeResize="0"/>
          <p:nvPr/>
        </p:nvPicPr>
        <p:blipFill>
          <a:blip r:embed="rId4">
            <a:alphaModFix/>
          </a:blip>
          <a:stretch>
            <a:fillRect/>
          </a:stretch>
        </p:blipFill>
        <p:spPr>
          <a:xfrm>
            <a:off x="1003000" y="4410900"/>
            <a:ext cx="7567121" cy="2294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Import an Assignment</a:t>
            </a:r>
          </a:p>
        </p:txBody>
      </p:sp>
      <p:pic>
        <p:nvPicPr>
          <p:cNvPr id="289" name="Google Shape;289;p39" descr="Import assignment 1"/>
          <p:cNvPicPr preferRelativeResize="0"/>
          <p:nvPr/>
        </p:nvPicPr>
        <p:blipFill>
          <a:blip r:embed="rId3">
            <a:alphaModFix/>
          </a:blip>
          <a:stretch>
            <a:fillRect/>
          </a:stretch>
        </p:blipFill>
        <p:spPr>
          <a:xfrm>
            <a:off x="393675" y="3195475"/>
            <a:ext cx="4442700" cy="2892300"/>
          </a:xfrm>
          <a:prstGeom prst="rect">
            <a:avLst/>
          </a:prstGeom>
          <a:noFill/>
          <a:ln>
            <a:noFill/>
          </a:ln>
        </p:spPr>
      </p:pic>
      <p:sp>
        <p:nvSpPr>
          <p:cNvPr id="290" name="Google Shape;290;p39"/>
          <p:cNvSpPr txBox="1">
            <a:spLocks noGrp="1"/>
          </p:cNvSpPr>
          <p:nvPr>
            <p:ph type="body" idx="1"/>
          </p:nvPr>
        </p:nvSpPr>
        <p:spPr>
          <a:xfrm>
            <a:off x="5016900" y="3248750"/>
            <a:ext cx="3613500" cy="2996700"/>
          </a:xfrm>
          <a:prstGeom prst="rect">
            <a:avLst/>
          </a:prstGeom>
          <a:noFill/>
          <a:ln>
            <a:noFill/>
          </a:ln>
        </p:spPr>
        <p:txBody>
          <a:bodyPr spcFirstLastPara="1" wrap="square" lIns="91425" tIns="45700" rIns="91425" bIns="45700" anchor="t" anchorCtr="0">
            <a:normAutofit fontScale="47500" lnSpcReduction="20000"/>
          </a:bodyPr>
          <a:lstStyle/>
          <a:p>
            <a:pPr marL="457200" lvl="0" indent="-306101" algn="l" rtl="0">
              <a:lnSpc>
                <a:spcPct val="120000"/>
              </a:lnSpc>
              <a:spcBef>
                <a:spcPts val="750"/>
              </a:spcBef>
              <a:spcAft>
                <a:spcPts val="0"/>
              </a:spcAft>
              <a:buSzPct val="100000"/>
              <a:buChar char="•"/>
            </a:pPr>
            <a:r>
              <a:rPr lang="en-US" sz="3050"/>
              <a:t>Import from LibreTexts Commons</a:t>
            </a:r>
            <a:endParaRPr sz="3050"/>
          </a:p>
          <a:p>
            <a:pPr marL="457200" lvl="0" indent="-306101" algn="l" rtl="0">
              <a:lnSpc>
                <a:spcPct val="120000"/>
              </a:lnSpc>
              <a:spcBef>
                <a:spcPts val="750"/>
              </a:spcBef>
              <a:spcAft>
                <a:spcPts val="0"/>
              </a:spcAft>
              <a:buSzPct val="100000"/>
              <a:buChar char="•"/>
            </a:pPr>
            <a:r>
              <a:rPr lang="en-US" sz="3050"/>
              <a:t>Dropdown menu: alphabetical</a:t>
            </a:r>
            <a:endParaRPr sz="3050"/>
          </a:p>
          <a:p>
            <a:pPr marL="457200" lvl="0" indent="-306101" algn="l" rtl="0">
              <a:lnSpc>
                <a:spcPct val="120000"/>
              </a:lnSpc>
              <a:spcBef>
                <a:spcPts val="750"/>
              </a:spcBef>
              <a:spcAft>
                <a:spcPts val="0"/>
              </a:spcAft>
              <a:buSzPct val="100000"/>
              <a:buChar char="•"/>
            </a:pPr>
            <a:r>
              <a:rPr lang="en-US" sz="3050"/>
              <a:t>Assignments in the Demo course are imported from “Microbiology (OpenStax) Ancillaries” course</a:t>
            </a:r>
            <a:endParaRPr sz="3050"/>
          </a:p>
          <a:p>
            <a:pPr marL="457200" lvl="0" indent="-306101" algn="l" rtl="0">
              <a:lnSpc>
                <a:spcPct val="120000"/>
              </a:lnSpc>
              <a:spcBef>
                <a:spcPts val="750"/>
              </a:spcBef>
              <a:spcAft>
                <a:spcPts val="0"/>
              </a:spcAft>
              <a:buSzPct val="100000"/>
              <a:buChar char="•"/>
            </a:pPr>
            <a:r>
              <a:rPr lang="en-US" sz="3050"/>
              <a:t>All assignment groups: create different categories of assignments (Homework, Weekly Quiz, etc.)</a:t>
            </a:r>
            <a:endParaRPr sz="3050"/>
          </a:p>
          <a:p>
            <a:pPr marL="0" lvl="0" indent="0" algn="l" rtl="0">
              <a:lnSpc>
                <a:spcPct val="115000"/>
              </a:lnSpc>
              <a:spcBef>
                <a:spcPts val="0"/>
              </a:spcBef>
              <a:spcAft>
                <a:spcPts val="0"/>
              </a:spcAft>
              <a:buSzPct val="78431"/>
              <a:buNone/>
            </a:pPr>
            <a:endParaRPr sz="2400">
              <a:solidFill>
                <a:srgbClr val="000000"/>
              </a:solidFill>
            </a:endParaRPr>
          </a:p>
          <a:p>
            <a:pPr marL="0" marR="0" lvl="0" indent="101600" algn="l" rtl="0">
              <a:lnSpc>
                <a:spcPct val="120000"/>
              </a:lnSpc>
              <a:spcBef>
                <a:spcPts val="0"/>
              </a:spcBef>
              <a:spcAft>
                <a:spcPts val="0"/>
              </a:spcAft>
              <a:buSzPct val="66665"/>
              <a:buNone/>
            </a:pPr>
            <a:endParaRPr sz="2400">
              <a:latin typeface="Times New Roman"/>
              <a:ea typeface="Times New Roman"/>
              <a:cs typeface="Times New Roman"/>
              <a:sym typeface="Times New Roman"/>
            </a:endParaRPr>
          </a:p>
        </p:txBody>
      </p:sp>
      <p:pic>
        <p:nvPicPr>
          <p:cNvPr id="291" name="Google Shape;291;p39" descr="Import questions 5"/>
          <p:cNvPicPr preferRelativeResize="0"/>
          <p:nvPr/>
        </p:nvPicPr>
        <p:blipFill>
          <a:blip r:embed="rId4">
            <a:alphaModFix/>
          </a:blip>
          <a:stretch>
            <a:fillRect/>
          </a:stretch>
        </p:blipFill>
        <p:spPr>
          <a:xfrm>
            <a:off x="152400" y="2076528"/>
            <a:ext cx="8839202" cy="54504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0"/>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Import an Assignment</a:t>
            </a:r>
          </a:p>
        </p:txBody>
      </p:sp>
      <p:sp>
        <p:nvSpPr>
          <p:cNvPr id="298" name="Google Shape;298;p40"/>
          <p:cNvSpPr txBox="1">
            <a:spLocks noGrp="1"/>
          </p:cNvSpPr>
          <p:nvPr>
            <p:ph type="body" idx="1"/>
          </p:nvPr>
        </p:nvSpPr>
        <p:spPr>
          <a:xfrm>
            <a:off x="5016900" y="3248750"/>
            <a:ext cx="3613500" cy="2662800"/>
          </a:xfrm>
          <a:prstGeom prst="rect">
            <a:avLst/>
          </a:prstGeom>
          <a:noFill/>
          <a:ln>
            <a:noFill/>
          </a:ln>
        </p:spPr>
        <p:txBody>
          <a:bodyPr spcFirstLastPara="1" wrap="square" lIns="91425" tIns="45700" rIns="91425" bIns="45700" anchor="t" anchorCtr="0">
            <a:normAutofit fontScale="47500" lnSpcReduction="20000"/>
          </a:bodyPr>
          <a:lstStyle/>
          <a:p>
            <a:pPr marL="457200" lvl="0" indent="-306101" algn="l" rtl="0">
              <a:lnSpc>
                <a:spcPct val="120000"/>
              </a:lnSpc>
              <a:spcBef>
                <a:spcPts val="750"/>
              </a:spcBef>
              <a:spcAft>
                <a:spcPts val="0"/>
              </a:spcAft>
              <a:buSzPct val="100000"/>
              <a:buChar char="•"/>
            </a:pPr>
            <a:r>
              <a:rPr lang="en-US" sz="3050"/>
              <a:t>Import from “All Public Courses”</a:t>
            </a:r>
            <a:endParaRPr sz="3050"/>
          </a:p>
          <a:p>
            <a:pPr marL="457200" lvl="0" indent="-306101" algn="l" rtl="0">
              <a:lnSpc>
                <a:spcPct val="120000"/>
              </a:lnSpc>
              <a:spcBef>
                <a:spcPts val="750"/>
              </a:spcBef>
              <a:spcAft>
                <a:spcPts val="0"/>
              </a:spcAft>
              <a:buSzPct val="100000"/>
              <a:buChar char="•"/>
            </a:pPr>
            <a:r>
              <a:rPr lang="en-US" sz="3050"/>
              <a:t>Dropdown menu: alphabetical</a:t>
            </a:r>
            <a:endParaRPr sz="3050"/>
          </a:p>
          <a:p>
            <a:pPr marL="457200" lvl="0" indent="-306101" algn="l" rtl="0">
              <a:lnSpc>
                <a:spcPct val="120000"/>
              </a:lnSpc>
              <a:spcBef>
                <a:spcPts val="750"/>
              </a:spcBef>
              <a:spcAft>
                <a:spcPts val="0"/>
              </a:spcAft>
              <a:buSzPct val="100000"/>
              <a:buChar char="•"/>
            </a:pPr>
            <a:r>
              <a:rPr lang="en-US" sz="3050"/>
              <a:t>ADAPT Level 4 Demo</a:t>
            </a:r>
            <a:endParaRPr sz="3050"/>
          </a:p>
          <a:p>
            <a:pPr marL="457200" lvl="0" indent="-306101" algn="l" rtl="0">
              <a:lnSpc>
                <a:spcPct val="120000"/>
              </a:lnSpc>
              <a:spcBef>
                <a:spcPts val="750"/>
              </a:spcBef>
              <a:spcAft>
                <a:spcPts val="0"/>
              </a:spcAft>
              <a:buSzPct val="100000"/>
              <a:buChar char="•"/>
            </a:pPr>
            <a:r>
              <a:rPr lang="en-US" sz="3050"/>
              <a:t>Chapter 1 Quiz (Homework)</a:t>
            </a:r>
            <a:endParaRPr sz="3050"/>
          </a:p>
          <a:p>
            <a:pPr marL="457200" lvl="0" indent="-306101" algn="l" rtl="0">
              <a:lnSpc>
                <a:spcPct val="120000"/>
              </a:lnSpc>
              <a:spcBef>
                <a:spcPts val="750"/>
              </a:spcBef>
              <a:spcAft>
                <a:spcPts val="0"/>
              </a:spcAft>
              <a:buSzPct val="100000"/>
              <a:buChar char="•"/>
            </a:pPr>
            <a:r>
              <a:rPr lang="en-US" sz="3050"/>
              <a:t>Benefit of importing assignment: assignment properties are imported</a:t>
            </a:r>
            <a:endParaRPr sz="3050"/>
          </a:p>
          <a:p>
            <a:pPr marL="0" lvl="0" indent="0" algn="l" rtl="0">
              <a:lnSpc>
                <a:spcPct val="120000"/>
              </a:lnSpc>
              <a:spcBef>
                <a:spcPts val="750"/>
              </a:spcBef>
              <a:spcAft>
                <a:spcPts val="0"/>
              </a:spcAft>
              <a:buNone/>
            </a:pPr>
            <a:endParaRPr sz="3050"/>
          </a:p>
          <a:p>
            <a:pPr marL="0" lvl="0" indent="0" algn="l" rtl="0">
              <a:lnSpc>
                <a:spcPct val="115000"/>
              </a:lnSpc>
              <a:spcBef>
                <a:spcPts val="0"/>
              </a:spcBef>
              <a:spcAft>
                <a:spcPts val="0"/>
              </a:spcAft>
              <a:buSzPct val="78431"/>
              <a:buNone/>
            </a:pPr>
            <a:endParaRPr sz="2400">
              <a:solidFill>
                <a:srgbClr val="000000"/>
              </a:solidFill>
            </a:endParaRPr>
          </a:p>
          <a:p>
            <a:pPr marL="0" marR="0" lvl="0" indent="101600" algn="l" rtl="0">
              <a:lnSpc>
                <a:spcPct val="120000"/>
              </a:lnSpc>
              <a:spcBef>
                <a:spcPts val="0"/>
              </a:spcBef>
              <a:spcAft>
                <a:spcPts val="0"/>
              </a:spcAft>
              <a:buSzPct val="66665"/>
              <a:buNone/>
            </a:pPr>
            <a:endParaRPr sz="2400">
              <a:latin typeface="Times New Roman"/>
              <a:ea typeface="Times New Roman"/>
              <a:cs typeface="Times New Roman"/>
              <a:sym typeface="Times New Roman"/>
            </a:endParaRPr>
          </a:p>
        </p:txBody>
      </p:sp>
      <p:pic>
        <p:nvPicPr>
          <p:cNvPr id="299" name="Google Shape;299;p40" descr="Import assignment 2"/>
          <p:cNvPicPr preferRelativeResize="0"/>
          <p:nvPr/>
        </p:nvPicPr>
        <p:blipFill>
          <a:blip r:embed="rId3">
            <a:alphaModFix/>
          </a:blip>
          <a:stretch>
            <a:fillRect/>
          </a:stretch>
        </p:blipFill>
        <p:spPr>
          <a:xfrm>
            <a:off x="304800" y="2521978"/>
            <a:ext cx="4712101" cy="312236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1"/>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Testing Random Sampling</a:t>
            </a:r>
          </a:p>
        </p:txBody>
      </p:sp>
      <p:pic>
        <p:nvPicPr>
          <p:cNvPr id="306" name="Google Shape;306;p41" descr="Testing random sampling screenshot 1"/>
          <p:cNvPicPr preferRelativeResize="0"/>
          <p:nvPr/>
        </p:nvPicPr>
        <p:blipFill rotWithShape="1">
          <a:blip r:embed="rId3">
            <a:alphaModFix/>
          </a:blip>
          <a:srcRect l="26308"/>
          <a:stretch/>
        </p:blipFill>
        <p:spPr>
          <a:xfrm>
            <a:off x="1252825" y="1983725"/>
            <a:ext cx="7082873" cy="47165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2"/>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Testing Random Sampling</a:t>
            </a:r>
          </a:p>
        </p:txBody>
      </p:sp>
      <p:pic>
        <p:nvPicPr>
          <p:cNvPr id="313" name="Google Shape;313;p42" descr="Testing random sampling screenshot 2"/>
          <p:cNvPicPr preferRelativeResize="0"/>
          <p:nvPr/>
        </p:nvPicPr>
        <p:blipFill rotWithShape="1">
          <a:blip r:embed="rId3">
            <a:alphaModFix/>
          </a:blip>
          <a:srcRect l="26729"/>
          <a:stretch/>
        </p:blipFill>
        <p:spPr>
          <a:xfrm>
            <a:off x="139900" y="2030150"/>
            <a:ext cx="8338950" cy="4048350"/>
          </a:xfrm>
          <a:prstGeom prst="rect">
            <a:avLst/>
          </a:prstGeom>
          <a:noFill/>
          <a:ln>
            <a:noFill/>
          </a:ln>
        </p:spPr>
      </p:pic>
      <p:sp>
        <p:nvSpPr>
          <p:cNvPr id="314" name="Google Shape;314;p42"/>
          <p:cNvSpPr txBox="1">
            <a:spLocks noGrp="1"/>
          </p:cNvSpPr>
          <p:nvPr>
            <p:ph type="body" idx="1"/>
          </p:nvPr>
        </p:nvSpPr>
        <p:spPr>
          <a:xfrm>
            <a:off x="5530500" y="2933200"/>
            <a:ext cx="3613500" cy="3458400"/>
          </a:xfrm>
          <a:prstGeom prst="rect">
            <a:avLst/>
          </a:prstGeom>
          <a:noFill/>
          <a:ln>
            <a:noFill/>
          </a:ln>
        </p:spPr>
        <p:txBody>
          <a:bodyPr spcFirstLastPara="1" wrap="square" lIns="91425" tIns="45700" rIns="91425" bIns="45700" anchor="t" anchorCtr="0">
            <a:normAutofit fontScale="70000" lnSpcReduction="20000"/>
          </a:bodyPr>
          <a:lstStyle/>
          <a:p>
            <a:pPr marL="457200" lvl="0" indent="-349677" algn="l" rtl="0">
              <a:lnSpc>
                <a:spcPct val="120000"/>
              </a:lnSpc>
              <a:spcBef>
                <a:spcPts val="750"/>
              </a:spcBef>
              <a:spcAft>
                <a:spcPts val="0"/>
              </a:spcAft>
              <a:buSzPct val="100000"/>
              <a:buChar char="•"/>
            </a:pPr>
            <a:r>
              <a:rPr lang="en-US" sz="3050"/>
              <a:t>In the current ADAPT Student View, a faculty member does not get a true Student View</a:t>
            </a:r>
            <a:endParaRPr sz="3050"/>
          </a:p>
          <a:p>
            <a:pPr marL="457200" lvl="0" indent="-349677" algn="l" rtl="0">
              <a:lnSpc>
                <a:spcPct val="120000"/>
              </a:lnSpc>
              <a:spcBef>
                <a:spcPts val="750"/>
              </a:spcBef>
              <a:spcAft>
                <a:spcPts val="0"/>
              </a:spcAft>
              <a:buSzPct val="100000"/>
              <a:buChar char="•"/>
            </a:pPr>
            <a:r>
              <a:rPr lang="en-US" sz="3050"/>
              <a:t>A change has been requested</a:t>
            </a:r>
            <a:endParaRPr sz="3050"/>
          </a:p>
          <a:p>
            <a:pPr marL="457200" lvl="0" indent="-349677" algn="l" rtl="0">
              <a:lnSpc>
                <a:spcPct val="120000"/>
              </a:lnSpc>
              <a:spcBef>
                <a:spcPts val="750"/>
              </a:spcBef>
              <a:spcAft>
                <a:spcPts val="0"/>
              </a:spcAft>
              <a:buSzPct val="100000"/>
              <a:buChar char="•"/>
            </a:pPr>
            <a:r>
              <a:rPr lang="en-US" sz="3050"/>
              <a:t>How do you request changes?</a:t>
            </a:r>
            <a:endParaRPr sz="3050"/>
          </a:p>
          <a:p>
            <a:pPr marL="0" lvl="0" indent="0" algn="l" rtl="0">
              <a:lnSpc>
                <a:spcPct val="115000"/>
              </a:lnSpc>
              <a:spcBef>
                <a:spcPts val="0"/>
              </a:spcBef>
              <a:spcAft>
                <a:spcPts val="0"/>
              </a:spcAft>
              <a:buSzPct val="78431"/>
              <a:buNone/>
            </a:pPr>
            <a:endParaRPr sz="2400">
              <a:solidFill>
                <a:srgbClr val="000000"/>
              </a:solidFill>
            </a:endParaRPr>
          </a:p>
          <a:p>
            <a:pPr marL="0" marR="0" lvl="0" indent="101600" algn="l" rtl="0">
              <a:lnSpc>
                <a:spcPct val="120000"/>
              </a:lnSpc>
              <a:spcBef>
                <a:spcPts val="0"/>
              </a:spcBef>
              <a:spcAft>
                <a:spcPts val="0"/>
              </a:spcAft>
              <a:buSzPct val="66665"/>
              <a:buNone/>
            </a:pPr>
            <a:endParaRPr sz="2400">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3"/>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Support Tickets for ADAPT</a:t>
            </a:r>
          </a:p>
        </p:txBody>
      </p:sp>
      <p:pic>
        <p:nvPicPr>
          <p:cNvPr id="321" name="Google Shape;321;p43" descr="Support ticket screenshot 1"/>
          <p:cNvPicPr preferRelativeResize="0"/>
          <p:nvPr/>
        </p:nvPicPr>
        <p:blipFill>
          <a:blip r:embed="rId3">
            <a:alphaModFix/>
          </a:blip>
          <a:stretch>
            <a:fillRect/>
          </a:stretch>
        </p:blipFill>
        <p:spPr>
          <a:xfrm>
            <a:off x="152400" y="1993003"/>
            <a:ext cx="8839200" cy="623999"/>
          </a:xfrm>
          <a:prstGeom prst="rect">
            <a:avLst/>
          </a:prstGeom>
          <a:noFill/>
          <a:ln>
            <a:noFill/>
          </a:ln>
        </p:spPr>
      </p:pic>
      <p:pic>
        <p:nvPicPr>
          <p:cNvPr id="322" name="Google Shape;322;p43" descr="Support ticket screenshot 2"/>
          <p:cNvPicPr preferRelativeResize="0"/>
          <p:nvPr/>
        </p:nvPicPr>
        <p:blipFill>
          <a:blip r:embed="rId4">
            <a:alphaModFix/>
          </a:blip>
          <a:stretch>
            <a:fillRect/>
          </a:stretch>
        </p:blipFill>
        <p:spPr>
          <a:xfrm>
            <a:off x="451638" y="2682526"/>
            <a:ext cx="8240724" cy="4021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4"/>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Support Tickets for ADAPT</a:t>
            </a:r>
          </a:p>
        </p:txBody>
      </p:sp>
      <p:pic>
        <p:nvPicPr>
          <p:cNvPr id="329" name="Google Shape;329;p44" descr="Support ticket screenshot 4"/>
          <p:cNvPicPr preferRelativeResize="0"/>
          <p:nvPr/>
        </p:nvPicPr>
        <p:blipFill rotWithShape="1">
          <a:blip r:embed="rId3">
            <a:alphaModFix/>
          </a:blip>
          <a:srcRect r="7885"/>
          <a:stretch/>
        </p:blipFill>
        <p:spPr>
          <a:xfrm>
            <a:off x="2289075" y="2048650"/>
            <a:ext cx="6731174" cy="4614475"/>
          </a:xfrm>
          <a:prstGeom prst="rect">
            <a:avLst/>
          </a:prstGeom>
          <a:noFill/>
          <a:ln>
            <a:noFill/>
          </a:ln>
        </p:spPr>
      </p:pic>
      <p:pic>
        <p:nvPicPr>
          <p:cNvPr id="330" name="Google Shape;330;p44" descr="Support ticket screenshot 3"/>
          <p:cNvPicPr preferRelativeResize="0"/>
          <p:nvPr/>
        </p:nvPicPr>
        <p:blipFill>
          <a:blip r:embed="rId4">
            <a:alphaModFix/>
          </a:blip>
          <a:stretch>
            <a:fillRect/>
          </a:stretch>
        </p:blipFill>
        <p:spPr>
          <a:xfrm>
            <a:off x="137025" y="2959625"/>
            <a:ext cx="2080950" cy="2065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7"/>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What Other Features Are Helpful?</a:t>
            </a:r>
          </a:p>
        </p:txBody>
      </p:sp>
      <p:sp>
        <p:nvSpPr>
          <p:cNvPr id="351" name="Google Shape;351;p47"/>
          <p:cNvSpPr txBox="1">
            <a:spLocks noGrp="1"/>
          </p:cNvSpPr>
          <p:nvPr>
            <p:ph type="body" idx="1"/>
          </p:nvPr>
        </p:nvSpPr>
        <p:spPr>
          <a:xfrm>
            <a:off x="291275" y="4589377"/>
            <a:ext cx="8797200" cy="2062800"/>
          </a:xfrm>
          <a:prstGeom prst="rect">
            <a:avLst/>
          </a:prstGeom>
          <a:noFill/>
          <a:ln>
            <a:noFill/>
          </a:ln>
        </p:spPr>
        <p:txBody>
          <a:bodyPr spcFirstLastPara="1" wrap="square" lIns="91425" tIns="45700" rIns="91425" bIns="45700" anchor="t" anchorCtr="0">
            <a:normAutofit fontScale="92500" lnSpcReduction="20000"/>
          </a:bodyPr>
          <a:lstStyle/>
          <a:p>
            <a:pPr marL="457200" lvl="0" indent="-378729" algn="l" rtl="0">
              <a:lnSpc>
                <a:spcPct val="120000"/>
              </a:lnSpc>
              <a:spcBef>
                <a:spcPts val="750"/>
              </a:spcBef>
              <a:spcAft>
                <a:spcPts val="0"/>
              </a:spcAft>
              <a:buSzPct val="100000"/>
              <a:buChar char="•"/>
            </a:pPr>
            <a:r>
              <a:rPr lang="en-US" sz="3050" dirty="0"/>
              <a:t>Allow a faculty member to specify the number of questions to pull from all the questions banks in use.</a:t>
            </a:r>
            <a:endParaRPr sz="3050" dirty="0"/>
          </a:p>
          <a:p>
            <a:pPr marL="457200" lvl="0" indent="-378729" algn="l" rtl="0">
              <a:lnSpc>
                <a:spcPct val="120000"/>
              </a:lnSpc>
              <a:spcBef>
                <a:spcPts val="750"/>
              </a:spcBef>
              <a:spcAft>
                <a:spcPts val="0"/>
              </a:spcAft>
              <a:buSzPct val="100000"/>
              <a:buChar char="•"/>
            </a:pPr>
            <a:r>
              <a:rPr lang="en-US" sz="3050" dirty="0"/>
              <a:t>Anything else?</a:t>
            </a:r>
            <a:endParaRPr sz="3050" dirty="0"/>
          </a:p>
          <a:p>
            <a:pPr marL="0" lvl="0" indent="0" algn="l" rtl="0">
              <a:lnSpc>
                <a:spcPct val="115000"/>
              </a:lnSpc>
              <a:spcBef>
                <a:spcPts val="0"/>
              </a:spcBef>
              <a:spcAft>
                <a:spcPts val="0"/>
              </a:spcAft>
              <a:buSzPct val="78431"/>
              <a:buNone/>
            </a:pPr>
            <a:endParaRPr sz="2400" dirty="0">
              <a:solidFill>
                <a:srgbClr val="000000"/>
              </a:solidFill>
            </a:endParaRPr>
          </a:p>
          <a:p>
            <a:pPr marL="0" marR="0" lvl="0" indent="101600" algn="l" rtl="0">
              <a:lnSpc>
                <a:spcPct val="120000"/>
              </a:lnSpc>
              <a:spcBef>
                <a:spcPts val="0"/>
              </a:spcBef>
              <a:spcAft>
                <a:spcPts val="0"/>
              </a:spcAft>
              <a:buSzPct val="66665"/>
              <a:buNone/>
            </a:pPr>
            <a:endParaRPr sz="2400" dirty="0">
              <a:latin typeface="Times New Roman"/>
              <a:ea typeface="Times New Roman"/>
              <a:cs typeface="Times New Roman"/>
              <a:sym typeface="Times New Roman"/>
            </a:endParaRPr>
          </a:p>
        </p:txBody>
      </p:sp>
      <p:pic>
        <p:nvPicPr>
          <p:cNvPr id="352" name="Google Shape;352;p47" descr="Assignment view screenshot"/>
          <p:cNvPicPr preferRelativeResize="0"/>
          <p:nvPr/>
        </p:nvPicPr>
        <p:blipFill>
          <a:blip r:embed="rId3">
            <a:alphaModFix/>
          </a:blip>
          <a:stretch>
            <a:fillRect/>
          </a:stretch>
        </p:blipFill>
        <p:spPr>
          <a:xfrm>
            <a:off x="817388" y="2043574"/>
            <a:ext cx="7744974" cy="2455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title" idx="4294967295"/>
          </p:nvPr>
        </p:nvSpPr>
        <p:spPr>
          <a:xfrm>
            <a:off x="1088686" y="808303"/>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Presenters</a:t>
            </a:r>
          </a:p>
        </p:txBody>
      </p:sp>
      <p:sp>
        <p:nvSpPr>
          <p:cNvPr id="140" name="Google Shape;140;p19"/>
          <p:cNvSpPr txBox="1"/>
          <p:nvPr/>
        </p:nvSpPr>
        <p:spPr>
          <a:xfrm>
            <a:off x="970797" y="1930310"/>
            <a:ext cx="7202400" cy="4039200"/>
          </a:xfrm>
          <a:prstGeom prst="rect">
            <a:avLst/>
          </a:prstGeom>
          <a:noFill/>
          <a:ln>
            <a:noFill/>
          </a:ln>
        </p:spPr>
        <p:txBody>
          <a:bodyPr spcFirstLastPara="1" wrap="square" lIns="91425" tIns="45700" rIns="91425" bIns="45700" anchor="t" anchorCtr="0">
            <a:noAutofit/>
          </a:bodyPr>
          <a:lstStyle/>
          <a:p>
            <a:pPr marL="127000" lvl="0" indent="0" algn="l" rtl="0">
              <a:lnSpc>
                <a:spcPct val="120000"/>
              </a:lnSpc>
              <a:spcBef>
                <a:spcPts val="750"/>
              </a:spcBef>
              <a:spcAft>
                <a:spcPts val="0"/>
              </a:spcAft>
              <a:buNone/>
            </a:pPr>
            <a:endParaRPr sz="2000">
              <a:solidFill>
                <a:srgbClr val="454545"/>
              </a:solidFill>
            </a:endParaRPr>
          </a:p>
          <a:p>
            <a:pPr marL="457200" lvl="0" indent="-355600" algn="l" rtl="0">
              <a:lnSpc>
                <a:spcPct val="120000"/>
              </a:lnSpc>
              <a:spcBef>
                <a:spcPts val="750"/>
              </a:spcBef>
              <a:spcAft>
                <a:spcPts val="0"/>
              </a:spcAft>
              <a:buClr>
                <a:schemeClr val="accent1"/>
              </a:buClr>
              <a:buSzPts val="2000"/>
              <a:buChar char="•"/>
            </a:pPr>
            <a:r>
              <a:rPr lang="en-US" sz="2000">
                <a:solidFill>
                  <a:schemeClr val="dk2"/>
                </a:solidFill>
              </a:rPr>
              <a:t>Ying Liu</a:t>
            </a:r>
            <a:endParaRPr sz="2000">
              <a:solidFill>
                <a:schemeClr val="dk2"/>
              </a:solidFill>
            </a:endParaRPr>
          </a:p>
          <a:p>
            <a:pPr marL="914400" lvl="1" indent="-355600" algn="l" rtl="0">
              <a:lnSpc>
                <a:spcPct val="120000"/>
              </a:lnSpc>
              <a:spcBef>
                <a:spcPts val="375"/>
              </a:spcBef>
              <a:spcAft>
                <a:spcPts val="0"/>
              </a:spcAft>
              <a:buClr>
                <a:schemeClr val="accent1"/>
              </a:buClr>
              <a:buSzPts val="2000"/>
              <a:buChar char="•"/>
            </a:pPr>
            <a:r>
              <a:rPr lang="en-US" sz="2000">
                <a:solidFill>
                  <a:schemeClr val="dk2"/>
                </a:solidFill>
              </a:rPr>
              <a:t>Biology Lead, ASCCC Open Educational Resources Initiative, OERI</a:t>
            </a:r>
            <a:endParaRPr sz="2000">
              <a:solidFill>
                <a:schemeClr val="dk2"/>
              </a:solidFill>
            </a:endParaRPr>
          </a:p>
          <a:p>
            <a:pPr marL="914400" lvl="1" indent="-355600" algn="l" rtl="0">
              <a:lnSpc>
                <a:spcPct val="120000"/>
              </a:lnSpc>
              <a:spcBef>
                <a:spcPts val="375"/>
              </a:spcBef>
              <a:spcAft>
                <a:spcPts val="0"/>
              </a:spcAft>
              <a:buClr>
                <a:schemeClr val="accent1"/>
              </a:buClr>
              <a:buSzPts val="2000"/>
              <a:buChar char="•"/>
            </a:pPr>
            <a:r>
              <a:rPr lang="en-US" sz="2000">
                <a:solidFill>
                  <a:schemeClr val="dk2"/>
                </a:solidFill>
              </a:rPr>
              <a:t>Biology, City College of San Francisco</a:t>
            </a:r>
            <a:endParaRPr sz="2000">
              <a:solidFill>
                <a:schemeClr val="dk2"/>
              </a:solidFill>
            </a:endParaRPr>
          </a:p>
          <a:p>
            <a:pPr marL="914400" lvl="1" indent="-355600" algn="l" rtl="0">
              <a:lnSpc>
                <a:spcPct val="120000"/>
              </a:lnSpc>
              <a:spcBef>
                <a:spcPts val="375"/>
              </a:spcBef>
              <a:spcAft>
                <a:spcPts val="0"/>
              </a:spcAft>
              <a:buClr>
                <a:schemeClr val="accent1"/>
              </a:buClr>
              <a:buSzPts val="2000"/>
              <a:buChar char="•"/>
            </a:pPr>
            <a:r>
              <a:rPr lang="en-US" sz="2000" u="sng">
                <a:solidFill>
                  <a:schemeClr val="accent1"/>
                </a:solidFill>
                <a:hlinkClick r:id="rId3">
                  <a:extLst>
                    <a:ext uri="{A12FA001-AC4F-418D-AE19-62706E023703}">
                      <ahyp:hlinkClr xmlns:ahyp="http://schemas.microsoft.com/office/drawing/2018/hyperlinkcolor" val="tx"/>
                    </a:ext>
                  </a:extLst>
                </a:hlinkClick>
              </a:rPr>
              <a:t>Ying.liu@mail.ccsf.edu</a:t>
            </a:r>
            <a:r>
              <a:rPr lang="en-US" sz="2000">
                <a:solidFill>
                  <a:schemeClr val="dk2"/>
                </a:solidFill>
              </a:rPr>
              <a:t> </a:t>
            </a:r>
            <a:endParaRPr sz="2000">
              <a:solidFill>
                <a:schemeClr val="dk2"/>
              </a:solidFill>
            </a:endParaRPr>
          </a:p>
          <a:p>
            <a:pPr marL="457200" lvl="0" indent="-355600" algn="l" rtl="0">
              <a:lnSpc>
                <a:spcPct val="120000"/>
              </a:lnSpc>
              <a:spcBef>
                <a:spcPts val="750"/>
              </a:spcBef>
              <a:spcAft>
                <a:spcPts val="0"/>
              </a:spcAft>
              <a:buClr>
                <a:srgbClr val="DE1F37"/>
              </a:buClr>
              <a:buSzPts val="2000"/>
              <a:buChar char="•"/>
            </a:pPr>
            <a:r>
              <a:rPr lang="en-US" sz="2000">
                <a:solidFill>
                  <a:srgbClr val="454545"/>
                </a:solidFill>
              </a:rPr>
              <a:t>Michelle Pilati</a:t>
            </a:r>
            <a:endParaRPr sz="2000">
              <a:solidFill>
                <a:srgbClr val="454545"/>
              </a:solidFill>
            </a:endParaRPr>
          </a:p>
          <a:p>
            <a:pPr marL="914400" lvl="1" indent="-355600" algn="l" rtl="0">
              <a:lnSpc>
                <a:spcPct val="120000"/>
              </a:lnSpc>
              <a:spcBef>
                <a:spcPts val="375"/>
              </a:spcBef>
              <a:spcAft>
                <a:spcPts val="0"/>
              </a:spcAft>
              <a:buClr>
                <a:srgbClr val="DE1F37"/>
              </a:buClr>
              <a:buSzPts val="2000"/>
              <a:buChar char="•"/>
            </a:pPr>
            <a:r>
              <a:rPr lang="en-US" sz="2000">
                <a:solidFill>
                  <a:srgbClr val="454545"/>
                </a:solidFill>
              </a:rPr>
              <a:t>Project Director, ASCCC OERI</a:t>
            </a:r>
            <a:endParaRPr sz="2000">
              <a:solidFill>
                <a:srgbClr val="454545"/>
              </a:solidFill>
            </a:endParaRPr>
          </a:p>
          <a:p>
            <a:pPr marL="914400" lvl="1" indent="-355600" algn="l" rtl="0">
              <a:lnSpc>
                <a:spcPct val="120000"/>
              </a:lnSpc>
              <a:spcBef>
                <a:spcPts val="375"/>
              </a:spcBef>
              <a:spcAft>
                <a:spcPts val="0"/>
              </a:spcAft>
              <a:buClr>
                <a:srgbClr val="DE1F37"/>
              </a:buClr>
              <a:buSzPts val="2000"/>
              <a:buChar char="•"/>
            </a:pPr>
            <a:r>
              <a:rPr lang="en-US" sz="2000">
                <a:solidFill>
                  <a:srgbClr val="454545"/>
                </a:solidFill>
              </a:rPr>
              <a:t>Psychology, Rio Hondo</a:t>
            </a:r>
            <a:endParaRPr sz="2000">
              <a:solidFill>
                <a:srgbClr val="454545"/>
              </a:solidFill>
            </a:endParaRPr>
          </a:p>
          <a:p>
            <a:pPr marL="914400" lvl="1" indent="-355600" algn="l" rtl="0">
              <a:lnSpc>
                <a:spcPct val="120000"/>
              </a:lnSpc>
              <a:spcBef>
                <a:spcPts val="375"/>
              </a:spcBef>
              <a:spcAft>
                <a:spcPts val="0"/>
              </a:spcAft>
              <a:buClr>
                <a:srgbClr val="DE1F37"/>
              </a:buClr>
              <a:buSzPts val="2000"/>
              <a:buChar char="•"/>
            </a:pPr>
            <a:r>
              <a:rPr lang="en-US" sz="2000">
                <a:solidFill>
                  <a:srgbClr val="454545"/>
                </a:solidFill>
              </a:rPr>
              <a:t>mpilati@asccc.org</a:t>
            </a:r>
            <a:endParaRPr sz="2000">
              <a:solidFill>
                <a:srgbClr val="454545"/>
              </a:solidFill>
            </a:endParaRPr>
          </a:p>
          <a:p>
            <a:pPr marL="457200" lvl="0" indent="0" algn="l" rtl="0">
              <a:lnSpc>
                <a:spcPct val="120000"/>
              </a:lnSpc>
              <a:spcBef>
                <a:spcPts val="750"/>
              </a:spcBef>
              <a:spcAft>
                <a:spcPts val="0"/>
              </a:spcAft>
              <a:buNone/>
            </a:pPr>
            <a:endParaRPr sz="2000">
              <a:solidFill>
                <a:srgbClr val="454545"/>
              </a:solidFill>
            </a:endParaRPr>
          </a:p>
          <a:p>
            <a:pPr marL="457200" lvl="0" indent="-228600" algn="l" rtl="0">
              <a:lnSpc>
                <a:spcPct val="120000"/>
              </a:lnSpc>
              <a:spcBef>
                <a:spcPts val="750"/>
              </a:spcBef>
              <a:spcAft>
                <a:spcPts val="0"/>
              </a:spcAft>
              <a:buNone/>
            </a:pPr>
            <a:endParaRPr sz="2200">
              <a:solidFill>
                <a:srgbClr val="454545"/>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8"/>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Ideas?</a:t>
            </a:r>
            <a:endParaRPr/>
          </a:p>
        </p:txBody>
      </p:sp>
      <p:sp>
        <p:nvSpPr>
          <p:cNvPr id="359" name="Google Shape;359;p48"/>
          <p:cNvSpPr txBox="1">
            <a:spLocks noGrp="1"/>
          </p:cNvSpPr>
          <p:nvPr>
            <p:ph type="body" idx="1"/>
          </p:nvPr>
        </p:nvSpPr>
        <p:spPr>
          <a:xfrm>
            <a:off x="1088686" y="2015735"/>
            <a:ext cx="7202400" cy="4039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2100"/>
              <a:t>Allow the type of questions drawn from a bank to be specified.</a:t>
            </a:r>
            <a:endParaRPr sz="2100"/>
          </a:p>
          <a:p>
            <a:pPr marL="0" lvl="0" indent="0" algn="l" rtl="0">
              <a:spcBef>
                <a:spcPts val="750"/>
              </a:spcBef>
              <a:spcAft>
                <a:spcPts val="0"/>
              </a:spcAft>
              <a:buNone/>
            </a:pPr>
            <a:r>
              <a:rPr lang="en-US" sz="2100"/>
              <a:t>What could make ADAPT better than Canvas?</a:t>
            </a:r>
            <a:endParaRPr sz="21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0"/>
          <p:cNvSpPr txBox="1">
            <a:spLocks noGrp="1"/>
          </p:cNvSpPr>
          <p:nvPr>
            <p:ph type="title"/>
          </p:nvPr>
        </p:nvSpPr>
        <p:spPr>
          <a:xfrm>
            <a:off x="985275" y="584788"/>
            <a:ext cx="6462600" cy="8574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3200"/>
              <a:buNone/>
            </a:pPr>
            <a:r>
              <a:rPr lang="en-US" sz="3300">
                <a:solidFill>
                  <a:srgbClr val="434343"/>
                </a:solidFill>
              </a:rPr>
              <a:t>ADAPT resources</a:t>
            </a:r>
            <a:endParaRPr sz="3300">
              <a:solidFill>
                <a:srgbClr val="434343"/>
              </a:solidFill>
            </a:endParaRPr>
          </a:p>
        </p:txBody>
      </p:sp>
      <p:sp>
        <p:nvSpPr>
          <p:cNvPr id="373" name="Google Shape;373;p50"/>
          <p:cNvSpPr txBox="1"/>
          <p:nvPr/>
        </p:nvSpPr>
        <p:spPr>
          <a:xfrm>
            <a:off x="764750" y="1850750"/>
            <a:ext cx="7942500" cy="4583147"/>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chemeClr val="dk2"/>
              </a:buClr>
              <a:buSzPts val="2400"/>
              <a:buFont typeface="Arial"/>
              <a:buChar char="●"/>
            </a:pPr>
            <a:r>
              <a:rPr lang="en-US" sz="2400" b="0" i="0" u="none" strike="noStrike" cap="none" dirty="0">
                <a:solidFill>
                  <a:schemeClr val="dk2"/>
                </a:solidFill>
                <a:latin typeface="Arial"/>
                <a:ea typeface="Arial"/>
                <a:cs typeface="Arial"/>
                <a:sym typeface="Arial"/>
                <a:hlinkClick r:id="rId3"/>
              </a:rPr>
              <a:t>ADAPT Accessibility </a:t>
            </a:r>
            <a:r>
              <a:rPr lang="en-US" sz="2400" b="0" i="0" u="sng" strike="noStrike" cap="none" dirty="0">
                <a:solidFill>
                  <a:schemeClr val="dk2"/>
                </a:solidFill>
                <a:latin typeface="Arial"/>
                <a:ea typeface="Arial"/>
                <a:cs typeface="Arial"/>
                <a:sym typeface="Arial"/>
                <a:hlinkClick r:id="rId3"/>
              </a:rPr>
              <a:t>reports</a:t>
            </a:r>
            <a:endParaRPr sz="24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2"/>
              </a:solidFill>
              <a:latin typeface="Arial"/>
              <a:ea typeface="Arial"/>
              <a:cs typeface="Arial"/>
              <a:sym typeface="Arial"/>
            </a:endParaRPr>
          </a:p>
          <a:p>
            <a:pPr marL="457200" marR="0" lvl="0" indent="-381000" algn="l" rtl="0">
              <a:lnSpc>
                <a:spcPct val="100000"/>
              </a:lnSpc>
              <a:spcBef>
                <a:spcPts val="0"/>
              </a:spcBef>
              <a:spcAft>
                <a:spcPts val="0"/>
              </a:spcAft>
              <a:buClr>
                <a:schemeClr val="dk2"/>
              </a:buClr>
              <a:buSzPts val="2400"/>
              <a:buFont typeface="Arial"/>
              <a:buChar char="●"/>
            </a:pPr>
            <a:r>
              <a:rPr lang="en-US" sz="2400" b="0" i="0" u="none" strike="noStrike" cap="none" dirty="0">
                <a:solidFill>
                  <a:schemeClr val="dk2"/>
                </a:solidFill>
                <a:latin typeface="Arial"/>
                <a:ea typeface="Arial"/>
                <a:cs typeface="Arial"/>
                <a:sym typeface="Arial"/>
                <a:hlinkClick r:id="rId4"/>
              </a:rPr>
              <a:t>ADAPT </a:t>
            </a:r>
            <a:r>
              <a:rPr lang="en-US" sz="2400" b="0" i="0" u="sng" strike="noStrike" cap="none" dirty="0">
                <a:solidFill>
                  <a:schemeClr val="dk2"/>
                </a:solidFill>
                <a:latin typeface="Arial"/>
                <a:ea typeface="Arial"/>
                <a:cs typeface="Arial"/>
                <a:sym typeface="Arial"/>
                <a:hlinkClick r:id="rId4"/>
              </a:rPr>
              <a:t>Construction Guide</a:t>
            </a:r>
            <a:endParaRPr sz="24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2"/>
              </a:solidFill>
              <a:latin typeface="Arial"/>
              <a:ea typeface="Arial"/>
              <a:cs typeface="Arial"/>
              <a:sym typeface="Arial"/>
            </a:endParaRPr>
          </a:p>
          <a:p>
            <a:pPr marL="457200" marR="0" lvl="0" indent="-381000" algn="l" rtl="0">
              <a:lnSpc>
                <a:spcPct val="100000"/>
              </a:lnSpc>
              <a:spcBef>
                <a:spcPts val="0"/>
              </a:spcBef>
              <a:spcAft>
                <a:spcPts val="0"/>
              </a:spcAft>
              <a:buClr>
                <a:schemeClr val="dk2"/>
              </a:buClr>
              <a:buSzPts val="2400"/>
              <a:buFont typeface="Arial"/>
              <a:buChar char="●"/>
            </a:pPr>
            <a:r>
              <a:rPr lang="en-US" sz="2400" b="0" i="0" u="none" strike="noStrike" cap="none" dirty="0">
                <a:solidFill>
                  <a:schemeClr val="dk2"/>
                </a:solidFill>
                <a:sym typeface="Arial"/>
                <a:hlinkClick r:id="rId5"/>
              </a:rPr>
              <a:t>Canvas LTI for ADAPT </a:t>
            </a:r>
            <a:r>
              <a:rPr lang="en-US" sz="2400" u="sng" dirty="0">
                <a:solidFill>
                  <a:schemeClr val="dk2"/>
                </a:solidFill>
                <a:hlinkClick r:id="rId5"/>
              </a:rPr>
              <a:t>I</a:t>
            </a:r>
            <a:r>
              <a:rPr lang="en-US" sz="2400" b="0" i="0" u="sng" strike="noStrike" cap="none" dirty="0">
                <a:solidFill>
                  <a:schemeClr val="dk2"/>
                </a:solidFill>
                <a:sym typeface="Arial"/>
                <a:hlinkClick r:id="rId5"/>
              </a:rPr>
              <a:t>nstructions</a:t>
            </a:r>
            <a:endParaRPr sz="24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2"/>
              </a:solidFill>
              <a:latin typeface="Arial"/>
              <a:ea typeface="Arial"/>
              <a:cs typeface="Arial"/>
              <a:sym typeface="Arial"/>
            </a:endParaRPr>
          </a:p>
          <a:p>
            <a:pPr marL="457200" marR="0" lvl="0" indent="-381000" algn="l" rtl="0">
              <a:lnSpc>
                <a:spcPct val="100000"/>
              </a:lnSpc>
              <a:spcBef>
                <a:spcPts val="0"/>
              </a:spcBef>
              <a:spcAft>
                <a:spcPts val="0"/>
              </a:spcAft>
              <a:buClr>
                <a:schemeClr val="dk2"/>
              </a:buClr>
              <a:buSzPts val="2400"/>
              <a:buFont typeface="Arial"/>
              <a:buChar char="●"/>
            </a:pPr>
            <a:r>
              <a:rPr lang="en-US" sz="2400" b="0" i="0" u="none" strike="noStrike" cap="none" dirty="0">
                <a:solidFill>
                  <a:schemeClr val="dk2"/>
                </a:solidFill>
                <a:sym typeface="Arial"/>
                <a:hlinkClick r:id="rId6"/>
              </a:rPr>
              <a:t>LibreTexts Weekly </a:t>
            </a:r>
            <a:r>
              <a:rPr lang="en-US" sz="2400" dirty="0">
                <a:solidFill>
                  <a:schemeClr val="dk2"/>
                </a:solidFill>
                <a:hlinkClick r:id="rId6"/>
              </a:rPr>
              <a:t>O</a:t>
            </a:r>
            <a:r>
              <a:rPr lang="en-US" sz="2400" b="0" i="0" u="none" strike="noStrike" cap="none" dirty="0">
                <a:solidFill>
                  <a:schemeClr val="dk2"/>
                </a:solidFill>
                <a:sym typeface="Arial"/>
                <a:hlinkClick r:id="rId6"/>
              </a:rPr>
              <a:t>ffice Hours in </a:t>
            </a:r>
            <a:r>
              <a:rPr lang="en-US" sz="2400" b="0" i="0" u="sng" strike="noStrike" cap="none" dirty="0">
                <a:solidFill>
                  <a:schemeClr val="dk2"/>
                </a:solidFill>
                <a:sym typeface="Arial"/>
                <a:hlinkClick r:id="rId6"/>
              </a:rPr>
              <a:t>Zoom</a:t>
            </a:r>
            <a:r>
              <a:rPr lang="en-US" sz="2400" dirty="0">
                <a:solidFill>
                  <a:schemeClr val="dk2"/>
                </a:solidFill>
              </a:rPr>
              <a:t> (https://</a:t>
            </a:r>
            <a:r>
              <a:rPr lang="en-US" sz="2400" dirty="0" err="1">
                <a:solidFill>
                  <a:schemeClr val="dk2"/>
                </a:solidFill>
              </a:rPr>
              <a:t>zoom.libretexts.org</a:t>
            </a:r>
            <a:r>
              <a:rPr lang="en-US" sz="2400" dirty="0">
                <a:solidFill>
                  <a:schemeClr val="dk2"/>
                </a:solidFill>
              </a:rPr>
              <a:t>/)</a:t>
            </a:r>
            <a:endParaRPr sz="2400" b="0" i="0" u="none" strike="noStrike" cap="none" dirty="0">
              <a:solidFill>
                <a:schemeClr val="dk2"/>
              </a:solidFill>
              <a:latin typeface="Arial"/>
              <a:ea typeface="Arial"/>
              <a:cs typeface="Arial"/>
              <a:sym typeface="Arial"/>
            </a:endParaRPr>
          </a:p>
          <a:p>
            <a:pPr marL="914400" marR="0" lvl="1" indent="-381000" algn="l" rtl="0">
              <a:lnSpc>
                <a:spcPct val="100000"/>
              </a:lnSpc>
              <a:spcBef>
                <a:spcPts val="0"/>
              </a:spcBef>
              <a:spcAft>
                <a:spcPts val="0"/>
              </a:spcAft>
              <a:buClr>
                <a:schemeClr val="dk2"/>
              </a:buClr>
              <a:buSzPts val="2400"/>
              <a:buFont typeface="Arial"/>
              <a:buChar char="○"/>
            </a:pPr>
            <a:r>
              <a:rPr lang="en-US" sz="2400" b="0" i="0" u="none" strike="noStrike" cap="none" dirty="0">
                <a:solidFill>
                  <a:schemeClr val="dk2"/>
                </a:solidFill>
                <a:latin typeface="Arial"/>
                <a:ea typeface="Arial"/>
                <a:cs typeface="Arial"/>
                <a:sym typeface="Arial"/>
              </a:rPr>
              <a:t>Tuesdays at 9:00-10:00 PST</a:t>
            </a:r>
            <a:endParaRPr sz="2400" b="0" i="0" u="none" strike="noStrike" cap="none" dirty="0">
              <a:solidFill>
                <a:schemeClr val="dk2"/>
              </a:solidFill>
              <a:latin typeface="Arial"/>
              <a:ea typeface="Arial"/>
              <a:cs typeface="Arial"/>
              <a:sym typeface="Arial"/>
            </a:endParaRPr>
          </a:p>
          <a:p>
            <a:pPr marL="914400" marR="0" lvl="1" indent="-381000" algn="l" rtl="0">
              <a:lnSpc>
                <a:spcPct val="100000"/>
              </a:lnSpc>
              <a:spcBef>
                <a:spcPts val="0"/>
              </a:spcBef>
              <a:spcAft>
                <a:spcPts val="0"/>
              </a:spcAft>
              <a:buClr>
                <a:schemeClr val="dk2"/>
              </a:buClr>
              <a:buSzPts val="2400"/>
              <a:buFont typeface="Arial"/>
              <a:buChar char="○"/>
            </a:pPr>
            <a:r>
              <a:rPr lang="en-US" sz="2400" b="0" i="0" u="none" strike="noStrike" cap="none" dirty="0">
                <a:solidFill>
                  <a:schemeClr val="dk2"/>
                </a:solidFill>
                <a:latin typeface="Arial"/>
                <a:ea typeface="Arial"/>
                <a:cs typeface="Arial"/>
                <a:sym typeface="Arial"/>
              </a:rPr>
              <a:t>Thursdays at 9:00-10:00 PST</a:t>
            </a:r>
            <a:endParaRPr sz="2400" b="0" i="0" u="none" strike="noStrike" cap="none" dirty="0">
              <a:solidFill>
                <a:schemeClr val="dk2"/>
              </a:solidFill>
              <a:highlight>
                <a:srgbClr val="FFFFFF"/>
              </a:highlight>
              <a:latin typeface="Arial"/>
              <a:ea typeface="Arial"/>
              <a:cs typeface="Arial"/>
              <a:sym typeface="Arial"/>
            </a:endParaRPr>
          </a:p>
          <a:p>
            <a:pPr marL="457200" marR="381000" lvl="0" indent="0" algn="l" rtl="0">
              <a:lnSpc>
                <a:spcPct val="115000"/>
              </a:lnSpc>
              <a:spcBef>
                <a:spcPts val="0"/>
              </a:spcBef>
              <a:spcAft>
                <a:spcPts val="0"/>
              </a:spcAft>
              <a:buClr>
                <a:srgbClr val="000000"/>
              </a:buClr>
              <a:buSzPts val="1550"/>
              <a:buFont typeface="Arial"/>
              <a:buNone/>
            </a:pPr>
            <a:endParaRPr sz="1550" b="0" i="0" u="none" strike="noStrike" cap="none" dirty="0">
              <a:solidFill>
                <a:srgbClr val="201F1E"/>
              </a:solidFill>
              <a:highlight>
                <a:srgbClr val="FFFFFF"/>
              </a:highlight>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sp>
        <p:nvSpPr>
          <p:cNvPr id="374" name="Google Shape;374;p50">
            <a:extLst>
              <a:ext uri="{C183D7F6-B498-43B3-948B-1728B52AA6E4}">
                <adec:decorative xmlns:adec="http://schemas.microsoft.com/office/drawing/2017/decorative" val="1"/>
              </a:ext>
            </a:extLst>
          </p:cNvPr>
          <p:cNvSpPr/>
          <p:nvPr/>
        </p:nvSpPr>
        <p:spPr>
          <a:xfrm rot="-5400000">
            <a:off x="3027825" y="-600350"/>
            <a:ext cx="47700" cy="41328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1"/>
          <p:cNvSpPr txBox="1">
            <a:spLocks noGrp="1"/>
          </p:cNvSpPr>
          <p:nvPr>
            <p:ph type="title"/>
          </p:nvPr>
        </p:nvSpPr>
        <p:spPr>
          <a:xfrm>
            <a:off x="917725" y="895425"/>
            <a:ext cx="7675200" cy="4890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3200"/>
              <a:buNone/>
            </a:pPr>
            <a:r>
              <a:rPr lang="en-US" sz="2700" dirty="0">
                <a:solidFill>
                  <a:srgbClr val="4B4B4B"/>
                </a:solidFill>
              </a:rPr>
              <a:t>ASCCC OERI Recorded Webinars on ADAPT</a:t>
            </a:r>
            <a:endParaRPr sz="2700" dirty="0">
              <a:solidFill>
                <a:srgbClr val="4B4B4B"/>
              </a:solidFill>
            </a:endParaRPr>
          </a:p>
        </p:txBody>
      </p:sp>
      <p:sp>
        <p:nvSpPr>
          <p:cNvPr id="380" name="Google Shape;380;p51">
            <a:extLst>
              <a:ext uri="{C183D7F6-B498-43B3-948B-1728B52AA6E4}">
                <adec:decorative xmlns:adec="http://schemas.microsoft.com/office/drawing/2017/decorative" val="1"/>
              </a:ext>
            </a:extLst>
          </p:cNvPr>
          <p:cNvSpPr/>
          <p:nvPr/>
        </p:nvSpPr>
        <p:spPr>
          <a:xfrm rot="-5400000">
            <a:off x="4425650" y="-2125325"/>
            <a:ext cx="47700" cy="6897900"/>
          </a:xfrm>
          <a:prstGeom prst="roundRect">
            <a:avLst>
              <a:gd name="adj" fmla="val 5000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81" name="Google Shape;381;p51"/>
          <p:cNvGraphicFramePr/>
          <p:nvPr/>
        </p:nvGraphicFramePr>
        <p:xfrm>
          <a:off x="586425" y="1461451"/>
          <a:ext cx="7884950" cy="4339025"/>
        </p:xfrm>
        <a:graphic>
          <a:graphicData uri="http://schemas.openxmlformats.org/drawingml/2006/table">
            <a:tbl>
              <a:tblPr>
                <a:solidFill>
                  <a:srgbClr val="F0F0F0"/>
                </a:solidFill>
                <a:tableStyleId>{DD760837-91D6-410B-A304-9A6C7FB42A1E}</a:tableStyleId>
              </a:tblPr>
              <a:tblGrid>
                <a:gridCol w="6589400">
                  <a:extLst>
                    <a:ext uri="{9D8B030D-6E8A-4147-A177-3AD203B41FA5}">
                      <a16:colId xmlns:a16="http://schemas.microsoft.com/office/drawing/2014/main" val="20000"/>
                    </a:ext>
                  </a:extLst>
                </a:gridCol>
                <a:gridCol w="1295550">
                  <a:extLst>
                    <a:ext uri="{9D8B030D-6E8A-4147-A177-3AD203B41FA5}">
                      <a16:colId xmlns:a16="http://schemas.microsoft.com/office/drawing/2014/main" val="20001"/>
                    </a:ext>
                  </a:extLst>
                </a:gridCol>
              </a:tblGrid>
              <a:tr h="3411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Continuing the Path to Zero in Spanish Open Educational Resources (OER): Tarea Libre 2</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2024/05/03</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0"/>
                  </a:ext>
                </a:extLst>
              </a:tr>
              <a:tr h="2878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Getting Spanish Homework to Zero Textbook Cost (ZTC) with LibreTexts ADAPT</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2024/04/26</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1"/>
                  </a:ext>
                </a:extLst>
              </a:tr>
              <a:tr h="43182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Beyond Traditional Spanish Homework: Adding Project Based Learning to your Open Educational Practices</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2024/04/12</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2"/>
                  </a:ext>
                </a:extLst>
              </a:tr>
              <a:tr h="2878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Spanish Open Educational Resources (OER) Hackathon: Let’s create a HW Collection</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2023/10/27</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3"/>
                  </a:ext>
                </a:extLst>
              </a:tr>
              <a:tr h="3777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Getting Spanish to Zero – An Openly-Licensed Homework Option for Spanish</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2023/10/20</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4"/>
                  </a:ext>
                </a:extLst>
              </a:tr>
              <a:tr h="2878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What’s new in Spanish OER: Tarea Libre</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2023/05/05</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5"/>
                  </a:ext>
                </a:extLst>
              </a:tr>
              <a:tr h="3411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Remixing Spanish OERs in LibreTexts and importing to Canvas</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2023/04/28</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6"/>
                  </a:ext>
                </a:extLst>
              </a:tr>
              <a:tr h="3411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What’s new in Spanish Open Educational Resources (OER)</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2022/11/04</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7"/>
                  </a:ext>
                </a:extLst>
              </a:tr>
              <a:tr h="3411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What’s New in Spanish OER?</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2022/03/25</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8"/>
                  </a:ext>
                </a:extLst>
              </a:tr>
              <a:tr h="28787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12">
                            <a:extLst>
                              <a:ext uri="{A12FA001-AC4F-418D-AE19-62706E023703}">
                                <ahyp:hlinkClr xmlns:ahyp="http://schemas.microsoft.com/office/drawing/2018/hyperlinkcolor" val="tx"/>
                              </a:ext>
                            </a:extLst>
                          </a:hlinkClick>
                        </a:rPr>
                        <a:t>Remixing Spanish OER</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2021/10/15</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9"/>
                  </a:ext>
                </a:extLst>
              </a:tr>
              <a:tr h="43182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13">
                            <a:extLst>
                              <a:ext uri="{A12FA001-AC4F-418D-AE19-62706E023703}">
                                <ahyp:hlinkClr xmlns:ahyp="http://schemas.microsoft.com/office/drawing/2018/hyperlinkcolor" val="tx"/>
                              </a:ext>
                            </a:extLst>
                          </a:hlinkClick>
                        </a:rPr>
                        <a:t>Spanish, LibreTexts, and Adapt – Using OER to Customize Your Spanish Text and Integrate a Homework System</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33333"/>
                          </a:solidFill>
                          <a:highlight>
                            <a:srgbClr val="F0F0F0"/>
                          </a:highlight>
                          <a:latin typeface="Montserrat"/>
                          <a:ea typeface="Montserrat"/>
                          <a:cs typeface="Montserrat"/>
                          <a:sym typeface="Montserrat"/>
                        </a:rPr>
                        <a:t>2021/05/07</a:t>
                      </a:r>
                      <a:endParaRPr sz="1000" u="none" strike="noStrike" cap="none">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10"/>
                  </a:ext>
                </a:extLst>
              </a:tr>
              <a:tr h="46302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53031B"/>
                          </a:solidFill>
                          <a:highlight>
                            <a:srgbClr val="F0F0F0"/>
                          </a:highlight>
                          <a:uFill>
                            <a:noFill/>
                          </a:uFill>
                          <a:latin typeface="Montserrat"/>
                          <a:ea typeface="Montserrat"/>
                          <a:cs typeface="Montserrat"/>
                          <a:sym typeface="Montserrat"/>
                          <a:hlinkClick r:id="rId14">
                            <a:extLst>
                              <a:ext uri="{A12FA001-AC4F-418D-AE19-62706E023703}">
                                <ahyp:hlinkClr xmlns:ahyp="http://schemas.microsoft.com/office/drawing/2018/hyperlinkcolor" val="tx"/>
                              </a:ext>
                            </a:extLst>
                          </a:hlinkClick>
                        </a:rPr>
                        <a:t>OER and Spanish</a:t>
                      </a:r>
                      <a:endParaRPr sz="1000" u="none" strike="noStrike" cap="none">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solidFill>
                            <a:srgbClr val="333333"/>
                          </a:solidFill>
                          <a:highlight>
                            <a:srgbClr val="F0F0F0"/>
                          </a:highlight>
                          <a:latin typeface="Montserrat"/>
                          <a:ea typeface="Montserrat"/>
                          <a:cs typeface="Montserrat"/>
                          <a:sym typeface="Montserrat"/>
                        </a:rPr>
                        <a:t>2021/05/03</a:t>
                      </a:r>
                      <a:endParaRPr sz="1000" u="none" strike="noStrike" cap="none" dirty="0">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2"/>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LibreTexts Workshops Recordings</a:t>
            </a:r>
            <a:endParaRPr/>
          </a:p>
        </p:txBody>
      </p:sp>
      <p:sp>
        <p:nvSpPr>
          <p:cNvPr id="388" name="Google Shape;388;p52"/>
          <p:cNvSpPr txBox="1">
            <a:spLocks noGrp="1"/>
          </p:cNvSpPr>
          <p:nvPr>
            <p:ph type="body" idx="1"/>
          </p:nvPr>
        </p:nvSpPr>
        <p:spPr>
          <a:xfrm>
            <a:off x="2287550" y="6116408"/>
            <a:ext cx="7202400" cy="7416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750"/>
              </a:spcBef>
              <a:spcAft>
                <a:spcPts val="0"/>
              </a:spcAft>
              <a:buClr>
                <a:srgbClr val="000000"/>
              </a:buClr>
              <a:buSzPts val="1600"/>
              <a:buFont typeface="Arial"/>
              <a:buNone/>
            </a:pPr>
            <a:r>
              <a:rPr lang="en-US" u="sng">
                <a:solidFill>
                  <a:schemeClr val="hlink"/>
                </a:solidFill>
                <a:hlinkClick r:id="rId3"/>
              </a:rPr>
              <a:t>LibreTexts News and Events page</a:t>
            </a:r>
            <a:r>
              <a:rPr lang="en-US"/>
              <a:t> has more information.</a:t>
            </a:r>
            <a:endParaRPr/>
          </a:p>
        </p:txBody>
      </p:sp>
      <p:pic>
        <p:nvPicPr>
          <p:cNvPr id="389" name="Google Shape;389;p52" descr="Screenshot of the LibreTexts YouTube channel page with a series of videos."/>
          <p:cNvPicPr preferRelativeResize="0"/>
          <p:nvPr/>
        </p:nvPicPr>
        <p:blipFill rotWithShape="1">
          <a:blip r:embed="rId4">
            <a:alphaModFix/>
          </a:blip>
          <a:srcRect/>
          <a:stretch/>
        </p:blipFill>
        <p:spPr>
          <a:xfrm>
            <a:off x="1592100" y="2124250"/>
            <a:ext cx="6195549" cy="39921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a:t>More Information</a:t>
            </a:r>
            <a:endParaRPr/>
          </a:p>
        </p:txBody>
      </p:sp>
      <p:sp>
        <p:nvSpPr>
          <p:cNvPr id="395" name="Google Shape;395;p53"/>
          <p:cNvSpPr txBox="1">
            <a:spLocks noGrp="1"/>
          </p:cNvSpPr>
          <p:nvPr>
            <p:ph type="body" idx="1"/>
          </p:nvPr>
        </p:nvSpPr>
        <p:spPr>
          <a:xfrm>
            <a:off x="970774" y="2443085"/>
            <a:ext cx="7202400" cy="4039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600"/>
              <a:buNone/>
            </a:pPr>
            <a:r>
              <a:rPr lang="en-US" sz="2600" u="sng">
                <a:solidFill>
                  <a:schemeClr val="hlink"/>
                </a:solidFill>
                <a:hlinkClick r:id="rId3"/>
              </a:rPr>
              <a:t>ASCCC OERI Website </a:t>
            </a:r>
            <a:r>
              <a:rPr lang="en-US" sz="2600"/>
              <a:t>(asccc-oeri.org)</a:t>
            </a:r>
            <a:endParaRPr sz="2600"/>
          </a:p>
          <a:p>
            <a:pPr marL="514337" lvl="1" indent="-247646" algn="l" rtl="0">
              <a:lnSpc>
                <a:spcPct val="120000"/>
              </a:lnSpc>
              <a:spcBef>
                <a:spcPts val="0"/>
              </a:spcBef>
              <a:spcAft>
                <a:spcPts val="0"/>
              </a:spcAft>
              <a:buSzPts val="2600"/>
              <a:buChar char="•"/>
            </a:pPr>
            <a:r>
              <a:rPr lang="en-US" sz="2600"/>
              <a:t>Resources</a:t>
            </a:r>
            <a:endParaRPr sz="2600"/>
          </a:p>
          <a:p>
            <a:pPr marL="514337" lvl="1" indent="-247646" algn="l" rtl="0">
              <a:lnSpc>
                <a:spcPct val="120000"/>
              </a:lnSpc>
              <a:spcBef>
                <a:spcPts val="0"/>
              </a:spcBef>
              <a:spcAft>
                <a:spcPts val="0"/>
              </a:spcAft>
              <a:buSzPts val="2600"/>
              <a:buChar char="•"/>
            </a:pPr>
            <a:r>
              <a:rPr lang="en-US" sz="2600"/>
              <a:t>Webinars and Events</a:t>
            </a:r>
            <a:endParaRPr sz="2600"/>
          </a:p>
          <a:p>
            <a:pPr marL="0" lvl="0" indent="0" algn="l" rtl="0">
              <a:lnSpc>
                <a:spcPct val="120000"/>
              </a:lnSpc>
              <a:spcBef>
                <a:spcPts val="750"/>
              </a:spcBef>
              <a:spcAft>
                <a:spcPts val="0"/>
              </a:spcAft>
              <a:buSzPts val="1600"/>
              <a:buNone/>
            </a:pPr>
            <a:r>
              <a:rPr lang="en-US" sz="2600" u="sng">
                <a:solidFill>
                  <a:schemeClr val="hlink"/>
                </a:solidFill>
                <a:hlinkClick r:id="rId4"/>
              </a:rPr>
              <a:t>ASCCC OER E-Mail</a:t>
            </a:r>
            <a:r>
              <a:rPr lang="en-US" sz="2600"/>
              <a:t> (</a:t>
            </a:r>
            <a:r>
              <a:rPr lang="en-US" sz="2600" u="sng">
                <a:solidFill>
                  <a:schemeClr val="hlink"/>
                </a:solidFill>
                <a:hlinkClick r:id="rId5"/>
              </a:rPr>
              <a:t>oeri@asccc.org)</a:t>
            </a:r>
            <a:endParaRPr sz="2600"/>
          </a:p>
          <a:p>
            <a:pPr marL="171446" lvl="0" indent="0" algn="l" rtl="0">
              <a:lnSpc>
                <a:spcPct val="120000"/>
              </a:lnSpc>
              <a:spcBef>
                <a:spcPts val="750"/>
              </a:spcBef>
              <a:spcAft>
                <a:spcPts val="0"/>
              </a:spcAft>
              <a:buSzPts val="1600"/>
              <a:buNone/>
            </a:pP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Agenda</a:t>
            </a:r>
            <a:endParaRPr/>
          </a:p>
        </p:txBody>
      </p:sp>
      <p:sp>
        <p:nvSpPr>
          <p:cNvPr id="146" name="Google Shape;146;p20"/>
          <p:cNvSpPr txBox="1"/>
          <p:nvPr/>
        </p:nvSpPr>
        <p:spPr>
          <a:xfrm>
            <a:off x="970811" y="2354760"/>
            <a:ext cx="7202400" cy="4039200"/>
          </a:xfrm>
          <a:prstGeom prst="rect">
            <a:avLst/>
          </a:prstGeom>
          <a:noFill/>
          <a:ln>
            <a:noFill/>
          </a:ln>
        </p:spPr>
        <p:txBody>
          <a:bodyPr spcFirstLastPara="1" wrap="square" lIns="91425" tIns="45700" rIns="91425" bIns="45700" anchor="t" anchorCtr="0">
            <a:normAutofit/>
          </a:bodyPr>
          <a:lstStyle/>
          <a:p>
            <a:pPr marL="457200" lvl="0" indent="-381000" algn="l" rtl="0">
              <a:lnSpc>
                <a:spcPct val="120000"/>
              </a:lnSpc>
              <a:spcBef>
                <a:spcPts val="750"/>
              </a:spcBef>
              <a:spcAft>
                <a:spcPts val="0"/>
              </a:spcAft>
              <a:buClr>
                <a:srgbClr val="DE1F37"/>
              </a:buClr>
              <a:buSzPts val="2400"/>
              <a:buChar char="•"/>
            </a:pPr>
            <a:r>
              <a:rPr lang="en-US" sz="2400">
                <a:solidFill>
                  <a:srgbClr val="454545"/>
                </a:solidFill>
              </a:rPr>
              <a:t>ADAPT - What and Why</a:t>
            </a:r>
            <a:endParaRPr sz="2400">
              <a:solidFill>
                <a:srgbClr val="454545"/>
              </a:solidFill>
            </a:endParaRPr>
          </a:p>
          <a:p>
            <a:pPr marL="457200" lvl="0" indent="-381000" algn="l" rtl="0">
              <a:lnSpc>
                <a:spcPct val="120000"/>
              </a:lnSpc>
              <a:spcBef>
                <a:spcPts val="750"/>
              </a:spcBef>
              <a:spcAft>
                <a:spcPts val="0"/>
              </a:spcAft>
              <a:buClr>
                <a:srgbClr val="DE1F37"/>
              </a:buClr>
              <a:buSzPts val="2400"/>
              <a:buChar char="•"/>
            </a:pPr>
            <a:r>
              <a:rPr lang="en-US" sz="2400">
                <a:solidFill>
                  <a:srgbClr val="454545"/>
                </a:solidFill>
              </a:rPr>
              <a:t>ADAPT </a:t>
            </a:r>
            <a:r>
              <a:rPr lang="en-US" sz="2400" u="sng">
                <a:solidFill>
                  <a:srgbClr val="DE1F37"/>
                </a:solidFill>
                <a:hlinkClick r:id="rId3">
                  <a:extLst>
                    <a:ext uri="{A12FA001-AC4F-418D-AE19-62706E023703}">
                      <ahyp:hlinkClr xmlns:ahyp="http://schemas.microsoft.com/office/drawing/2018/hyperlinkcolor" val="tx"/>
                    </a:ext>
                  </a:extLst>
                </a:hlinkClick>
              </a:rPr>
              <a:t>level 1</a:t>
            </a:r>
            <a:r>
              <a:rPr lang="en-US" sz="2400">
                <a:solidFill>
                  <a:srgbClr val="454545"/>
                </a:solidFill>
              </a:rPr>
              <a:t>, </a:t>
            </a:r>
            <a:r>
              <a:rPr lang="en-US" sz="2400" u="sng">
                <a:solidFill>
                  <a:srgbClr val="DE1F37"/>
                </a:solidFill>
                <a:hlinkClick r:id="rId4">
                  <a:extLst>
                    <a:ext uri="{A12FA001-AC4F-418D-AE19-62706E023703}">
                      <ahyp:hlinkClr xmlns:ahyp="http://schemas.microsoft.com/office/drawing/2018/hyperlinkcolor" val="tx"/>
                    </a:ext>
                  </a:extLst>
                </a:hlinkClick>
              </a:rPr>
              <a:t>level 2</a:t>
            </a:r>
            <a:r>
              <a:rPr lang="en-US" sz="2400">
                <a:solidFill>
                  <a:srgbClr val="454545"/>
                </a:solidFill>
              </a:rPr>
              <a:t> and </a:t>
            </a:r>
            <a:r>
              <a:rPr lang="en-US" sz="2400" u="sng">
                <a:solidFill>
                  <a:schemeClr val="hlink"/>
                </a:solidFill>
                <a:hlinkClick r:id="rId5"/>
              </a:rPr>
              <a:t>level 3</a:t>
            </a:r>
            <a:r>
              <a:rPr lang="en-US" sz="2400">
                <a:solidFill>
                  <a:srgbClr val="454545"/>
                </a:solidFill>
              </a:rPr>
              <a:t> webinars:</a:t>
            </a:r>
            <a:endParaRPr sz="2400">
              <a:solidFill>
                <a:srgbClr val="454545"/>
              </a:solidFill>
            </a:endParaRPr>
          </a:p>
          <a:p>
            <a:pPr marL="914400" lvl="1" indent="-381000" algn="l" rtl="0">
              <a:lnSpc>
                <a:spcPct val="120000"/>
              </a:lnSpc>
              <a:spcBef>
                <a:spcPts val="750"/>
              </a:spcBef>
              <a:spcAft>
                <a:spcPts val="0"/>
              </a:spcAft>
              <a:buClr>
                <a:srgbClr val="DE1F37"/>
              </a:buClr>
              <a:buSzPts val="2400"/>
              <a:buChar char="•"/>
            </a:pPr>
            <a:r>
              <a:rPr lang="en-US" sz="2400">
                <a:solidFill>
                  <a:srgbClr val="454545"/>
                </a:solidFill>
              </a:rPr>
              <a:t>Create a course and an assignment</a:t>
            </a:r>
            <a:endParaRPr sz="2400">
              <a:solidFill>
                <a:srgbClr val="454545"/>
              </a:solidFill>
            </a:endParaRPr>
          </a:p>
          <a:p>
            <a:pPr marL="914400" lvl="1" indent="-381000" algn="l" rtl="0">
              <a:lnSpc>
                <a:spcPct val="120000"/>
              </a:lnSpc>
              <a:spcBef>
                <a:spcPts val="750"/>
              </a:spcBef>
              <a:spcAft>
                <a:spcPts val="0"/>
              </a:spcAft>
              <a:buClr>
                <a:srgbClr val="DE1F37"/>
              </a:buClr>
              <a:buSzPts val="2400"/>
              <a:buChar char="•"/>
            </a:pPr>
            <a:r>
              <a:rPr lang="en-US" sz="2400">
                <a:solidFill>
                  <a:srgbClr val="454545"/>
                </a:solidFill>
              </a:rPr>
              <a:t>Add questions</a:t>
            </a:r>
            <a:endParaRPr sz="2400">
              <a:solidFill>
                <a:srgbClr val="454545"/>
              </a:solidFill>
            </a:endParaRPr>
          </a:p>
          <a:p>
            <a:pPr marL="914400" lvl="1" indent="-381000" algn="l" rtl="0">
              <a:lnSpc>
                <a:spcPct val="120000"/>
              </a:lnSpc>
              <a:spcBef>
                <a:spcPts val="750"/>
              </a:spcBef>
              <a:spcAft>
                <a:spcPts val="0"/>
              </a:spcAft>
              <a:buClr>
                <a:srgbClr val="DE1F37"/>
              </a:buClr>
              <a:buSzPts val="2400"/>
              <a:buChar char="•"/>
            </a:pPr>
            <a:r>
              <a:rPr lang="en-US" sz="2400">
                <a:solidFill>
                  <a:srgbClr val="454545"/>
                </a:solidFill>
              </a:rPr>
              <a:t>Integrate ADAPT with Canvas</a:t>
            </a:r>
            <a:endParaRPr sz="2400">
              <a:solidFill>
                <a:srgbClr val="454545"/>
              </a:solidFill>
            </a:endParaRPr>
          </a:p>
          <a:p>
            <a:pPr marL="457200" lvl="0" indent="-381000" algn="l" rtl="0">
              <a:lnSpc>
                <a:spcPct val="120000"/>
              </a:lnSpc>
              <a:spcBef>
                <a:spcPts val="750"/>
              </a:spcBef>
              <a:spcAft>
                <a:spcPts val="0"/>
              </a:spcAft>
              <a:buClr>
                <a:srgbClr val="DE1F37"/>
              </a:buClr>
              <a:buSzPts val="2400"/>
              <a:buChar char="•"/>
            </a:pPr>
            <a:r>
              <a:rPr lang="en-US" sz="2400">
                <a:solidFill>
                  <a:srgbClr val="454545"/>
                </a:solidFill>
              </a:rPr>
              <a:t>Creating and Using Question Banks </a:t>
            </a:r>
            <a:endParaRPr sz="2400">
              <a:solidFill>
                <a:srgbClr val="454545"/>
              </a:solidFill>
            </a:endParaRPr>
          </a:p>
          <a:p>
            <a:pPr marL="0" lvl="0" indent="101600" algn="l" rtl="0">
              <a:lnSpc>
                <a:spcPct val="120000"/>
              </a:lnSpc>
              <a:spcBef>
                <a:spcPts val="0"/>
              </a:spcBef>
              <a:spcAft>
                <a:spcPts val="0"/>
              </a:spcAft>
              <a:buNone/>
            </a:pPr>
            <a:endParaRPr sz="2400">
              <a:solidFill>
                <a:srgbClr val="454545"/>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title" idx="4294967295"/>
          </p:nvPr>
        </p:nvSpPr>
        <p:spPr>
          <a:xfrm>
            <a:off x="1088686" y="803065"/>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400" b="0" i="0" u="none" strike="noStrike" kern="0" cap="none" spc="0" normalizeH="0" baseline="0" noProof="0" dirty="0">
                <a:ln>
                  <a:noFill/>
                </a:ln>
                <a:solidFill>
                  <a:srgbClr val="FFFFFF"/>
                </a:solidFill>
                <a:effectLst/>
                <a:uLnTx/>
                <a:uFillTx/>
                <a:latin typeface="Arial"/>
                <a:ea typeface="Arial"/>
                <a:cs typeface="Arial"/>
                <a:sym typeface="Arial"/>
              </a:rPr>
              <a:t>What is ADAPT?</a:t>
            </a: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 </a:t>
            </a:r>
          </a:p>
        </p:txBody>
      </p:sp>
      <p:sp>
        <p:nvSpPr>
          <p:cNvPr id="153" name="Google Shape;153;p21"/>
          <p:cNvSpPr txBox="1"/>
          <p:nvPr/>
        </p:nvSpPr>
        <p:spPr>
          <a:xfrm>
            <a:off x="1088686" y="2015735"/>
            <a:ext cx="7202400" cy="4039200"/>
          </a:xfrm>
          <a:prstGeom prst="rect">
            <a:avLst/>
          </a:prstGeom>
          <a:noFill/>
          <a:ln>
            <a:noFill/>
          </a:ln>
        </p:spPr>
        <p:txBody>
          <a:bodyPr spcFirstLastPara="1" wrap="square" lIns="91425" tIns="45700" rIns="91425" bIns="45700" anchor="t" anchorCtr="0">
            <a:normAutofit fontScale="92500"/>
          </a:bodyPr>
          <a:lstStyle/>
          <a:p>
            <a:pPr marL="457200" lvl="0" indent="-340230" algn="l" rtl="0">
              <a:lnSpc>
                <a:spcPct val="120000"/>
              </a:lnSpc>
              <a:spcBef>
                <a:spcPts val="750"/>
              </a:spcBef>
              <a:spcAft>
                <a:spcPts val="0"/>
              </a:spcAft>
              <a:buClr>
                <a:srgbClr val="DE1F37"/>
              </a:buClr>
              <a:buSzPct val="90476"/>
              <a:buChar char="•"/>
            </a:pPr>
            <a:r>
              <a:rPr lang="en-US" sz="2100">
                <a:solidFill>
                  <a:srgbClr val="454545"/>
                </a:solidFill>
              </a:rPr>
              <a:t>ADAPT is a comprehensive online assessment/homework infrastructure that provides faculty the ability to include auto-graded and non-auto-graded activities from different platforms such as </a:t>
            </a:r>
            <a:r>
              <a:rPr lang="en-US" sz="2100" b="1">
                <a:solidFill>
                  <a:srgbClr val="454545"/>
                </a:solidFill>
              </a:rPr>
              <a:t>H5P</a:t>
            </a:r>
            <a:r>
              <a:rPr lang="en-US" sz="2100">
                <a:solidFill>
                  <a:srgbClr val="454545"/>
                </a:solidFill>
              </a:rPr>
              <a:t>, </a:t>
            </a:r>
            <a:r>
              <a:rPr lang="en-US" sz="2100" b="1">
                <a:solidFill>
                  <a:srgbClr val="454545"/>
                </a:solidFill>
              </a:rPr>
              <a:t>MyOpenMath</a:t>
            </a:r>
            <a:r>
              <a:rPr lang="en-US" sz="2100">
                <a:solidFill>
                  <a:srgbClr val="454545"/>
                </a:solidFill>
              </a:rPr>
              <a:t>, </a:t>
            </a:r>
            <a:r>
              <a:rPr lang="en-US" sz="2100" b="1">
                <a:solidFill>
                  <a:srgbClr val="454545"/>
                </a:solidFill>
              </a:rPr>
              <a:t>WeBWork</a:t>
            </a:r>
            <a:r>
              <a:rPr lang="en-US" sz="2100">
                <a:solidFill>
                  <a:srgbClr val="454545"/>
                </a:solidFill>
              </a:rPr>
              <a:t>, and its own </a:t>
            </a:r>
            <a:r>
              <a:rPr lang="en-US" sz="2100" b="1">
                <a:solidFill>
                  <a:srgbClr val="454545"/>
                </a:solidFill>
              </a:rPr>
              <a:t>native </a:t>
            </a:r>
            <a:r>
              <a:rPr lang="en-US" sz="2100">
                <a:solidFill>
                  <a:srgbClr val="454545"/>
                </a:solidFill>
              </a:rPr>
              <a:t>ADAPT questions.</a:t>
            </a:r>
            <a:endParaRPr sz="1900">
              <a:solidFill>
                <a:srgbClr val="454545"/>
              </a:solidFill>
            </a:endParaRPr>
          </a:p>
          <a:p>
            <a:pPr marL="457200" lvl="0" indent="-340230" algn="l" rtl="0">
              <a:lnSpc>
                <a:spcPct val="120000"/>
              </a:lnSpc>
              <a:spcBef>
                <a:spcPts val="750"/>
              </a:spcBef>
              <a:spcAft>
                <a:spcPts val="0"/>
              </a:spcAft>
              <a:buClr>
                <a:srgbClr val="DE1F37"/>
              </a:buClr>
              <a:buSzPct val="90476"/>
              <a:buChar char="•"/>
            </a:pPr>
            <a:r>
              <a:rPr lang="en-US" sz="2100">
                <a:solidFill>
                  <a:srgbClr val="454545"/>
                </a:solidFill>
              </a:rPr>
              <a:t>ADAPT can be integrated into an LMS such as Canvas with full grade integration or it could be run independently.</a:t>
            </a:r>
            <a:endParaRPr sz="1900">
              <a:solidFill>
                <a:srgbClr val="454545"/>
              </a:solidFill>
            </a:endParaRPr>
          </a:p>
          <a:p>
            <a:pPr marL="914400" lvl="1" indent="-328481" algn="l" rtl="0">
              <a:lnSpc>
                <a:spcPct val="120000"/>
              </a:lnSpc>
              <a:spcBef>
                <a:spcPts val="375"/>
              </a:spcBef>
              <a:spcAft>
                <a:spcPts val="0"/>
              </a:spcAft>
              <a:buClr>
                <a:srgbClr val="DE1F37"/>
              </a:buClr>
              <a:buSzPct val="89473"/>
              <a:buChar char="•"/>
            </a:pPr>
            <a:r>
              <a:rPr lang="en-US" sz="1900">
                <a:solidFill>
                  <a:srgbClr val="454545"/>
                </a:solidFill>
              </a:rPr>
              <a:t>Integration via LTI – required action by your Canvas Administrator</a:t>
            </a:r>
            <a:endParaRPr sz="1900">
              <a:solidFill>
                <a:srgbClr val="454545"/>
              </a:solidFill>
            </a:endParaRPr>
          </a:p>
          <a:p>
            <a:pPr marL="914400" lvl="1" indent="-349027" algn="l" rtl="0">
              <a:lnSpc>
                <a:spcPct val="120000"/>
              </a:lnSpc>
              <a:spcBef>
                <a:spcPts val="375"/>
              </a:spcBef>
              <a:spcAft>
                <a:spcPts val="0"/>
              </a:spcAft>
              <a:buClr>
                <a:srgbClr val="DE1F37"/>
              </a:buClr>
              <a:buSzPct val="100000"/>
              <a:buChar char="•"/>
            </a:pPr>
            <a:r>
              <a:rPr lang="en-US" sz="2050" u="sng">
                <a:solidFill>
                  <a:srgbClr val="DE1F37"/>
                </a:solidFill>
                <a:hlinkClick r:id="rId3">
                  <a:extLst>
                    <a:ext uri="{A12FA001-AC4F-418D-AE19-62706E023703}">
                      <ahyp:hlinkClr xmlns:ahyp="http://schemas.microsoft.com/office/drawing/2018/hyperlinkcolor" val="tx"/>
                    </a:ext>
                  </a:extLst>
                </a:hlinkClick>
              </a:rPr>
              <a:t>Instructions for LTI</a:t>
            </a:r>
            <a:r>
              <a:rPr lang="en-US" sz="2050">
                <a:solidFill>
                  <a:srgbClr val="454545"/>
                </a:solidFill>
              </a:rPr>
              <a:t> integration with Canvas.</a:t>
            </a:r>
            <a:endParaRPr>
              <a:solidFill>
                <a:srgbClr val="45454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idx="4294967295"/>
          </p:nvPr>
        </p:nvSpPr>
        <p:spPr>
          <a:xfrm>
            <a:off x="1088686" y="695328"/>
            <a:ext cx="7202400" cy="893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400" b="0" i="0" u="none" strike="noStrike" kern="0" cap="none" spc="0" normalizeH="0" baseline="0" noProof="0" dirty="0">
                <a:ln>
                  <a:noFill/>
                </a:ln>
                <a:solidFill>
                  <a:srgbClr val="FFFFFF"/>
                </a:solidFill>
                <a:effectLst/>
                <a:uLnTx/>
                <a:uFillTx/>
                <a:latin typeface="Arial"/>
                <a:ea typeface="Arial"/>
                <a:cs typeface="Arial"/>
                <a:sym typeface="Arial"/>
              </a:rPr>
              <a:t>Why ADAPT?</a:t>
            </a:r>
          </a:p>
        </p:txBody>
      </p:sp>
      <p:sp>
        <p:nvSpPr>
          <p:cNvPr id="160" name="Google Shape;160;p22"/>
          <p:cNvSpPr txBox="1"/>
          <p:nvPr/>
        </p:nvSpPr>
        <p:spPr>
          <a:xfrm>
            <a:off x="1088686" y="2015735"/>
            <a:ext cx="7202400" cy="4039200"/>
          </a:xfrm>
          <a:prstGeom prst="rect">
            <a:avLst/>
          </a:prstGeom>
          <a:noFill/>
          <a:ln>
            <a:noFill/>
          </a:ln>
        </p:spPr>
        <p:txBody>
          <a:bodyPr spcFirstLastPara="1" wrap="square" lIns="91425" tIns="45700" rIns="91425" bIns="45700" anchor="t" anchorCtr="0">
            <a:normAutofit/>
          </a:bodyPr>
          <a:lstStyle/>
          <a:p>
            <a:pPr marL="457200" lvl="0" indent="-342900" algn="l" rtl="0">
              <a:lnSpc>
                <a:spcPct val="120000"/>
              </a:lnSpc>
              <a:spcBef>
                <a:spcPts val="750"/>
              </a:spcBef>
              <a:spcAft>
                <a:spcPts val="0"/>
              </a:spcAft>
              <a:buClr>
                <a:srgbClr val="DE1F37"/>
              </a:buClr>
              <a:buSzPts val="1800"/>
              <a:buChar char="•"/>
            </a:pPr>
            <a:r>
              <a:rPr lang="en-US" sz="1800">
                <a:solidFill>
                  <a:srgbClr val="454545"/>
                </a:solidFill>
              </a:rPr>
              <a:t>ADAPT, part of the LibreTexts platform, provides a repository of openly licensed activities/assessments within an environment focused on increasing the availability of OER.</a:t>
            </a:r>
            <a:endParaRPr sz="1800">
              <a:solidFill>
                <a:srgbClr val="454545"/>
              </a:solidFill>
            </a:endParaRPr>
          </a:p>
          <a:p>
            <a:pPr marL="457200" lvl="0" indent="-342900" algn="l" rtl="0">
              <a:lnSpc>
                <a:spcPct val="120000"/>
              </a:lnSpc>
              <a:spcBef>
                <a:spcPts val="750"/>
              </a:spcBef>
              <a:spcAft>
                <a:spcPts val="0"/>
              </a:spcAft>
              <a:buClr>
                <a:srgbClr val="DE1F37"/>
              </a:buClr>
              <a:buSzPts val="1800"/>
              <a:buChar char="•"/>
            </a:pPr>
            <a:r>
              <a:rPr lang="en-US" sz="1800">
                <a:solidFill>
                  <a:srgbClr val="454545"/>
                </a:solidFill>
              </a:rPr>
              <a:t>Activities/assessments can be created in ADAPT, a creation tool that has focused on addressing the issues associated with other homework systems (e.g., accessibility).</a:t>
            </a:r>
            <a:endParaRPr sz="1800">
              <a:solidFill>
                <a:srgbClr val="454545"/>
              </a:solidFill>
            </a:endParaRPr>
          </a:p>
          <a:p>
            <a:pPr marL="457200" lvl="0" indent="-342900" algn="l" rtl="0">
              <a:lnSpc>
                <a:spcPct val="120000"/>
              </a:lnSpc>
              <a:spcBef>
                <a:spcPts val="750"/>
              </a:spcBef>
              <a:spcAft>
                <a:spcPts val="0"/>
              </a:spcAft>
              <a:buClr>
                <a:srgbClr val="DE1F37"/>
              </a:buClr>
              <a:buSzPts val="1800"/>
              <a:buChar char="•"/>
            </a:pPr>
            <a:r>
              <a:rPr lang="en-US" sz="1800">
                <a:solidFill>
                  <a:srgbClr val="454545"/>
                </a:solidFill>
              </a:rPr>
              <a:t>ADAPT is a tool to connect your openly-licensed homework resources into the Canvas gradebook via LTI/API.</a:t>
            </a:r>
            <a:endParaRPr sz="1800">
              <a:solidFill>
                <a:srgbClr val="454545"/>
              </a:solidFill>
            </a:endParaRPr>
          </a:p>
          <a:p>
            <a:pPr marL="457200" lvl="0" indent="-342900" algn="l" rtl="0">
              <a:lnSpc>
                <a:spcPct val="120000"/>
              </a:lnSpc>
              <a:spcBef>
                <a:spcPts val="750"/>
              </a:spcBef>
              <a:spcAft>
                <a:spcPts val="0"/>
              </a:spcAft>
              <a:buClr>
                <a:srgbClr val="DE1F37"/>
              </a:buClr>
              <a:buSzPts val="1800"/>
              <a:buChar char="•"/>
            </a:pPr>
            <a:r>
              <a:rPr lang="en-US" sz="1800">
                <a:solidFill>
                  <a:srgbClr val="454545"/>
                </a:solidFill>
              </a:rPr>
              <a:t>While ADAPT may not already do all that you want it to, like the LIbreTexts platform, it is ever-evolving.</a:t>
            </a:r>
            <a:endParaRPr sz="1800">
              <a:solidFill>
                <a:srgbClr val="45454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idx="4294967295"/>
          </p:nvPr>
        </p:nvSpPr>
        <p:spPr>
          <a:xfrm>
            <a:off x="1086913" y="804890"/>
            <a:ext cx="7204200" cy="903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ea typeface="Arial"/>
                <a:cs typeface="Arial"/>
                <a:sym typeface="Arial"/>
              </a:rPr>
              <a:t>Who has the ADAPT Canvas LTI?</a:t>
            </a:r>
          </a:p>
        </p:txBody>
      </p:sp>
      <p:sp>
        <p:nvSpPr>
          <p:cNvPr id="167" name="Google Shape;167;p23"/>
          <p:cNvSpPr txBox="1"/>
          <p:nvPr/>
        </p:nvSpPr>
        <p:spPr>
          <a:xfrm>
            <a:off x="318000" y="1929475"/>
            <a:ext cx="4254000" cy="4592700"/>
          </a:xfrm>
          <a:prstGeom prst="rect">
            <a:avLst/>
          </a:prstGeom>
          <a:noFill/>
          <a:ln>
            <a:noFill/>
          </a:ln>
        </p:spPr>
        <p:txBody>
          <a:bodyPr spcFirstLastPara="1" wrap="square" lIns="91425" tIns="45700" rIns="91425" bIns="45700" anchor="t" anchorCtr="0">
            <a:noAutofit/>
          </a:bodyPr>
          <a:lstStyle/>
          <a:p>
            <a:pPr marL="0" lvl="0" indent="6350" algn="l" rtl="0">
              <a:spcBef>
                <a:spcPts val="0"/>
              </a:spcBef>
              <a:spcAft>
                <a:spcPts val="0"/>
              </a:spcAft>
              <a:buClr>
                <a:srgbClr val="DE1F37"/>
              </a:buClr>
              <a:buSzPts val="1500"/>
              <a:buChar char="•"/>
            </a:pPr>
            <a:r>
              <a:rPr lang="en-US" sz="1500">
                <a:solidFill>
                  <a:srgbClr val="454545"/>
                </a:solidFill>
              </a:rPr>
              <a:t>Allan Hancock </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Chabot Las Positas CCD</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Chaffey College</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City College of San Francisco</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Coast CCD Office</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College of the Canyons</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College of the Desert</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Contra Costa CCD Office</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Cuesta College</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Cuyamaca College</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De Anza</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Feather River College</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Glendale Community College</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Imperial Valley</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Kern CCD</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Lake Tahoe Community College</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Los Angeles CCD</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Los Rios CCD Office</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Modesto Junior College</a:t>
            </a:r>
            <a:endParaRPr sz="1500">
              <a:solidFill>
                <a:srgbClr val="454545"/>
              </a:solidFill>
            </a:endParaRPr>
          </a:p>
          <a:p>
            <a:pPr marL="0" lvl="0" indent="6350" algn="l" rtl="0">
              <a:spcBef>
                <a:spcPts val="0"/>
              </a:spcBef>
              <a:spcAft>
                <a:spcPts val="0"/>
              </a:spcAft>
              <a:buClr>
                <a:srgbClr val="DE1F37"/>
              </a:buClr>
              <a:buSzPts val="1500"/>
              <a:buChar char="•"/>
            </a:pPr>
            <a:r>
              <a:rPr lang="en-US" sz="1500">
                <a:solidFill>
                  <a:srgbClr val="454545"/>
                </a:solidFill>
              </a:rPr>
              <a:t>Mt San Antonio College</a:t>
            </a:r>
            <a:endParaRPr sz="1500">
              <a:solidFill>
                <a:srgbClr val="454545"/>
              </a:solidFill>
            </a:endParaRPr>
          </a:p>
          <a:p>
            <a:pPr marL="0" lvl="0" indent="6350" algn="l" rtl="0">
              <a:lnSpc>
                <a:spcPct val="115000"/>
              </a:lnSpc>
              <a:spcBef>
                <a:spcPts val="0"/>
              </a:spcBef>
              <a:spcAft>
                <a:spcPts val="0"/>
              </a:spcAft>
              <a:buClr>
                <a:srgbClr val="DE1F37"/>
              </a:buClr>
              <a:buSzPts val="1500"/>
              <a:buChar char="•"/>
            </a:pPr>
            <a:r>
              <a:rPr lang="en-US" sz="1500">
                <a:solidFill>
                  <a:srgbClr val="454545"/>
                </a:solidFill>
              </a:rPr>
              <a:t>Mt San Jacinto College</a:t>
            </a:r>
            <a:endParaRPr sz="1500">
              <a:solidFill>
                <a:srgbClr val="454545"/>
              </a:solidFill>
            </a:endParaRPr>
          </a:p>
        </p:txBody>
      </p:sp>
      <p:sp>
        <p:nvSpPr>
          <p:cNvPr id="168" name="Google Shape;168;p23"/>
          <p:cNvSpPr txBox="1"/>
          <p:nvPr/>
        </p:nvSpPr>
        <p:spPr>
          <a:xfrm>
            <a:off x="4202299" y="2017351"/>
            <a:ext cx="4092000" cy="46779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5000"/>
              </a:lnSpc>
              <a:spcBef>
                <a:spcPts val="0"/>
              </a:spcBef>
              <a:spcAft>
                <a:spcPts val="0"/>
              </a:spcAft>
              <a:buClr>
                <a:srgbClr val="DE1F37"/>
              </a:buClr>
              <a:buSzPct val="104575"/>
              <a:buChar char="•"/>
            </a:pPr>
            <a:r>
              <a:rPr lang="en-US" sz="1800">
                <a:solidFill>
                  <a:srgbClr val="454545"/>
                </a:solidFill>
              </a:rPr>
              <a:t>North Orange CCD</a:t>
            </a:r>
            <a:endParaRPr sz="1800">
              <a:solidFill>
                <a:srgbClr val="454545"/>
              </a:solidFill>
            </a:endParaRPr>
          </a:p>
          <a:p>
            <a:pPr marL="0" lvl="0" indent="0" algn="l" rtl="0">
              <a:lnSpc>
                <a:spcPct val="115000"/>
              </a:lnSpc>
              <a:spcBef>
                <a:spcPts val="0"/>
              </a:spcBef>
              <a:spcAft>
                <a:spcPts val="0"/>
              </a:spcAft>
              <a:buClr>
                <a:srgbClr val="DE1F37"/>
              </a:buClr>
              <a:buSzPct val="104575"/>
              <a:buChar char="•"/>
            </a:pPr>
            <a:r>
              <a:rPr lang="en-US" sz="1800">
                <a:solidFill>
                  <a:srgbClr val="454545"/>
                </a:solidFill>
              </a:rPr>
              <a:t>Ohlone College</a:t>
            </a:r>
            <a:endParaRPr sz="1800">
              <a:solidFill>
                <a:srgbClr val="454545"/>
              </a:solidFill>
            </a:endParaRPr>
          </a:p>
          <a:p>
            <a:pPr marL="0" lvl="0" indent="0" algn="l" rtl="0">
              <a:lnSpc>
                <a:spcPct val="115000"/>
              </a:lnSpc>
              <a:spcBef>
                <a:spcPts val="0"/>
              </a:spcBef>
              <a:spcAft>
                <a:spcPts val="0"/>
              </a:spcAft>
              <a:buClr>
                <a:srgbClr val="DE1F37"/>
              </a:buClr>
              <a:buSzPct val="104575"/>
              <a:buChar char="•"/>
            </a:pPr>
            <a:r>
              <a:rPr lang="en-US" sz="1800">
                <a:solidFill>
                  <a:srgbClr val="454545"/>
                </a:solidFill>
              </a:rPr>
              <a:t>Peralta CCD</a:t>
            </a:r>
            <a:endParaRPr sz="1800">
              <a:solidFill>
                <a:srgbClr val="454545"/>
              </a:solidFill>
            </a:endParaRPr>
          </a:p>
          <a:p>
            <a:pPr marL="0" lvl="0" indent="0" algn="l" rtl="0">
              <a:lnSpc>
                <a:spcPct val="115000"/>
              </a:lnSpc>
              <a:spcBef>
                <a:spcPts val="0"/>
              </a:spcBef>
              <a:spcAft>
                <a:spcPts val="0"/>
              </a:spcAft>
              <a:buClr>
                <a:srgbClr val="DE1F37"/>
              </a:buClr>
              <a:buSzPct val="104575"/>
              <a:buChar char="•"/>
            </a:pPr>
            <a:r>
              <a:rPr lang="en-US" sz="1800">
                <a:solidFill>
                  <a:srgbClr val="454545"/>
                </a:solidFill>
              </a:rPr>
              <a:t>San Diego CCD </a:t>
            </a:r>
            <a:endParaRPr sz="1800">
              <a:solidFill>
                <a:srgbClr val="454545"/>
              </a:solidFill>
            </a:endParaRPr>
          </a:p>
          <a:p>
            <a:pPr marL="0" lvl="0" indent="0" algn="l" rtl="0">
              <a:lnSpc>
                <a:spcPct val="115000"/>
              </a:lnSpc>
              <a:spcBef>
                <a:spcPts val="0"/>
              </a:spcBef>
              <a:spcAft>
                <a:spcPts val="0"/>
              </a:spcAft>
              <a:buClr>
                <a:srgbClr val="DE1F37"/>
              </a:buClr>
              <a:buSzPct val="104575"/>
              <a:buChar char="•"/>
            </a:pPr>
            <a:r>
              <a:rPr lang="en-US" sz="1800">
                <a:solidFill>
                  <a:srgbClr val="454545"/>
                </a:solidFill>
              </a:rPr>
              <a:t>San Joaquin Delta College</a:t>
            </a:r>
            <a:endParaRPr sz="1800">
              <a:solidFill>
                <a:srgbClr val="454545"/>
              </a:solidFill>
            </a:endParaRPr>
          </a:p>
          <a:p>
            <a:pPr marL="0" lvl="0" indent="0" algn="l" rtl="0">
              <a:lnSpc>
                <a:spcPct val="115000"/>
              </a:lnSpc>
              <a:spcBef>
                <a:spcPts val="0"/>
              </a:spcBef>
              <a:spcAft>
                <a:spcPts val="0"/>
              </a:spcAft>
              <a:buClr>
                <a:srgbClr val="DE1F37"/>
              </a:buClr>
              <a:buSzPct val="104575"/>
              <a:buChar char="•"/>
            </a:pPr>
            <a:r>
              <a:rPr lang="en-US" sz="1800">
                <a:solidFill>
                  <a:srgbClr val="454545"/>
                </a:solidFill>
              </a:rPr>
              <a:t>San Jose-Evergreen CCD</a:t>
            </a:r>
            <a:endParaRPr sz="1800">
              <a:solidFill>
                <a:srgbClr val="454545"/>
              </a:solidFill>
            </a:endParaRPr>
          </a:p>
          <a:p>
            <a:pPr marL="0" lvl="0" indent="0" algn="l" rtl="0">
              <a:lnSpc>
                <a:spcPct val="115000"/>
              </a:lnSpc>
              <a:spcBef>
                <a:spcPts val="0"/>
              </a:spcBef>
              <a:spcAft>
                <a:spcPts val="0"/>
              </a:spcAft>
              <a:buClr>
                <a:srgbClr val="DE1F37"/>
              </a:buClr>
              <a:buSzPct val="104575"/>
              <a:buChar char="•"/>
            </a:pPr>
            <a:r>
              <a:rPr lang="en-US" sz="1800">
                <a:solidFill>
                  <a:srgbClr val="454545"/>
                </a:solidFill>
              </a:rPr>
              <a:t>San Mateo CCD</a:t>
            </a:r>
            <a:endParaRPr sz="1800">
              <a:solidFill>
                <a:srgbClr val="454545"/>
              </a:solidFill>
            </a:endParaRPr>
          </a:p>
          <a:p>
            <a:pPr marL="0" lvl="0" indent="0" algn="l" rtl="0">
              <a:lnSpc>
                <a:spcPct val="115000"/>
              </a:lnSpc>
              <a:spcBef>
                <a:spcPts val="0"/>
              </a:spcBef>
              <a:spcAft>
                <a:spcPts val="0"/>
              </a:spcAft>
              <a:buClr>
                <a:srgbClr val="DE1F37"/>
              </a:buClr>
              <a:buSzPct val="104575"/>
              <a:buChar char="•"/>
            </a:pPr>
            <a:r>
              <a:rPr lang="en-US" sz="1800">
                <a:solidFill>
                  <a:srgbClr val="454545"/>
                </a:solidFill>
              </a:rPr>
              <a:t>Santa Monica College</a:t>
            </a:r>
            <a:endParaRPr sz="1800">
              <a:solidFill>
                <a:srgbClr val="454545"/>
              </a:solidFill>
            </a:endParaRPr>
          </a:p>
          <a:p>
            <a:pPr marL="0" lvl="0" indent="0" algn="l" rtl="0">
              <a:lnSpc>
                <a:spcPct val="115000"/>
              </a:lnSpc>
              <a:spcBef>
                <a:spcPts val="0"/>
              </a:spcBef>
              <a:spcAft>
                <a:spcPts val="0"/>
              </a:spcAft>
              <a:buClr>
                <a:srgbClr val="DE1F37"/>
              </a:buClr>
              <a:buSzPct val="104575"/>
              <a:buChar char="•"/>
            </a:pPr>
            <a:r>
              <a:rPr lang="en-US" sz="1800">
                <a:solidFill>
                  <a:srgbClr val="454545"/>
                </a:solidFill>
              </a:rPr>
              <a:t>Santa Rosa Junior College</a:t>
            </a:r>
            <a:endParaRPr sz="1800">
              <a:solidFill>
                <a:srgbClr val="454545"/>
              </a:solidFill>
            </a:endParaRPr>
          </a:p>
          <a:p>
            <a:pPr marL="0" lvl="0" indent="0" algn="l" rtl="0">
              <a:lnSpc>
                <a:spcPct val="115000"/>
              </a:lnSpc>
              <a:spcBef>
                <a:spcPts val="0"/>
              </a:spcBef>
              <a:spcAft>
                <a:spcPts val="0"/>
              </a:spcAft>
              <a:buClr>
                <a:srgbClr val="DE1F37"/>
              </a:buClr>
              <a:buSzPct val="104575"/>
              <a:buChar char="•"/>
            </a:pPr>
            <a:r>
              <a:rPr lang="en-US" sz="1800">
                <a:solidFill>
                  <a:srgbClr val="454545"/>
                </a:solidFill>
              </a:rPr>
              <a:t>Shasta College</a:t>
            </a:r>
            <a:endParaRPr sz="1800">
              <a:solidFill>
                <a:srgbClr val="454545"/>
              </a:solidFill>
            </a:endParaRPr>
          </a:p>
          <a:p>
            <a:pPr marL="0" lvl="0" indent="0" algn="l" rtl="0">
              <a:lnSpc>
                <a:spcPct val="115000"/>
              </a:lnSpc>
              <a:spcBef>
                <a:spcPts val="0"/>
              </a:spcBef>
              <a:spcAft>
                <a:spcPts val="0"/>
              </a:spcAft>
              <a:buClr>
                <a:srgbClr val="DE1F37"/>
              </a:buClr>
              <a:buSzPct val="104575"/>
              <a:buChar char="•"/>
            </a:pPr>
            <a:r>
              <a:rPr lang="en-US" sz="1800">
                <a:solidFill>
                  <a:srgbClr val="454545"/>
                </a:solidFill>
              </a:rPr>
              <a:t>Sierra College</a:t>
            </a:r>
            <a:endParaRPr sz="1800">
              <a:solidFill>
                <a:srgbClr val="454545"/>
              </a:solidFill>
            </a:endParaRPr>
          </a:p>
          <a:p>
            <a:pPr marL="0" lvl="0" indent="0" algn="l" rtl="0">
              <a:lnSpc>
                <a:spcPct val="115000"/>
              </a:lnSpc>
              <a:spcBef>
                <a:spcPts val="0"/>
              </a:spcBef>
              <a:spcAft>
                <a:spcPts val="0"/>
              </a:spcAft>
              <a:buClr>
                <a:srgbClr val="DE1F37"/>
              </a:buClr>
              <a:buSzPct val="104575"/>
              <a:buChar char="•"/>
            </a:pPr>
            <a:r>
              <a:rPr lang="en-US" sz="1800">
                <a:solidFill>
                  <a:srgbClr val="454545"/>
                </a:solidFill>
              </a:rPr>
              <a:t>Solano Community College</a:t>
            </a:r>
            <a:endParaRPr sz="1800">
              <a:solidFill>
                <a:srgbClr val="454545"/>
              </a:solidFill>
            </a:endParaRPr>
          </a:p>
          <a:p>
            <a:pPr marL="0" lvl="0" indent="0" algn="l" rtl="0">
              <a:lnSpc>
                <a:spcPct val="115000"/>
              </a:lnSpc>
              <a:spcBef>
                <a:spcPts val="0"/>
              </a:spcBef>
              <a:spcAft>
                <a:spcPts val="0"/>
              </a:spcAft>
              <a:buClr>
                <a:srgbClr val="DE1F37"/>
              </a:buClr>
              <a:buSzPct val="104575"/>
              <a:buChar char="•"/>
            </a:pPr>
            <a:r>
              <a:rPr lang="en-US" sz="1800">
                <a:solidFill>
                  <a:srgbClr val="454545"/>
                </a:solidFill>
              </a:rPr>
              <a:t>Southwestern Community College</a:t>
            </a:r>
            <a:endParaRPr sz="1800">
              <a:solidFill>
                <a:srgbClr val="454545"/>
              </a:solidFill>
            </a:endParaRPr>
          </a:p>
          <a:p>
            <a:pPr marL="0" lvl="0" indent="0" algn="l" rtl="0">
              <a:lnSpc>
                <a:spcPct val="115000"/>
              </a:lnSpc>
              <a:spcBef>
                <a:spcPts val="0"/>
              </a:spcBef>
              <a:spcAft>
                <a:spcPts val="0"/>
              </a:spcAft>
              <a:buClr>
                <a:srgbClr val="DE1F37"/>
              </a:buClr>
              <a:buSzPct val="104575"/>
              <a:buChar char="•"/>
            </a:pPr>
            <a:r>
              <a:rPr lang="en-US" sz="1800">
                <a:solidFill>
                  <a:srgbClr val="454545"/>
                </a:solidFill>
              </a:rPr>
              <a:t>State Center CCD</a:t>
            </a:r>
            <a:endParaRPr sz="1800">
              <a:solidFill>
                <a:srgbClr val="454545"/>
              </a:solidFill>
            </a:endParaRPr>
          </a:p>
          <a:p>
            <a:pPr marL="0" lvl="0" indent="0" algn="l" rtl="0">
              <a:lnSpc>
                <a:spcPct val="115000"/>
              </a:lnSpc>
              <a:spcBef>
                <a:spcPts val="0"/>
              </a:spcBef>
              <a:spcAft>
                <a:spcPts val="0"/>
              </a:spcAft>
              <a:buClr>
                <a:srgbClr val="DE1F37"/>
              </a:buClr>
              <a:buSzPct val="104575"/>
              <a:buChar char="•"/>
            </a:pPr>
            <a:r>
              <a:rPr lang="en-US" sz="1800">
                <a:solidFill>
                  <a:srgbClr val="454545"/>
                </a:solidFill>
              </a:rPr>
              <a:t>Ventura College</a:t>
            </a:r>
            <a:endParaRPr sz="1800">
              <a:solidFill>
                <a:srgbClr val="454545"/>
              </a:solidFill>
            </a:endParaRPr>
          </a:p>
          <a:p>
            <a:pPr marL="0" lvl="0" indent="0" algn="l" rtl="0">
              <a:lnSpc>
                <a:spcPct val="115000"/>
              </a:lnSpc>
              <a:spcBef>
                <a:spcPts val="0"/>
              </a:spcBef>
              <a:spcAft>
                <a:spcPts val="0"/>
              </a:spcAft>
              <a:buClr>
                <a:srgbClr val="DE1F37"/>
              </a:buClr>
              <a:buSzPct val="104575"/>
              <a:buChar char="•"/>
            </a:pPr>
            <a:r>
              <a:rPr lang="en-US" sz="1800">
                <a:solidFill>
                  <a:srgbClr val="454545"/>
                </a:solidFill>
              </a:rPr>
              <a:t>Victor Valley College</a:t>
            </a:r>
            <a:endParaRPr sz="1800">
              <a:solidFill>
                <a:srgbClr val="454545"/>
              </a:solidFill>
            </a:endParaRPr>
          </a:p>
          <a:p>
            <a:pPr marL="0" lvl="0" indent="0" algn="l" rtl="0">
              <a:lnSpc>
                <a:spcPct val="115000"/>
              </a:lnSpc>
              <a:spcBef>
                <a:spcPts val="0"/>
              </a:spcBef>
              <a:spcAft>
                <a:spcPts val="0"/>
              </a:spcAft>
              <a:buClr>
                <a:srgbClr val="DE1F37"/>
              </a:buClr>
              <a:buSzPct val="104575"/>
              <a:buChar char="•"/>
            </a:pPr>
            <a:r>
              <a:rPr lang="en-US" sz="1800">
                <a:solidFill>
                  <a:srgbClr val="454545"/>
                </a:solidFill>
              </a:rPr>
              <a:t>Yuba CCD</a:t>
            </a:r>
            <a:endParaRPr sz="1600">
              <a:solidFill>
                <a:srgbClr val="454545"/>
              </a:solidFill>
            </a:endParaRPr>
          </a:p>
          <a:p>
            <a:pPr marL="0" lvl="0" indent="0" algn="l" rtl="0">
              <a:lnSpc>
                <a:spcPct val="115000"/>
              </a:lnSpc>
              <a:spcBef>
                <a:spcPts val="0"/>
              </a:spcBef>
              <a:spcAft>
                <a:spcPts val="0"/>
              </a:spcAft>
              <a:buNone/>
            </a:pPr>
            <a:r>
              <a:rPr lang="en-US" sz="1800">
                <a:solidFill>
                  <a:srgbClr val="454545"/>
                </a:solidFill>
              </a:rPr>
              <a:t>Data current as of 6/27/24</a:t>
            </a:r>
            <a:endParaRPr sz="1800">
              <a:solidFill>
                <a:srgbClr val="454545"/>
              </a:solidFill>
            </a:endParaRPr>
          </a:p>
          <a:p>
            <a:pPr marL="457200" lvl="0" indent="-228600" algn="l" rtl="0">
              <a:lnSpc>
                <a:spcPct val="120000"/>
              </a:lnSpc>
              <a:spcBef>
                <a:spcPts val="750"/>
              </a:spcBef>
              <a:spcAft>
                <a:spcPts val="0"/>
              </a:spcAft>
              <a:buNone/>
            </a:pPr>
            <a:endParaRPr sz="1600">
              <a:solidFill>
                <a:srgbClr val="45454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Workflow</a:t>
            </a:r>
            <a:endParaRPr/>
          </a:p>
        </p:txBody>
      </p:sp>
      <p:sp>
        <p:nvSpPr>
          <p:cNvPr id="174" name="Google Shape;174;p24"/>
          <p:cNvSpPr txBox="1">
            <a:spLocks noGrp="1"/>
          </p:cNvSpPr>
          <p:nvPr>
            <p:ph type="body" idx="1"/>
          </p:nvPr>
        </p:nvSpPr>
        <p:spPr>
          <a:xfrm>
            <a:off x="970811" y="2354760"/>
            <a:ext cx="7202400" cy="4039200"/>
          </a:xfrm>
          <a:prstGeom prst="rect">
            <a:avLst/>
          </a:prstGeom>
          <a:noFill/>
          <a:ln>
            <a:noFill/>
          </a:ln>
        </p:spPr>
        <p:txBody>
          <a:bodyPr spcFirstLastPara="1" wrap="square" lIns="91425" tIns="45700" rIns="91425" bIns="45700" anchor="t" anchorCtr="0">
            <a:normAutofit fontScale="70000" lnSpcReduction="20000"/>
          </a:bodyPr>
          <a:lstStyle/>
          <a:p>
            <a:pPr marL="457200" lvl="0" indent="-364172" algn="l" rtl="0">
              <a:spcBef>
                <a:spcPts val="750"/>
              </a:spcBef>
              <a:spcAft>
                <a:spcPts val="0"/>
              </a:spcAft>
              <a:buSzPct val="100000"/>
              <a:buChar char="•"/>
            </a:pPr>
            <a:r>
              <a:rPr lang="en-US" sz="3050"/>
              <a:t>Import an ADAPT Course</a:t>
            </a:r>
            <a:endParaRPr sz="3050"/>
          </a:p>
          <a:p>
            <a:pPr marL="457200" lvl="0" indent="-364172" algn="l" rtl="0">
              <a:spcBef>
                <a:spcPts val="750"/>
              </a:spcBef>
              <a:spcAft>
                <a:spcPts val="0"/>
              </a:spcAft>
              <a:buSzPct val="100000"/>
              <a:buChar char="•"/>
            </a:pPr>
            <a:r>
              <a:rPr lang="en-US" sz="3050"/>
              <a:t>Create an ADAPT Course</a:t>
            </a:r>
            <a:endParaRPr sz="3050"/>
          </a:p>
          <a:p>
            <a:pPr marL="457200" lvl="0" indent="-364172" algn="l" rtl="0">
              <a:spcBef>
                <a:spcPts val="750"/>
              </a:spcBef>
              <a:spcAft>
                <a:spcPts val="0"/>
              </a:spcAft>
              <a:buSzPct val="100000"/>
              <a:buChar char="•"/>
            </a:pPr>
            <a:r>
              <a:rPr lang="en-US" sz="3050"/>
              <a:t>ADAPT Question Banks</a:t>
            </a:r>
            <a:endParaRPr sz="3050"/>
          </a:p>
          <a:p>
            <a:pPr marL="457200" lvl="0" indent="-364172" algn="l" rtl="0">
              <a:spcBef>
                <a:spcPts val="750"/>
              </a:spcBef>
              <a:spcAft>
                <a:spcPts val="0"/>
              </a:spcAft>
              <a:buSzPct val="100000"/>
              <a:buChar char="•"/>
            </a:pPr>
            <a:r>
              <a:rPr lang="en-US" sz="3050"/>
              <a:t>Creating an Assignment to Draw from Question Banks</a:t>
            </a:r>
            <a:endParaRPr sz="3050"/>
          </a:p>
          <a:p>
            <a:pPr marL="914400" lvl="1" indent="-364172" algn="l" rtl="0">
              <a:spcBef>
                <a:spcPts val="375"/>
              </a:spcBef>
              <a:spcAft>
                <a:spcPts val="0"/>
              </a:spcAft>
              <a:buSzPct val="100000"/>
              <a:buChar char="•"/>
            </a:pPr>
            <a:r>
              <a:rPr lang="en-US" sz="3050"/>
              <a:t>Add Questions to an Assignment</a:t>
            </a:r>
            <a:endParaRPr sz="3050"/>
          </a:p>
          <a:p>
            <a:pPr marL="914400" lvl="1" indent="-364172" algn="l" rtl="0">
              <a:spcBef>
                <a:spcPts val="375"/>
              </a:spcBef>
              <a:spcAft>
                <a:spcPts val="0"/>
              </a:spcAft>
              <a:buSzPct val="100000"/>
              <a:buChar char="•"/>
            </a:pPr>
            <a:r>
              <a:rPr lang="en-US" sz="3050"/>
              <a:t>Import Question Banks / Assignments</a:t>
            </a:r>
            <a:endParaRPr sz="3050"/>
          </a:p>
          <a:p>
            <a:pPr marL="457200" lvl="0" indent="-364172" algn="l" rtl="0">
              <a:spcBef>
                <a:spcPts val="750"/>
              </a:spcBef>
              <a:spcAft>
                <a:spcPts val="0"/>
              </a:spcAft>
              <a:buSzPct val="100000"/>
              <a:buChar char="•"/>
            </a:pPr>
            <a:r>
              <a:rPr lang="en-US" sz="3050"/>
              <a:t>Support Tickets for ADAPT</a:t>
            </a:r>
            <a:endParaRPr sz="3050"/>
          </a:p>
          <a:p>
            <a:pPr marL="457200" lvl="0" indent="-364172" algn="l" rtl="0">
              <a:spcBef>
                <a:spcPts val="750"/>
              </a:spcBef>
              <a:spcAft>
                <a:spcPts val="0"/>
              </a:spcAft>
              <a:buSzPct val="100000"/>
              <a:buChar char="•"/>
            </a:pPr>
            <a:r>
              <a:rPr lang="en-US" sz="3050"/>
              <a:t>Ideas to make ADAPT better than Canvas?</a:t>
            </a:r>
            <a:endParaRPr sz="3050"/>
          </a:p>
          <a:p>
            <a:pPr marL="0" lvl="0" indent="0" algn="l" rtl="0">
              <a:lnSpc>
                <a:spcPct val="115000"/>
              </a:lnSpc>
              <a:spcBef>
                <a:spcPts val="0"/>
              </a:spcBef>
              <a:spcAft>
                <a:spcPts val="0"/>
              </a:spcAft>
              <a:buSzPct val="78431"/>
              <a:buNone/>
            </a:pPr>
            <a:endParaRPr sz="2400">
              <a:solidFill>
                <a:srgbClr val="000000"/>
              </a:solidFill>
            </a:endParaRPr>
          </a:p>
          <a:p>
            <a:pPr marL="0" marR="0" lvl="0" indent="101600" algn="l" rtl="0">
              <a:lnSpc>
                <a:spcPct val="120000"/>
              </a:lnSpc>
              <a:spcBef>
                <a:spcPts val="0"/>
              </a:spcBef>
              <a:spcAft>
                <a:spcPts val="0"/>
              </a:spcAft>
              <a:buSzPct val="66665"/>
              <a:buNone/>
            </a:pPr>
            <a:endParaRPr sz="24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Import an ADAPT Course</a:t>
            </a:r>
            <a:endParaRPr/>
          </a:p>
        </p:txBody>
      </p:sp>
      <p:pic>
        <p:nvPicPr>
          <p:cNvPr id="180" name="Google Shape;180;p25" descr="Import course screenshot 1"/>
          <p:cNvPicPr preferRelativeResize="0"/>
          <p:nvPr/>
        </p:nvPicPr>
        <p:blipFill>
          <a:blip r:embed="rId3">
            <a:alphaModFix/>
          </a:blip>
          <a:stretch>
            <a:fillRect/>
          </a:stretch>
        </p:blipFill>
        <p:spPr>
          <a:xfrm>
            <a:off x="152400" y="2081189"/>
            <a:ext cx="8839202" cy="2207923"/>
          </a:xfrm>
          <a:prstGeom prst="rect">
            <a:avLst/>
          </a:prstGeom>
          <a:noFill/>
          <a:ln>
            <a:noFill/>
          </a:ln>
        </p:spPr>
      </p:pic>
      <p:pic>
        <p:nvPicPr>
          <p:cNvPr id="181" name="Google Shape;181;p25" descr="Import course screenshot 2"/>
          <p:cNvPicPr preferRelativeResize="0"/>
          <p:nvPr/>
        </p:nvPicPr>
        <p:blipFill>
          <a:blip r:embed="rId4">
            <a:alphaModFix/>
          </a:blip>
          <a:stretch>
            <a:fillRect/>
          </a:stretch>
        </p:blipFill>
        <p:spPr>
          <a:xfrm>
            <a:off x="718775" y="4542537"/>
            <a:ext cx="7572375" cy="1838325"/>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1194</Words>
  <Application>Microsoft Office PowerPoint</Application>
  <PresentationFormat>On-screen Show (4:3)</PresentationFormat>
  <Paragraphs>219</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Lato</vt:lpstr>
      <vt:lpstr>Times New Roman</vt:lpstr>
      <vt:lpstr>Montserrat</vt:lpstr>
      <vt:lpstr>Raleway</vt:lpstr>
      <vt:lpstr>Arial</vt:lpstr>
      <vt:lpstr>Calibri</vt:lpstr>
      <vt:lpstr>Gill Sans</vt:lpstr>
      <vt:lpstr>Gallery</vt:lpstr>
      <vt:lpstr>ADAPT Level 4  Creating and Using Question Banks in ADAPT</vt:lpstr>
      <vt:lpstr>Session Description</vt:lpstr>
      <vt:lpstr>Presenters</vt:lpstr>
      <vt:lpstr>Agenda</vt:lpstr>
      <vt:lpstr>What is ADAPT? </vt:lpstr>
      <vt:lpstr>Why ADAPT?</vt:lpstr>
      <vt:lpstr>Who has the ADAPT Canvas LTI?</vt:lpstr>
      <vt:lpstr>Workflow</vt:lpstr>
      <vt:lpstr>Import an ADAPT Course</vt:lpstr>
      <vt:lpstr>Import an ADAPT Course</vt:lpstr>
      <vt:lpstr>Create a Course in ADAPT</vt:lpstr>
      <vt:lpstr>ADAPT Question Bank / Assignment</vt:lpstr>
      <vt:lpstr>ADAPT Question Bank</vt:lpstr>
      <vt:lpstr>Create a New Assignment</vt:lpstr>
      <vt:lpstr>Create a New Assignment</vt:lpstr>
      <vt:lpstr>Random Draw from an Assignment</vt:lpstr>
      <vt:lpstr>Random Draw from an Assignment</vt:lpstr>
      <vt:lpstr>Add Questions</vt:lpstr>
      <vt:lpstr>Choose a Question Source</vt:lpstr>
      <vt:lpstr>Import Questions</vt:lpstr>
      <vt:lpstr>Import Questions</vt:lpstr>
      <vt:lpstr>Import Questions</vt:lpstr>
      <vt:lpstr>Import an Assignment</vt:lpstr>
      <vt:lpstr>Import an Assignment</vt:lpstr>
      <vt:lpstr>Testing Random Sampling</vt:lpstr>
      <vt:lpstr>Testing Random Sampling</vt:lpstr>
      <vt:lpstr>Support Tickets for ADAPT</vt:lpstr>
      <vt:lpstr>Support Tickets for ADAPT</vt:lpstr>
      <vt:lpstr>What Other Features Are Helpful?</vt:lpstr>
      <vt:lpstr>Ideas?</vt:lpstr>
      <vt:lpstr>ADAPT resources</vt:lpstr>
      <vt:lpstr>ASCCC OERI Recorded Webinars on ADAPT</vt:lpstr>
      <vt:lpstr>LibreTexts Workshops Recordings</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ASCCC1</cp:lastModifiedBy>
  <cp:revision>2</cp:revision>
  <dcterms:modified xsi:type="dcterms:W3CDTF">2024-07-23T18:43:24Z</dcterms:modified>
</cp:coreProperties>
</file>