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335" r:id="rId2"/>
    <p:sldId id="2847" r:id="rId3"/>
    <p:sldId id="385" r:id="rId4"/>
    <p:sldId id="2848" r:id="rId5"/>
    <p:sldId id="337" r:id="rId6"/>
    <p:sldId id="2849" r:id="rId7"/>
    <p:sldId id="338" r:id="rId8"/>
    <p:sldId id="2850" r:id="rId9"/>
    <p:sldId id="339" r:id="rId10"/>
    <p:sldId id="386" r:id="rId11"/>
    <p:sldId id="388" r:id="rId12"/>
    <p:sldId id="340" r:id="rId13"/>
    <p:sldId id="2851" r:id="rId14"/>
    <p:sldId id="2852" r:id="rId15"/>
    <p:sldId id="2853" r:id="rId16"/>
    <p:sldId id="2854" r:id="rId17"/>
    <p:sldId id="2855" r:id="rId18"/>
    <p:sldId id="2856" r:id="rId19"/>
    <p:sldId id="2857" r:id="rId20"/>
    <p:sldId id="2858" r:id="rId21"/>
    <p:sldId id="2859" r:id="rId22"/>
    <p:sldId id="2860" r:id="rId23"/>
    <p:sldId id="2861" r:id="rId24"/>
    <p:sldId id="2862" r:id="rId25"/>
    <p:sldId id="2863" r:id="rId26"/>
    <p:sldId id="2864" r:id="rId27"/>
    <p:sldId id="2865" r:id="rId28"/>
    <p:sldId id="2866" r:id="rId29"/>
    <p:sldId id="2867" r:id="rId30"/>
    <p:sldId id="2868" r:id="rId31"/>
    <p:sldId id="2869"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iyuWBf3DMJbOcqAJlHTlvVGkDx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F6BF3D-3DBE-4F97-A45F-F5F7F9D688AA}">
  <a:tblStyle styleId="{44F6BF3D-3DBE-4F97-A45F-F5F7F9D688A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86"/>
    <p:restoredTop sz="94626"/>
  </p:normalViewPr>
  <p:slideViewPr>
    <p:cSldViewPr snapToGrid="0">
      <p:cViewPr varScale="1">
        <p:scale>
          <a:sx n="79" d="100"/>
          <a:sy n="79" d="100"/>
        </p:scale>
        <p:origin x="965" y="6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63"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64"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700" dirty="0">
              <a:solidFill>
                <a:srgbClr val="FF0000"/>
              </a:solidFill>
            </a:endParaRPr>
          </a:p>
        </p:txBody>
      </p:sp>
      <p:sp>
        <p:nvSpPr>
          <p:cNvPr id="275" name="Google Shape;27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82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4174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3551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4024176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649944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38195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454464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4112550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771496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791533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102379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3</a:t>
            </a:fld>
            <a:endParaRPr lang="en-US"/>
          </a:p>
        </p:txBody>
      </p:sp>
    </p:spTree>
    <p:extLst>
      <p:ext uri="{BB962C8B-B14F-4D97-AF65-F5344CB8AC3E}">
        <p14:creationId xmlns:p14="http://schemas.microsoft.com/office/powerpoint/2010/main" val="1861229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41449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527992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797686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1922736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628373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079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527992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a ChatGPT query..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1601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*All offer free versions. </a:t>
            </a:r>
            <a:endParaRPr dirty="0"/>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42019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10</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7575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7198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14</a:t>
            </a:fld>
            <a:endParaRPr lang="en-US"/>
          </a:p>
        </p:txBody>
      </p:sp>
    </p:spTree>
    <p:extLst>
      <p:ext uri="{BB962C8B-B14F-4D97-AF65-F5344CB8AC3E}">
        <p14:creationId xmlns:p14="http://schemas.microsoft.com/office/powerpoint/2010/main" val="1861229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4"/>
        <p:cNvGrpSpPr/>
        <p:nvPr/>
      </p:nvGrpSpPr>
      <p:grpSpPr>
        <a:xfrm>
          <a:off x="0" y="0"/>
          <a:ext cx="0" cy="0"/>
          <a:chOff x="0" y="0"/>
          <a:chExt cx="0" cy="0"/>
        </a:xfrm>
      </p:grpSpPr>
      <p:sp>
        <p:nvSpPr>
          <p:cNvPr id="15" name="Google Shape;15;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6" name="Google Shape;16;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17" name="Google Shape;17;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9" name="Google Shape;19;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14"/>
        <p:cNvGrpSpPr/>
        <p:nvPr/>
      </p:nvGrpSpPr>
      <p:grpSpPr>
        <a:xfrm>
          <a:off x="0" y="0"/>
          <a:ext cx="0" cy="0"/>
          <a:chOff x="0" y="0"/>
          <a:chExt cx="0" cy="0"/>
        </a:xfrm>
      </p:grpSpPr>
      <p:sp>
        <p:nvSpPr>
          <p:cNvPr id="16" name="Google Shape;16;p3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dirty="0"/>
          </a:p>
        </p:txBody>
      </p:sp>
      <p:sp>
        <p:nvSpPr>
          <p:cNvPr id="17" name="Google Shape;17;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9" name="Google Shape;19;p3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804005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with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B8DF55-F427-B94E-99B5-C2DA01127894}"/>
              </a:ext>
            </a:extLst>
          </p:cNvPr>
          <p:cNvPicPr>
            <a:picLocks noChangeAspect="1"/>
          </p:cNvPicPr>
          <p:nvPr userDrawn="1"/>
        </p:nvPicPr>
        <p:blipFill>
          <a:blip r:embed="rId2"/>
          <a:stretch>
            <a:fillRect/>
          </a:stretch>
        </p:blipFill>
        <p:spPr>
          <a:xfrm>
            <a:off x="0" y="1532004"/>
            <a:ext cx="9144000" cy="3657600"/>
          </a:xfrm>
          <a:prstGeom prst="rect">
            <a:avLst/>
          </a:prstGeom>
        </p:spPr>
      </p:pic>
      <p:sp>
        <p:nvSpPr>
          <p:cNvPr id="2" name="Title 1"/>
          <p:cNvSpPr>
            <a:spLocks noGrp="1"/>
          </p:cNvSpPr>
          <p:nvPr>
            <p:ph type="ctrTitle"/>
          </p:nvPr>
        </p:nvSpPr>
        <p:spPr>
          <a:xfrm>
            <a:off x="1813336" y="3464560"/>
            <a:ext cx="6477803" cy="1538289"/>
          </a:xfrm>
        </p:spPr>
        <p:txBody>
          <a:bodyPr bIns="0"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89604"/>
            <a:ext cx="6477804" cy="977621"/>
          </a:xfrm>
        </p:spPr>
        <p:txBody>
          <a:bodyPr tIns="91440" bIns="91440">
            <a:normAutofit/>
          </a:bodyPr>
          <a:lstStyle>
            <a:lvl1pPr marL="0" indent="0" algn="l">
              <a:buNone/>
              <a:defRPr sz="1600" b="0" cap="none" baseline="0">
                <a:solidFill>
                  <a:schemeClr val="bg2">
                    <a:lumMod val="10000"/>
                  </a:schemeClr>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40BD600D-3FD4-D74F-AB01-A60D3490DC91}"/>
              </a:ext>
            </a:extLst>
          </p:cNvPr>
          <p:cNvPicPr>
            <a:picLocks noChangeAspect="1"/>
          </p:cNvPicPr>
          <p:nvPr userDrawn="1"/>
        </p:nvPicPr>
        <p:blipFill>
          <a:blip r:embed="rId3"/>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1529279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70"/>
        <p:cNvGrpSpPr/>
        <p:nvPr/>
      </p:nvGrpSpPr>
      <p:grpSpPr>
        <a:xfrm>
          <a:off x="0" y="0"/>
          <a:ext cx="0" cy="0"/>
          <a:chOff x="0" y="0"/>
          <a:chExt cx="0" cy="0"/>
        </a:xfrm>
      </p:grpSpPr>
      <p:sp>
        <p:nvSpPr>
          <p:cNvPr id="71" name="Google Shape;71;p48"/>
          <p:cNvSpPr/>
          <p:nvPr/>
        </p:nvSpPr>
        <p:spPr>
          <a:xfrm rot="5400000">
            <a:off x="3889092" y="-1736202"/>
            <a:ext cx="1365816" cy="9144001"/>
          </a:xfrm>
          <a:prstGeom prst="rect">
            <a:avLst/>
          </a:prstGeom>
          <a:gradFill>
            <a:gsLst>
              <a:gs pos="0">
                <a:schemeClr val="accent4"/>
              </a:gs>
              <a:gs pos="44000">
                <a:schemeClr val="accent2"/>
              </a:gs>
              <a:gs pos="88000">
                <a:srgbClr val="154077"/>
              </a:gs>
              <a:gs pos="100000">
                <a:schemeClr val="accent3"/>
              </a:gs>
            </a:gsLst>
            <a:path path="circle">
              <a:fillToRect r="100000" b="100000"/>
            </a:path>
            <a:tileRect l="-100000" t="-10000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Open Sans"/>
              <a:ea typeface="Open Sans"/>
              <a:cs typeface="Open Sans"/>
              <a:sym typeface="Open Sans"/>
            </a:endParaRPr>
          </a:p>
        </p:txBody>
      </p:sp>
      <p:sp>
        <p:nvSpPr>
          <p:cNvPr id="72" name="Google Shape;72;p48"/>
          <p:cNvSpPr>
            <a:spLocks noGrp="1"/>
          </p:cNvSpPr>
          <p:nvPr>
            <p:ph type="pic" idx="2"/>
          </p:nvPr>
        </p:nvSpPr>
        <p:spPr>
          <a:xfrm>
            <a:off x="3043239" y="914400"/>
            <a:ext cx="3064669" cy="2324100"/>
          </a:xfrm>
          <a:prstGeom prst="rect">
            <a:avLst/>
          </a:prstGeom>
          <a:solidFill>
            <a:schemeClr val="lt1"/>
          </a:solidFill>
          <a:ln>
            <a:noFill/>
          </a:ln>
        </p:spPr>
      </p:sp>
    </p:spTree>
    <p:extLst>
      <p:ext uri="{BB962C8B-B14F-4D97-AF65-F5344CB8AC3E}">
        <p14:creationId xmlns:p14="http://schemas.microsoft.com/office/powerpoint/2010/main" val="2081984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
        <p:cNvGrpSpPr/>
        <p:nvPr/>
      </p:nvGrpSpPr>
      <p:grpSpPr>
        <a:xfrm>
          <a:off x="0" y="0"/>
          <a:ext cx="0" cy="0"/>
          <a:chOff x="0" y="0"/>
          <a:chExt cx="0" cy="0"/>
        </a:xfrm>
      </p:grpSpPr>
      <p:sp>
        <p:nvSpPr>
          <p:cNvPr id="12" name="Google Shape;12;p28"/>
          <p:cNvSpPr>
            <a:spLocks noGrp="1"/>
          </p:cNvSpPr>
          <p:nvPr>
            <p:ph type="pic" idx="2"/>
          </p:nvPr>
        </p:nvSpPr>
        <p:spPr>
          <a:xfrm>
            <a:off x="0" y="0"/>
            <a:ext cx="9144000" cy="6858000"/>
          </a:xfrm>
          <a:prstGeom prst="rect">
            <a:avLst/>
          </a:prstGeom>
          <a:solidFill>
            <a:schemeClr val="lt1"/>
          </a:solidFill>
          <a:ln>
            <a:noFill/>
          </a:ln>
        </p:spPr>
      </p:sp>
    </p:spTree>
    <p:extLst>
      <p:ext uri="{BB962C8B-B14F-4D97-AF65-F5344CB8AC3E}">
        <p14:creationId xmlns:p14="http://schemas.microsoft.com/office/powerpoint/2010/main" val="346927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8"/>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49" name="Google Shape;49;p28"/>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50" name="Google Shape;50;p28"/>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52" name="Google Shape;52;p2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54"/>
        <p:cNvGrpSpPr/>
        <p:nvPr/>
      </p:nvGrpSpPr>
      <p:grpSpPr>
        <a:xfrm>
          <a:off x="0" y="0"/>
          <a:ext cx="0" cy="0"/>
          <a:chOff x="0" y="0"/>
          <a:chExt cx="0" cy="0"/>
        </a:xfrm>
      </p:grpSpPr>
      <p:sp>
        <p:nvSpPr>
          <p:cNvPr id="55" name="Google Shape;55;p29"/>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56" name="Google Shape;56;p2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57" name="Google Shape;57;p29"/>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9" name="Google Shape;59;p29"/>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0" name="Google Shape;60;p2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72"/>
        <p:cNvGrpSpPr/>
        <p:nvPr/>
      </p:nvGrpSpPr>
      <p:grpSpPr>
        <a:xfrm>
          <a:off x="0" y="0"/>
          <a:ext cx="0" cy="0"/>
          <a:chOff x="0" y="0"/>
          <a:chExt cx="0" cy="0"/>
        </a:xfrm>
      </p:grpSpPr>
      <p:sp>
        <p:nvSpPr>
          <p:cNvPr id="73" name="Google Shape;73;p3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74" name="Google Shape;74;p3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75" name="Google Shape;75;p3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7" name="Google Shape;77;p3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8" name="Google Shape;78;p3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0"/>
        <p:cNvGrpSpPr/>
        <p:nvPr/>
      </p:nvGrpSpPr>
      <p:grpSpPr>
        <a:xfrm>
          <a:off x="0" y="0"/>
          <a:ext cx="0" cy="0"/>
          <a:chOff x="0" y="0"/>
          <a:chExt cx="0" cy="0"/>
        </a:xfrm>
      </p:grpSpPr>
      <p:sp>
        <p:nvSpPr>
          <p:cNvPr id="81" name="Google Shape;81;p3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82" name="Google Shape;82;p3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83" name="Google Shape;83;p3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2"/>
          <p:cNvSpPr>
            <a:spLocks noGrp="1"/>
          </p:cNvSpPr>
          <p:nvPr>
            <p:ph type="pic" idx="2"/>
          </p:nvPr>
        </p:nvSpPr>
        <p:spPr>
          <a:xfrm>
            <a:off x="5449305" y="797578"/>
            <a:ext cx="2841836" cy="5248677"/>
          </a:xfrm>
          <a:prstGeom prst="rect">
            <a:avLst/>
          </a:prstGeom>
          <a:solidFill>
            <a:srgbClr val="D8D8D8"/>
          </a:solidFill>
          <a:ln>
            <a:noFill/>
          </a:ln>
        </p:spPr>
        <p:txBody>
          <a:bodyPr spcFirstLastPara="1" wrap="square" lIns="91425" tIns="45700" rIns="91425" bIns="45700" anchor="ctr" anchorCtr="0">
            <a:normAutofit/>
          </a:bodyPr>
          <a:lstStyle>
            <a:lvl1pPr marR="0" lvl="0" algn="ctr" rtl="0">
              <a:lnSpc>
                <a:spcPct val="120000"/>
              </a:lnSpc>
              <a:spcBef>
                <a:spcPts val="750"/>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1pPr>
            <a:lvl2pPr marR="0" lvl="1" algn="l" rtl="0">
              <a:lnSpc>
                <a:spcPct val="120000"/>
              </a:lnSpc>
              <a:spcBef>
                <a:spcPts val="375"/>
              </a:spcBef>
              <a:spcAft>
                <a:spcPts val="0"/>
              </a:spcAft>
              <a:buClr>
                <a:schemeClr val="accent1"/>
              </a:buClr>
              <a:buSzPts val="2100"/>
              <a:buFont typeface="Arial"/>
              <a:buNone/>
              <a:defRPr sz="2100" b="0" i="0" u="none" strike="noStrike" cap="none">
                <a:solidFill>
                  <a:srgbClr val="3D372F"/>
                </a:solidFill>
                <a:latin typeface="Arial"/>
                <a:ea typeface="Arial"/>
                <a:cs typeface="Arial"/>
                <a:sym typeface="Arial"/>
              </a:defRPr>
            </a:lvl2pPr>
            <a:lvl3pPr marR="0" lvl="2" algn="l" rtl="0">
              <a:lnSpc>
                <a:spcPct val="120000"/>
              </a:lnSpc>
              <a:spcBef>
                <a:spcPts val="375"/>
              </a:spcBef>
              <a:spcAft>
                <a:spcPts val="0"/>
              </a:spcAft>
              <a:buClr>
                <a:schemeClr val="accent1"/>
              </a:buClr>
              <a:buSzPts val="1800"/>
              <a:buFont typeface="Arial"/>
              <a:buNone/>
              <a:defRPr sz="1800" b="0" i="0" u="none" strike="noStrike" cap="none">
                <a:solidFill>
                  <a:srgbClr val="3D372F"/>
                </a:solidFill>
                <a:latin typeface="Arial"/>
                <a:ea typeface="Arial"/>
                <a:cs typeface="Arial"/>
                <a:sym typeface="Arial"/>
              </a:defRPr>
            </a:lvl3pPr>
            <a:lvl4pPr marR="0" lvl="3"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4pPr>
            <a:lvl5pPr marR="0" lvl="4"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5pPr>
            <a:lvl6pPr marR="0" lvl="5"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85" name="Google Shape;85;p3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6" name="Google Shape;86;p3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7" name="Google Shape;87;p3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91"/>
        <p:cNvGrpSpPr/>
        <p:nvPr/>
      </p:nvGrpSpPr>
      <p:grpSpPr>
        <a:xfrm>
          <a:off x="0" y="0"/>
          <a:ext cx="0" cy="0"/>
          <a:chOff x="0" y="0"/>
          <a:chExt cx="0" cy="0"/>
        </a:xfrm>
      </p:grpSpPr>
      <p:cxnSp>
        <p:nvCxnSpPr>
          <p:cNvPr id="92" name="Google Shape;92;p3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93" name="Google Shape;93;p3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4" name="Google Shape;94;p3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5" name="Google Shape;95;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p3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8"/>
        <p:cNvGrpSpPr/>
        <p:nvPr/>
      </p:nvGrpSpPr>
      <p:grpSpPr>
        <a:xfrm>
          <a:off x="0" y="0"/>
          <a:ext cx="0" cy="0"/>
          <a:chOff x="0" y="0"/>
          <a:chExt cx="0" cy="0"/>
        </a:xfrm>
      </p:grpSpPr>
      <p:cxnSp>
        <p:nvCxnSpPr>
          <p:cNvPr id="99" name="Google Shape;99;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00" name="Google Shape;100;p3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1" name="Google Shape;101;p3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2" name="Google Shape;102;p3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3" name="Google Shape;103;p3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4" name="Google Shape;104;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6" name="Google Shape;106;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07"/>
        <p:cNvGrpSpPr/>
        <p:nvPr/>
      </p:nvGrpSpPr>
      <p:grpSpPr>
        <a:xfrm>
          <a:off x="0" y="0"/>
          <a:ext cx="0" cy="0"/>
          <a:chOff x="0" y="0"/>
          <a:chExt cx="0" cy="0"/>
        </a:xfrm>
      </p:grpSpPr>
      <p:sp>
        <p:nvSpPr>
          <p:cNvPr id="108" name="Google Shape;108;gceb051ea18_0_123"/>
          <p:cNvSpPr txBox="1">
            <a:spLocks noGrp="1"/>
          </p:cNvSpPr>
          <p:nvPr>
            <p:ph type="body" idx="1"/>
          </p:nvPr>
        </p:nvSpPr>
        <p:spPr>
          <a:xfrm>
            <a:off x="1088686" y="2015732"/>
            <a:ext cx="7202400" cy="4040100"/>
          </a:xfrm>
          <a:prstGeom prst="rect">
            <a:avLst/>
          </a:prstGeom>
          <a:noFill/>
          <a:ln>
            <a:noFill/>
          </a:ln>
        </p:spPr>
        <p:txBody>
          <a:bodyPr spcFirstLastPara="1" wrap="square" lIns="91425" tIns="45700" rIns="91425" bIns="45700" anchor="t" anchorCtr="0">
            <a:normAutofit/>
          </a:bodyPr>
          <a:lstStyle>
            <a:lvl1pPr marL="457200" lvl="0" indent="-381000" algn="l" rtl="0">
              <a:lnSpc>
                <a:spcPct val="120000"/>
              </a:lnSpc>
              <a:spcBef>
                <a:spcPts val="750"/>
              </a:spcBef>
              <a:spcAft>
                <a:spcPts val="0"/>
              </a:spcAft>
              <a:buSzPts val="2400"/>
              <a:buChar char="•"/>
              <a:defRPr>
                <a:solidFill>
                  <a:schemeClr val="dk2"/>
                </a:solidFill>
              </a:defRPr>
            </a:lvl1pPr>
            <a:lvl2pPr marL="914400" lvl="1" indent="-381000" algn="l" rtl="0">
              <a:lnSpc>
                <a:spcPct val="120000"/>
              </a:lnSpc>
              <a:spcBef>
                <a:spcPts val="375"/>
              </a:spcBef>
              <a:spcAft>
                <a:spcPts val="0"/>
              </a:spcAft>
              <a:buSzPts val="2400"/>
              <a:buChar char="•"/>
              <a:defRPr>
                <a:solidFill>
                  <a:schemeClr val="dk2"/>
                </a:solidFill>
              </a:defRPr>
            </a:lvl2pPr>
            <a:lvl3pPr marL="1371600" lvl="2" indent="-381000" algn="l" rtl="0">
              <a:lnSpc>
                <a:spcPct val="120000"/>
              </a:lnSpc>
              <a:spcBef>
                <a:spcPts val="375"/>
              </a:spcBef>
              <a:spcAft>
                <a:spcPts val="0"/>
              </a:spcAft>
              <a:buSzPts val="2400"/>
              <a:buChar char="•"/>
              <a:defRPr>
                <a:solidFill>
                  <a:schemeClr val="dk2"/>
                </a:solidFill>
              </a:defRPr>
            </a:lvl3pPr>
            <a:lvl4pPr marL="1828800" lvl="3" indent="-381000" algn="l" rtl="0">
              <a:lnSpc>
                <a:spcPct val="120000"/>
              </a:lnSpc>
              <a:spcBef>
                <a:spcPts val="375"/>
              </a:spcBef>
              <a:spcAft>
                <a:spcPts val="0"/>
              </a:spcAft>
              <a:buSzPts val="2400"/>
              <a:buChar char="•"/>
              <a:defRPr>
                <a:solidFill>
                  <a:schemeClr val="dk2"/>
                </a:solidFill>
              </a:defRPr>
            </a:lvl4pPr>
            <a:lvl5pPr marL="2286000" lvl="4" indent="-381000" algn="l" rtl="0">
              <a:lnSpc>
                <a:spcPct val="120000"/>
              </a:lnSpc>
              <a:spcBef>
                <a:spcPts val="375"/>
              </a:spcBef>
              <a:spcAft>
                <a:spcPts val="0"/>
              </a:spcAft>
              <a:buSzPts val="24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09" name="Google Shape;109;gceb051ea18_0_123"/>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gceb051ea18_0_123"/>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cxnSp>
        <p:nvCxnSpPr>
          <p:cNvPr id="111" name="Google Shape;111;gceb051ea18_0_123"/>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19254" y="4683512"/>
            <a:ext cx="7824187" cy="1736660"/>
          </a:xfrm>
        </p:spPr>
        <p:txBody>
          <a:bodyPr anchor="t">
            <a:normAutofit/>
          </a:bodyPr>
          <a:lstStyle>
            <a:lvl1pPr algn="ctr">
              <a:lnSpc>
                <a:spcPct val="100000"/>
              </a:lnSpc>
              <a:defRPr sz="33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87698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6" r:id="rId3"/>
    <p:sldLayoutId id="2147483658" r:id="rId4"/>
    <p:sldLayoutId id="2147483659" r:id="rId5"/>
    <p:sldLayoutId id="2147483661" r:id="rId6"/>
    <p:sldLayoutId id="2147483662" r:id="rId7"/>
    <p:sldLayoutId id="2147483663" r:id="rId8"/>
    <p:sldLayoutId id="2147483694" r:id="rId9"/>
    <p:sldLayoutId id="2147483697" r:id="rId10"/>
    <p:sldLayoutId id="2147483698" r:id="rId11"/>
    <p:sldLayoutId id="2147483699" r:id="rId12"/>
    <p:sldLayoutId id="214748370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sccc-oeri.org/2024/08/02/harnessing-the-power-of-artificial-intelligence-ai-and-open-educational-resources-oer-to-support-student-learn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asccc-oeri.org/the-california-general-education-transfer-curriculum-cal-getc-and-open-educational-resources-draft/" TargetMode="External"/><Relationship Id="rId13" Type="http://schemas.openxmlformats.org/officeDocument/2006/relationships/hyperlink" Target="https://asccc-oeri.org/asccc-oeri-identified-gaps-in-oer-availability/" TargetMode="External"/><Relationship Id="rId3" Type="http://schemas.openxmlformats.org/officeDocument/2006/relationships/hyperlink" Target="mailto:oeri@asccc.org?subject=September%206%202024%20FF" TargetMode="External"/><Relationship Id="rId7" Type="http://schemas.openxmlformats.org/officeDocument/2006/relationships/hyperlink" Target="https://asccc-oeri.org/csu-general-education-requirements-c-id-and-available-open-educational-resources-oer/" TargetMode="External"/><Relationship Id="rId12" Type="http://schemas.openxmlformats.org/officeDocument/2006/relationships/hyperlink" Target="http://c-id.net/" TargetMode="External"/><Relationship Id="rId2" Type="http://schemas.openxmlformats.org/officeDocument/2006/relationships/hyperlink" Target="http://asccc-oeri.org/" TargetMode="External"/><Relationship Id="rId1" Type="http://schemas.openxmlformats.org/officeDocument/2006/relationships/slideLayout" Target="../slideLayouts/slideLayout1.xml"/><Relationship Id="rId6" Type="http://schemas.openxmlformats.org/officeDocument/2006/relationships/hyperlink" Target="https://asccc-oeri.org/open-educational-resources-by-c-id/" TargetMode="External"/><Relationship Id="rId11" Type="http://schemas.openxmlformats.org/officeDocument/2006/relationships/hyperlink" Target="https://www.cool4ed.org/about" TargetMode="External"/><Relationship Id="rId5" Type="http://schemas.openxmlformats.org/officeDocument/2006/relationships/hyperlink" Target="https://asccc-oeri.org/open-educational-resources-by-discipline/" TargetMode="External"/><Relationship Id="rId10" Type="http://schemas.openxmlformats.org/officeDocument/2006/relationships/hyperlink" Target="https://www.cool4ed.org/course-materials" TargetMode="External"/><Relationship Id="rId4" Type="http://schemas.openxmlformats.org/officeDocument/2006/relationships/hyperlink" Target="mailto:oeri@asccc.org" TargetMode="External"/><Relationship Id="rId9" Type="http://schemas.openxmlformats.org/officeDocument/2006/relationships/hyperlink" Target="https://asccc-oeri.org/oer-resources-by-tmc-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hyperlink" Target="http://creativecommons.org/licenses/by/4.0" TargetMode="External"/><Relationship Id="rId5" Type="http://schemas.openxmlformats.org/officeDocument/2006/relationships/hyperlink" Target="http://asccc-oeri.org/" TargetMode="External"/><Relationship Id="rId4" Type="http://schemas.openxmlformats.org/officeDocument/2006/relationships/hyperlink" Target="https://asccc-oeri.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hyperlink" Target="https://slcc.pressbooks.pub/physicalgeography/" TargetMode="External"/><Relationship Id="rId3" Type="http://schemas.openxmlformats.org/officeDocument/2006/relationships/image" Target="../media/image6.png"/><Relationship Id="rId7" Type="http://schemas.openxmlformats.org/officeDocument/2006/relationships/hyperlink" Target="https://creativecommons.org/licenses/by-sa/4.0" TargetMode="External"/><Relationship Id="rId12"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www.oercommons.org/courses/physical-geography-2/view" TargetMode="Externa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creativecommons.org/licenses/by-nc-sa/4.0/?ref=chooser-v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nyit.edu/its/canvas_exam_converter"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www.summarize.tech/"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summarize.tech/" TargetMode="External"/><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hyperlink" Target="https://youtu.be/XFCdxppTsu0" TargetMode="Externa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hyperlink" Target="https://www.summarize.tech/"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creativecommons.org/licenses/by/4.0" TargetMode="External"/><Relationship Id="rId5" Type="http://schemas.openxmlformats.org/officeDocument/2006/relationships/hyperlink" Target="http://asccc-oeri.org/" TargetMode="External"/><Relationship Id="rId4" Type="http://schemas.openxmlformats.org/officeDocument/2006/relationships/hyperlink" Target="https://asccc-oeri.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32.png"/><Relationship Id="rId4" Type="http://schemas.openxmlformats.org/officeDocument/2006/relationships/hyperlink" Target="mailto:mkinzel@csusm.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dirty="0">
                <a:latin typeface="Arial"/>
                <a:ea typeface="Arial"/>
                <a:cs typeface="Arial"/>
                <a:sym typeface="Arial"/>
              </a:rPr>
              <a:t>Welcome!</a:t>
            </a:r>
            <a:endParaRPr sz="4800" dirty="0">
              <a:latin typeface="Arial"/>
              <a:ea typeface="Arial"/>
              <a:cs typeface="Arial"/>
              <a:sym typeface="Arial"/>
            </a:endParaRPr>
          </a:p>
        </p:txBody>
      </p:sp>
      <p:sp>
        <p:nvSpPr>
          <p:cNvPr id="278" name="Google Shape;278;p1"/>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fontScale="92500" lnSpcReduction="10000"/>
          </a:bodyPr>
          <a:lstStyle/>
          <a:p>
            <a:pPr marL="171446" lvl="0" indent="-171446" algn="l" rtl="0">
              <a:lnSpc>
                <a:spcPct val="120000"/>
              </a:lnSpc>
              <a:spcBef>
                <a:spcPts val="0"/>
              </a:spcBef>
              <a:spcAft>
                <a:spcPts val="0"/>
              </a:spcAft>
              <a:buSzPts val="2400"/>
              <a:buChar char="•"/>
            </a:pPr>
            <a:r>
              <a:rPr lang="en-US" sz="2400" dirty="0"/>
              <a:t>On behalf of the ASCCC OERI, we are pleased to have you here for our first Friday Forum of the new academic year, “</a:t>
            </a:r>
            <a:r>
              <a:rPr lang="en-US" sz="2400" dirty="0">
                <a:hlinkClick r:id="rId3"/>
              </a:rPr>
              <a:t>Harnessing the Power of Artificial Intelligence (AI) and Open Educational Resources (OER) to Support Student Learning</a:t>
            </a:r>
            <a:r>
              <a:rPr lang="en-US" sz="2400" dirty="0"/>
              <a:t>”.</a:t>
            </a:r>
            <a:endParaRPr sz="2400" dirty="0">
              <a:latin typeface="arial"/>
              <a:ea typeface="arial"/>
              <a:cs typeface="arial"/>
              <a:sym typeface="arial"/>
            </a:endParaRPr>
          </a:p>
          <a:p>
            <a:pPr marL="171446" lvl="0" indent="-171446" algn="l" rtl="0">
              <a:lnSpc>
                <a:spcPct val="120000"/>
              </a:lnSpc>
              <a:spcBef>
                <a:spcPts val="750"/>
              </a:spcBef>
              <a:spcAft>
                <a:spcPts val="0"/>
              </a:spcAft>
              <a:buSzPts val="2400"/>
              <a:buChar char="•"/>
            </a:pPr>
            <a:r>
              <a:rPr lang="en-US" sz="2400" dirty="0"/>
              <a:t>If you are not already muted, please mute yourself upon arrival. As this is set up as a meeting, we will be able to have an actual discussion – but we need all those who are not speaking to be muted.</a:t>
            </a:r>
            <a:endParaRPr dirty="0"/>
          </a:p>
          <a:p>
            <a:pPr marL="171446" lvl="0" indent="-171446" algn="l" rtl="0">
              <a:lnSpc>
                <a:spcPct val="120000"/>
              </a:lnSpc>
              <a:spcBef>
                <a:spcPts val="750"/>
              </a:spcBef>
              <a:spcAft>
                <a:spcPts val="0"/>
              </a:spcAft>
              <a:buSzPts val="2400"/>
              <a:buChar char="•"/>
            </a:pPr>
            <a:r>
              <a:rPr lang="en-US" sz="2400" dirty="0"/>
              <a:t>You are also encouraged to use the “chat” feature.</a:t>
            </a:r>
            <a:endParaRPr dirty="0"/>
          </a:p>
          <a:p>
            <a:pPr marL="171446" lvl="0" indent="-69846" algn="l" rtl="0">
              <a:lnSpc>
                <a:spcPct val="120000"/>
              </a:lnSpc>
              <a:spcBef>
                <a:spcPts val="750"/>
              </a:spcBef>
              <a:spcAft>
                <a:spcPts val="0"/>
              </a:spcAft>
              <a:buSzPts val="1600"/>
              <a:buNone/>
            </a:pPr>
            <a:endParaRPr dirty="0"/>
          </a:p>
          <a:p>
            <a:pPr marL="171446" lvl="0" indent="-171446" algn="l" rtl="0">
              <a:lnSpc>
                <a:spcPct val="120000"/>
              </a:lnSpc>
              <a:spcBef>
                <a:spcPts val="750"/>
              </a:spcBef>
              <a:spcAft>
                <a:spcPts val="0"/>
              </a:spcAft>
              <a:buSzPts val="1600"/>
              <a:buNone/>
            </a:pPr>
            <a:endParaRPr dirty="0"/>
          </a:p>
        </p:txBody>
      </p:sp>
      <p:pic>
        <p:nvPicPr>
          <p:cNvPr id="279" name="Google Shape;279;p1" descr="Zoom chat feature&#10;"/>
          <p:cNvPicPr preferRelativeResize="0"/>
          <p:nvPr/>
        </p:nvPicPr>
        <p:blipFill rotWithShape="1">
          <a:blip r:embed="rId4">
            <a:alphaModFix/>
          </a:blip>
          <a:srcRect/>
          <a:stretch/>
        </p:blipFill>
        <p:spPr>
          <a:xfrm>
            <a:off x="5897501" y="5924625"/>
            <a:ext cx="2616200" cy="889000"/>
          </a:xfrm>
          <a:prstGeom prst="rect">
            <a:avLst/>
          </a:prstGeom>
          <a:noFill/>
          <a:ln>
            <a:noFill/>
          </a:ln>
        </p:spPr>
      </p:pic>
      <p:pic>
        <p:nvPicPr>
          <p:cNvPr id="280" name="Google Shape;280;p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088686" y="6045285"/>
            <a:ext cx="2755900" cy="647700"/>
          </a:xfrm>
          <a:prstGeom prst="rect">
            <a:avLst/>
          </a:prstGeom>
          <a:noFill/>
          <a:ln>
            <a:noFill/>
          </a:ln>
        </p:spPr>
      </p:pic>
    </p:spTree>
    <p:extLst>
      <p:ext uri="{BB962C8B-B14F-4D97-AF65-F5344CB8AC3E}">
        <p14:creationId xmlns:p14="http://schemas.microsoft.com/office/powerpoint/2010/main" val="890334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few more free tools identified by ChatGPT</a:t>
            </a:r>
          </a:p>
        </p:txBody>
      </p:sp>
      <p:sp>
        <p:nvSpPr>
          <p:cNvPr id="5" name="Text Placeholder 4"/>
          <p:cNvSpPr>
            <a:spLocks noGrp="1"/>
          </p:cNvSpPr>
          <p:nvPr>
            <p:ph type="body" idx="1"/>
          </p:nvPr>
        </p:nvSpPr>
        <p:spPr/>
        <p:txBody>
          <a:bodyPr>
            <a:noAutofit/>
          </a:bodyPr>
          <a:lstStyle/>
          <a:p>
            <a:r>
              <a:rPr lang="en-US" sz="2000" b="1" dirty="0" err="1"/>
              <a:t>Otter.ai</a:t>
            </a:r>
            <a:r>
              <a:rPr lang="en-US" sz="2000" dirty="0"/>
              <a:t>: Provides free transcription services that can be useful for turning spoken content into written text, aiding in note-taking and accessibility.</a:t>
            </a:r>
          </a:p>
          <a:p>
            <a:r>
              <a:rPr lang="en-US" sz="2000" b="1" dirty="0"/>
              <a:t>Microsoft OneNote</a:t>
            </a:r>
            <a:r>
              <a:rPr lang="en-US" sz="2000" dirty="0"/>
              <a:t>: Includes AI-powered features for organizing notes and recognizing handwriting, and it's available for free.</a:t>
            </a:r>
          </a:p>
          <a:p>
            <a:r>
              <a:rPr lang="en-US" sz="2000" b="1" dirty="0"/>
              <a:t>Socratic by Google</a:t>
            </a:r>
            <a:r>
              <a:rPr lang="en-US" sz="2000" dirty="0"/>
              <a:t>: A free app that uses AI to help students with homework by providing explanations and answers based on their queries.</a:t>
            </a:r>
          </a:p>
          <a:p>
            <a:pPr marL="127000" indent="0">
              <a:buNone/>
            </a:pPr>
            <a:endParaRPr lang="en-US" sz="2000" dirty="0"/>
          </a:p>
        </p:txBody>
      </p:sp>
    </p:spTree>
    <p:extLst>
      <p:ext uri="{BB962C8B-B14F-4D97-AF65-F5344CB8AC3E}">
        <p14:creationId xmlns:p14="http://schemas.microsoft.com/office/powerpoint/2010/main" val="1432236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emphasize free resources?</a:t>
            </a:r>
          </a:p>
        </p:txBody>
      </p:sp>
      <p:sp>
        <p:nvSpPr>
          <p:cNvPr id="5" name="Text Placeholder 4"/>
          <p:cNvSpPr>
            <a:spLocks noGrp="1"/>
          </p:cNvSpPr>
          <p:nvPr>
            <p:ph type="body" idx="1"/>
          </p:nvPr>
        </p:nvSpPr>
        <p:spPr/>
        <p:txBody>
          <a:bodyPr/>
          <a:lstStyle/>
          <a:p>
            <a:r>
              <a:rPr lang="en-US" sz="2000" dirty="0"/>
              <a:t>Faculty shouldn’t feel obligated to spend their money to try out any tool.</a:t>
            </a:r>
          </a:p>
          <a:p>
            <a:r>
              <a:rPr lang="en-US" sz="2000" dirty="0"/>
              <a:t>If faculty don’t all have access to the same tools, our faculty – and students – don’t benefit from equitable access to tools to support teaching and learning.</a:t>
            </a:r>
          </a:p>
          <a:p>
            <a:r>
              <a:rPr lang="en-US" sz="2000" dirty="0"/>
              <a:t>What should the availability of AI tools look like in the CCCs?</a:t>
            </a:r>
          </a:p>
        </p:txBody>
      </p:sp>
    </p:spTree>
    <p:extLst>
      <p:ext uri="{BB962C8B-B14F-4D97-AF65-F5344CB8AC3E}">
        <p14:creationId xmlns:p14="http://schemas.microsoft.com/office/powerpoint/2010/main" val="1857810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a:latin typeface="+mj-lt"/>
              </a:rPr>
              <a:t>AI Tools</a:t>
            </a:r>
            <a:endParaRPr sz="4400" dirty="0">
              <a:latin typeface="+mj-lt"/>
            </a:endParaRPr>
          </a:p>
        </p:txBody>
      </p:sp>
      <p:sp>
        <p:nvSpPr>
          <p:cNvPr id="171" name="Google Shape;171;p8"/>
          <p:cNvSpPr txBox="1">
            <a:spLocks noGrp="1"/>
          </p:cNvSpPr>
          <p:nvPr>
            <p:ph type="body" idx="1"/>
          </p:nvPr>
        </p:nvSpPr>
        <p:spPr>
          <a:xfrm>
            <a:off x="624840" y="2015735"/>
            <a:ext cx="7666302" cy="4039079"/>
          </a:xfrm>
          <a:prstGeom prst="rect">
            <a:avLst/>
          </a:prstGeom>
          <a:noFill/>
          <a:ln>
            <a:noFill/>
          </a:ln>
        </p:spPr>
        <p:txBody>
          <a:bodyPr spcFirstLastPara="1" wrap="square" lIns="91425" tIns="45700" rIns="91425" bIns="45700" anchor="t" anchorCtr="0">
            <a:normAutofit/>
          </a:bodyPr>
          <a:lstStyle/>
          <a:p>
            <a:pPr marL="514337" lvl="1" indent="-171446" algn="l" rtl="0">
              <a:lnSpc>
                <a:spcPct val="110000"/>
              </a:lnSpc>
              <a:spcBef>
                <a:spcPts val="375"/>
              </a:spcBef>
              <a:spcAft>
                <a:spcPts val="0"/>
              </a:spcAft>
              <a:buSzPts val="2220"/>
              <a:buChar char="•"/>
            </a:pPr>
            <a:r>
              <a:rPr lang="en-US" sz="2400" dirty="0">
                <a:latin typeface="+mj-lt"/>
              </a:rPr>
              <a:t>Faculty reviewed, piloted, and selected tools available to all. </a:t>
            </a:r>
          </a:p>
          <a:p>
            <a:pPr marL="514337" lvl="1" indent="-171446" algn="l" rtl="0">
              <a:lnSpc>
                <a:spcPct val="110000"/>
              </a:lnSpc>
              <a:spcBef>
                <a:spcPts val="375"/>
              </a:spcBef>
              <a:spcAft>
                <a:spcPts val="0"/>
              </a:spcAft>
              <a:buSzPts val="2220"/>
              <a:buChar char="•"/>
            </a:pPr>
            <a:r>
              <a:rPr lang="en-US" sz="2400" dirty="0">
                <a:latin typeface="+mj-lt"/>
              </a:rPr>
              <a:t>Developed resources that can be shared and improved upon.</a:t>
            </a:r>
          </a:p>
          <a:p>
            <a:pPr marL="514337" lvl="1" indent="-171446" algn="l" rtl="0">
              <a:lnSpc>
                <a:spcPct val="110000"/>
              </a:lnSpc>
              <a:spcBef>
                <a:spcPts val="375"/>
              </a:spcBef>
              <a:spcAft>
                <a:spcPts val="0"/>
              </a:spcAft>
              <a:buSzPts val="2220"/>
              <a:buChar char="•"/>
            </a:pPr>
            <a:r>
              <a:rPr lang="en-US" sz="2400" dirty="0">
                <a:latin typeface="+mj-lt"/>
              </a:rPr>
              <a:t>Ideally, developed resources that are truly open – allowing faculty to share and perfect resources to meet their needs.</a:t>
            </a:r>
            <a:endParaRPr lang="en-US" sz="2200" dirty="0">
              <a:latin typeface="+mj-lt"/>
            </a:endParaRPr>
          </a:p>
        </p:txBody>
      </p:sp>
    </p:spTree>
    <p:extLst>
      <p:ext uri="{BB962C8B-B14F-4D97-AF65-F5344CB8AC3E}">
        <p14:creationId xmlns:p14="http://schemas.microsoft.com/office/powerpoint/2010/main" val="164798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47588F-C6DC-853D-8B9C-5F9F4E803304}"/>
              </a:ext>
            </a:extLst>
          </p:cNvPr>
          <p:cNvSpPr>
            <a:spLocks noGrp="1"/>
          </p:cNvSpPr>
          <p:nvPr>
            <p:ph type="title"/>
          </p:nvPr>
        </p:nvSpPr>
        <p:spPr/>
        <p:txBody>
          <a:bodyPr/>
          <a:lstStyle/>
          <a:p>
            <a:r>
              <a:rPr lang="en-US" dirty="0"/>
              <a:t>Resources </a:t>
            </a:r>
          </a:p>
        </p:txBody>
      </p:sp>
      <p:sp>
        <p:nvSpPr>
          <p:cNvPr id="5" name="Text Placeholder 4">
            <a:extLst>
              <a:ext uri="{FF2B5EF4-FFF2-40B4-BE49-F238E27FC236}">
                <a16:creationId xmlns:a16="http://schemas.microsoft.com/office/drawing/2014/main" id="{27BF347C-4DA1-3D49-726E-DDC6DAC3E4D3}"/>
              </a:ext>
            </a:extLst>
          </p:cNvPr>
          <p:cNvSpPr>
            <a:spLocks noGrp="1"/>
          </p:cNvSpPr>
          <p:nvPr>
            <p:ph type="body" idx="1"/>
          </p:nvPr>
        </p:nvSpPr>
        <p:spPr/>
        <p:txBody>
          <a:bodyPr>
            <a:normAutofit fontScale="92500" lnSpcReduction="10000"/>
          </a:bodyPr>
          <a:lstStyle/>
          <a:p>
            <a:r>
              <a:rPr lang="en-US" dirty="0">
                <a:hlinkClick r:id="rId2"/>
              </a:rPr>
              <a:t>OERI Website</a:t>
            </a:r>
            <a:r>
              <a:rPr lang="en-US" dirty="0"/>
              <a:t> (</a:t>
            </a:r>
            <a:r>
              <a:rPr lang="en-US" dirty="0" err="1"/>
              <a:t>asccc-oeri</a:t>
            </a:r>
            <a:r>
              <a:rPr lang="en-US" dirty="0"/>
              <a:t>/org)</a:t>
            </a:r>
          </a:p>
          <a:p>
            <a:r>
              <a:rPr lang="en-US" dirty="0">
                <a:hlinkClick r:id="rId3"/>
              </a:rPr>
              <a:t>General OERI email</a:t>
            </a:r>
            <a:r>
              <a:rPr lang="en-US" dirty="0"/>
              <a:t> (</a:t>
            </a:r>
            <a:r>
              <a:rPr lang="en-US" dirty="0">
                <a:hlinkClick r:id="rId4"/>
              </a:rPr>
              <a:t>oeri@asccc.org</a:t>
            </a:r>
            <a:r>
              <a:rPr lang="en-US" dirty="0"/>
              <a:t>)</a:t>
            </a:r>
          </a:p>
          <a:p>
            <a:pPr>
              <a:buFont typeface="Arial" panose="020B0604020202020204" pitchFamily="34" charset="0"/>
              <a:buChar char="•"/>
            </a:pPr>
            <a:r>
              <a:rPr lang="en-US" dirty="0">
                <a:hlinkClick r:id="rId5"/>
              </a:rPr>
              <a:t>OER by Discipline</a:t>
            </a:r>
            <a:endParaRPr lang="en-US" dirty="0"/>
          </a:p>
          <a:p>
            <a:pPr>
              <a:buFont typeface="Arial" panose="020B0604020202020204" pitchFamily="34" charset="0"/>
              <a:buChar char="•"/>
            </a:pPr>
            <a:r>
              <a:rPr lang="en-US" b="1" dirty="0">
                <a:hlinkClick r:id="rId6"/>
              </a:rPr>
              <a:t>NEW! </a:t>
            </a:r>
            <a:r>
              <a:rPr lang="en-US" dirty="0">
                <a:hlinkClick r:id="rId6"/>
              </a:rPr>
              <a:t>– Searchable ASCCC OERI OER by C-ID Collection</a:t>
            </a:r>
            <a:endParaRPr lang="en-US" dirty="0"/>
          </a:p>
          <a:p>
            <a:pPr>
              <a:buFont typeface="Arial" panose="020B0604020202020204" pitchFamily="34" charset="0"/>
              <a:buChar char="•"/>
            </a:pPr>
            <a:r>
              <a:rPr lang="en-US" dirty="0">
                <a:hlinkClick r:id="rId7"/>
              </a:rPr>
              <a:t>OER by California State University General Education</a:t>
            </a:r>
            <a:endParaRPr lang="en-US" dirty="0"/>
          </a:p>
          <a:p>
            <a:pPr>
              <a:buFont typeface="Arial" panose="020B0604020202020204" pitchFamily="34" charset="0"/>
              <a:buChar char="•"/>
            </a:pPr>
            <a:r>
              <a:rPr lang="en-US" dirty="0">
                <a:hlinkClick r:id="rId8"/>
              </a:rPr>
              <a:t>OER by the California General Education Transfer Curriculum (Cal-GETC) – DRAFT</a:t>
            </a:r>
            <a:endParaRPr lang="en-US" dirty="0"/>
          </a:p>
          <a:p>
            <a:pPr>
              <a:buFont typeface="Arial" panose="020B0604020202020204" pitchFamily="34" charset="0"/>
              <a:buChar char="•"/>
            </a:pPr>
            <a:r>
              <a:rPr lang="en-US" dirty="0">
                <a:hlinkClick r:id="rId9"/>
              </a:rPr>
              <a:t>OER by Transfer Model Curriculum</a:t>
            </a:r>
            <a:endParaRPr lang="en-US" dirty="0"/>
          </a:p>
          <a:p>
            <a:pPr>
              <a:buFont typeface="Arial" panose="020B0604020202020204" pitchFamily="34" charset="0"/>
              <a:buChar char="•"/>
            </a:pPr>
            <a:r>
              <a:rPr lang="en-US" dirty="0">
                <a:hlinkClick r:id="rId10"/>
              </a:rPr>
              <a:t>OER by C-ID</a:t>
            </a:r>
            <a:r>
              <a:rPr lang="en-US" dirty="0"/>
              <a:t> can be found on the </a:t>
            </a:r>
            <a:r>
              <a:rPr lang="en-US" dirty="0">
                <a:hlinkClick r:id="rId11"/>
              </a:rPr>
              <a:t>COOL4Ed website</a:t>
            </a:r>
            <a:r>
              <a:rPr lang="en-US" dirty="0"/>
              <a:t> – “C-ID” refers to the </a:t>
            </a:r>
            <a:r>
              <a:rPr lang="en-US" dirty="0">
                <a:hlinkClick r:id="rId12"/>
              </a:rPr>
              <a:t>Course Identification Numbering System</a:t>
            </a:r>
            <a:r>
              <a:rPr lang="en-US" dirty="0"/>
              <a:t> that establishes articulation among the California Community Colleges.</a:t>
            </a:r>
          </a:p>
          <a:p>
            <a:pPr>
              <a:buFont typeface="Arial" panose="020B0604020202020204" pitchFamily="34" charset="0"/>
              <a:buChar char="•"/>
            </a:pPr>
            <a:r>
              <a:rPr lang="en-US" dirty="0">
                <a:hlinkClick r:id="rId13"/>
              </a:rPr>
              <a:t>ASCCC OERI – Identified Gaps in OER Availability</a:t>
            </a:r>
            <a:endParaRPr lang="en-US" dirty="0"/>
          </a:p>
          <a:p>
            <a:endParaRPr lang="en-US" dirty="0"/>
          </a:p>
        </p:txBody>
      </p:sp>
    </p:spTree>
    <p:extLst>
      <p:ext uri="{BB962C8B-B14F-4D97-AF65-F5344CB8AC3E}">
        <p14:creationId xmlns:p14="http://schemas.microsoft.com/office/powerpoint/2010/main" val="983020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7760" y="1661160"/>
            <a:ext cx="7041459" cy="2488249"/>
          </a:xfrm>
        </p:spPr>
        <p:txBody>
          <a:bodyPr>
            <a:normAutofit/>
          </a:bodyPr>
          <a:lstStyle/>
          <a:p>
            <a:r>
              <a:rPr lang="en-US" sz="3200" dirty="0"/>
              <a:t>Harnessing the Power of Artificial Intelligence (AI) and Open Educational Resources (OER) to Support Student Learning</a:t>
            </a:r>
          </a:p>
        </p:txBody>
      </p:sp>
      <p:sp>
        <p:nvSpPr>
          <p:cNvPr id="3" name="Subtitle 2"/>
          <p:cNvSpPr>
            <a:spLocks noGrp="1"/>
          </p:cNvSpPr>
          <p:nvPr>
            <p:ph type="subTitle" idx="1"/>
          </p:nvPr>
        </p:nvSpPr>
        <p:spPr>
          <a:xfrm>
            <a:off x="311726" y="5220084"/>
            <a:ext cx="8344593" cy="1333116"/>
          </a:xfrm>
        </p:spPr>
        <p:txBody>
          <a:bodyPr>
            <a:normAutofit fontScale="62500" lnSpcReduction="20000"/>
          </a:bodyPr>
          <a:lstStyle/>
          <a:p>
            <a:r>
              <a:rPr lang="en-US" sz="2000" dirty="0"/>
              <a:t>Revised September 5, 2024.</a:t>
            </a:r>
          </a:p>
          <a:p>
            <a:r>
              <a:rPr lang="en-US" sz="2000" dirty="0"/>
              <a:t>This work is licensed under a </a:t>
            </a:r>
            <a:r>
              <a:rPr lang="en-US" sz="2000" dirty="0">
                <a:hlinkClick r:id="rId3"/>
              </a:rPr>
              <a:t>Creative Commons Attribution 4.0 International License</a:t>
            </a:r>
            <a:r>
              <a:rPr lang="en-US" sz="2000" dirty="0"/>
              <a:t>. </a:t>
            </a:r>
          </a:p>
          <a:p>
            <a:r>
              <a:rPr lang="en-US" sz="2000" dirty="0"/>
              <a:t>Attribute this slide deck as: </a:t>
            </a:r>
            <a:r>
              <a:rPr lang="en-US" sz="2000" dirty="0">
                <a:hlinkClick r:id="rId4"/>
              </a:rPr>
              <a:t>"Harnessing the Power of Artificial Intelligence (AI) and Open Educational Resources (OER) to Support Student Learning"</a:t>
            </a:r>
            <a:r>
              <a:rPr lang="en-US" sz="2000" dirty="0"/>
              <a:t> by </a:t>
            </a:r>
            <a:r>
              <a:rPr lang="en-US" sz="2000" dirty="0">
                <a:hlinkClick r:id="rId5"/>
              </a:rPr>
              <a:t>ASCCC OERI</a:t>
            </a:r>
            <a:r>
              <a:rPr lang="en-US" sz="2000" dirty="0"/>
              <a:t> is licensed under </a:t>
            </a:r>
            <a:r>
              <a:rPr lang="en-US" sz="2000" dirty="0">
                <a:hlinkClick r:id="rId6"/>
              </a:rPr>
              <a:t>CC BY 4.0</a:t>
            </a:r>
            <a:r>
              <a:rPr lang="en-US" sz="2000" dirty="0"/>
              <a:t>.</a:t>
            </a:r>
          </a:p>
        </p:txBody>
      </p:sp>
    </p:spTree>
    <p:extLst>
      <p:ext uri="{BB962C8B-B14F-4D97-AF65-F5344CB8AC3E}">
        <p14:creationId xmlns:p14="http://schemas.microsoft.com/office/powerpoint/2010/main" val="2464639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A251-0E2E-0D0C-5F3D-032BE6E6C500}"/>
              </a:ext>
            </a:extLst>
          </p:cNvPr>
          <p:cNvSpPr>
            <a:spLocks noGrp="1"/>
          </p:cNvSpPr>
          <p:nvPr>
            <p:ph type="ctrTitle"/>
          </p:nvPr>
        </p:nvSpPr>
        <p:spPr/>
        <p:txBody>
          <a:bodyPr>
            <a:normAutofit/>
          </a:bodyPr>
          <a:lstStyle/>
          <a:p>
            <a:r>
              <a:rPr lang="en-US" sz="4000" dirty="0"/>
              <a:t>Using AI to Create Assessments</a:t>
            </a:r>
          </a:p>
        </p:txBody>
      </p:sp>
    </p:spTree>
    <p:extLst>
      <p:ext uri="{BB962C8B-B14F-4D97-AF65-F5344CB8AC3E}">
        <p14:creationId xmlns:p14="http://schemas.microsoft.com/office/powerpoint/2010/main" val="334504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21" descr="Bitmoji of Michelle Kinzel"/>
          <p:cNvPicPr preferRelativeResize="0"/>
          <p:nvPr/>
        </p:nvPicPr>
        <p:blipFill rotWithShape="1">
          <a:blip r:embed="rId3">
            <a:alphaModFix/>
          </a:blip>
          <a:srcRect/>
          <a:stretch/>
        </p:blipFill>
        <p:spPr>
          <a:xfrm>
            <a:off x="2888927" y="945740"/>
            <a:ext cx="3384755" cy="3384755"/>
          </a:xfrm>
          <a:prstGeom prst="rect">
            <a:avLst/>
          </a:prstGeom>
          <a:noFill/>
          <a:ln>
            <a:noFill/>
          </a:ln>
        </p:spPr>
      </p:pic>
      <p:sp>
        <p:nvSpPr>
          <p:cNvPr id="510" name="Google Shape;510;p21"/>
          <p:cNvSpPr txBox="1"/>
          <p:nvPr/>
        </p:nvSpPr>
        <p:spPr>
          <a:xfrm flipH="1">
            <a:off x="1560324" y="4330495"/>
            <a:ext cx="6263058" cy="1731213"/>
          </a:xfrm>
          <a:prstGeom prst="rect">
            <a:avLst/>
          </a:prstGeom>
          <a:noFill/>
          <a:ln>
            <a:noFill/>
          </a:ln>
        </p:spPr>
        <p:txBody>
          <a:bodyPr spcFirstLastPara="1" wrap="square" lIns="68569" tIns="34275" rIns="68569" bIns="34275" anchor="t" anchorCtr="0">
            <a:spAutoFit/>
          </a:bodyPr>
          <a:lstStyle/>
          <a:p>
            <a:pPr algn="ctr"/>
            <a:r>
              <a:rPr lang="en-US" sz="2700" dirty="0"/>
              <a:t>GIS and/or Instructional Design</a:t>
            </a:r>
          </a:p>
          <a:p>
            <a:pPr algn="ctr"/>
            <a:r>
              <a:rPr lang="en-US" sz="2700" dirty="0"/>
              <a:t>California State University San Marcos</a:t>
            </a:r>
          </a:p>
          <a:p>
            <a:pPr algn="ctr"/>
            <a:r>
              <a:rPr lang="en-US" sz="2700" dirty="0"/>
              <a:t>Make an Appointment with Michelle</a:t>
            </a:r>
          </a:p>
          <a:p>
            <a:pPr algn="ctr"/>
            <a:r>
              <a:rPr lang="en-US" sz="2700" dirty="0"/>
              <a:t>mkinzel@csusm.edu</a:t>
            </a:r>
            <a:endParaRPr sz="2700" dirty="0"/>
          </a:p>
        </p:txBody>
      </p:sp>
      <p:pic>
        <p:nvPicPr>
          <p:cNvPr id="516" name="Google Shape;516;p21" descr="CSUSM logo&#10;"/>
          <p:cNvPicPr preferRelativeResize="0"/>
          <p:nvPr/>
        </p:nvPicPr>
        <p:blipFill rotWithShape="1">
          <a:blip r:embed="rId4">
            <a:alphaModFix/>
          </a:blip>
          <a:srcRect/>
          <a:stretch/>
        </p:blipFill>
        <p:spPr>
          <a:xfrm>
            <a:off x="8407671" y="1084245"/>
            <a:ext cx="533782" cy="118918"/>
          </a:xfrm>
          <a:prstGeom prst="rect">
            <a:avLst/>
          </a:prstGeom>
          <a:noFill/>
          <a:ln>
            <a:noFill/>
          </a:ln>
        </p:spPr>
      </p:pic>
      <p:pic>
        <p:nvPicPr>
          <p:cNvPr id="517" name="Google Shape;517;p21" descr="A picture containing transport, wheel&#10;&#10;Description automatically generated"/>
          <p:cNvPicPr preferRelativeResize="0"/>
          <p:nvPr/>
        </p:nvPicPr>
        <p:blipFill rotWithShape="1">
          <a:blip r:embed="rId5">
            <a:alphaModFix/>
          </a:blip>
          <a:srcRect/>
          <a:stretch/>
        </p:blipFill>
        <p:spPr>
          <a:xfrm>
            <a:off x="8013346" y="982540"/>
            <a:ext cx="324386" cy="322326"/>
          </a:xfrm>
          <a:prstGeom prst="rect">
            <a:avLst/>
          </a:prstGeom>
          <a:noFill/>
          <a:ln>
            <a:noFill/>
          </a:ln>
        </p:spPr>
      </p:pic>
      <p:pic>
        <p:nvPicPr>
          <p:cNvPr id="6" name="Picture 5" descr="Bitmoji of Michelle Kinzel">
            <a:extLst>
              <a:ext uri="{FF2B5EF4-FFF2-40B4-BE49-F238E27FC236}">
                <a16:creationId xmlns:a16="http://schemas.microsoft.com/office/drawing/2014/main" id="{ADC41770-7E83-FC8C-CD0A-0006F154F228}"/>
              </a:ext>
            </a:extLst>
          </p:cNvPr>
          <p:cNvPicPr>
            <a:picLocks noChangeAspect="1"/>
          </p:cNvPicPr>
          <p:nvPr/>
        </p:nvPicPr>
        <p:blipFill>
          <a:blip r:embed="rId6"/>
          <a:stretch>
            <a:fillRect/>
          </a:stretch>
        </p:blipFill>
        <p:spPr>
          <a:xfrm>
            <a:off x="3099546" y="1649238"/>
            <a:ext cx="2978525" cy="1605361"/>
          </a:xfrm>
          <a:prstGeom prst="rect">
            <a:avLst/>
          </a:prstGeom>
        </p:spPr>
      </p:pic>
    </p:spTree>
    <p:extLst>
      <p:ext uri="{BB962C8B-B14F-4D97-AF65-F5344CB8AC3E}">
        <p14:creationId xmlns:p14="http://schemas.microsoft.com/office/powerpoint/2010/main" val="3871163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2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88927" y="945740"/>
            <a:ext cx="3384755" cy="3384755"/>
          </a:xfrm>
          <a:prstGeom prst="rect">
            <a:avLst/>
          </a:prstGeom>
          <a:noFill/>
          <a:ln>
            <a:noFill/>
          </a:ln>
        </p:spPr>
      </p:pic>
      <p:pic>
        <p:nvPicPr>
          <p:cNvPr id="516" name="Google Shape;516;p21" descr="CSUSM logo&#10;"/>
          <p:cNvPicPr preferRelativeResize="0"/>
          <p:nvPr/>
        </p:nvPicPr>
        <p:blipFill rotWithShape="1">
          <a:blip r:embed="rId4">
            <a:alphaModFix/>
          </a:blip>
          <a:srcRect/>
          <a:stretch/>
        </p:blipFill>
        <p:spPr>
          <a:xfrm>
            <a:off x="8407671" y="1084245"/>
            <a:ext cx="533782" cy="118918"/>
          </a:xfrm>
          <a:prstGeom prst="rect">
            <a:avLst/>
          </a:prstGeom>
          <a:noFill/>
          <a:ln>
            <a:noFill/>
          </a:ln>
        </p:spPr>
      </p:pic>
      <p:pic>
        <p:nvPicPr>
          <p:cNvPr id="517" name="Google Shape;517;p21" descr="A picture containing transport, wheel&#10;&#10;Description automatically generated"/>
          <p:cNvPicPr preferRelativeResize="0"/>
          <p:nvPr/>
        </p:nvPicPr>
        <p:blipFill rotWithShape="1">
          <a:blip r:embed="rId5">
            <a:alphaModFix/>
          </a:blip>
          <a:srcRect/>
          <a:stretch/>
        </p:blipFill>
        <p:spPr>
          <a:xfrm>
            <a:off x="8013346" y="982540"/>
            <a:ext cx="324386" cy="322326"/>
          </a:xfrm>
          <a:prstGeom prst="rect">
            <a:avLst/>
          </a:prstGeom>
          <a:noFill/>
          <a:ln>
            <a:noFill/>
          </a:ln>
        </p:spPr>
      </p:pic>
      <p:sp>
        <p:nvSpPr>
          <p:cNvPr id="2" name="Rectangle 1" descr="Physical Geography and Natural Disasters OER">
            <a:extLst>
              <a:ext uri="{FF2B5EF4-FFF2-40B4-BE49-F238E27FC236}">
                <a16:creationId xmlns:a16="http://schemas.microsoft.com/office/drawing/2014/main" id="{8F506988-7479-2C55-0305-93CE3AF601EA}"/>
              </a:ext>
            </a:extLst>
          </p:cNvPr>
          <p:cNvSpPr>
            <a:spLocks noChangeArrowheads="1"/>
          </p:cNvSpPr>
          <p:nvPr/>
        </p:nvSpPr>
        <p:spPr bwMode="auto">
          <a:xfrm>
            <a:off x="2022389" y="4435270"/>
            <a:ext cx="6153150"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Lato Extended"/>
              </a:rPr>
              <a:t>Licenses and Attributions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Lato Extended"/>
              </a:rPr>
              <a:t>Text adapted from : </a:t>
            </a:r>
            <a:r>
              <a:rPr kumimoji="0" lang="en-US" altLang="en-US" sz="1000" b="0" i="1" u="sng" strike="noStrike" cap="none" normalizeH="0" baseline="0" dirty="0">
                <a:ln>
                  <a:noFill/>
                </a:ln>
                <a:solidFill>
                  <a:srgbClr val="222222"/>
                </a:solidFill>
                <a:effectLst/>
                <a:latin typeface="Lato Extended"/>
                <a:hlinkClick r:id="rId6"/>
              </a:rPr>
              <a:t>Physical Geography (Links to an external site.)Links to an external site.</a:t>
            </a:r>
            <a:r>
              <a:rPr kumimoji="0" lang="en-US" altLang="en-US" sz="1000" b="0" i="1" u="none" strike="noStrike" cap="none" normalizeH="0" baseline="0" dirty="0">
                <a:ln>
                  <a:noFill/>
                </a:ln>
                <a:solidFill>
                  <a:srgbClr val="222222"/>
                </a:solidFill>
                <a:effectLst/>
                <a:latin typeface="Lato Extended"/>
              </a:rPr>
              <a:t>: Physical Geography by Lumen Learning is licensed Creative Commons.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Lato Extended"/>
              </a:rPr>
              <a:t>License:    </a:t>
            </a:r>
            <a:r>
              <a:rPr kumimoji="0" lang="en-US" altLang="en-US" sz="1800" b="0" i="0" u="none" strike="noStrike" cap="none" normalizeH="0" baseline="0" dirty="0">
                <a:ln>
                  <a:noFill/>
                </a:ln>
                <a:solidFill>
                  <a:srgbClr val="222222"/>
                </a:solidFill>
                <a:effectLst/>
                <a:latin typeface="Lato Extended"/>
              </a:rPr>
              <a:t>              </a:t>
            </a:r>
            <a:r>
              <a:rPr kumimoji="0" lang="en-US" altLang="en-US" sz="1000" b="0" i="0" u="none" strike="noStrike" cap="none" normalizeH="0" baseline="0" dirty="0">
                <a:ln>
                  <a:noFill/>
                </a:ln>
                <a:solidFill>
                  <a:srgbClr val="222222"/>
                </a:solidFill>
                <a:effectLst/>
                <a:latin typeface="Lato Extended"/>
              </a:rPr>
              <a:t> </a:t>
            </a:r>
            <a:r>
              <a:rPr kumimoji="0" lang="en-US" altLang="en-US" sz="1000" b="0" i="0" u="sng" strike="noStrike" cap="none" normalizeH="0" baseline="0" dirty="0">
                <a:ln>
                  <a:noFill/>
                </a:ln>
                <a:solidFill>
                  <a:srgbClr val="222222"/>
                </a:solidFill>
                <a:effectLst/>
                <a:latin typeface="Lato Extended"/>
                <a:hlinkClick r:id="rId7"/>
              </a:rPr>
              <a:t>Creative Commons </a:t>
            </a:r>
            <a:r>
              <a:rPr kumimoji="0" lang="en-US" altLang="en-US" sz="1000" b="0" i="0" u="sng" strike="noStrike" cap="none" normalizeH="0" baseline="0" dirty="0" err="1">
                <a:ln>
                  <a:noFill/>
                </a:ln>
                <a:solidFill>
                  <a:srgbClr val="222222"/>
                </a:solidFill>
                <a:effectLst/>
                <a:latin typeface="Lato Extended"/>
                <a:hlinkClick r:id="rId7"/>
              </a:rPr>
              <a:t>AttributionLinks</a:t>
            </a:r>
            <a:r>
              <a:rPr kumimoji="0" lang="en-US" altLang="en-US" sz="1000" b="0" i="0" u="sng" strike="noStrike" cap="none" normalizeH="0" baseline="0" dirty="0">
                <a:ln>
                  <a:noFill/>
                </a:ln>
                <a:solidFill>
                  <a:srgbClr val="222222"/>
                </a:solidFill>
                <a:effectLst/>
                <a:latin typeface="Lato Extended"/>
                <a:hlinkClick r:id="rId7"/>
              </a:rPr>
              <a:t> to an external site.</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Lato Extended"/>
              </a:rPr>
              <a:t>Text adapted from :</a:t>
            </a:r>
            <a:r>
              <a:rPr kumimoji="0" lang="en-US" altLang="en-US" sz="1000" b="0" i="0" u="sng" strike="noStrike" cap="none" normalizeH="0" baseline="0" dirty="0">
                <a:ln>
                  <a:noFill/>
                </a:ln>
                <a:solidFill>
                  <a:srgbClr val="222222"/>
                </a:solidFill>
                <a:effectLst/>
                <a:latin typeface="Lato Extended"/>
                <a:hlinkClick r:id="rId8"/>
              </a:rPr>
              <a:t>Physical Geography and Natural </a:t>
            </a:r>
            <a:r>
              <a:rPr kumimoji="0" lang="en-US" altLang="en-US" sz="1000" b="0" i="0" u="sng" strike="noStrike" cap="none" normalizeH="0" baseline="0" dirty="0" err="1">
                <a:ln>
                  <a:noFill/>
                </a:ln>
                <a:solidFill>
                  <a:srgbClr val="222222"/>
                </a:solidFill>
                <a:effectLst/>
                <a:latin typeface="Lato Extended"/>
                <a:hlinkClick r:id="rId8"/>
              </a:rPr>
              <a:t>Disasters;Links</a:t>
            </a:r>
            <a:r>
              <a:rPr kumimoji="0" lang="en-US" altLang="en-US" sz="1000" b="0" i="0" u="sng" strike="noStrike" cap="none" normalizeH="0" baseline="0" dirty="0">
                <a:ln>
                  <a:noFill/>
                </a:ln>
                <a:solidFill>
                  <a:srgbClr val="222222"/>
                </a:solidFill>
                <a:effectLst/>
                <a:latin typeface="Lato Extended"/>
                <a:hlinkClick r:id="rId8"/>
              </a:rPr>
              <a:t> to an external site.</a:t>
            </a:r>
            <a:r>
              <a:rPr kumimoji="0" lang="en-US" altLang="en-US" sz="1000" b="0" i="0" u="none" strike="noStrike" cap="none" normalizeH="0" baseline="0" dirty="0">
                <a:ln>
                  <a:noFill/>
                </a:ln>
                <a:solidFill>
                  <a:srgbClr val="222222"/>
                </a:solidFill>
                <a:effectLst/>
                <a:latin typeface="Lato Extended"/>
              </a:rPr>
              <a:t> </a:t>
            </a:r>
            <a:r>
              <a:rPr kumimoji="0" lang="en-US" altLang="en-US" sz="1000" b="0" i="1" u="none" strike="noStrike" cap="none" normalizeH="0" baseline="0" dirty="0">
                <a:ln>
                  <a:noFill/>
                </a:ln>
                <a:solidFill>
                  <a:srgbClr val="222222"/>
                </a:solidFill>
                <a:effectLst/>
                <a:latin typeface="Lato Extended"/>
              </a:rPr>
              <a:t>(Links to an external site)  by R. Adam </a:t>
            </a:r>
            <a:r>
              <a:rPr kumimoji="0" lang="en-US" altLang="en-US" sz="1000" b="0" i="1" u="none" strike="noStrike" cap="none" normalizeH="0" baseline="0" dirty="0" err="1">
                <a:ln>
                  <a:noFill/>
                </a:ln>
                <a:solidFill>
                  <a:srgbClr val="222222"/>
                </a:solidFill>
                <a:effectLst/>
                <a:latin typeface="Lato Extended"/>
              </a:rPr>
              <a:t>Dastrup</a:t>
            </a:r>
            <a:r>
              <a:rPr kumimoji="0" lang="en-US" altLang="en-US" sz="1000" b="0" i="1" u="none" strike="noStrike" cap="none" normalizeH="0" baseline="0" dirty="0">
                <a:ln>
                  <a:noFill/>
                </a:ln>
                <a:solidFill>
                  <a:srgbClr val="222222"/>
                </a:solidFill>
                <a:effectLst/>
                <a:latin typeface="Lato Extended"/>
              </a:rPr>
              <a:t>, MA, GISP is licensed under </a:t>
            </a:r>
            <a:r>
              <a:rPr kumimoji="0" lang="en-US" altLang="en-US" sz="1000" b="0" i="1" u="sng" strike="noStrike" cap="none" normalizeH="0" baseline="0" dirty="0">
                <a:ln>
                  <a:noFill/>
                </a:ln>
                <a:solidFill>
                  <a:srgbClr val="222222"/>
                </a:solidFill>
                <a:effectLst/>
                <a:latin typeface="Lato Extended"/>
                <a:hlinkClick r:id="rId9"/>
              </a:rPr>
              <a:t>CC BY-NC-SA 4.0Links to an external site.</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Lato Extended"/>
              </a:rPr>
              <a:t>License:    </a:t>
            </a:r>
            <a:r>
              <a:rPr kumimoji="0" lang="en-US" altLang="en-US" sz="1800" b="0" i="0" u="none" strike="noStrike" cap="none" normalizeH="0" baseline="0" dirty="0">
                <a:ln>
                  <a:noFill/>
                </a:ln>
                <a:solidFill>
                  <a:srgbClr val="222222"/>
                </a:solidFill>
                <a:effectLst/>
                <a:latin typeface="Lato Extended"/>
              </a:rPr>
              <a:t>              </a:t>
            </a:r>
            <a:r>
              <a:rPr kumimoji="0" lang="en-US" altLang="en-US" sz="1000" b="0" i="0" u="none" strike="noStrike" cap="none" normalizeH="0" baseline="0" dirty="0">
                <a:ln>
                  <a:noFill/>
                </a:ln>
                <a:solidFill>
                  <a:srgbClr val="222222"/>
                </a:solidFill>
                <a:effectLst/>
                <a:latin typeface="Lato Extended"/>
              </a:rPr>
              <a:t> </a:t>
            </a:r>
            <a:r>
              <a:rPr kumimoji="0" lang="en-US" altLang="en-US" sz="1000" b="0" i="0" u="sng" strike="noStrike" cap="none" normalizeH="0" baseline="0" dirty="0">
                <a:ln>
                  <a:noFill/>
                </a:ln>
                <a:solidFill>
                  <a:srgbClr val="222222"/>
                </a:solidFill>
                <a:effectLst/>
                <a:latin typeface="Lato Extended"/>
                <a:hlinkClick r:id="rId7"/>
              </a:rPr>
              <a:t>Creative Commons Attribution-</a:t>
            </a:r>
            <a:r>
              <a:rPr kumimoji="0" lang="en-US" altLang="en-US" sz="1000" b="0" i="0" u="sng" strike="noStrike" cap="none" normalizeH="0" baseline="0" dirty="0" err="1">
                <a:ln>
                  <a:noFill/>
                </a:ln>
                <a:solidFill>
                  <a:srgbClr val="222222"/>
                </a:solidFill>
                <a:effectLst/>
                <a:latin typeface="Lato Extended"/>
                <a:hlinkClick r:id="rId7"/>
              </a:rPr>
              <a:t>ShareAlike</a:t>
            </a:r>
            <a:r>
              <a:rPr kumimoji="0" lang="en-US" altLang="en-US" sz="1000" b="0" i="0" u="sng" strike="noStrike" cap="none" normalizeH="0" baseline="0" dirty="0">
                <a:ln>
                  <a:noFill/>
                </a:ln>
                <a:solidFill>
                  <a:srgbClr val="222222"/>
                </a:solidFill>
                <a:effectLst/>
                <a:latin typeface="Lato Extended"/>
                <a:hlinkClick r:id="rId7"/>
              </a:rPr>
              <a:t> 4.0 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Creative Commons Attribution icon">
            <a:extLst>
              <a:ext uri="{FF2B5EF4-FFF2-40B4-BE49-F238E27FC236}">
                <a16:creationId xmlns:a16="http://schemas.microsoft.com/office/drawing/2014/main" id="{EDAF7C3D-8CDB-7F42-A47D-542BE24412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4449" y="5687931"/>
            <a:ext cx="654051" cy="2243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reative Commons Attribution icon">
            <a:extLst>
              <a:ext uri="{FF2B5EF4-FFF2-40B4-BE49-F238E27FC236}">
                <a16:creationId xmlns:a16="http://schemas.microsoft.com/office/drawing/2014/main" id="{6CEA3BA7-4559-C6E2-5EDD-5FC43ECB9AD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4449" y="5070032"/>
            <a:ext cx="715103" cy="224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341121D-7CF6-59A5-E421-4972973CDEC1}"/>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3057447" y="1563639"/>
            <a:ext cx="3029106" cy="1778091"/>
          </a:xfrm>
          <a:prstGeom prst="rect">
            <a:avLst/>
          </a:prstGeom>
        </p:spPr>
      </p:pic>
      <p:pic>
        <p:nvPicPr>
          <p:cNvPr id="7" name="Picture 6" descr="map of the world&#10;">
            <a:extLst>
              <a:ext uri="{FF2B5EF4-FFF2-40B4-BE49-F238E27FC236}">
                <a16:creationId xmlns:a16="http://schemas.microsoft.com/office/drawing/2014/main" id="{37520681-034A-47F0-81BF-3AE9914B233B}"/>
              </a:ext>
            </a:extLst>
          </p:cNvPr>
          <p:cNvPicPr>
            <a:picLocks noChangeAspect="1"/>
          </p:cNvPicPr>
          <p:nvPr/>
        </p:nvPicPr>
        <p:blipFill>
          <a:blip r:embed="rId12"/>
          <a:stretch>
            <a:fillRect/>
          </a:stretch>
        </p:blipFill>
        <p:spPr>
          <a:xfrm>
            <a:off x="265614" y="2793898"/>
            <a:ext cx="2436184" cy="1247802"/>
          </a:xfrm>
          <a:prstGeom prst="rect">
            <a:avLst/>
          </a:prstGeom>
        </p:spPr>
      </p:pic>
      <p:sp>
        <p:nvSpPr>
          <p:cNvPr id="8" name="TextBox 7">
            <a:extLst>
              <a:ext uri="{FF2B5EF4-FFF2-40B4-BE49-F238E27FC236}">
                <a16:creationId xmlns:a16="http://schemas.microsoft.com/office/drawing/2014/main" id="{FA50336F-9B9A-7E0B-EB8C-00A619B953A3}"/>
              </a:ext>
            </a:extLst>
          </p:cNvPr>
          <p:cNvSpPr txBox="1"/>
          <p:nvPr/>
        </p:nvSpPr>
        <p:spPr>
          <a:xfrm>
            <a:off x="615456" y="262535"/>
            <a:ext cx="7560083" cy="523220"/>
          </a:xfrm>
          <a:prstGeom prst="rect">
            <a:avLst/>
          </a:prstGeom>
          <a:noFill/>
        </p:spPr>
        <p:txBody>
          <a:bodyPr wrap="none" rtlCol="0">
            <a:spAutoFit/>
          </a:bodyPr>
          <a:lstStyle/>
          <a:p>
            <a:r>
              <a:rPr lang="en-US" sz="2800" dirty="0"/>
              <a:t>Sample Text Resources For This Presentation</a:t>
            </a:r>
          </a:p>
        </p:txBody>
      </p:sp>
    </p:spTree>
    <p:extLst>
      <p:ext uri="{BB962C8B-B14F-4D97-AF65-F5344CB8AC3E}">
        <p14:creationId xmlns:p14="http://schemas.microsoft.com/office/powerpoint/2010/main" val="3393565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2" name="Picture 1">
            <a:extLst>
              <a:ext uri="{FF2B5EF4-FFF2-40B4-BE49-F238E27FC236}">
                <a16:creationId xmlns:a16="http://schemas.microsoft.com/office/drawing/2014/main" id="{AC557695-B0E4-2841-FDE8-59222734D8C1}"/>
              </a:ext>
            </a:extLst>
          </p:cNvPr>
          <p:cNvPicPr>
            <a:picLocks noChangeAspect="1"/>
          </p:cNvPicPr>
          <p:nvPr/>
        </p:nvPicPr>
        <p:blipFill>
          <a:blip r:embed="rId3"/>
          <a:stretch>
            <a:fillRect/>
          </a:stretch>
        </p:blipFill>
        <p:spPr>
          <a:xfrm>
            <a:off x="99462" y="425418"/>
            <a:ext cx="8945076" cy="6708807"/>
          </a:xfrm>
          <a:prstGeom prst="rect">
            <a:avLst/>
          </a:prstGeom>
        </p:spPr>
      </p:pic>
      <p:sp>
        <p:nvSpPr>
          <p:cNvPr id="164" name="Google Shape;164;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2800" dirty="0">
                <a:latin typeface="+mj-lt"/>
              </a:rPr>
              <a:t>:</a:t>
            </a:r>
            <a:endParaRPr sz="2800" dirty="0">
              <a:latin typeface="+mj-lt"/>
            </a:endParaRPr>
          </a:p>
        </p:txBody>
      </p:sp>
      <p:sp>
        <p:nvSpPr>
          <p:cNvPr id="3" name="TextBox 2">
            <a:extLst>
              <a:ext uri="{FF2B5EF4-FFF2-40B4-BE49-F238E27FC236}">
                <a16:creationId xmlns:a16="http://schemas.microsoft.com/office/drawing/2014/main" id="{1CDEF50E-D1FF-4BB9-8803-52F5D2C6FE05}"/>
              </a:ext>
            </a:extLst>
          </p:cNvPr>
          <p:cNvSpPr txBox="1"/>
          <p:nvPr/>
        </p:nvSpPr>
        <p:spPr>
          <a:xfrm>
            <a:off x="668527" y="608248"/>
            <a:ext cx="7806945" cy="400110"/>
          </a:xfrm>
          <a:prstGeom prst="rect">
            <a:avLst/>
          </a:prstGeom>
          <a:noFill/>
        </p:spPr>
        <p:txBody>
          <a:bodyPr wrap="none" rtlCol="0">
            <a:spAutoFit/>
          </a:bodyPr>
          <a:lstStyle/>
          <a:p>
            <a:r>
              <a:rPr lang="en-US" sz="2000" dirty="0"/>
              <a:t>Process for Creating Canvas Quizzes on Textbooks Using AI Tools</a:t>
            </a:r>
          </a:p>
        </p:txBody>
      </p:sp>
    </p:spTree>
    <p:extLst>
      <p:ext uri="{BB962C8B-B14F-4D97-AF65-F5344CB8AC3E}">
        <p14:creationId xmlns:p14="http://schemas.microsoft.com/office/powerpoint/2010/main" val="1199827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2800" dirty="0">
                <a:latin typeface="+mj-lt"/>
              </a:rPr>
              <a:t>Using AI to create Quizzes</a:t>
            </a:r>
            <a:endParaRPr sz="2800" dirty="0">
              <a:latin typeface="+mj-lt"/>
            </a:endParaRPr>
          </a:p>
        </p:txBody>
      </p:sp>
      <p:sp>
        <p:nvSpPr>
          <p:cNvPr id="3" name="Text Placeholder 2">
            <a:extLst>
              <a:ext uri="{FF2B5EF4-FFF2-40B4-BE49-F238E27FC236}">
                <a16:creationId xmlns:a16="http://schemas.microsoft.com/office/drawing/2014/main" id="{ABBF2F3E-4F05-85FB-D889-D5A0CC414095}"/>
              </a:ext>
            </a:extLst>
          </p:cNvPr>
          <p:cNvSpPr>
            <a:spLocks noGrp="1"/>
          </p:cNvSpPr>
          <p:nvPr>
            <p:ph type="body" idx="1"/>
          </p:nvPr>
        </p:nvSpPr>
        <p:spPr>
          <a:xfrm>
            <a:off x="-251728" y="1878320"/>
            <a:ext cx="7202456" cy="4039079"/>
          </a:xfrm>
        </p:spPr>
        <p:txBody>
          <a:bodyPr/>
          <a:lstStyle/>
          <a:p>
            <a:pPr marL="127000" indent="0">
              <a:buNone/>
            </a:pPr>
            <a:r>
              <a:rPr lang="en-US" sz="2000" dirty="0"/>
              <a:t>Creating Test Banks for Knowledge Checks</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EB84C0A8-55A5-1B9C-798D-593374D58C6C}"/>
              </a:ext>
            </a:extLst>
          </p:cNvPr>
          <p:cNvPicPr>
            <a:picLocks noChangeAspect="1"/>
          </p:cNvPicPr>
          <p:nvPr/>
        </p:nvPicPr>
        <p:blipFill>
          <a:blip r:embed="rId3"/>
          <a:stretch>
            <a:fillRect/>
          </a:stretch>
        </p:blipFill>
        <p:spPr>
          <a:xfrm>
            <a:off x="5786041" y="2642795"/>
            <a:ext cx="3040969" cy="4215205"/>
          </a:xfrm>
          <a:prstGeom prst="rect">
            <a:avLst/>
          </a:prstGeom>
          <a:ln w="12700">
            <a:solidFill>
              <a:schemeClr val="tx1"/>
            </a:solidFill>
          </a:ln>
        </p:spPr>
      </p:pic>
      <p:pic>
        <p:nvPicPr>
          <p:cNvPr id="7" name="Picture 6">
            <a:extLst>
              <a:ext uri="{FF2B5EF4-FFF2-40B4-BE49-F238E27FC236}">
                <a16:creationId xmlns:a16="http://schemas.microsoft.com/office/drawing/2014/main" id="{79B8ACC9-EAC2-3FAB-BC5B-9B914525323E}"/>
              </a:ext>
            </a:extLst>
          </p:cNvPr>
          <p:cNvPicPr>
            <a:picLocks noChangeAspect="1"/>
          </p:cNvPicPr>
          <p:nvPr/>
        </p:nvPicPr>
        <p:blipFill>
          <a:blip r:embed="rId4"/>
          <a:stretch>
            <a:fillRect/>
          </a:stretch>
        </p:blipFill>
        <p:spPr>
          <a:xfrm>
            <a:off x="212273" y="3277099"/>
            <a:ext cx="5126861" cy="26403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EC146A66-6911-B21C-49D5-3AB316228BA4}"/>
              </a:ext>
            </a:extLst>
          </p:cNvPr>
          <p:cNvSpPr txBox="1"/>
          <p:nvPr/>
        </p:nvSpPr>
        <p:spPr>
          <a:xfrm>
            <a:off x="698161" y="2791210"/>
            <a:ext cx="4416594" cy="369332"/>
          </a:xfrm>
          <a:prstGeom prst="rect">
            <a:avLst/>
          </a:prstGeom>
          <a:noFill/>
        </p:spPr>
        <p:txBody>
          <a:bodyPr wrap="none" rtlCol="0">
            <a:spAutoFit/>
          </a:bodyPr>
          <a:lstStyle/>
          <a:p>
            <a:r>
              <a:rPr lang="en-US" sz="1800" dirty="0"/>
              <a:t>Canvas Reading Page – OER Resources</a:t>
            </a:r>
          </a:p>
        </p:txBody>
      </p:sp>
      <p:pic>
        <p:nvPicPr>
          <p:cNvPr id="6" name="Picture 5">
            <a:extLst>
              <a:ext uri="{FF2B5EF4-FFF2-40B4-BE49-F238E27FC236}">
                <a16:creationId xmlns:a16="http://schemas.microsoft.com/office/drawing/2014/main" id="{991E4662-821C-3065-1E10-0198279BFD65}"/>
              </a:ext>
            </a:extLst>
          </p:cNvPr>
          <p:cNvPicPr>
            <a:picLocks noChangeAspect="1"/>
          </p:cNvPicPr>
          <p:nvPr/>
        </p:nvPicPr>
        <p:blipFill>
          <a:blip r:embed="rId5"/>
          <a:stretch>
            <a:fillRect/>
          </a:stretch>
        </p:blipFill>
        <p:spPr>
          <a:xfrm>
            <a:off x="2790923" y="5431070"/>
            <a:ext cx="2228965" cy="368319"/>
          </a:xfrm>
          <a:prstGeom prst="rect">
            <a:avLst/>
          </a:prstGeom>
        </p:spPr>
      </p:pic>
      <p:sp>
        <p:nvSpPr>
          <p:cNvPr id="8" name="TextBox 7">
            <a:extLst>
              <a:ext uri="{FF2B5EF4-FFF2-40B4-BE49-F238E27FC236}">
                <a16:creationId xmlns:a16="http://schemas.microsoft.com/office/drawing/2014/main" id="{4F415801-61B6-71FA-0C5F-9855142B7B84}"/>
              </a:ext>
            </a:extLst>
          </p:cNvPr>
          <p:cNvSpPr txBox="1"/>
          <p:nvPr/>
        </p:nvSpPr>
        <p:spPr>
          <a:xfrm>
            <a:off x="5486155" y="2215788"/>
            <a:ext cx="3640740" cy="338554"/>
          </a:xfrm>
          <a:prstGeom prst="rect">
            <a:avLst/>
          </a:prstGeom>
          <a:noFill/>
        </p:spPr>
        <p:txBody>
          <a:bodyPr wrap="none" rtlCol="0">
            <a:spAutoFit/>
          </a:bodyPr>
          <a:lstStyle/>
          <a:p>
            <a:r>
              <a:rPr lang="en-US" sz="1600" dirty="0"/>
              <a:t>Copied text into AI – Microsoft CoPilot</a:t>
            </a:r>
          </a:p>
        </p:txBody>
      </p:sp>
      <p:sp>
        <p:nvSpPr>
          <p:cNvPr id="9" name="Arrow: Right 8">
            <a:extLst>
              <a:ext uri="{FF2B5EF4-FFF2-40B4-BE49-F238E27FC236}">
                <a16:creationId xmlns:a16="http://schemas.microsoft.com/office/drawing/2014/main" id="{84D90AD7-7374-A5D1-6C22-4BECCFF0F8EA}"/>
              </a:ext>
            </a:extLst>
          </p:cNvPr>
          <p:cNvSpPr/>
          <p:nvPr/>
        </p:nvSpPr>
        <p:spPr>
          <a:xfrm>
            <a:off x="4800600" y="4597249"/>
            <a:ext cx="985441" cy="460526"/>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198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373A08-6261-8C29-B0EE-A10BFC4AE7FF}"/>
              </a:ext>
            </a:extLst>
          </p:cNvPr>
          <p:cNvSpPr>
            <a:spLocks noGrp="1"/>
          </p:cNvSpPr>
          <p:nvPr>
            <p:ph type="title"/>
          </p:nvPr>
        </p:nvSpPr>
        <p:spPr/>
        <p:txBody>
          <a:bodyPr/>
          <a:lstStyle/>
          <a:p>
            <a:r>
              <a:rPr lang="en-US" dirty="0"/>
              <a:t>Webinar Description</a:t>
            </a:r>
          </a:p>
        </p:txBody>
      </p:sp>
      <p:sp>
        <p:nvSpPr>
          <p:cNvPr id="5" name="Text Placeholder 4">
            <a:extLst>
              <a:ext uri="{FF2B5EF4-FFF2-40B4-BE49-F238E27FC236}">
                <a16:creationId xmlns:a16="http://schemas.microsoft.com/office/drawing/2014/main" id="{4E235243-976C-817F-53A4-060BA1100572}"/>
              </a:ext>
            </a:extLst>
          </p:cNvPr>
          <p:cNvSpPr>
            <a:spLocks noGrp="1"/>
          </p:cNvSpPr>
          <p:nvPr>
            <p:ph type="body" idx="1"/>
          </p:nvPr>
        </p:nvSpPr>
        <p:spPr>
          <a:xfrm>
            <a:off x="767255" y="2015735"/>
            <a:ext cx="7523887" cy="4039079"/>
          </a:xfrm>
        </p:spPr>
        <p:txBody>
          <a:bodyPr>
            <a:noAutofit/>
          </a:bodyPr>
          <a:lstStyle/>
          <a:p>
            <a:r>
              <a:rPr lang="en-US" sz="2000" dirty="0"/>
              <a:t>Employing AI to create ancillary resources for OER is one of the many ways that generative AI can support both teaching and learning. While many faculty have experimented with free AI tools, many have not had the opportunity to investigate the more sophisticated tools that are not freely available. To maximize the potential of AI, what should you keep in mind when selecting such tools? Join us to explore the practical considerations for evaluating and selecting AI tools as well as view demonstrations on how to use AI to develop ancillary resources.</a:t>
            </a:r>
          </a:p>
        </p:txBody>
      </p:sp>
    </p:spTree>
    <p:extLst>
      <p:ext uri="{BB962C8B-B14F-4D97-AF65-F5344CB8AC3E}">
        <p14:creationId xmlns:p14="http://schemas.microsoft.com/office/powerpoint/2010/main" val="1888176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2800" dirty="0">
                <a:latin typeface="+mj-lt"/>
              </a:rPr>
              <a:t>Using AI to create Quizzes</a:t>
            </a:r>
            <a:endParaRPr sz="2800" dirty="0">
              <a:latin typeface="+mj-lt"/>
            </a:endParaRPr>
          </a:p>
        </p:txBody>
      </p:sp>
      <p:sp>
        <p:nvSpPr>
          <p:cNvPr id="3" name="Text Placeholder 2">
            <a:extLst>
              <a:ext uri="{FF2B5EF4-FFF2-40B4-BE49-F238E27FC236}">
                <a16:creationId xmlns:a16="http://schemas.microsoft.com/office/drawing/2014/main" id="{ABBF2F3E-4F05-85FB-D889-D5A0CC414095}"/>
              </a:ext>
            </a:extLst>
          </p:cNvPr>
          <p:cNvSpPr>
            <a:spLocks noGrp="1"/>
          </p:cNvSpPr>
          <p:nvPr>
            <p:ph type="body" idx="1"/>
          </p:nvPr>
        </p:nvSpPr>
        <p:spPr>
          <a:xfrm>
            <a:off x="-70753" y="2010618"/>
            <a:ext cx="7202456" cy="4039079"/>
          </a:xfrm>
        </p:spPr>
        <p:txBody>
          <a:bodyPr/>
          <a:lstStyle/>
          <a:p>
            <a:pPr marL="127000" indent="0">
              <a:buNone/>
            </a:pPr>
            <a:r>
              <a:rPr lang="en-US" sz="2000" dirty="0"/>
              <a:t>Creating Test Banks for Knowledge Checks</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E5976B8C-6A3A-6391-1B55-8A7B0138B0F8}"/>
              </a:ext>
            </a:extLst>
          </p:cNvPr>
          <p:cNvPicPr>
            <a:picLocks noChangeAspect="1"/>
          </p:cNvPicPr>
          <p:nvPr/>
        </p:nvPicPr>
        <p:blipFill>
          <a:blip r:embed="rId3"/>
          <a:stretch>
            <a:fillRect/>
          </a:stretch>
        </p:blipFill>
        <p:spPr>
          <a:xfrm>
            <a:off x="298377" y="3269792"/>
            <a:ext cx="2947127" cy="3483433"/>
          </a:xfrm>
          <a:prstGeom prst="rect">
            <a:avLst/>
          </a:prstGeom>
          <a:ln>
            <a:solidFill>
              <a:schemeClr val="bg2"/>
            </a:solidFill>
          </a:ln>
        </p:spPr>
      </p:pic>
      <p:pic>
        <p:nvPicPr>
          <p:cNvPr id="6" name="Picture 5">
            <a:extLst>
              <a:ext uri="{FF2B5EF4-FFF2-40B4-BE49-F238E27FC236}">
                <a16:creationId xmlns:a16="http://schemas.microsoft.com/office/drawing/2014/main" id="{F831D362-1C32-509A-7BAA-E9F8672EF8D2}"/>
              </a:ext>
            </a:extLst>
          </p:cNvPr>
          <p:cNvPicPr>
            <a:picLocks noChangeAspect="1"/>
          </p:cNvPicPr>
          <p:nvPr/>
        </p:nvPicPr>
        <p:blipFill>
          <a:blip r:embed="rId4"/>
          <a:stretch>
            <a:fillRect/>
          </a:stretch>
        </p:blipFill>
        <p:spPr>
          <a:xfrm>
            <a:off x="4156017" y="3172427"/>
            <a:ext cx="4689606" cy="2399698"/>
          </a:xfrm>
          <a:prstGeom prst="rect">
            <a:avLst/>
          </a:prstGeom>
          <a:ln>
            <a:solidFill>
              <a:schemeClr val="bg2">
                <a:lumMod val="50000"/>
              </a:schemeClr>
            </a:solidFill>
          </a:ln>
        </p:spPr>
      </p:pic>
      <p:sp>
        <p:nvSpPr>
          <p:cNvPr id="8" name="TextBox 7">
            <a:extLst>
              <a:ext uri="{FF2B5EF4-FFF2-40B4-BE49-F238E27FC236}">
                <a16:creationId xmlns:a16="http://schemas.microsoft.com/office/drawing/2014/main" id="{9476B7B7-1D6E-BD93-26E6-3EF557D05B75}"/>
              </a:ext>
            </a:extLst>
          </p:cNvPr>
          <p:cNvSpPr txBox="1"/>
          <p:nvPr/>
        </p:nvSpPr>
        <p:spPr>
          <a:xfrm>
            <a:off x="5323802" y="2797804"/>
            <a:ext cx="2467342" cy="369332"/>
          </a:xfrm>
          <a:prstGeom prst="rect">
            <a:avLst/>
          </a:prstGeom>
          <a:noFill/>
        </p:spPr>
        <p:txBody>
          <a:bodyPr wrap="none" rtlCol="0">
            <a:spAutoFit/>
          </a:bodyPr>
          <a:lstStyle/>
          <a:p>
            <a:r>
              <a:rPr lang="en-US" sz="1800" dirty="0"/>
              <a:t>QTI Conversion Form </a:t>
            </a:r>
          </a:p>
        </p:txBody>
      </p:sp>
      <p:sp>
        <p:nvSpPr>
          <p:cNvPr id="9" name="TextBox 8">
            <a:extLst>
              <a:ext uri="{FF2B5EF4-FFF2-40B4-BE49-F238E27FC236}">
                <a16:creationId xmlns:a16="http://schemas.microsoft.com/office/drawing/2014/main" id="{159F386C-1ED1-3641-AA1F-386EC005B91A}"/>
              </a:ext>
            </a:extLst>
          </p:cNvPr>
          <p:cNvSpPr txBox="1"/>
          <p:nvPr/>
        </p:nvSpPr>
        <p:spPr>
          <a:xfrm>
            <a:off x="472386" y="2803095"/>
            <a:ext cx="2364750" cy="369332"/>
          </a:xfrm>
          <a:prstGeom prst="rect">
            <a:avLst/>
          </a:prstGeom>
          <a:noFill/>
        </p:spPr>
        <p:txBody>
          <a:bodyPr wrap="none" rtlCol="0">
            <a:spAutoFit/>
          </a:bodyPr>
          <a:lstStyle/>
          <a:p>
            <a:r>
              <a:rPr lang="en-US" sz="1800" dirty="0"/>
              <a:t>CoPilot Dialogue Box</a:t>
            </a:r>
          </a:p>
        </p:txBody>
      </p:sp>
      <p:sp>
        <p:nvSpPr>
          <p:cNvPr id="10" name="Arrow: Right 9">
            <a:extLst>
              <a:ext uri="{FF2B5EF4-FFF2-40B4-BE49-F238E27FC236}">
                <a16:creationId xmlns:a16="http://schemas.microsoft.com/office/drawing/2014/main" id="{A2378E97-0DDB-B654-21F3-EA6B127F0F98}"/>
              </a:ext>
            </a:extLst>
          </p:cNvPr>
          <p:cNvSpPr/>
          <p:nvPr/>
        </p:nvSpPr>
        <p:spPr>
          <a:xfrm>
            <a:off x="3159742" y="4292449"/>
            <a:ext cx="985441" cy="460526"/>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693825A4-DD2A-7AC5-D83C-7E8713A83238}"/>
              </a:ext>
            </a:extLst>
          </p:cNvPr>
          <p:cNvSpPr txBox="1"/>
          <p:nvPr/>
        </p:nvSpPr>
        <p:spPr>
          <a:xfrm>
            <a:off x="4254805" y="5553419"/>
            <a:ext cx="4605336" cy="327910"/>
          </a:xfrm>
          <a:prstGeom prst="rect">
            <a:avLst/>
          </a:prstGeom>
          <a:noFill/>
        </p:spPr>
        <p:txBody>
          <a:bodyPr wrap="square">
            <a:spAutoFit/>
          </a:bodyPr>
          <a:lstStyle/>
          <a:p>
            <a:pPr marL="228600" marR="0">
              <a:lnSpc>
                <a:spcPct val="115000"/>
              </a:lnSpc>
              <a:spcBef>
                <a:spcPts val="0"/>
              </a:spcBef>
              <a:spcAft>
                <a:spcPts val="800"/>
              </a:spcAft>
            </a:pPr>
            <a:r>
              <a:rPr lang="en-US" sz="1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https://www.nyit.edu/its/canvas_exam_converter</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33244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ppt_w</p:attrName>
                                        </p:attrNameLst>
                                      </p:cBhvr>
                                      <p:tavLst>
                                        <p:tav tm="0" fmla="#ppt_w*sin(2.5*pi*$)">
                                          <p:val>
                                            <p:fltVal val="0"/>
                                          </p:val>
                                        </p:tav>
                                        <p:tav tm="100000">
                                          <p:val>
                                            <p:fltVal val="1"/>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2800" dirty="0">
                <a:latin typeface="+mj-lt"/>
              </a:rPr>
              <a:t>Using AI to create Quizzes</a:t>
            </a:r>
            <a:endParaRPr sz="2800" dirty="0">
              <a:latin typeface="+mj-lt"/>
            </a:endParaRPr>
          </a:p>
        </p:txBody>
      </p:sp>
      <p:sp>
        <p:nvSpPr>
          <p:cNvPr id="3" name="Text Placeholder 2">
            <a:extLst>
              <a:ext uri="{FF2B5EF4-FFF2-40B4-BE49-F238E27FC236}">
                <a16:creationId xmlns:a16="http://schemas.microsoft.com/office/drawing/2014/main" id="{ABBF2F3E-4F05-85FB-D889-D5A0CC414095}"/>
              </a:ext>
            </a:extLst>
          </p:cNvPr>
          <p:cNvSpPr>
            <a:spLocks noGrp="1"/>
          </p:cNvSpPr>
          <p:nvPr>
            <p:ph type="body" idx="1"/>
          </p:nvPr>
        </p:nvSpPr>
        <p:spPr>
          <a:xfrm>
            <a:off x="-70753" y="2010618"/>
            <a:ext cx="7202456" cy="4039079"/>
          </a:xfrm>
        </p:spPr>
        <p:txBody>
          <a:bodyPr/>
          <a:lstStyle/>
          <a:p>
            <a:pPr marL="127000" indent="0">
              <a:buNone/>
            </a:pPr>
            <a:r>
              <a:rPr lang="en-US" sz="2000" dirty="0"/>
              <a:t>Creating Test Banks for Knowledge Checks</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BB26A51C-130A-A02C-05AB-728261F8E187}"/>
              </a:ext>
            </a:extLst>
          </p:cNvPr>
          <p:cNvPicPr>
            <a:picLocks noChangeAspect="1"/>
          </p:cNvPicPr>
          <p:nvPr/>
        </p:nvPicPr>
        <p:blipFill>
          <a:blip r:embed="rId3"/>
          <a:stretch>
            <a:fillRect/>
          </a:stretch>
        </p:blipFill>
        <p:spPr>
          <a:xfrm>
            <a:off x="3530475" y="3697383"/>
            <a:ext cx="5251668" cy="296389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1DD7BEA5-E6E7-D5FD-5C5F-4D7DE7FB4C39}"/>
              </a:ext>
            </a:extLst>
          </p:cNvPr>
          <p:cNvPicPr>
            <a:picLocks noChangeAspect="1"/>
          </p:cNvPicPr>
          <p:nvPr/>
        </p:nvPicPr>
        <p:blipFill>
          <a:blip r:embed="rId4"/>
          <a:stretch>
            <a:fillRect/>
          </a:stretch>
        </p:blipFill>
        <p:spPr>
          <a:xfrm>
            <a:off x="196553" y="2867446"/>
            <a:ext cx="6667843" cy="63503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ECEFA5A5-B142-8A4C-958D-45C735C419BB}"/>
              </a:ext>
            </a:extLst>
          </p:cNvPr>
          <p:cNvSpPr txBox="1"/>
          <p:nvPr/>
        </p:nvSpPr>
        <p:spPr>
          <a:xfrm>
            <a:off x="507661" y="2528178"/>
            <a:ext cx="1005403" cy="369332"/>
          </a:xfrm>
          <a:prstGeom prst="rect">
            <a:avLst/>
          </a:prstGeom>
          <a:noFill/>
        </p:spPr>
        <p:txBody>
          <a:bodyPr wrap="none" rtlCol="0">
            <a:spAutoFit/>
          </a:bodyPr>
          <a:lstStyle/>
          <a:p>
            <a:r>
              <a:rPr lang="en-US" sz="1800" dirty="0"/>
              <a:t>QTI File</a:t>
            </a:r>
          </a:p>
        </p:txBody>
      </p:sp>
      <p:sp>
        <p:nvSpPr>
          <p:cNvPr id="10" name="TextBox 9">
            <a:extLst>
              <a:ext uri="{FF2B5EF4-FFF2-40B4-BE49-F238E27FC236}">
                <a16:creationId xmlns:a16="http://schemas.microsoft.com/office/drawing/2014/main" id="{2E8323A3-A3CC-ED82-63BB-AD256A3D6B6C}"/>
              </a:ext>
            </a:extLst>
          </p:cNvPr>
          <p:cNvSpPr txBox="1"/>
          <p:nvPr/>
        </p:nvSpPr>
        <p:spPr>
          <a:xfrm>
            <a:off x="3574319" y="3845491"/>
            <a:ext cx="3557384" cy="369332"/>
          </a:xfrm>
          <a:prstGeom prst="rect">
            <a:avLst/>
          </a:prstGeom>
          <a:solidFill>
            <a:schemeClr val="bg1">
              <a:lumMod val="95000"/>
            </a:schemeClr>
          </a:solidFill>
        </p:spPr>
        <p:txBody>
          <a:bodyPr wrap="none" rtlCol="0">
            <a:spAutoFit/>
          </a:bodyPr>
          <a:lstStyle/>
          <a:p>
            <a:r>
              <a:rPr lang="en-US" sz="1800" dirty="0"/>
              <a:t>QTI File Uploads to Canvas Quiz</a:t>
            </a:r>
          </a:p>
        </p:txBody>
      </p:sp>
      <p:sp>
        <p:nvSpPr>
          <p:cNvPr id="11" name="Arrow: Curved Right 10">
            <a:extLst>
              <a:ext uri="{FF2B5EF4-FFF2-40B4-BE49-F238E27FC236}">
                <a16:creationId xmlns:a16="http://schemas.microsoft.com/office/drawing/2014/main" id="{B0539CE3-4D7D-648B-7F8A-8F5384234C89}"/>
              </a:ext>
            </a:extLst>
          </p:cNvPr>
          <p:cNvSpPr/>
          <p:nvPr/>
        </p:nvSpPr>
        <p:spPr>
          <a:xfrm>
            <a:off x="2015426" y="3502479"/>
            <a:ext cx="1182734" cy="1945709"/>
          </a:xfrm>
          <a:prstGeom prst="curved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4621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2800" dirty="0">
                <a:latin typeface="+mj-lt"/>
              </a:rPr>
              <a:t>Using AI to create Quizzes</a:t>
            </a:r>
            <a:endParaRPr sz="2800" dirty="0">
              <a:latin typeface="+mj-lt"/>
            </a:endParaRPr>
          </a:p>
        </p:txBody>
      </p:sp>
      <p:sp>
        <p:nvSpPr>
          <p:cNvPr id="3" name="Text Placeholder 2">
            <a:extLst>
              <a:ext uri="{FF2B5EF4-FFF2-40B4-BE49-F238E27FC236}">
                <a16:creationId xmlns:a16="http://schemas.microsoft.com/office/drawing/2014/main" id="{ABBF2F3E-4F05-85FB-D889-D5A0CC414095}"/>
              </a:ext>
            </a:extLst>
          </p:cNvPr>
          <p:cNvSpPr>
            <a:spLocks noGrp="1"/>
          </p:cNvSpPr>
          <p:nvPr>
            <p:ph type="body" idx="1"/>
          </p:nvPr>
        </p:nvSpPr>
        <p:spPr>
          <a:xfrm>
            <a:off x="-70753" y="2010618"/>
            <a:ext cx="7202456" cy="4039079"/>
          </a:xfrm>
        </p:spPr>
        <p:txBody>
          <a:bodyPr/>
          <a:lstStyle/>
          <a:p>
            <a:pPr marL="127000" indent="0">
              <a:buNone/>
            </a:pPr>
            <a:r>
              <a:rPr lang="en-US" sz="2000" dirty="0"/>
              <a:t>Creating Test Banks for Knowledge Checks</a:t>
            </a:r>
          </a:p>
          <a:p>
            <a:endParaRPr lang="en-US" dirty="0"/>
          </a:p>
          <a:p>
            <a:endParaRPr lang="en-US" dirty="0"/>
          </a:p>
          <a:p>
            <a:endParaRPr lang="en-US" dirty="0"/>
          </a:p>
        </p:txBody>
      </p:sp>
      <p:sp>
        <p:nvSpPr>
          <p:cNvPr id="9" name="TextBox 8">
            <a:extLst>
              <a:ext uri="{FF2B5EF4-FFF2-40B4-BE49-F238E27FC236}">
                <a16:creationId xmlns:a16="http://schemas.microsoft.com/office/drawing/2014/main" id="{ECEFA5A5-B142-8A4C-958D-45C735C419BB}"/>
              </a:ext>
            </a:extLst>
          </p:cNvPr>
          <p:cNvSpPr txBox="1"/>
          <p:nvPr/>
        </p:nvSpPr>
        <p:spPr>
          <a:xfrm>
            <a:off x="507661" y="2528178"/>
            <a:ext cx="2441694" cy="369332"/>
          </a:xfrm>
          <a:prstGeom prst="rect">
            <a:avLst/>
          </a:prstGeom>
          <a:noFill/>
        </p:spPr>
        <p:txBody>
          <a:bodyPr wrap="none" rtlCol="0">
            <a:spAutoFit/>
          </a:bodyPr>
          <a:lstStyle/>
          <a:p>
            <a:r>
              <a:rPr lang="en-US" sz="1800" dirty="0"/>
              <a:t>Auto Grading Quizzes</a:t>
            </a:r>
          </a:p>
        </p:txBody>
      </p:sp>
      <p:pic>
        <p:nvPicPr>
          <p:cNvPr id="4" name="Picture 3">
            <a:extLst>
              <a:ext uri="{FF2B5EF4-FFF2-40B4-BE49-F238E27FC236}">
                <a16:creationId xmlns:a16="http://schemas.microsoft.com/office/drawing/2014/main" id="{6933B8FC-0B9F-109B-D275-A5FB6C6A63C0}"/>
              </a:ext>
            </a:extLst>
          </p:cNvPr>
          <p:cNvPicPr>
            <a:picLocks noChangeAspect="1"/>
          </p:cNvPicPr>
          <p:nvPr/>
        </p:nvPicPr>
        <p:blipFill>
          <a:blip r:embed="rId3"/>
          <a:stretch>
            <a:fillRect/>
          </a:stretch>
        </p:blipFill>
        <p:spPr>
          <a:xfrm>
            <a:off x="1644430" y="3039191"/>
            <a:ext cx="5397100" cy="3461391"/>
          </a:xfrm>
          <a:prstGeom prst="rect">
            <a:avLst/>
          </a:prstGeom>
          <a:solidFill>
            <a:srgbClr val="000000">
              <a:shade val="95000"/>
            </a:srgbClr>
          </a:solidFill>
          <a:ln w="12700" cap="sq">
            <a:solidFill>
              <a:srgbClr val="000000"/>
            </a:solidFill>
            <a:miter lim="800000"/>
          </a:ln>
          <a:effectLst>
            <a:outerShdw blurRad="254000" dist="190500" dir="2700000" sy="90000" algn="bl" rotWithShape="0">
              <a:srgbClr val="000000">
                <a:alpha val="40000"/>
              </a:srgbClr>
            </a:outerShdw>
          </a:effectLst>
        </p:spPr>
      </p:pic>
      <p:sp>
        <p:nvSpPr>
          <p:cNvPr id="6" name="Speech Bubble: Rectangle 5">
            <a:extLst>
              <a:ext uri="{FF2B5EF4-FFF2-40B4-BE49-F238E27FC236}">
                <a16:creationId xmlns:a16="http://schemas.microsoft.com/office/drawing/2014/main" id="{1FC1C8A4-E382-65D8-D781-12DB828D27CE}"/>
              </a:ext>
            </a:extLst>
          </p:cNvPr>
          <p:cNvSpPr/>
          <p:nvPr/>
        </p:nvSpPr>
        <p:spPr>
          <a:xfrm>
            <a:off x="6315020" y="1076325"/>
            <a:ext cx="2724205" cy="2352675"/>
          </a:xfrm>
          <a:prstGeom prst="wedgeRect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rPr>
              <a:t>Great Time Savers and Formative Assessments</a:t>
            </a:r>
          </a:p>
        </p:txBody>
      </p:sp>
      <p:sp>
        <p:nvSpPr>
          <p:cNvPr id="7" name="Speech Bubble: Rectangle 6">
            <a:extLst>
              <a:ext uri="{FF2B5EF4-FFF2-40B4-BE49-F238E27FC236}">
                <a16:creationId xmlns:a16="http://schemas.microsoft.com/office/drawing/2014/main" id="{4C4A5860-890B-9790-702C-B4B45E6EB267}"/>
              </a:ext>
            </a:extLst>
          </p:cNvPr>
          <p:cNvSpPr/>
          <p:nvPr/>
        </p:nvSpPr>
        <p:spPr>
          <a:xfrm>
            <a:off x="6629345" y="4362450"/>
            <a:ext cx="2724205" cy="2352675"/>
          </a:xfrm>
          <a:prstGeom prst="wedgeRectCallout">
            <a:avLst>
              <a:gd name="adj1" fmla="val -170830"/>
              <a:gd name="adj2" fmla="val -57743"/>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Unlimited Attempts for Self Learning</a:t>
            </a:r>
          </a:p>
          <a:p>
            <a:pPr algn="ctr"/>
            <a:r>
              <a:rPr lang="en-US" sz="2400" dirty="0">
                <a:ln w="0"/>
                <a:solidFill>
                  <a:schemeClr val="tx1"/>
                </a:solidFill>
                <a:effectLst>
                  <a:outerShdw blurRad="38100" dist="19050" dir="2700000" algn="tl" rotWithShape="0">
                    <a:schemeClr val="dk1">
                      <a:alpha val="40000"/>
                    </a:schemeClr>
                  </a:outerShdw>
                </a:effectLst>
              </a:rPr>
              <a:t>With Immediate Feedback</a:t>
            </a:r>
          </a:p>
        </p:txBody>
      </p:sp>
    </p:spTree>
    <p:extLst>
      <p:ext uri="{BB962C8B-B14F-4D97-AF65-F5344CB8AC3E}">
        <p14:creationId xmlns:p14="http://schemas.microsoft.com/office/powerpoint/2010/main" val="35684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2800" dirty="0">
                <a:latin typeface="+mj-lt"/>
              </a:rPr>
              <a:t>Using AI to create Quizzes</a:t>
            </a:r>
            <a:endParaRPr sz="2800" dirty="0">
              <a:latin typeface="+mj-lt"/>
            </a:endParaRPr>
          </a:p>
        </p:txBody>
      </p:sp>
      <p:sp>
        <p:nvSpPr>
          <p:cNvPr id="3" name="Text Placeholder 2">
            <a:extLst>
              <a:ext uri="{FF2B5EF4-FFF2-40B4-BE49-F238E27FC236}">
                <a16:creationId xmlns:a16="http://schemas.microsoft.com/office/drawing/2014/main" id="{ABBF2F3E-4F05-85FB-D889-D5A0CC414095}"/>
              </a:ext>
            </a:extLst>
          </p:cNvPr>
          <p:cNvSpPr>
            <a:spLocks noGrp="1"/>
          </p:cNvSpPr>
          <p:nvPr>
            <p:ph type="body" idx="1"/>
          </p:nvPr>
        </p:nvSpPr>
        <p:spPr>
          <a:xfrm>
            <a:off x="-70753" y="2010618"/>
            <a:ext cx="8824228" cy="4039079"/>
          </a:xfrm>
        </p:spPr>
        <p:txBody>
          <a:bodyPr/>
          <a:lstStyle/>
          <a:p>
            <a:pPr marL="127000" indent="0">
              <a:buNone/>
            </a:pPr>
            <a:r>
              <a:rPr lang="en-US" sz="2000" dirty="0"/>
              <a:t>Creating Test Banks for Knowledge Checks – include incorrect answer explanations</a:t>
            </a:r>
          </a:p>
          <a:p>
            <a:endParaRPr lang="en-US" dirty="0"/>
          </a:p>
          <a:p>
            <a:endParaRPr lang="en-US" dirty="0"/>
          </a:p>
          <a:p>
            <a:endParaRPr lang="en-US" dirty="0"/>
          </a:p>
        </p:txBody>
      </p:sp>
      <p:sp>
        <p:nvSpPr>
          <p:cNvPr id="5" name="TextBox 4">
            <a:extLst>
              <a:ext uri="{FF2B5EF4-FFF2-40B4-BE49-F238E27FC236}">
                <a16:creationId xmlns:a16="http://schemas.microsoft.com/office/drawing/2014/main" id="{6FA82D00-D208-70E5-CC63-4CA96A35EC1F}"/>
              </a:ext>
            </a:extLst>
          </p:cNvPr>
          <p:cNvSpPr txBox="1"/>
          <p:nvPr/>
        </p:nvSpPr>
        <p:spPr>
          <a:xfrm>
            <a:off x="2269332" y="2902297"/>
            <a:ext cx="4605336" cy="3539430"/>
          </a:xfrm>
          <a:prstGeom prst="rect">
            <a:avLst/>
          </a:prstGeom>
          <a:noFill/>
          <a:ln>
            <a:solidFill>
              <a:schemeClr val="bg2"/>
            </a:solidFill>
          </a:ln>
        </p:spPr>
        <p:txBody>
          <a:bodyPr wrap="square">
            <a:spAutoFit/>
          </a:bodyPr>
          <a:lstStyle/>
          <a:p>
            <a:pPr algn="l"/>
            <a:r>
              <a:rPr lang="en-US" b="0" i="0" dirty="0">
                <a:effectLst/>
                <a:highlight>
                  <a:srgbClr val="F3F3F3"/>
                </a:highlight>
                <a:latin typeface="SegoeUIVariable"/>
              </a:rPr>
              <a:t>! Here are five quiz questions about the Water Cycle, with the correct answers highlighted and explanations for the incorrect choices:</a:t>
            </a:r>
          </a:p>
          <a:p>
            <a:pPr algn="l">
              <a:buFont typeface="+mj-lt"/>
              <a:buAutoNum type="arabicPeriod"/>
            </a:pPr>
            <a:r>
              <a:rPr lang="en-US" b="1" i="0" dirty="0">
                <a:effectLst/>
                <a:highlight>
                  <a:srgbClr val="F3F3F3"/>
                </a:highlight>
                <a:latin typeface="SegoeUIVariable"/>
              </a:rPr>
              <a:t>What is the process called when water vapor cools and changes back into liquid droplets?</a:t>
            </a:r>
            <a:endParaRPr lang="en-US" b="0" i="0" dirty="0">
              <a:effectLst/>
              <a:highlight>
                <a:srgbClr val="F3F3F3"/>
              </a:highlight>
              <a:latin typeface="SegoeUIVariable"/>
            </a:endParaRPr>
          </a:p>
          <a:p>
            <a:pPr marL="742950" lvl="1" indent="-285750" algn="l">
              <a:buFont typeface="+mj-lt"/>
              <a:buAutoNum type="arabicPeriod"/>
            </a:pPr>
            <a:r>
              <a:rPr lang="en-US" b="0" i="0" dirty="0">
                <a:effectLst/>
                <a:highlight>
                  <a:srgbClr val="F3F3F3"/>
                </a:highlight>
                <a:latin typeface="SegoeUIVariable"/>
              </a:rPr>
              <a:t>A) Evaporation</a:t>
            </a:r>
          </a:p>
          <a:p>
            <a:pPr marL="1143000" lvl="2" indent="-228600" algn="l">
              <a:buFont typeface="+mj-lt"/>
              <a:buAutoNum type="arabicPeriod"/>
            </a:pPr>
            <a:r>
              <a:rPr lang="en-US" b="0" i="1" dirty="0">
                <a:effectLst/>
                <a:highlight>
                  <a:srgbClr val="F3F3F3"/>
                </a:highlight>
                <a:latin typeface="SegoeUIVariable"/>
              </a:rPr>
              <a:t>Explanation: Evaporation is the process where liquid water turns into water vapor.</a:t>
            </a:r>
            <a:endParaRPr lang="en-US" b="0" i="0" dirty="0">
              <a:effectLst/>
              <a:highlight>
                <a:srgbClr val="F3F3F3"/>
              </a:highlight>
              <a:latin typeface="SegoeUIVariable"/>
            </a:endParaRPr>
          </a:p>
          <a:p>
            <a:pPr marL="742950" lvl="1" indent="-285750" algn="l">
              <a:buFont typeface="+mj-lt"/>
              <a:buAutoNum type="arabicPeriod"/>
            </a:pPr>
            <a:r>
              <a:rPr lang="en-US" b="1" i="0" dirty="0">
                <a:effectLst/>
                <a:highlight>
                  <a:srgbClr val="F3F3F3"/>
                </a:highlight>
                <a:latin typeface="SegoeUIVariable"/>
              </a:rPr>
              <a:t>B) Condensation</a:t>
            </a:r>
            <a:endParaRPr lang="en-US" b="0" i="0" dirty="0">
              <a:effectLst/>
              <a:highlight>
                <a:srgbClr val="F3F3F3"/>
              </a:highlight>
              <a:latin typeface="SegoeUIVariable"/>
            </a:endParaRPr>
          </a:p>
          <a:p>
            <a:pPr marL="742950" lvl="1" indent="-285750" algn="l">
              <a:buFont typeface="+mj-lt"/>
              <a:buAutoNum type="arabicPeriod"/>
            </a:pPr>
            <a:r>
              <a:rPr lang="en-US" b="0" i="0" dirty="0">
                <a:effectLst/>
                <a:highlight>
                  <a:srgbClr val="F3F3F3"/>
                </a:highlight>
                <a:latin typeface="SegoeUIVariable"/>
              </a:rPr>
              <a:t>C) Precipitation</a:t>
            </a:r>
          </a:p>
          <a:p>
            <a:pPr marL="1143000" lvl="2" indent="-228600" algn="l">
              <a:buFont typeface="+mj-lt"/>
              <a:buAutoNum type="arabicPeriod"/>
            </a:pPr>
            <a:r>
              <a:rPr lang="en-US" b="0" i="1" dirty="0">
                <a:effectLst/>
                <a:highlight>
                  <a:srgbClr val="F3F3F3"/>
                </a:highlight>
                <a:latin typeface="SegoeUIVariable"/>
              </a:rPr>
              <a:t>Explanation: Precipitation is when water falls from the atmosphere as rain, snow, sleet, or hail.</a:t>
            </a:r>
            <a:endParaRPr lang="en-US" b="0" i="0" dirty="0">
              <a:effectLst/>
              <a:highlight>
                <a:srgbClr val="F3F3F3"/>
              </a:highlight>
              <a:latin typeface="SegoeUIVariable"/>
            </a:endParaRPr>
          </a:p>
          <a:p>
            <a:pPr marL="742950" lvl="1" indent="-285750" algn="l">
              <a:buFont typeface="+mj-lt"/>
              <a:buAutoNum type="arabicPeriod"/>
            </a:pPr>
            <a:r>
              <a:rPr lang="en-US" b="0" i="0" dirty="0">
                <a:effectLst/>
                <a:highlight>
                  <a:srgbClr val="F3F3F3"/>
                </a:highlight>
                <a:latin typeface="SegoeUIVariable"/>
              </a:rPr>
              <a:t>D) Transpiration</a:t>
            </a:r>
          </a:p>
          <a:p>
            <a:pPr marL="1143000" lvl="2" indent="-228600" algn="l">
              <a:buFont typeface="+mj-lt"/>
              <a:buAutoNum type="arabicPeriod"/>
            </a:pPr>
            <a:r>
              <a:rPr lang="en-US" b="0" i="1" dirty="0">
                <a:effectLst/>
                <a:highlight>
                  <a:srgbClr val="F3F3F3"/>
                </a:highlight>
                <a:latin typeface="SegoeUIVariable"/>
              </a:rPr>
              <a:t>Explanation: Transpiration is the release of water vapor from plants.</a:t>
            </a:r>
            <a:endParaRPr lang="en-US" b="0" i="0" dirty="0">
              <a:effectLst/>
              <a:highlight>
                <a:srgbClr val="F3F3F3"/>
              </a:highlight>
              <a:latin typeface="SegoeUIVariable"/>
            </a:endParaRPr>
          </a:p>
        </p:txBody>
      </p:sp>
    </p:spTree>
    <p:extLst>
      <p:ext uri="{BB962C8B-B14F-4D97-AF65-F5344CB8AC3E}">
        <p14:creationId xmlns:p14="http://schemas.microsoft.com/office/powerpoint/2010/main" val="3731991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1060111" y="-191822"/>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2800" dirty="0">
                <a:latin typeface="+mj-lt"/>
              </a:rPr>
              <a:t>Using AI to create Quizzes</a:t>
            </a:r>
            <a:endParaRPr sz="2800" dirty="0">
              <a:latin typeface="+mj-lt"/>
            </a:endParaRPr>
          </a:p>
        </p:txBody>
      </p:sp>
      <p:sp>
        <p:nvSpPr>
          <p:cNvPr id="3" name="Text Placeholder 2">
            <a:extLst>
              <a:ext uri="{FF2B5EF4-FFF2-40B4-BE49-F238E27FC236}">
                <a16:creationId xmlns:a16="http://schemas.microsoft.com/office/drawing/2014/main" id="{ABBF2F3E-4F05-85FB-D889-D5A0CC414095}"/>
              </a:ext>
            </a:extLst>
          </p:cNvPr>
          <p:cNvSpPr>
            <a:spLocks noGrp="1"/>
          </p:cNvSpPr>
          <p:nvPr>
            <p:ph type="body" idx="1"/>
          </p:nvPr>
        </p:nvSpPr>
        <p:spPr>
          <a:xfrm>
            <a:off x="891272" y="619968"/>
            <a:ext cx="8824228" cy="4039079"/>
          </a:xfrm>
        </p:spPr>
        <p:txBody>
          <a:bodyPr/>
          <a:lstStyle/>
          <a:p>
            <a:pPr marL="127000" indent="0">
              <a:buNone/>
            </a:pPr>
            <a:r>
              <a:rPr lang="en-US" sz="2000" dirty="0">
                <a:solidFill>
                  <a:schemeClr val="bg1"/>
                </a:solidFill>
              </a:rPr>
              <a:t>Creating Test Banks for Knowledge Checks – Other Formats</a:t>
            </a:r>
          </a:p>
          <a:p>
            <a:pPr marL="127000" indent="0">
              <a:buNone/>
            </a:pPr>
            <a:r>
              <a:rPr lang="en-US" sz="2000" dirty="0">
                <a:solidFill>
                  <a:schemeClr val="bg1"/>
                </a:solidFill>
              </a:rPr>
              <a:t>Multiple Answers, Fill in the Blank, Essay, File Upload, True/False</a:t>
            </a:r>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4" name="Picture 3">
            <a:extLst>
              <a:ext uri="{FF2B5EF4-FFF2-40B4-BE49-F238E27FC236}">
                <a16:creationId xmlns:a16="http://schemas.microsoft.com/office/drawing/2014/main" id="{E24D77A8-F2A8-3992-323C-8481862DA67C}"/>
              </a:ext>
            </a:extLst>
          </p:cNvPr>
          <p:cNvPicPr>
            <a:picLocks noChangeAspect="1"/>
          </p:cNvPicPr>
          <p:nvPr/>
        </p:nvPicPr>
        <p:blipFill>
          <a:blip r:embed="rId3"/>
          <a:stretch>
            <a:fillRect/>
          </a:stretch>
        </p:blipFill>
        <p:spPr>
          <a:xfrm>
            <a:off x="1060408" y="1630976"/>
            <a:ext cx="7023183" cy="5227024"/>
          </a:xfrm>
          <a:prstGeom prst="rect">
            <a:avLst/>
          </a:prstGeom>
        </p:spPr>
      </p:pic>
    </p:spTree>
    <p:extLst>
      <p:ext uri="{BB962C8B-B14F-4D97-AF65-F5344CB8AC3E}">
        <p14:creationId xmlns:p14="http://schemas.microsoft.com/office/powerpoint/2010/main" val="2380071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1060111" y="-191822"/>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2800" dirty="0">
                <a:latin typeface="+mj-lt"/>
              </a:rPr>
              <a:t>Using AI to create Quizzes</a:t>
            </a:r>
            <a:endParaRPr sz="2800" dirty="0">
              <a:latin typeface="+mj-lt"/>
            </a:endParaRPr>
          </a:p>
        </p:txBody>
      </p:sp>
      <p:sp>
        <p:nvSpPr>
          <p:cNvPr id="3" name="Text Placeholder 2">
            <a:extLst>
              <a:ext uri="{FF2B5EF4-FFF2-40B4-BE49-F238E27FC236}">
                <a16:creationId xmlns:a16="http://schemas.microsoft.com/office/drawing/2014/main" id="{ABBF2F3E-4F05-85FB-D889-D5A0CC414095}"/>
              </a:ext>
            </a:extLst>
          </p:cNvPr>
          <p:cNvSpPr>
            <a:spLocks noGrp="1"/>
          </p:cNvSpPr>
          <p:nvPr>
            <p:ph type="body" idx="1"/>
          </p:nvPr>
        </p:nvSpPr>
        <p:spPr>
          <a:xfrm>
            <a:off x="891272" y="619968"/>
            <a:ext cx="8824228" cy="4039079"/>
          </a:xfrm>
        </p:spPr>
        <p:txBody>
          <a:bodyPr/>
          <a:lstStyle/>
          <a:p>
            <a:r>
              <a:rPr lang="en-US" sz="2400" dirty="0">
                <a:solidFill>
                  <a:schemeClr val="bg1"/>
                </a:solidFill>
              </a:rPr>
              <a:t>Analyze Images and Diagrams</a:t>
            </a:r>
          </a:p>
          <a:p>
            <a:endParaRPr lang="en-US" dirty="0">
              <a:solidFill>
                <a:schemeClr val="bg1"/>
              </a:solidFill>
            </a:endParaRPr>
          </a:p>
        </p:txBody>
      </p:sp>
      <p:pic>
        <p:nvPicPr>
          <p:cNvPr id="2050" name="Picture 2" descr="Jet stream ">
            <a:extLst>
              <a:ext uri="{FF2B5EF4-FFF2-40B4-BE49-F238E27FC236}">
                <a16:creationId xmlns:a16="http://schemas.microsoft.com/office/drawing/2014/main" id="{59656FEA-52BA-5E6D-BE85-72882156C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2421232"/>
            <a:ext cx="3890278" cy="31589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5F52B8-3C25-C940-ACC0-A7E3F4756BB6}"/>
              </a:ext>
            </a:extLst>
          </p:cNvPr>
          <p:cNvSpPr txBox="1"/>
          <p:nvPr/>
        </p:nvSpPr>
        <p:spPr>
          <a:xfrm>
            <a:off x="4905375" y="1238250"/>
            <a:ext cx="3890278" cy="5262979"/>
          </a:xfrm>
          <a:prstGeom prst="rect">
            <a:avLst/>
          </a:prstGeom>
          <a:solidFill>
            <a:schemeClr val="bg1"/>
          </a:solidFill>
          <a:ln>
            <a:solidFill>
              <a:schemeClr val="tx1"/>
            </a:solidFill>
          </a:ln>
        </p:spPr>
        <p:txBody>
          <a:bodyPr wrap="square">
            <a:spAutoFit/>
          </a:bodyPr>
          <a:lstStyle/>
          <a:p>
            <a:pPr algn="l">
              <a:buFont typeface="+mj-lt"/>
              <a:buAutoNum type="arabicPeriod"/>
            </a:pPr>
            <a:r>
              <a:rPr lang="en-US" b="1" i="0" dirty="0">
                <a:effectLst/>
                <a:highlight>
                  <a:srgbClr val="F3F3F3"/>
                </a:highlight>
                <a:latin typeface="SegoeUIVariable"/>
              </a:rPr>
              <a:t>What is the name of the circulation cell found at approximately 60° to 90° latitude in both hemispheres?</a:t>
            </a:r>
            <a:endParaRPr lang="en-US" b="0" i="0" dirty="0">
              <a:effectLst/>
              <a:highlight>
                <a:srgbClr val="F3F3F3"/>
              </a:highlight>
              <a:latin typeface="SegoeUIVariable"/>
            </a:endParaRPr>
          </a:p>
          <a:p>
            <a:pPr marL="742950" lvl="1" indent="-285750" algn="l">
              <a:buFont typeface="+mj-lt"/>
              <a:buAutoNum type="arabicPeriod"/>
            </a:pPr>
            <a:r>
              <a:rPr lang="en-US" b="0" i="0" dirty="0">
                <a:effectLst/>
                <a:highlight>
                  <a:srgbClr val="F3F3F3"/>
                </a:highlight>
                <a:latin typeface="SegoeUIVariable"/>
              </a:rPr>
              <a:t>A) Hadley cell</a:t>
            </a:r>
          </a:p>
          <a:p>
            <a:pPr marL="742950" lvl="1" indent="-285750" algn="l">
              <a:buFont typeface="+mj-lt"/>
              <a:buAutoNum type="arabicPeriod"/>
            </a:pPr>
            <a:r>
              <a:rPr lang="en-US" b="1" i="0" dirty="0">
                <a:effectLst/>
                <a:highlight>
                  <a:srgbClr val="F3F3F3"/>
                </a:highlight>
                <a:latin typeface="SegoeUIVariable"/>
              </a:rPr>
              <a:t>B) Polar cell</a:t>
            </a:r>
            <a:endParaRPr lang="en-US" b="0" i="0" dirty="0">
              <a:effectLst/>
              <a:highlight>
                <a:srgbClr val="F3F3F3"/>
              </a:highlight>
              <a:latin typeface="SegoeUIVariable"/>
            </a:endParaRPr>
          </a:p>
          <a:p>
            <a:pPr marL="742950" lvl="1" indent="-285750" algn="l">
              <a:buFont typeface="+mj-lt"/>
              <a:buAutoNum type="arabicPeriod"/>
            </a:pPr>
            <a:r>
              <a:rPr lang="en-US" b="0" i="0" dirty="0">
                <a:effectLst/>
                <a:highlight>
                  <a:srgbClr val="F3F3F3"/>
                </a:highlight>
                <a:latin typeface="SegoeUIVariable"/>
              </a:rPr>
              <a:t>C) Ferrel cell</a:t>
            </a:r>
          </a:p>
          <a:p>
            <a:pPr marL="742950" lvl="1" indent="-285750" algn="l">
              <a:buFont typeface="+mj-lt"/>
              <a:buAutoNum type="arabicPeriod"/>
            </a:pPr>
            <a:r>
              <a:rPr lang="en-US" b="0" i="0" dirty="0">
                <a:effectLst/>
                <a:highlight>
                  <a:srgbClr val="F3F3F3"/>
                </a:highlight>
                <a:latin typeface="SegoeUIVariable"/>
              </a:rPr>
              <a:t>D) Mid-latitude cell</a:t>
            </a:r>
          </a:p>
          <a:p>
            <a:pPr algn="l">
              <a:buFont typeface="+mj-lt"/>
              <a:buAutoNum type="arabicPeriod"/>
            </a:pPr>
            <a:r>
              <a:rPr lang="en-US" b="1" i="0" dirty="0">
                <a:effectLst/>
                <a:highlight>
                  <a:srgbClr val="F3F3F3"/>
                </a:highlight>
                <a:latin typeface="SegoeUIVariable"/>
              </a:rPr>
              <a:t>Which zone is located near the equator where trade winds converge?</a:t>
            </a:r>
            <a:endParaRPr lang="en-US" b="0" i="0" dirty="0">
              <a:effectLst/>
              <a:highlight>
                <a:srgbClr val="F3F3F3"/>
              </a:highlight>
              <a:latin typeface="SegoeUIVariable"/>
            </a:endParaRPr>
          </a:p>
          <a:p>
            <a:pPr marL="742950" lvl="1" indent="-285750" algn="l">
              <a:buFont typeface="+mj-lt"/>
              <a:buAutoNum type="arabicPeriod"/>
            </a:pPr>
            <a:r>
              <a:rPr lang="en-US" b="0" i="0" dirty="0">
                <a:effectLst/>
                <a:highlight>
                  <a:srgbClr val="F3F3F3"/>
                </a:highlight>
                <a:latin typeface="SegoeUIVariable"/>
              </a:rPr>
              <a:t>A) Polar convergence zone</a:t>
            </a:r>
          </a:p>
          <a:p>
            <a:pPr marL="742950" lvl="1" indent="-285750" algn="l">
              <a:buFont typeface="+mj-lt"/>
              <a:buAutoNum type="arabicPeriod"/>
            </a:pPr>
            <a:r>
              <a:rPr lang="en-US" b="0" i="0" dirty="0">
                <a:effectLst/>
                <a:highlight>
                  <a:srgbClr val="F3F3F3"/>
                </a:highlight>
                <a:latin typeface="SegoeUIVariable"/>
              </a:rPr>
              <a:t>B) Mid-latitude convergence zone</a:t>
            </a:r>
          </a:p>
          <a:p>
            <a:pPr marL="742950" lvl="1" indent="-285750" algn="l">
              <a:buFont typeface="+mj-lt"/>
              <a:buAutoNum type="arabicPeriod"/>
            </a:pPr>
            <a:r>
              <a:rPr lang="en-US" b="1" i="0" dirty="0">
                <a:effectLst/>
                <a:highlight>
                  <a:srgbClr val="F3F3F3"/>
                </a:highlight>
                <a:latin typeface="SegoeUIVariable"/>
              </a:rPr>
              <a:t>C) Intertropical Convergence Zone (ITCZ)</a:t>
            </a:r>
            <a:endParaRPr lang="en-US" b="0" i="0" dirty="0">
              <a:effectLst/>
              <a:highlight>
                <a:srgbClr val="F3F3F3"/>
              </a:highlight>
              <a:latin typeface="SegoeUIVariable"/>
            </a:endParaRPr>
          </a:p>
          <a:p>
            <a:pPr marL="742950" lvl="1" indent="-285750" algn="l">
              <a:buFont typeface="+mj-lt"/>
              <a:buAutoNum type="arabicPeriod"/>
            </a:pPr>
            <a:r>
              <a:rPr lang="en-US" b="0" i="0" dirty="0">
                <a:effectLst/>
                <a:highlight>
                  <a:srgbClr val="F3F3F3"/>
                </a:highlight>
                <a:latin typeface="SegoeUIVariable"/>
              </a:rPr>
              <a:t>D) Subtropical convergence zone</a:t>
            </a:r>
          </a:p>
          <a:p>
            <a:pPr algn="l">
              <a:buFont typeface="+mj-lt"/>
              <a:buAutoNum type="arabicPeriod"/>
            </a:pPr>
            <a:r>
              <a:rPr lang="en-US" b="1" i="0" dirty="0">
                <a:effectLst/>
                <a:highlight>
                  <a:srgbClr val="F3F3F3"/>
                </a:highlight>
                <a:latin typeface="SegoeUIVariable"/>
              </a:rPr>
              <a:t>What type of winds are found at approximately 30° latitude moving towards the equator?</a:t>
            </a:r>
            <a:endParaRPr lang="en-US" b="0" i="0" dirty="0">
              <a:effectLst/>
              <a:highlight>
                <a:srgbClr val="F3F3F3"/>
              </a:highlight>
              <a:latin typeface="SegoeUIVariable"/>
            </a:endParaRPr>
          </a:p>
          <a:p>
            <a:pPr marL="742950" lvl="1" indent="-285750" algn="l">
              <a:buFont typeface="+mj-lt"/>
              <a:buAutoNum type="arabicPeriod"/>
            </a:pPr>
            <a:r>
              <a:rPr lang="en-US" b="0" i="0" dirty="0">
                <a:effectLst/>
                <a:highlight>
                  <a:srgbClr val="F3F3F3"/>
                </a:highlight>
                <a:latin typeface="SegoeUIVariable"/>
              </a:rPr>
              <a:t>A) Westerlies</a:t>
            </a:r>
          </a:p>
          <a:p>
            <a:pPr marL="742950" lvl="1" indent="-285750" algn="l">
              <a:buFont typeface="+mj-lt"/>
              <a:buAutoNum type="arabicPeriod"/>
            </a:pPr>
            <a:r>
              <a:rPr lang="en-US" b="0" i="0" dirty="0">
                <a:effectLst/>
                <a:highlight>
                  <a:srgbClr val="F3F3F3"/>
                </a:highlight>
                <a:latin typeface="SegoeUIVariable"/>
              </a:rPr>
              <a:t>B) Easterlies</a:t>
            </a:r>
          </a:p>
          <a:p>
            <a:pPr marL="742950" lvl="1" indent="-285750" algn="l">
              <a:buFont typeface="+mj-lt"/>
              <a:buAutoNum type="arabicPeriod"/>
            </a:pPr>
            <a:r>
              <a:rPr lang="en-US" b="1" i="0" dirty="0">
                <a:effectLst/>
                <a:highlight>
                  <a:srgbClr val="F3F3F3"/>
                </a:highlight>
                <a:latin typeface="SegoeUIVariable"/>
              </a:rPr>
              <a:t>C) Northeasterly trades in the Northern Hemisphere and Southeasterly trades in the Southern Hemisphere</a:t>
            </a:r>
            <a:endParaRPr lang="en-US" b="0" i="0" dirty="0">
              <a:effectLst/>
              <a:highlight>
                <a:srgbClr val="F3F3F3"/>
              </a:highlight>
              <a:latin typeface="SegoeUIVariable"/>
            </a:endParaRPr>
          </a:p>
          <a:p>
            <a:pPr marL="742950" lvl="1" indent="-285750" algn="l">
              <a:buFont typeface="+mj-lt"/>
              <a:buAutoNum type="arabicPeriod"/>
            </a:pPr>
            <a:r>
              <a:rPr lang="en-US" b="0" i="0" dirty="0">
                <a:effectLst/>
                <a:highlight>
                  <a:srgbClr val="F3F3F3"/>
                </a:highlight>
                <a:latin typeface="SegoeUIVariable"/>
              </a:rPr>
              <a:t>D) High altitude jet streams</a:t>
            </a:r>
          </a:p>
        </p:txBody>
      </p:sp>
      <p:sp>
        <p:nvSpPr>
          <p:cNvPr id="6" name="Arrow: Right 5">
            <a:extLst>
              <a:ext uri="{FF2B5EF4-FFF2-40B4-BE49-F238E27FC236}">
                <a16:creationId xmlns:a16="http://schemas.microsoft.com/office/drawing/2014/main" id="{E4297DD5-B485-2D56-EF60-664B4FBC96C5}"/>
              </a:ext>
            </a:extLst>
          </p:cNvPr>
          <p:cNvSpPr/>
          <p:nvPr/>
        </p:nvSpPr>
        <p:spPr>
          <a:xfrm>
            <a:off x="3919934" y="3540159"/>
            <a:ext cx="985441" cy="460526"/>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241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2" name="Picture 1">
            <a:extLst>
              <a:ext uri="{FF2B5EF4-FFF2-40B4-BE49-F238E27FC236}">
                <a16:creationId xmlns:a16="http://schemas.microsoft.com/office/drawing/2014/main" id="{AC557695-B0E4-2841-FDE8-59222734D8C1}"/>
              </a:ext>
            </a:extLst>
          </p:cNvPr>
          <p:cNvPicPr>
            <a:picLocks noChangeAspect="1"/>
          </p:cNvPicPr>
          <p:nvPr/>
        </p:nvPicPr>
        <p:blipFill>
          <a:blip r:embed="rId3"/>
          <a:stretch>
            <a:fillRect/>
          </a:stretch>
        </p:blipFill>
        <p:spPr>
          <a:xfrm>
            <a:off x="99462" y="425418"/>
            <a:ext cx="8945076" cy="6708807"/>
          </a:xfrm>
          <a:prstGeom prst="rect">
            <a:avLst/>
          </a:prstGeom>
        </p:spPr>
      </p:pic>
      <p:sp>
        <p:nvSpPr>
          <p:cNvPr id="164" name="Google Shape;164;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2800" dirty="0">
                <a:latin typeface="+mj-lt"/>
              </a:rPr>
              <a:t>:</a:t>
            </a:r>
            <a:endParaRPr sz="2800" dirty="0">
              <a:latin typeface="+mj-lt"/>
            </a:endParaRPr>
          </a:p>
        </p:txBody>
      </p:sp>
      <p:sp>
        <p:nvSpPr>
          <p:cNvPr id="3" name="TextBox 2">
            <a:extLst>
              <a:ext uri="{FF2B5EF4-FFF2-40B4-BE49-F238E27FC236}">
                <a16:creationId xmlns:a16="http://schemas.microsoft.com/office/drawing/2014/main" id="{1CDEF50E-D1FF-4BB9-8803-52F5D2C6FE05}"/>
              </a:ext>
            </a:extLst>
          </p:cNvPr>
          <p:cNvSpPr txBox="1"/>
          <p:nvPr/>
        </p:nvSpPr>
        <p:spPr>
          <a:xfrm>
            <a:off x="668527" y="608248"/>
            <a:ext cx="7806945" cy="400110"/>
          </a:xfrm>
          <a:prstGeom prst="rect">
            <a:avLst/>
          </a:prstGeom>
          <a:noFill/>
        </p:spPr>
        <p:txBody>
          <a:bodyPr wrap="none" rtlCol="0">
            <a:spAutoFit/>
          </a:bodyPr>
          <a:lstStyle/>
          <a:p>
            <a:r>
              <a:rPr lang="en-US" sz="2000" dirty="0"/>
              <a:t>Process for Creating Canvas Quizzes on Textbooks Using AI Tools</a:t>
            </a:r>
          </a:p>
        </p:txBody>
      </p:sp>
    </p:spTree>
    <p:extLst>
      <p:ext uri="{BB962C8B-B14F-4D97-AF65-F5344CB8AC3E}">
        <p14:creationId xmlns:p14="http://schemas.microsoft.com/office/powerpoint/2010/main" val="1661890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9" name="Picture 8">
            <a:extLst>
              <a:ext uri="{FF2B5EF4-FFF2-40B4-BE49-F238E27FC236}">
                <a16:creationId xmlns:a16="http://schemas.microsoft.com/office/drawing/2014/main" id="{35D3A55E-AA66-6F8D-FA55-ADA45B426121}"/>
              </a:ext>
            </a:extLst>
          </p:cNvPr>
          <p:cNvPicPr>
            <a:picLocks noChangeAspect="1"/>
          </p:cNvPicPr>
          <p:nvPr/>
        </p:nvPicPr>
        <p:blipFill>
          <a:blip r:embed="rId3"/>
          <a:stretch>
            <a:fillRect/>
          </a:stretch>
        </p:blipFill>
        <p:spPr>
          <a:xfrm>
            <a:off x="885825" y="2710216"/>
            <a:ext cx="7372350" cy="3339481"/>
          </a:xfrm>
          <a:prstGeom prst="rect">
            <a:avLst/>
          </a:prstGeom>
          <a:ln>
            <a:solidFill>
              <a:schemeClr val="bg2"/>
            </a:solidFill>
          </a:ln>
        </p:spPr>
      </p:pic>
      <p:sp>
        <p:nvSpPr>
          <p:cNvPr id="164" name="Google Shape;164;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2800" dirty="0">
                <a:latin typeface="+mj-lt"/>
              </a:rPr>
              <a:t>Using AI to create Quizzes – You Tube Videos</a:t>
            </a:r>
            <a:endParaRPr sz="2800" dirty="0">
              <a:latin typeface="+mj-lt"/>
            </a:endParaRPr>
          </a:p>
        </p:txBody>
      </p:sp>
      <p:sp>
        <p:nvSpPr>
          <p:cNvPr id="5" name="Text Placeholder 4">
            <a:extLst>
              <a:ext uri="{FF2B5EF4-FFF2-40B4-BE49-F238E27FC236}">
                <a16:creationId xmlns:a16="http://schemas.microsoft.com/office/drawing/2014/main" id="{21A2C723-487D-5B61-9875-C775375ED5FF}"/>
              </a:ext>
            </a:extLst>
          </p:cNvPr>
          <p:cNvSpPr txBox="1">
            <a:spLocks noGrp="1"/>
          </p:cNvSpPr>
          <p:nvPr>
            <p:ph type="body" idx="1"/>
          </p:nvPr>
        </p:nvSpPr>
        <p:spPr>
          <a:xfrm>
            <a:off x="326311" y="2011097"/>
            <a:ext cx="9209542" cy="564217"/>
          </a:xfrm>
          <a:prstGeom prst="rect">
            <a:avLst/>
          </a:prstGeom>
          <a:noFill/>
        </p:spPr>
        <p:txBody>
          <a:bodyPr wrap="none" rtlCol="0">
            <a:spAutoFit/>
          </a:bodyPr>
          <a:lstStyle/>
          <a:p>
            <a:pPr marL="127000" indent="0">
              <a:buNone/>
            </a:pPr>
            <a:r>
              <a:rPr lang="en-US" sz="2000" dirty="0"/>
              <a:t>Process for Creating Canvas Quizzes form You Tube Videos Using AI Tools</a:t>
            </a:r>
          </a:p>
        </p:txBody>
      </p:sp>
      <p:sp>
        <p:nvSpPr>
          <p:cNvPr id="7" name="TextBox 6">
            <a:extLst>
              <a:ext uri="{FF2B5EF4-FFF2-40B4-BE49-F238E27FC236}">
                <a16:creationId xmlns:a16="http://schemas.microsoft.com/office/drawing/2014/main" id="{9C8F6282-EF50-C880-9A3E-170391088A22}"/>
              </a:ext>
            </a:extLst>
          </p:cNvPr>
          <p:cNvSpPr txBox="1"/>
          <p:nvPr/>
        </p:nvSpPr>
        <p:spPr>
          <a:xfrm>
            <a:off x="5192276" y="6550223"/>
            <a:ext cx="4767262" cy="307777"/>
          </a:xfrm>
          <a:prstGeom prst="rect">
            <a:avLst/>
          </a:prstGeom>
          <a:noFill/>
        </p:spPr>
        <p:txBody>
          <a:bodyPr wrap="square">
            <a:spAutoFit/>
          </a:bodyPr>
          <a:lstStyle/>
          <a:p>
            <a:r>
              <a:rPr lang="en-US" dirty="0" err="1">
                <a:hlinkClick r:id="rId4"/>
              </a:rPr>
              <a:t>summarize.tech</a:t>
            </a:r>
            <a:r>
              <a:rPr lang="en-US" dirty="0">
                <a:hlinkClick r:id="rId4"/>
              </a:rPr>
              <a:t>: AI-powered video summaries</a:t>
            </a:r>
            <a:endParaRPr lang="en-US" dirty="0"/>
          </a:p>
        </p:txBody>
      </p:sp>
      <p:sp>
        <p:nvSpPr>
          <p:cNvPr id="10" name="Speech Bubble: Rectangle with Corners Rounded 9">
            <a:extLst>
              <a:ext uri="{FF2B5EF4-FFF2-40B4-BE49-F238E27FC236}">
                <a16:creationId xmlns:a16="http://schemas.microsoft.com/office/drawing/2014/main" id="{AF84AF6A-D332-3AAE-6330-6BD66F4CC5E3}"/>
              </a:ext>
            </a:extLst>
          </p:cNvPr>
          <p:cNvSpPr/>
          <p:nvPr/>
        </p:nvSpPr>
        <p:spPr>
          <a:xfrm>
            <a:off x="4689914" y="2884997"/>
            <a:ext cx="4168336" cy="1925128"/>
          </a:xfrm>
          <a:prstGeom prst="wedgeRoundRect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000" dirty="0"/>
              <a:t>Just copy and paste the YouTube URL here</a:t>
            </a:r>
          </a:p>
          <a:p>
            <a:pPr algn="ctr"/>
            <a:endParaRPr lang="en-US" sz="2000" dirty="0"/>
          </a:p>
          <a:p>
            <a:pPr algn="ctr"/>
            <a:r>
              <a:rPr lang="en-US" sz="2000" dirty="0"/>
              <a:t>Returns a summary paragraph</a:t>
            </a:r>
          </a:p>
        </p:txBody>
      </p:sp>
      <p:sp>
        <p:nvSpPr>
          <p:cNvPr id="11" name="Rectangle: Rounded Corners 10">
            <a:extLst>
              <a:ext uri="{FF2B5EF4-FFF2-40B4-BE49-F238E27FC236}">
                <a16:creationId xmlns:a16="http://schemas.microsoft.com/office/drawing/2014/main" id="{D56C0DE8-FCBB-7A72-B170-8AC3D938580F}"/>
              </a:ext>
            </a:extLst>
          </p:cNvPr>
          <p:cNvSpPr/>
          <p:nvPr/>
        </p:nvSpPr>
        <p:spPr>
          <a:xfrm>
            <a:off x="1088686" y="4514851"/>
            <a:ext cx="7372350" cy="60960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127441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2800" dirty="0">
                <a:latin typeface="+mj-lt"/>
              </a:rPr>
              <a:t>Using AI to create Quizzes</a:t>
            </a:r>
            <a:endParaRPr sz="2800" dirty="0">
              <a:latin typeface="+mj-lt"/>
            </a:endParaRPr>
          </a:p>
        </p:txBody>
      </p:sp>
      <p:sp>
        <p:nvSpPr>
          <p:cNvPr id="5" name="Text Placeholder 4">
            <a:extLst>
              <a:ext uri="{FF2B5EF4-FFF2-40B4-BE49-F238E27FC236}">
                <a16:creationId xmlns:a16="http://schemas.microsoft.com/office/drawing/2014/main" id="{21A2C723-487D-5B61-9875-C775375ED5FF}"/>
              </a:ext>
            </a:extLst>
          </p:cNvPr>
          <p:cNvSpPr txBox="1">
            <a:spLocks noGrp="1"/>
          </p:cNvSpPr>
          <p:nvPr>
            <p:ph type="body" idx="1"/>
          </p:nvPr>
        </p:nvSpPr>
        <p:spPr>
          <a:xfrm>
            <a:off x="126818" y="1896284"/>
            <a:ext cx="9017182" cy="564217"/>
          </a:xfrm>
          <a:prstGeom prst="rect">
            <a:avLst/>
          </a:prstGeom>
          <a:noFill/>
        </p:spPr>
        <p:txBody>
          <a:bodyPr wrap="none" rtlCol="0">
            <a:spAutoFit/>
          </a:bodyPr>
          <a:lstStyle/>
          <a:p>
            <a:pPr marL="127000" indent="0">
              <a:buNone/>
            </a:pPr>
            <a:r>
              <a:rPr lang="en-US" sz="2000" dirty="0"/>
              <a:t>Process for Creating Canvas Quizzes from You Tube Videos Using AI Tools</a:t>
            </a:r>
          </a:p>
        </p:txBody>
      </p:sp>
      <p:sp>
        <p:nvSpPr>
          <p:cNvPr id="7" name="TextBox 6">
            <a:extLst>
              <a:ext uri="{FF2B5EF4-FFF2-40B4-BE49-F238E27FC236}">
                <a16:creationId xmlns:a16="http://schemas.microsoft.com/office/drawing/2014/main" id="{9C8F6282-EF50-C880-9A3E-170391088A22}"/>
              </a:ext>
            </a:extLst>
          </p:cNvPr>
          <p:cNvSpPr txBox="1"/>
          <p:nvPr/>
        </p:nvSpPr>
        <p:spPr>
          <a:xfrm>
            <a:off x="5192276" y="6550223"/>
            <a:ext cx="4767262" cy="307777"/>
          </a:xfrm>
          <a:prstGeom prst="rect">
            <a:avLst/>
          </a:prstGeom>
          <a:noFill/>
        </p:spPr>
        <p:txBody>
          <a:bodyPr wrap="square">
            <a:spAutoFit/>
          </a:bodyPr>
          <a:lstStyle/>
          <a:p>
            <a:r>
              <a:rPr lang="en-US" dirty="0" err="1">
                <a:hlinkClick r:id="rId3"/>
              </a:rPr>
              <a:t>summarize.tech</a:t>
            </a:r>
            <a:r>
              <a:rPr lang="en-US" dirty="0">
                <a:hlinkClick r:id="rId3"/>
              </a:rPr>
              <a:t>: AI-powered video summaries</a:t>
            </a:r>
            <a:endParaRPr lang="en-US" dirty="0"/>
          </a:p>
        </p:txBody>
      </p:sp>
      <p:pic>
        <p:nvPicPr>
          <p:cNvPr id="3" name="Picture 2">
            <a:extLst>
              <a:ext uri="{FF2B5EF4-FFF2-40B4-BE49-F238E27FC236}">
                <a16:creationId xmlns:a16="http://schemas.microsoft.com/office/drawing/2014/main" id="{4943839E-E110-E267-4D2C-2F4E8ECDC362}"/>
              </a:ext>
            </a:extLst>
          </p:cNvPr>
          <p:cNvPicPr>
            <a:picLocks noChangeAspect="1"/>
          </p:cNvPicPr>
          <p:nvPr/>
        </p:nvPicPr>
        <p:blipFill>
          <a:blip r:embed="rId4"/>
          <a:stretch>
            <a:fillRect/>
          </a:stretch>
        </p:blipFill>
        <p:spPr>
          <a:xfrm>
            <a:off x="4760039" y="2575314"/>
            <a:ext cx="4057650" cy="1334062"/>
          </a:xfrm>
          <a:prstGeom prst="rect">
            <a:avLst/>
          </a:prstGeom>
          <a:ln>
            <a:solidFill>
              <a:schemeClr val="tx1"/>
            </a:solidFill>
          </a:ln>
        </p:spPr>
      </p:pic>
      <p:pic>
        <p:nvPicPr>
          <p:cNvPr id="12" name="Picture 11">
            <a:hlinkClick r:id="rId5"/>
            <a:extLst>
              <a:ext uri="{FF2B5EF4-FFF2-40B4-BE49-F238E27FC236}">
                <a16:creationId xmlns:a16="http://schemas.microsoft.com/office/drawing/2014/main" id="{30A33B75-12A6-160D-A489-3D7D87EFD88D}"/>
              </a:ext>
            </a:extLst>
          </p:cNvPr>
          <p:cNvPicPr>
            <a:picLocks noChangeAspect="1"/>
          </p:cNvPicPr>
          <p:nvPr/>
        </p:nvPicPr>
        <p:blipFill>
          <a:blip r:embed="rId6"/>
          <a:stretch>
            <a:fillRect/>
          </a:stretch>
        </p:blipFill>
        <p:spPr>
          <a:xfrm>
            <a:off x="433901" y="2575314"/>
            <a:ext cx="2650078" cy="1988599"/>
          </a:xfrm>
          <a:prstGeom prst="rect">
            <a:avLst/>
          </a:prstGeom>
        </p:spPr>
      </p:pic>
      <p:pic>
        <p:nvPicPr>
          <p:cNvPr id="6" name="Picture 5">
            <a:extLst>
              <a:ext uri="{FF2B5EF4-FFF2-40B4-BE49-F238E27FC236}">
                <a16:creationId xmlns:a16="http://schemas.microsoft.com/office/drawing/2014/main" id="{DEA110EE-C8F7-FC3F-F243-CBFA05937D6F}"/>
              </a:ext>
            </a:extLst>
          </p:cNvPr>
          <p:cNvPicPr>
            <a:picLocks noChangeAspect="1"/>
          </p:cNvPicPr>
          <p:nvPr/>
        </p:nvPicPr>
        <p:blipFill>
          <a:blip r:embed="rId7"/>
          <a:stretch>
            <a:fillRect/>
          </a:stretch>
        </p:blipFill>
        <p:spPr>
          <a:xfrm>
            <a:off x="2574478" y="3795727"/>
            <a:ext cx="6569522" cy="2754496"/>
          </a:xfrm>
          <a:prstGeom prst="rect">
            <a:avLst/>
          </a:prstGeom>
          <a:ln>
            <a:solidFill>
              <a:schemeClr val="tx1"/>
            </a:solidFill>
          </a:ln>
        </p:spPr>
      </p:pic>
      <p:sp>
        <p:nvSpPr>
          <p:cNvPr id="14" name="TextBox 13">
            <a:extLst>
              <a:ext uri="{FF2B5EF4-FFF2-40B4-BE49-F238E27FC236}">
                <a16:creationId xmlns:a16="http://schemas.microsoft.com/office/drawing/2014/main" id="{14604F87-6F61-DB49-F9AE-AFD9B15C9C3C}"/>
              </a:ext>
            </a:extLst>
          </p:cNvPr>
          <p:cNvSpPr txBox="1"/>
          <p:nvPr/>
        </p:nvSpPr>
        <p:spPr>
          <a:xfrm>
            <a:off x="210702" y="4586996"/>
            <a:ext cx="4981574" cy="261610"/>
          </a:xfrm>
          <a:prstGeom prst="rect">
            <a:avLst/>
          </a:prstGeom>
          <a:noFill/>
        </p:spPr>
        <p:txBody>
          <a:bodyPr wrap="square">
            <a:spAutoFit/>
          </a:bodyPr>
          <a:lstStyle/>
          <a:p>
            <a:r>
              <a:rPr lang="en-US" sz="1100" dirty="0">
                <a:hlinkClick r:id="rId5"/>
              </a:rPr>
              <a:t>https://youtu.be/XFCdxppTsu0</a:t>
            </a:r>
            <a:r>
              <a:rPr lang="en-US" sz="1100" dirty="0"/>
              <a:t> </a:t>
            </a:r>
          </a:p>
        </p:txBody>
      </p:sp>
      <p:sp>
        <p:nvSpPr>
          <p:cNvPr id="15" name="Arrow: Right 14">
            <a:extLst>
              <a:ext uri="{FF2B5EF4-FFF2-40B4-BE49-F238E27FC236}">
                <a16:creationId xmlns:a16="http://schemas.microsoft.com/office/drawing/2014/main" id="{257A69C3-5E59-04D7-3B3C-711668E55EF6}"/>
              </a:ext>
            </a:extLst>
          </p:cNvPr>
          <p:cNvSpPr/>
          <p:nvPr/>
        </p:nvSpPr>
        <p:spPr>
          <a:xfrm>
            <a:off x="3398521" y="2792408"/>
            <a:ext cx="985441" cy="460526"/>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Speech Bubble: Rectangle with Corners Rounded 15">
            <a:extLst>
              <a:ext uri="{FF2B5EF4-FFF2-40B4-BE49-F238E27FC236}">
                <a16:creationId xmlns:a16="http://schemas.microsoft.com/office/drawing/2014/main" id="{B8EDD560-6B42-16D5-C5D3-B0148D3D842A}"/>
              </a:ext>
            </a:extLst>
          </p:cNvPr>
          <p:cNvSpPr/>
          <p:nvPr/>
        </p:nvSpPr>
        <p:spPr>
          <a:xfrm>
            <a:off x="158229" y="4933517"/>
            <a:ext cx="3074671" cy="1701617"/>
          </a:xfrm>
          <a:prstGeom prst="wedgeRoundRectCallout">
            <a:avLst>
              <a:gd name="adj1" fmla="val 68077"/>
              <a:gd name="adj2" fmla="val -100918"/>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800" dirty="0"/>
              <a:t>Use summary in AI, Microsoft Co-Pilot or ChatGPT to generate multiple choice questions</a:t>
            </a:r>
          </a:p>
        </p:txBody>
      </p:sp>
    </p:spTree>
    <p:extLst>
      <p:ext uri="{BB962C8B-B14F-4D97-AF65-F5344CB8AC3E}">
        <p14:creationId xmlns:p14="http://schemas.microsoft.com/office/powerpoint/2010/main" val="368751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 calcmode="lin" valueType="num">
                                      <p:cBhvr>
                                        <p:cTn id="16" dur="1000" fill="hold"/>
                                        <p:tgtEl>
                                          <p:spTgt spid="15"/>
                                        </p:tgtEl>
                                        <p:attrNameLst>
                                          <p:attrName>style.rotation</p:attrName>
                                        </p:attrNameLst>
                                      </p:cBhvr>
                                      <p:tavLst>
                                        <p:tav tm="0">
                                          <p:val>
                                            <p:fltVal val="90"/>
                                          </p:val>
                                        </p:tav>
                                        <p:tav tm="100000">
                                          <p:val>
                                            <p:fltVal val="0"/>
                                          </p:val>
                                        </p:tav>
                                      </p:tavLst>
                                    </p:anim>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2800" dirty="0">
                <a:latin typeface="+mj-lt"/>
              </a:rPr>
              <a:t>Using AI Within Canvas</a:t>
            </a:r>
            <a:br>
              <a:rPr lang="en-US" sz="2800" dirty="0">
                <a:latin typeface="+mj-lt"/>
              </a:rPr>
            </a:br>
            <a:r>
              <a:rPr lang="en-US" sz="2800" dirty="0">
                <a:latin typeface="+mj-lt"/>
              </a:rPr>
              <a:t>Summarize Discussion Board Assignment</a:t>
            </a:r>
            <a:endParaRPr sz="2800" dirty="0">
              <a:latin typeface="+mj-lt"/>
            </a:endParaRPr>
          </a:p>
        </p:txBody>
      </p:sp>
      <p:sp>
        <p:nvSpPr>
          <p:cNvPr id="7" name="TextBox 6">
            <a:extLst>
              <a:ext uri="{FF2B5EF4-FFF2-40B4-BE49-F238E27FC236}">
                <a16:creationId xmlns:a16="http://schemas.microsoft.com/office/drawing/2014/main" id="{9C8F6282-EF50-C880-9A3E-170391088A22}"/>
              </a:ext>
            </a:extLst>
          </p:cNvPr>
          <p:cNvSpPr txBox="1"/>
          <p:nvPr/>
        </p:nvSpPr>
        <p:spPr>
          <a:xfrm>
            <a:off x="5192276" y="6550223"/>
            <a:ext cx="4767262" cy="307777"/>
          </a:xfrm>
          <a:prstGeom prst="rect">
            <a:avLst/>
          </a:prstGeom>
          <a:noFill/>
        </p:spPr>
        <p:txBody>
          <a:bodyPr wrap="square">
            <a:spAutoFit/>
          </a:bodyPr>
          <a:lstStyle/>
          <a:p>
            <a:r>
              <a:rPr lang="en-US" dirty="0" err="1">
                <a:hlinkClick r:id="rId3"/>
              </a:rPr>
              <a:t>summarize.tech</a:t>
            </a:r>
            <a:r>
              <a:rPr lang="en-US" dirty="0">
                <a:hlinkClick r:id="rId3"/>
              </a:rPr>
              <a:t>: AI-powered video summaries</a:t>
            </a:r>
            <a:endParaRPr lang="en-US" dirty="0"/>
          </a:p>
        </p:txBody>
      </p:sp>
      <p:pic>
        <p:nvPicPr>
          <p:cNvPr id="4" name="Picture 3">
            <a:extLst>
              <a:ext uri="{FF2B5EF4-FFF2-40B4-BE49-F238E27FC236}">
                <a16:creationId xmlns:a16="http://schemas.microsoft.com/office/drawing/2014/main" id="{D642FC13-F322-C185-70A9-D0D8433A6DD6}"/>
              </a:ext>
            </a:extLst>
          </p:cNvPr>
          <p:cNvPicPr>
            <a:picLocks noChangeAspect="1"/>
          </p:cNvPicPr>
          <p:nvPr/>
        </p:nvPicPr>
        <p:blipFill>
          <a:blip r:embed="rId4"/>
          <a:stretch>
            <a:fillRect/>
          </a:stretch>
        </p:blipFill>
        <p:spPr>
          <a:xfrm>
            <a:off x="574336" y="2120185"/>
            <a:ext cx="7477125" cy="4226620"/>
          </a:xfrm>
          <a:prstGeom prst="rect">
            <a:avLst/>
          </a:prstGeom>
          <a:solidFill>
            <a:schemeClr val="tx1"/>
          </a:solidFill>
          <a:ln>
            <a:solidFill>
              <a:schemeClr val="tx1"/>
            </a:solidFill>
          </a:ln>
        </p:spPr>
      </p:pic>
      <p:sp>
        <p:nvSpPr>
          <p:cNvPr id="9" name="TextBox 8">
            <a:extLst>
              <a:ext uri="{FF2B5EF4-FFF2-40B4-BE49-F238E27FC236}">
                <a16:creationId xmlns:a16="http://schemas.microsoft.com/office/drawing/2014/main" id="{D7BAEF14-9DC6-9C7B-483A-E608E0607C3C}"/>
              </a:ext>
            </a:extLst>
          </p:cNvPr>
          <p:cNvSpPr txBox="1"/>
          <p:nvPr/>
        </p:nvSpPr>
        <p:spPr>
          <a:xfrm>
            <a:off x="3327061" y="2081621"/>
            <a:ext cx="5581650" cy="3970318"/>
          </a:xfrm>
          <a:prstGeom prst="rect">
            <a:avLst/>
          </a:prstGeom>
          <a:solidFill>
            <a:schemeClr val="bg1">
              <a:lumMod val="95000"/>
            </a:schemeClr>
          </a:solidFill>
          <a:ln>
            <a:solidFill>
              <a:schemeClr val="bg2"/>
            </a:solidFill>
          </a:ln>
        </p:spPr>
        <p:txBody>
          <a:bodyPr wrap="square" rtlCol="0">
            <a:spAutoFit/>
          </a:bodyPr>
          <a:lstStyle/>
          <a:p>
            <a:pPr rtl="0"/>
            <a:r>
              <a:rPr lang="en-US" dirty="0"/>
              <a:t>This is the summary for my introduction discussion.</a:t>
            </a:r>
          </a:p>
          <a:p>
            <a:pPr rtl="0"/>
            <a:r>
              <a:rPr lang="en-US" dirty="0"/>
              <a:t> </a:t>
            </a:r>
          </a:p>
          <a:p>
            <a:pPr rtl="0"/>
            <a:r>
              <a:rPr lang="en-US" dirty="0"/>
              <a:t>In the course discussion, students introduced themselves and shared their goals and expectations for the class. Many students expressed a desire to learn strategies for academic success, time management, and transitioning from high school to college. Common themes included a focus on developing better study habits, organization skills, and time management techniques to stay on top of coursework and avoid procrastination. Participants also want to learn how to effectively apply what they learn to their personal and professional lives, such as improving communication skills, critical thinking, and decision-making. Additionally, students see this class as an opportunity to familiarize themselves with campus resources and services that can support their academic and personal growth. Overall, the discussion indicates that the students are engaged, have clear learning objectives, and are eager to make the most of this course to facilitate a successful college experience.</a:t>
            </a:r>
          </a:p>
          <a:p>
            <a:endParaRPr lang="en-US" dirty="0"/>
          </a:p>
        </p:txBody>
      </p:sp>
    </p:spTree>
    <p:extLst>
      <p:ext uri="{BB962C8B-B14F-4D97-AF65-F5344CB8AC3E}">
        <p14:creationId xmlns:p14="http://schemas.microsoft.com/office/powerpoint/2010/main" val="275982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7760" y="1661160"/>
            <a:ext cx="7041459" cy="2488249"/>
          </a:xfrm>
        </p:spPr>
        <p:txBody>
          <a:bodyPr>
            <a:normAutofit/>
          </a:bodyPr>
          <a:lstStyle/>
          <a:p>
            <a:r>
              <a:rPr lang="en-US" sz="3200" dirty="0"/>
              <a:t>Harnessing the Power of Artificial Intelligence (AI) and Open Educational Resources (OER) to Support Student Learning</a:t>
            </a:r>
          </a:p>
        </p:txBody>
      </p:sp>
      <p:sp>
        <p:nvSpPr>
          <p:cNvPr id="3" name="Subtitle 2"/>
          <p:cNvSpPr>
            <a:spLocks noGrp="1"/>
          </p:cNvSpPr>
          <p:nvPr>
            <p:ph type="subTitle" idx="1"/>
          </p:nvPr>
        </p:nvSpPr>
        <p:spPr>
          <a:xfrm>
            <a:off x="311726" y="5220084"/>
            <a:ext cx="8344593" cy="1333116"/>
          </a:xfrm>
        </p:spPr>
        <p:txBody>
          <a:bodyPr>
            <a:normAutofit fontScale="62500" lnSpcReduction="20000"/>
          </a:bodyPr>
          <a:lstStyle/>
          <a:p>
            <a:r>
              <a:rPr lang="en-US" sz="2000" dirty="0"/>
              <a:t>Revised September 6, 2024.</a:t>
            </a:r>
          </a:p>
          <a:p>
            <a:r>
              <a:rPr lang="en-US" sz="2000" dirty="0"/>
              <a:t>This work is licensed under a </a:t>
            </a:r>
            <a:r>
              <a:rPr lang="en-US" sz="2000" dirty="0">
                <a:hlinkClick r:id="rId3"/>
              </a:rPr>
              <a:t>Creative Commons Attribution 4.0 International License</a:t>
            </a:r>
            <a:r>
              <a:rPr lang="en-US" sz="2000" dirty="0"/>
              <a:t>. </a:t>
            </a:r>
          </a:p>
          <a:p>
            <a:r>
              <a:rPr lang="en-US" sz="2000" dirty="0"/>
              <a:t>Attribute this slide deck as: </a:t>
            </a:r>
            <a:r>
              <a:rPr lang="en-US" sz="2000" dirty="0">
                <a:hlinkClick r:id="rId4"/>
              </a:rPr>
              <a:t>"Harnessing the Power of Artificial Intelligence (AI) and Open Educational Resources (OER) to Support Student Learning"</a:t>
            </a:r>
            <a:r>
              <a:rPr lang="en-US" sz="2000" dirty="0"/>
              <a:t> by </a:t>
            </a:r>
            <a:r>
              <a:rPr lang="en-US" sz="2000" dirty="0">
                <a:hlinkClick r:id="rId5"/>
              </a:rPr>
              <a:t>ASCCC OERI</a:t>
            </a:r>
            <a:r>
              <a:rPr lang="en-US" sz="2000" dirty="0"/>
              <a:t> is licensed under </a:t>
            </a:r>
            <a:r>
              <a:rPr lang="en-US" sz="2000" dirty="0">
                <a:hlinkClick r:id="rId6"/>
              </a:rPr>
              <a:t>CC BY 4.0</a:t>
            </a:r>
            <a:r>
              <a:rPr lang="en-US" sz="2000" dirty="0"/>
              <a:t>.</a:t>
            </a:r>
          </a:p>
        </p:txBody>
      </p:sp>
    </p:spTree>
    <p:extLst>
      <p:ext uri="{BB962C8B-B14F-4D97-AF65-F5344CB8AC3E}">
        <p14:creationId xmlns:p14="http://schemas.microsoft.com/office/powerpoint/2010/main" val="1512050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2800" dirty="0">
                <a:latin typeface="+mj-lt"/>
              </a:rPr>
              <a:t>Look for Funding – Big pots of $$$ out there </a:t>
            </a:r>
            <a:endParaRPr sz="2800" dirty="0">
              <a:latin typeface="+mj-lt"/>
            </a:endParaRPr>
          </a:p>
        </p:txBody>
      </p:sp>
      <p:pic>
        <p:nvPicPr>
          <p:cNvPr id="3074" name="Picture 2" descr="SCCCD Board Approves $1 Million in OER ...">
            <a:extLst>
              <a:ext uri="{FF2B5EF4-FFF2-40B4-BE49-F238E27FC236}">
                <a16:creationId xmlns:a16="http://schemas.microsoft.com/office/drawing/2014/main" id="{05DA45CA-9CEE-C5B2-7B8C-E852ADD1F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2052638"/>
            <a:ext cx="7929562" cy="26295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pen Educational Resources | OCCRL ...">
            <a:extLst>
              <a:ext uri="{FF2B5EF4-FFF2-40B4-BE49-F238E27FC236}">
                <a16:creationId xmlns:a16="http://schemas.microsoft.com/office/drawing/2014/main" id="{9A192435-3A60-A019-4E6D-3AA2C1390D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1275" y="5129213"/>
            <a:ext cx="3981450"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04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25" descr="A group of people walking down the street&#10;&#10;Description automatically generated"/>
          <p:cNvPicPr preferRelativeResize="0">
            <a:picLocks noGrp="1"/>
          </p:cNvPicPr>
          <p:nvPr>
            <p:ph type="pic" idx="2"/>
          </p:nvPr>
        </p:nvPicPr>
        <p:blipFill rotWithShape="1">
          <a:blip r:embed="rId3">
            <a:alphaModFix/>
          </a:blip>
          <a:srcRect l="-7405" t="7798" r="7404" b="7798"/>
          <a:stretch/>
        </p:blipFill>
        <p:spPr>
          <a:xfrm>
            <a:off x="0" y="857250"/>
            <a:ext cx="9144000" cy="5143500"/>
          </a:xfrm>
          <a:prstGeom prst="rect">
            <a:avLst/>
          </a:prstGeom>
          <a:solidFill>
            <a:schemeClr val="lt1"/>
          </a:solidFill>
          <a:ln>
            <a:noFill/>
          </a:ln>
        </p:spPr>
      </p:pic>
      <p:sp>
        <p:nvSpPr>
          <p:cNvPr id="578" name="Google Shape;578;p25"/>
          <p:cNvSpPr/>
          <p:nvPr/>
        </p:nvSpPr>
        <p:spPr>
          <a:xfrm rot="10800000" flipH="1">
            <a:off x="0" y="857250"/>
            <a:ext cx="5541264" cy="5143500"/>
          </a:xfrm>
          <a:custGeom>
            <a:avLst/>
            <a:gdLst/>
            <a:ahLst/>
            <a:cxnLst/>
            <a:rect l="l" t="t" r="r" b="b"/>
            <a:pathLst>
              <a:path w="6894576" h="6858000" extrusionOk="0">
                <a:moveTo>
                  <a:pt x="0" y="6858000"/>
                </a:moveTo>
                <a:lnTo>
                  <a:pt x="3975377" y="6858000"/>
                </a:lnTo>
                <a:lnTo>
                  <a:pt x="4553712" y="6858000"/>
                </a:lnTo>
                <a:lnTo>
                  <a:pt x="6894576" y="6858000"/>
                </a:lnTo>
                <a:lnTo>
                  <a:pt x="2919199" y="0"/>
                </a:lnTo>
                <a:lnTo>
                  <a:pt x="0" y="0"/>
                </a:lnTo>
                <a:close/>
              </a:path>
            </a:pathLst>
          </a:custGeom>
          <a:gradFill>
            <a:gsLst>
              <a:gs pos="0">
                <a:schemeClr val="accent4"/>
              </a:gs>
              <a:gs pos="40000">
                <a:schemeClr val="accent2"/>
              </a:gs>
              <a:gs pos="98000">
                <a:schemeClr val="accent3"/>
              </a:gs>
              <a:gs pos="100000">
                <a:schemeClr val="accent3"/>
              </a:gs>
            </a:gsLst>
            <a:path path="circle">
              <a:fillToRect l="100000" b="100000"/>
            </a:path>
            <a:tileRect t="-100000" r="-100000"/>
          </a:gradFill>
          <a:ln>
            <a:noFill/>
          </a:ln>
        </p:spPr>
        <p:txBody>
          <a:bodyPr spcFirstLastPara="1" wrap="square" lIns="68569" tIns="34275" rIns="68569" bIns="34275" anchor="ctr" anchorCtr="0">
            <a:noAutofit/>
          </a:bodyPr>
          <a:lstStyle/>
          <a:p>
            <a:pPr algn="ctr"/>
            <a:endParaRPr sz="1350">
              <a:solidFill>
                <a:schemeClr val="lt1"/>
              </a:solidFill>
              <a:latin typeface="Open Sans"/>
              <a:ea typeface="Open Sans"/>
              <a:cs typeface="Open Sans"/>
              <a:sym typeface="Open Sans"/>
            </a:endParaRPr>
          </a:p>
        </p:txBody>
      </p:sp>
      <p:grpSp>
        <p:nvGrpSpPr>
          <p:cNvPr id="579" name="Google Shape;579;p25"/>
          <p:cNvGrpSpPr/>
          <p:nvPr/>
        </p:nvGrpSpPr>
        <p:grpSpPr>
          <a:xfrm>
            <a:off x="358603" y="1787126"/>
            <a:ext cx="3883456" cy="2867413"/>
            <a:chOff x="724829" y="892992"/>
            <a:chExt cx="4401505" cy="1808725"/>
          </a:xfrm>
        </p:grpSpPr>
        <p:sp>
          <p:nvSpPr>
            <p:cNvPr id="580" name="Google Shape;580;p25"/>
            <p:cNvSpPr txBox="1"/>
            <p:nvPr/>
          </p:nvSpPr>
          <p:spPr>
            <a:xfrm>
              <a:off x="1676759" y="892992"/>
              <a:ext cx="3449575" cy="770560"/>
            </a:xfrm>
            <a:prstGeom prst="rect">
              <a:avLst/>
            </a:prstGeom>
            <a:noFill/>
            <a:ln>
              <a:noFill/>
            </a:ln>
          </p:spPr>
          <p:txBody>
            <a:bodyPr spcFirstLastPara="1" wrap="square" lIns="68569" tIns="34275" rIns="68569" bIns="34275" anchor="t" anchorCtr="0">
              <a:spAutoFit/>
            </a:bodyPr>
            <a:lstStyle/>
            <a:p>
              <a:pPr>
                <a:lnSpc>
                  <a:spcPct val="104166"/>
                </a:lnSpc>
              </a:pPr>
              <a:r>
                <a:rPr lang="en-US" sz="3600" b="1">
                  <a:solidFill>
                    <a:schemeClr val="lt1"/>
                  </a:solidFill>
                  <a:latin typeface="Montserrat"/>
                  <a:ea typeface="Montserrat"/>
                  <a:cs typeface="Montserrat"/>
                  <a:sym typeface="Montserrat"/>
                </a:rPr>
                <a:t>THANK</a:t>
              </a:r>
              <a:br>
                <a:rPr lang="en-US" sz="3600" b="1">
                  <a:solidFill>
                    <a:schemeClr val="lt1"/>
                  </a:solidFill>
                  <a:latin typeface="Montserrat"/>
                  <a:ea typeface="Montserrat"/>
                  <a:cs typeface="Montserrat"/>
                  <a:sym typeface="Montserrat"/>
                </a:rPr>
              </a:br>
              <a:r>
                <a:rPr lang="en-US" sz="3600" b="1">
                  <a:solidFill>
                    <a:schemeClr val="lt1"/>
                  </a:solidFill>
                  <a:latin typeface="Montserrat"/>
                  <a:ea typeface="Montserrat"/>
                  <a:cs typeface="Montserrat"/>
                  <a:sym typeface="Montserrat"/>
                </a:rPr>
                <a:t>YOU</a:t>
              </a:r>
              <a:endParaRPr sz="1050"/>
            </a:p>
          </p:txBody>
        </p:sp>
        <p:sp>
          <p:nvSpPr>
            <p:cNvPr id="581" name="Google Shape;581;p25"/>
            <p:cNvSpPr txBox="1"/>
            <p:nvPr/>
          </p:nvSpPr>
          <p:spPr>
            <a:xfrm>
              <a:off x="724829" y="1638813"/>
              <a:ext cx="3394329" cy="1062904"/>
            </a:xfrm>
            <a:prstGeom prst="rect">
              <a:avLst/>
            </a:prstGeom>
            <a:noFill/>
            <a:ln>
              <a:noFill/>
            </a:ln>
          </p:spPr>
          <p:txBody>
            <a:bodyPr spcFirstLastPara="1" wrap="square" lIns="68569" tIns="34275" rIns="68569" bIns="34275" anchor="t" anchorCtr="0">
              <a:spAutoFit/>
            </a:bodyPr>
            <a:lstStyle/>
            <a:p>
              <a:pPr>
                <a:lnSpc>
                  <a:spcPct val="150000"/>
                </a:lnSpc>
              </a:pPr>
              <a:r>
                <a:rPr lang="en-US" sz="2000" dirty="0">
                  <a:solidFill>
                    <a:srgbClr val="F2F2F2"/>
                  </a:solidFill>
                  <a:latin typeface="Open Sans"/>
                  <a:ea typeface="Open Sans"/>
                  <a:cs typeface="Open Sans"/>
                  <a:sym typeface="Open Sans"/>
                </a:rPr>
                <a:t>Michelle Kinzel</a:t>
              </a:r>
            </a:p>
            <a:p>
              <a:pPr>
                <a:lnSpc>
                  <a:spcPct val="150000"/>
                </a:lnSpc>
              </a:pPr>
              <a:r>
                <a:rPr lang="en-US" sz="2000" dirty="0">
                  <a:solidFill>
                    <a:srgbClr val="F2F2F2"/>
                  </a:solidFill>
                  <a:latin typeface="Open Sans"/>
                  <a:ea typeface="Open Sans"/>
                  <a:cs typeface="Open Sans"/>
                  <a:sym typeface="Open Sans"/>
                  <a:hlinkClick r:id="rId4"/>
                </a:rPr>
                <a:t>mkinzel@csusm.edu</a:t>
              </a:r>
              <a:endParaRPr lang="en-US" sz="2000" dirty="0">
                <a:solidFill>
                  <a:srgbClr val="F2F2F2"/>
                </a:solidFill>
                <a:latin typeface="Open Sans"/>
                <a:ea typeface="Open Sans"/>
                <a:cs typeface="Open Sans"/>
                <a:sym typeface="Open Sans"/>
              </a:endParaRPr>
            </a:p>
            <a:p>
              <a:pPr>
                <a:lnSpc>
                  <a:spcPct val="150000"/>
                </a:lnSpc>
              </a:pPr>
              <a:endParaRPr lang="en-US" sz="1500" dirty="0">
                <a:solidFill>
                  <a:srgbClr val="F2F2F2"/>
                </a:solidFill>
                <a:latin typeface="Open Sans"/>
                <a:ea typeface="Open Sans"/>
                <a:cs typeface="Open Sans"/>
                <a:sym typeface="Open Sans"/>
              </a:endParaRPr>
            </a:p>
            <a:p>
              <a:pPr>
                <a:lnSpc>
                  <a:spcPct val="150000"/>
                </a:lnSpc>
              </a:pPr>
              <a:endParaRPr lang="en-US" sz="1500" dirty="0">
                <a:solidFill>
                  <a:srgbClr val="F2F2F2"/>
                </a:solidFill>
                <a:latin typeface="Open Sans"/>
                <a:ea typeface="Open Sans"/>
                <a:cs typeface="Open Sans"/>
                <a:sym typeface="Open Sans"/>
              </a:endParaRPr>
            </a:p>
          </p:txBody>
        </p:sp>
      </p:grpSp>
      <p:sp>
        <p:nvSpPr>
          <p:cNvPr id="582" name="Google Shape;582;p25"/>
          <p:cNvSpPr/>
          <p:nvPr/>
        </p:nvSpPr>
        <p:spPr>
          <a:xfrm>
            <a:off x="4397829" y="857251"/>
            <a:ext cx="1315213" cy="1981200"/>
          </a:xfrm>
          <a:prstGeom prst="parallelogram">
            <a:avLst>
              <a:gd name="adj" fmla="val 93212"/>
            </a:avLst>
          </a:prstGeom>
          <a:solidFill>
            <a:schemeClr val="accent4"/>
          </a:solidFill>
          <a:ln>
            <a:noFill/>
          </a:ln>
        </p:spPr>
        <p:txBody>
          <a:bodyPr spcFirstLastPara="1" wrap="square" lIns="68569" tIns="34275" rIns="68569" bIns="34275" anchor="ctr" anchorCtr="0">
            <a:noAutofit/>
          </a:bodyPr>
          <a:lstStyle/>
          <a:p>
            <a:pPr algn="ctr"/>
            <a:endParaRPr sz="1350">
              <a:solidFill>
                <a:schemeClr val="lt1"/>
              </a:solidFill>
              <a:latin typeface="Open Sans"/>
              <a:ea typeface="Open Sans"/>
              <a:cs typeface="Open Sans"/>
              <a:sym typeface="Open Sans"/>
            </a:endParaRPr>
          </a:p>
        </p:txBody>
      </p:sp>
      <p:pic>
        <p:nvPicPr>
          <p:cNvPr id="583" name="Google Shape;583;p25"/>
          <p:cNvPicPr preferRelativeResize="0"/>
          <p:nvPr/>
        </p:nvPicPr>
        <p:blipFill rotWithShape="1">
          <a:blip r:embed="rId5">
            <a:alphaModFix/>
          </a:blip>
          <a:srcRect/>
          <a:stretch/>
        </p:blipFill>
        <p:spPr>
          <a:xfrm>
            <a:off x="256793" y="1083383"/>
            <a:ext cx="710078" cy="159204"/>
          </a:xfrm>
          <a:prstGeom prst="rect">
            <a:avLst/>
          </a:prstGeom>
          <a:noFill/>
          <a:ln>
            <a:noFill/>
          </a:ln>
        </p:spPr>
      </p:pic>
      <p:pic>
        <p:nvPicPr>
          <p:cNvPr id="584" name="Google Shape;584;p25" descr="A picture containing transport, wheel&#10;&#10;Description automatically generated"/>
          <p:cNvPicPr preferRelativeResize="0"/>
          <p:nvPr/>
        </p:nvPicPr>
        <p:blipFill rotWithShape="1">
          <a:blip r:embed="rId6">
            <a:alphaModFix/>
          </a:blip>
          <a:srcRect/>
          <a:stretch/>
        </p:blipFill>
        <p:spPr>
          <a:xfrm>
            <a:off x="197285" y="1787127"/>
            <a:ext cx="827687" cy="827687"/>
          </a:xfrm>
          <a:prstGeom prst="rect">
            <a:avLst/>
          </a:prstGeom>
          <a:noFill/>
          <a:ln>
            <a:noFill/>
          </a:ln>
        </p:spPr>
      </p:pic>
      <p:pic>
        <p:nvPicPr>
          <p:cNvPr id="3" name="Picture 2">
            <a:extLst>
              <a:ext uri="{FF2B5EF4-FFF2-40B4-BE49-F238E27FC236}">
                <a16:creationId xmlns:a16="http://schemas.microsoft.com/office/drawing/2014/main" id="{C33F31C5-1681-C3AA-B261-E6C8D57B511C}"/>
              </a:ext>
            </a:extLst>
          </p:cNvPr>
          <p:cNvPicPr>
            <a:picLocks noChangeAspect="1"/>
          </p:cNvPicPr>
          <p:nvPr/>
        </p:nvPicPr>
        <p:blipFill>
          <a:blip r:embed="rId7"/>
          <a:stretch>
            <a:fillRect/>
          </a:stretch>
        </p:blipFill>
        <p:spPr>
          <a:xfrm>
            <a:off x="358603" y="4335377"/>
            <a:ext cx="3416476" cy="615982"/>
          </a:xfrm>
          <a:prstGeom prst="rect">
            <a:avLst/>
          </a:prstGeom>
        </p:spPr>
      </p:pic>
    </p:spTree>
    <p:extLst>
      <p:ext uri="{BB962C8B-B14F-4D97-AF65-F5344CB8AC3E}">
        <p14:creationId xmlns:p14="http://schemas.microsoft.com/office/powerpoint/2010/main" val="973635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967AB-13D7-2B36-0825-2A3C9263A73D}"/>
              </a:ext>
            </a:extLst>
          </p:cNvPr>
          <p:cNvSpPr>
            <a:spLocks noGrp="1"/>
          </p:cNvSpPr>
          <p:nvPr>
            <p:ph type="title"/>
          </p:nvPr>
        </p:nvSpPr>
        <p:spPr/>
        <p:txBody>
          <a:bodyPr/>
          <a:lstStyle/>
          <a:p>
            <a:r>
              <a:rPr lang="en-US" dirty="0"/>
              <a:t>Presenters</a:t>
            </a:r>
          </a:p>
        </p:txBody>
      </p:sp>
      <p:sp>
        <p:nvSpPr>
          <p:cNvPr id="3" name="Text Placeholder 2">
            <a:extLst>
              <a:ext uri="{FF2B5EF4-FFF2-40B4-BE49-F238E27FC236}">
                <a16:creationId xmlns:a16="http://schemas.microsoft.com/office/drawing/2014/main" id="{3C6F8CBD-43A3-DE19-9EFA-D8F2A3932640}"/>
              </a:ext>
            </a:extLst>
          </p:cNvPr>
          <p:cNvSpPr>
            <a:spLocks noGrp="1"/>
          </p:cNvSpPr>
          <p:nvPr>
            <p:ph type="body" idx="1"/>
          </p:nvPr>
        </p:nvSpPr>
        <p:spPr>
          <a:xfrm>
            <a:off x="767255" y="2015735"/>
            <a:ext cx="8166538" cy="4039079"/>
          </a:xfrm>
        </p:spPr>
        <p:txBody>
          <a:bodyPr>
            <a:noAutofit/>
          </a:bodyPr>
          <a:lstStyle/>
          <a:p>
            <a:r>
              <a:rPr lang="en-US" sz="2000" dirty="0"/>
              <a:t>Michelle </a:t>
            </a:r>
            <a:r>
              <a:rPr lang="en-US" sz="2000" dirty="0" err="1"/>
              <a:t>Kinzel</a:t>
            </a:r>
            <a:endParaRPr lang="en-US" sz="2000" dirty="0"/>
          </a:p>
          <a:p>
            <a:pPr lvl="1"/>
            <a:r>
              <a:rPr lang="en-US" sz="1800" dirty="0"/>
              <a:t>GIS Specialist, CSU San Marcos</a:t>
            </a:r>
          </a:p>
          <a:p>
            <a:pPr lvl="1"/>
            <a:r>
              <a:rPr lang="en-US" sz="1800" dirty="0"/>
              <a:t>GIS/Geography, San Diego Community College, Mount San Antonio College, and Southwestern College</a:t>
            </a:r>
          </a:p>
          <a:p>
            <a:r>
              <a:rPr lang="en-US" sz="2000" dirty="0"/>
              <a:t>Michelle Pilati</a:t>
            </a:r>
          </a:p>
          <a:p>
            <a:pPr lvl="1"/>
            <a:r>
              <a:rPr lang="en-US" sz="1800" dirty="0"/>
              <a:t>Psychology, Rio Hondo College</a:t>
            </a:r>
          </a:p>
          <a:p>
            <a:pPr lvl="1"/>
            <a:r>
              <a:rPr lang="en-US" sz="1800" dirty="0"/>
              <a:t>Project Director, ASCCC OERI</a:t>
            </a:r>
          </a:p>
          <a:p>
            <a:r>
              <a:rPr lang="en-US" sz="2000" dirty="0"/>
              <a:t>Fabiola Torres</a:t>
            </a:r>
          </a:p>
          <a:p>
            <a:pPr lvl="1"/>
            <a:r>
              <a:rPr lang="en-US" sz="1800" dirty="0"/>
              <a:t>Ethnic Studies, Glendale College</a:t>
            </a:r>
          </a:p>
          <a:p>
            <a:pPr lvl="1"/>
            <a:r>
              <a:rPr lang="en-US" sz="1800" dirty="0"/>
              <a:t>Faculty Innovators-in-Residence Strategy Team (FIRST) for the California Educational Learning Lab</a:t>
            </a:r>
          </a:p>
        </p:txBody>
      </p:sp>
    </p:spTree>
    <p:extLst>
      <p:ext uri="{BB962C8B-B14F-4D97-AF65-F5344CB8AC3E}">
        <p14:creationId xmlns:p14="http://schemas.microsoft.com/office/powerpoint/2010/main" val="228505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Overview</a:t>
            </a:r>
          </a:p>
        </p:txBody>
      </p:sp>
      <p:sp>
        <p:nvSpPr>
          <p:cNvPr id="3" name="Text Placeholder 2"/>
          <p:cNvSpPr>
            <a:spLocks noGrp="1"/>
          </p:cNvSpPr>
          <p:nvPr>
            <p:ph type="body" idx="1"/>
          </p:nvPr>
        </p:nvSpPr>
        <p:spPr/>
        <p:txBody>
          <a:bodyPr>
            <a:normAutofit/>
          </a:bodyPr>
          <a:lstStyle/>
          <a:p>
            <a:r>
              <a:rPr lang="en-US" sz="3200" dirty="0"/>
              <a:t>AI Tools</a:t>
            </a:r>
          </a:p>
          <a:p>
            <a:r>
              <a:rPr lang="en-US" sz="3200" dirty="0"/>
              <a:t>Using AI to Create Assessments</a:t>
            </a:r>
          </a:p>
          <a:p>
            <a:r>
              <a:rPr lang="en-US" sz="3200" dirty="0"/>
              <a:t>Using AI Create Bots</a:t>
            </a:r>
          </a:p>
          <a:p>
            <a:r>
              <a:rPr lang="en-US" sz="3200" dirty="0"/>
              <a:t>Discussion/Q and A</a:t>
            </a:r>
          </a:p>
        </p:txBody>
      </p:sp>
    </p:spTree>
    <p:extLst>
      <p:ext uri="{BB962C8B-B14F-4D97-AF65-F5344CB8AC3E}">
        <p14:creationId xmlns:p14="http://schemas.microsoft.com/office/powerpoint/2010/main" val="1012819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A251-0E2E-0D0C-5F3D-032BE6E6C500}"/>
              </a:ext>
            </a:extLst>
          </p:cNvPr>
          <p:cNvSpPr>
            <a:spLocks noGrp="1"/>
          </p:cNvSpPr>
          <p:nvPr>
            <p:ph type="ctrTitle"/>
          </p:nvPr>
        </p:nvSpPr>
        <p:spPr/>
        <p:txBody>
          <a:bodyPr>
            <a:normAutofit/>
          </a:bodyPr>
          <a:lstStyle/>
          <a:p>
            <a:r>
              <a:rPr lang="en-US" sz="4000" dirty="0"/>
              <a:t>What AI tools are teachers most commonly using?</a:t>
            </a:r>
          </a:p>
        </p:txBody>
      </p:sp>
      <p:sp>
        <p:nvSpPr>
          <p:cNvPr id="3" name="Subtitle 2">
            <a:extLst>
              <a:ext uri="{FF2B5EF4-FFF2-40B4-BE49-F238E27FC236}">
                <a16:creationId xmlns:a16="http://schemas.microsoft.com/office/drawing/2014/main" id="{752BF360-BA38-76BD-B8B8-A8908A930A7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60380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2800" dirty="0">
                <a:latin typeface="+mj-lt"/>
              </a:rPr>
              <a:t>According to ChatGPT, the most common AI tools in education:</a:t>
            </a:r>
            <a:endParaRPr sz="2800" dirty="0">
              <a:latin typeface="+mj-lt"/>
            </a:endParaRPr>
          </a:p>
        </p:txBody>
      </p:sp>
      <p:sp>
        <p:nvSpPr>
          <p:cNvPr id="165" name="Google Shape;165;p7"/>
          <p:cNvSpPr txBox="1">
            <a:spLocks noGrp="1"/>
          </p:cNvSpPr>
          <p:nvPr>
            <p:ph type="body" idx="1"/>
          </p:nvPr>
        </p:nvSpPr>
        <p:spPr>
          <a:prstGeom prst="rect">
            <a:avLst/>
          </a:prstGeom>
          <a:noFill/>
          <a:ln>
            <a:noFill/>
          </a:ln>
        </p:spPr>
        <p:txBody>
          <a:bodyPr spcFirstLastPara="1" wrap="square" lIns="91425" tIns="45700" rIns="91425" bIns="45700" anchor="t" anchorCtr="0">
            <a:normAutofit fontScale="40000" lnSpcReduction="20000"/>
          </a:bodyPr>
          <a:lstStyle/>
          <a:p>
            <a:pPr>
              <a:buFont typeface="+mj-lt"/>
              <a:buAutoNum type="arabicPeriod"/>
            </a:pPr>
            <a:r>
              <a:rPr lang="en-US" sz="3400" b="1" dirty="0"/>
              <a:t>Learning or Course Management Systems - Canvas</a:t>
            </a:r>
          </a:p>
          <a:p>
            <a:pPr>
              <a:buFont typeface="+mj-lt"/>
              <a:buAutoNum type="arabicPeriod"/>
            </a:pPr>
            <a:r>
              <a:rPr lang="en-US" sz="3400" b="1" dirty="0"/>
              <a:t>Adaptive Learning Platforms: </a:t>
            </a:r>
            <a:r>
              <a:rPr lang="en-US" sz="3400" dirty="0"/>
              <a:t>Tools like </a:t>
            </a:r>
            <a:r>
              <a:rPr lang="en-US" sz="3400" dirty="0" err="1"/>
              <a:t>DreamBox</a:t>
            </a:r>
            <a:r>
              <a:rPr lang="en-US" sz="3400" dirty="0"/>
              <a:t> and Smart Sparrow adjust the difficulty of content based on individual student progress and needs.</a:t>
            </a:r>
          </a:p>
          <a:p>
            <a:pPr>
              <a:buFont typeface="+mj-lt"/>
              <a:buAutoNum type="arabicPeriod"/>
            </a:pPr>
            <a:r>
              <a:rPr lang="en-US" sz="3400" b="1" dirty="0"/>
              <a:t>Grading and Assessment Tools</a:t>
            </a:r>
            <a:r>
              <a:rPr lang="en-US" sz="3400" dirty="0"/>
              <a:t> – </a:t>
            </a:r>
            <a:r>
              <a:rPr lang="en-US" sz="3400" dirty="0" err="1"/>
              <a:t>TurnItIn</a:t>
            </a:r>
            <a:endParaRPr lang="en-US" sz="3400" dirty="0"/>
          </a:p>
          <a:p>
            <a:pPr>
              <a:buFont typeface="+mj-lt"/>
              <a:buAutoNum type="arabicPeriod"/>
            </a:pPr>
            <a:r>
              <a:rPr lang="en-US" sz="3400" b="1" dirty="0"/>
              <a:t>Virtual Assistants and Chatbots</a:t>
            </a:r>
            <a:r>
              <a:rPr lang="en-US" sz="3400" dirty="0"/>
              <a:t>: AI chatbots, such as those used in tools like IBM Watson, assist with answering common student questions and providing support outside of regular class hours.</a:t>
            </a:r>
          </a:p>
          <a:p>
            <a:pPr>
              <a:buFont typeface="+mj-lt"/>
              <a:buAutoNum type="arabicPeriod"/>
            </a:pPr>
            <a:r>
              <a:rPr lang="en-US" sz="3400" b="1" dirty="0"/>
              <a:t>Content Creation and Enhancement - </a:t>
            </a:r>
            <a:r>
              <a:rPr lang="en-US" sz="3400" dirty="0"/>
              <a:t>Grammarly and </a:t>
            </a:r>
            <a:r>
              <a:rPr lang="en-US" sz="3400" dirty="0" err="1"/>
              <a:t>QuillBot</a:t>
            </a:r>
            <a:endParaRPr lang="en-US" sz="3400" dirty="0"/>
          </a:p>
          <a:p>
            <a:pPr>
              <a:buFont typeface="+mj-lt"/>
              <a:buAutoNum type="arabicPeriod"/>
            </a:pPr>
            <a:r>
              <a:rPr lang="en-US" sz="3400" b="1" dirty="0"/>
              <a:t>Speech-to-Text and Text-to-Speech Tools</a:t>
            </a:r>
            <a:r>
              <a:rPr lang="en-US" sz="3400" dirty="0"/>
              <a:t>: </a:t>
            </a:r>
            <a:r>
              <a:rPr lang="en-US" sz="3400" dirty="0" err="1"/>
              <a:t>Otter.ai</a:t>
            </a:r>
            <a:r>
              <a:rPr lang="en-US" sz="3400" dirty="0"/>
              <a:t> and </a:t>
            </a:r>
            <a:r>
              <a:rPr lang="en-US" sz="3400" dirty="0" err="1"/>
              <a:t>NaturalReader</a:t>
            </a:r>
            <a:endParaRPr lang="en-US" sz="3400" dirty="0"/>
          </a:p>
          <a:p>
            <a:pPr>
              <a:buFont typeface="+mj-lt"/>
              <a:buAutoNum type="arabicPeriod"/>
            </a:pPr>
            <a:r>
              <a:rPr lang="en-US" sz="3400" b="1" dirty="0"/>
              <a:t>Data Analytics Platforms - </a:t>
            </a:r>
            <a:r>
              <a:rPr lang="en-US" sz="3400" dirty="0"/>
              <a:t>Tableau and Power BI</a:t>
            </a:r>
          </a:p>
          <a:p>
            <a:pPr>
              <a:buFont typeface="+mj-lt"/>
              <a:buAutoNum type="arabicPeriod"/>
            </a:pPr>
            <a:r>
              <a:rPr lang="en-US" sz="3400" b="1" dirty="0"/>
              <a:t>Interactive Learning Tools - </a:t>
            </a:r>
            <a:r>
              <a:rPr lang="en-US" sz="3400" dirty="0"/>
              <a:t>Kahoot! and Duolingo </a:t>
            </a:r>
          </a:p>
          <a:p>
            <a:pPr>
              <a:buFont typeface="+mj-lt"/>
              <a:buAutoNum type="arabicPeriod"/>
            </a:pPr>
            <a:r>
              <a:rPr lang="en-US" sz="3400" b="1" dirty="0"/>
              <a:t>Personalized Learning Tools</a:t>
            </a:r>
            <a:r>
              <a:rPr lang="en-US" sz="3400" dirty="0"/>
              <a:t>: Platforms like Squirrel AI and </a:t>
            </a:r>
            <a:r>
              <a:rPr lang="en-US" sz="3400" dirty="0" err="1"/>
              <a:t>Knewton</a:t>
            </a:r>
            <a:r>
              <a:rPr lang="en-US" sz="3400" dirty="0"/>
              <a:t> offer tailored learning experiences by adapting content to individual student needs and learning styles.</a:t>
            </a:r>
          </a:p>
          <a:p>
            <a:pPr marL="514337" lvl="1" indent="-171446" algn="l" rtl="0">
              <a:lnSpc>
                <a:spcPct val="100000"/>
              </a:lnSpc>
              <a:spcBef>
                <a:spcPts val="375"/>
              </a:spcBef>
              <a:spcAft>
                <a:spcPts val="0"/>
              </a:spcAft>
              <a:buSzPts val="2040"/>
              <a:buChar char="•"/>
            </a:pPr>
            <a:endParaRPr sz="2040" dirty="0">
              <a:latin typeface="+mj-lt"/>
            </a:endParaRPr>
          </a:p>
        </p:txBody>
      </p:sp>
    </p:spTree>
    <p:extLst>
      <p:ext uri="{BB962C8B-B14F-4D97-AF65-F5344CB8AC3E}">
        <p14:creationId xmlns:p14="http://schemas.microsoft.com/office/powerpoint/2010/main" val="174464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456D-B018-9F25-DBAD-9E0942A74D9F}"/>
              </a:ext>
            </a:extLst>
          </p:cNvPr>
          <p:cNvSpPr>
            <a:spLocks noGrp="1"/>
          </p:cNvSpPr>
          <p:nvPr>
            <p:ph type="title"/>
          </p:nvPr>
        </p:nvSpPr>
        <p:spPr/>
        <p:txBody>
          <a:bodyPr/>
          <a:lstStyle/>
          <a:p>
            <a:r>
              <a:rPr lang="en-US" dirty="0"/>
              <a:t>What generative AI tools are most commonly used by faculty?</a:t>
            </a:r>
          </a:p>
        </p:txBody>
      </p:sp>
      <p:sp>
        <p:nvSpPr>
          <p:cNvPr id="3" name="Text Placeholder 2">
            <a:extLst>
              <a:ext uri="{FF2B5EF4-FFF2-40B4-BE49-F238E27FC236}">
                <a16:creationId xmlns:a16="http://schemas.microsoft.com/office/drawing/2014/main" id="{9420F44C-8849-1CE3-63D6-D3FF83A31561}"/>
              </a:ext>
            </a:extLst>
          </p:cNvPr>
          <p:cNvSpPr>
            <a:spLocks noGrp="1"/>
          </p:cNvSpPr>
          <p:nvPr>
            <p:ph type="body" idx="1"/>
          </p:nvPr>
        </p:nvSpPr>
        <p:spPr>
          <a:xfrm>
            <a:off x="924910" y="2015735"/>
            <a:ext cx="7924800" cy="4039079"/>
          </a:xfrm>
        </p:spPr>
        <p:txBody>
          <a:bodyPr>
            <a:normAutofit fontScale="55000" lnSpcReduction="20000"/>
          </a:bodyPr>
          <a:lstStyle/>
          <a:p>
            <a:r>
              <a:rPr lang="en-US" sz="2100" b="1" dirty="0"/>
              <a:t>ChatGPT (OpenAI)</a:t>
            </a:r>
            <a:endParaRPr lang="en-US" sz="2100" dirty="0"/>
          </a:p>
          <a:p>
            <a:r>
              <a:rPr lang="en-US" sz="2100" b="1" dirty="0"/>
              <a:t>Grammarly</a:t>
            </a:r>
            <a:r>
              <a:rPr lang="en-US" sz="2100" dirty="0"/>
              <a:t>: Though not a generative AI per se, it leverages AI to improve writing quality…</a:t>
            </a:r>
          </a:p>
          <a:p>
            <a:r>
              <a:rPr lang="en-US" sz="2100" b="1" dirty="0"/>
              <a:t>Turnitin</a:t>
            </a:r>
            <a:endParaRPr lang="en-US" sz="2100" dirty="0"/>
          </a:p>
          <a:p>
            <a:r>
              <a:rPr lang="en-US" sz="2100" b="1" dirty="0"/>
              <a:t>Jasper (formerly Jarvis)</a:t>
            </a:r>
            <a:r>
              <a:rPr lang="en-US" sz="2100" dirty="0"/>
              <a:t>: Used for generating marketing content, course descriptions, and even academic articles. Its AI can help streamline content creation.</a:t>
            </a:r>
          </a:p>
          <a:p>
            <a:r>
              <a:rPr lang="en-US" sz="2100" b="1" dirty="0" err="1"/>
              <a:t>Quillbot</a:t>
            </a:r>
            <a:r>
              <a:rPr lang="en-US" sz="2100" dirty="0"/>
              <a:t>: A tool for paraphrasing and summarizing text, which can assist faculty in revising and condensing information for lectures or publications.</a:t>
            </a:r>
          </a:p>
          <a:p>
            <a:r>
              <a:rPr lang="en-US" sz="2100" b="1" dirty="0" err="1"/>
              <a:t>Synthesia</a:t>
            </a:r>
            <a:r>
              <a:rPr lang="en-US" sz="2100" dirty="0"/>
              <a:t>: Used for creating AI-generated videos. </a:t>
            </a:r>
          </a:p>
          <a:p>
            <a:r>
              <a:rPr lang="en-US" sz="2100" b="1" dirty="0"/>
              <a:t>Canva with AI tools</a:t>
            </a:r>
            <a:r>
              <a:rPr lang="en-US" sz="2100" dirty="0"/>
              <a:t>: Canva has integrated AI features for designing visual aids, infographics, and presentations.</a:t>
            </a:r>
          </a:p>
          <a:p>
            <a:r>
              <a:rPr lang="en-US" sz="2100" b="1" dirty="0"/>
              <a:t>Google Bard</a:t>
            </a:r>
            <a:r>
              <a:rPr lang="en-US" sz="2100" dirty="0"/>
              <a:t>: Similar to ChatGPT, it can be used for generating content, brainstorming, and providing insights on various topics.</a:t>
            </a:r>
          </a:p>
          <a:p>
            <a:r>
              <a:rPr lang="en-US" sz="2100" b="1" dirty="0"/>
              <a:t>DALL-E (OpenAI)</a:t>
            </a:r>
            <a:r>
              <a:rPr lang="en-US" sz="2100" dirty="0"/>
              <a:t>: For generating images from text descriptions…</a:t>
            </a:r>
          </a:p>
          <a:p>
            <a:r>
              <a:rPr lang="en-US" sz="2100" b="1" dirty="0" err="1"/>
              <a:t>DeepL</a:t>
            </a:r>
            <a:r>
              <a:rPr lang="en-US" sz="2100" dirty="0"/>
              <a:t>: An advanced AI translation tool that helps faculty translate documents and research materials into different languages.</a:t>
            </a:r>
          </a:p>
          <a:p>
            <a:endParaRPr lang="en-US" dirty="0"/>
          </a:p>
        </p:txBody>
      </p:sp>
    </p:spTree>
    <p:extLst>
      <p:ext uri="{BB962C8B-B14F-4D97-AF65-F5344CB8AC3E}">
        <p14:creationId xmlns:p14="http://schemas.microsoft.com/office/powerpoint/2010/main" val="135042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2800" dirty="0"/>
              <a:t>What AI tools that are commonly used in education are free?</a:t>
            </a:r>
            <a:endParaRPr dirty="0">
              <a:latin typeface="+mj-lt"/>
            </a:endParaRPr>
          </a:p>
        </p:txBody>
      </p:sp>
      <p:sp>
        <p:nvSpPr>
          <p:cNvPr id="165" name="Google Shape;165;p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r>
              <a:rPr lang="en-US" sz="2400" b="1" dirty="0"/>
              <a:t>*Grammarly, Kahoot!, Quizlet, ChatGPT, </a:t>
            </a:r>
            <a:r>
              <a:rPr lang="en-US" sz="2400" b="1" dirty="0" err="1"/>
              <a:t>Edpuzzle</a:t>
            </a:r>
            <a:endParaRPr lang="en-US" sz="2400" b="1" dirty="0"/>
          </a:p>
          <a:p>
            <a:r>
              <a:rPr lang="en-US" sz="2400" b="1" dirty="0"/>
              <a:t>Google Classroom</a:t>
            </a:r>
            <a:r>
              <a:rPr lang="en-US" sz="2400" dirty="0"/>
              <a:t>: Google Classroom integrates with various AI-driven features for grading, assignment management, and feedback.</a:t>
            </a:r>
          </a:p>
          <a:p>
            <a:r>
              <a:rPr lang="en-US" sz="2400" b="1" dirty="0"/>
              <a:t>Duolingo</a:t>
            </a:r>
            <a:r>
              <a:rPr lang="en-US" sz="2400" dirty="0"/>
              <a:t>: Offers a free language learning platform with AI elements that adapt to the user’s proficiency and learning pace.</a:t>
            </a:r>
          </a:p>
        </p:txBody>
      </p:sp>
    </p:spTree>
    <p:extLst>
      <p:ext uri="{BB962C8B-B14F-4D97-AF65-F5344CB8AC3E}">
        <p14:creationId xmlns:p14="http://schemas.microsoft.com/office/powerpoint/2010/main" val="567333219"/>
      </p:ext>
    </p:extLst>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21824</TotalTime>
  <Words>1929</Words>
  <Application>Microsoft Office PowerPoint</Application>
  <PresentationFormat>On-screen Show (4:3)</PresentationFormat>
  <Paragraphs>189</Paragraphs>
  <Slides>31</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Aptos</vt:lpstr>
      <vt:lpstr>Arial</vt:lpstr>
      <vt:lpstr>Arial</vt:lpstr>
      <vt:lpstr>Calibri</vt:lpstr>
      <vt:lpstr>Gill Sans</vt:lpstr>
      <vt:lpstr>Lato Extended</vt:lpstr>
      <vt:lpstr>Montserrat</vt:lpstr>
      <vt:lpstr>Open Sans</vt:lpstr>
      <vt:lpstr>SegoeUIVariable</vt:lpstr>
      <vt:lpstr>Gallery</vt:lpstr>
      <vt:lpstr>Welcome!</vt:lpstr>
      <vt:lpstr>Webinar Description</vt:lpstr>
      <vt:lpstr>Harnessing the Power of Artificial Intelligence (AI) and Open Educational Resources (OER) to Support Student Learning</vt:lpstr>
      <vt:lpstr>Presenters</vt:lpstr>
      <vt:lpstr>Overview</vt:lpstr>
      <vt:lpstr>What AI tools are teachers most commonly using?</vt:lpstr>
      <vt:lpstr>According to ChatGPT, the most common AI tools in education:</vt:lpstr>
      <vt:lpstr>What generative AI tools are most commonly used by faculty?</vt:lpstr>
      <vt:lpstr>What AI tools that are commonly used in education are free?</vt:lpstr>
      <vt:lpstr>A few more free tools identified by ChatGPT</vt:lpstr>
      <vt:lpstr>Why emphasize free resources?</vt:lpstr>
      <vt:lpstr>AI Tools</vt:lpstr>
      <vt:lpstr>Resources </vt:lpstr>
      <vt:lpstr>Harnessing the Power of Artificial Intelligence (AI) and Open Educational Resources (OER) to Support Student Learning</vt:lpstr>
      <vt:lpstr>Using AI to Create Assessments</vt:lpstr>
      <vt:lpstr>PowerPoint Presentation</vt:lpstr>
      <vt:lpstr>PowerPoint Presentation</vt:lpstr>
      <vt:lpstr>:</vt:lpstr>
      <vt:lpstr>Using AI to create Quizzes</vt:lpstr>
      <vt:lpstr>Using AI to create Quizzes</vt:lpstr>
      <vt:lpstr>Using AI to create Quizzes</vt:lpstr>
      <vt:lpstr>Using AI to create Quizzes</vt:lpstr>
      <vt:lpstr>Using AI to create Quizzes</vt:lpstr>
      <vt:lpstr>Using AI to create Quizzes</vt:lpstr>
      <vt:lpstr>Using AI to create Quizzes</vt:lpstr>
      <vt:lpstr>:</vt:lpstr>
      <vt:lpstr>Using AI to create Quizzes – You Tube Videos</vt:lpstr>
      <vt:lpstr>Using AI to create Quizzes</vt:lpstr>
      <vt:lpstr>Using AI Within Canvas Summarize Discussion Board Assignment</vt:lpstr>
      <vt:lpstr>Look for Funding – Big pots of $$$ out there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Voice</dc:title>
  <dc:creator>Katie Nash</dc:creator>
  <cp:lastModifiedBy>ASCCC1</cp:lastModifiedBy>
  <cp:revision>60</cp:revision>
  <cp:lastPrinted>2023-08-23T20:26:16Z</cp:lastPrinted>
  <dcterms:created xsi:type="dcterms:W3CDTF">2020-03-05T11:04:57Z</dcterms:created>
  <dcterms:modified xsi:type="dcterms:W3CDTF">2024-09-11T17:14:43Z</dcterms:modified>
</cp:coreProperties>
</file>