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03" r:id="rId4"/>
  </p:sldMasterIdLst>
  <p:notesMasterIdLst>
    <p:notesMasterId r:id="rId20"/>
  </p:notesMasterIdLst>
  <p:sldIdLst>
    <p:sldId id="299" r:id="rId5"/>
    <p:sldId id="300" r:id="rId6"/>
    <p:sldId id="310" r:id="rId7"/>
    <p:sldId id="304" r:id="rId8"/>
    <p:sldId id="307" r:id="rId9"/>
    <p:sldId id="301" r:id="rId10"/>
    <p:sldId id="308" r:id="rId11"/>
    <p:sldId id="314" r:id="rId12"/>
    <p:sldId id="315" r:id="rId13"/>
    <p:sldId id="311" r:id="rId14"/>
    <p:sldId id="309" r:id="rId15"/>
    <p:sldId id="302" r:id="rId16"/>
    <p:sldId id="313" r:id="rId17"/>
    <p:sldId id="312" r:id="rId18"/>
    <p:sldId id="31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DFFF"/>
    <a:srgbClr val="00FFFF"/>
    <a:srgbClr val="362795"/>
    <a:srgbClr val="10103D"/>
    <a:srgbClr val="D4D0E9"/>
    <a:srgbClr val="FFFFFF"/>
    <a:srgbClr val="439EB7"/>
    <a:srgbClr val="000000"/>
    <a:srgbClr val="212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32B29-DE3E-CE4E-BE5A-2568D8921AAA}" v="9" dt="2024-10-07T21:20:25.0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5" autoAdjust="0"/>
    <p:restoredTop sz="86469" autoAdjust="0"/>
  </p:normalViewPr>
  <p:slideViewPr>
    <p:cSldViewPr snapToGrid="0">
      <p:cViewPr varScale="1">
        <p:scale>
          <a:sx n="62" d="100"/>
          <a:sy n="62" d="100"/>
        </p:scale>
        <p:origin x="86" y="278"/>
      </p:cViewPr>
      <p:guideLst/>
    </p:cSldViewPr>
  </p:slideViewPr>
  <p:outlineViewPr>
    <p:cViewPr>
      <p:scale>
        <a:sx n="33" d="100"/>
        <a:sy n="33" d="100"/>
      </p:scale>
      <p:origin x="0" y="-8467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7771-3FAA-4D43-A059-9A7D838C2880}" type="datetimeFigureOut">
              <a:rPr lang="en-US" smtClean="0"/>
              <a:t>10/9/2024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68C18-1BF1-F447-95ED-60EAAE3542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75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Siphoning off library funds, using implementation grant funds.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777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Include button image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B68C18-1BF1-F447-95ED-60EAAE3542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8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upport.microsoft.com/en-us/office/edit-your-school-presentation-44445997-6769-4d44-8b30-f9e3050adbfb?ui=en-us&amp;rs=en-us&amp;ad=us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9987" y="884255"/>
            <a:ext cx="5148105" cy="2857510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8000" b="1" cap="all" baseline="0"/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2B5661-7CA8-2748-8523-AD0DFD354C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8057" y="4552915"/>
            <a:ext cx="5030036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 b="1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Subtitle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057" y="4928790"/>
            <a:ext cx="5030036" cy="15026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63268" y="4083933"/>
            <a:ext cx="1253208" cy="0"/>
          </a:xfrm>
          <a:prstGeom prst="line">
            <a:avLst/>
          </a:prstGeom>
          <a:ln w="76200">
            <a:solidFill>
              <a:schemeClr val="accent2">
                <a:alpha val="50196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FF9B1CD-0F75-2582-F5BC-0027F62F80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8657" y="1064814"/>
            <a:ext cx="4884723" cy="5024485"/>
          </a:xfrm>
          <a:prstGeom prst="ellipse">
            <a:avLst/>
          </a:prstGeom>
          <a:ln w="952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to add picture </a:t>
            </a:r>
          </a:p>
        </p:txBody>
      </p:sp>
    </p:spTree>
    <p:extLst>
      <p:ext uri="{BB962C8B-B14F-4D97-AF65-F5344CB8AC3E}">
        <p14:creationId xmlns:p14="http://schemas.microsoft.com/office/powerpoint/2010/main" val="265495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06B18601-29B7-CEC1-B476-E63FC26258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08647" y="1497208"/>
            <a:ext cx="8266112" cy="4541837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359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F2E5F8C-6D58-8F32-B51F-0C3D8A348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53739" y="0"/>
            <a:ext cx="7938261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7865" y="1665516"/>
            <a:ext cx="2492882" cy="350687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66693-B86C-0A7F-4122-5AFA50286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8FDCB9-AEA4-F924-769F-D7879C1F8D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22978" y="1532515"/>
            <a:ext cx="777240" cy="777240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9144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F1B55E6-D30C-94A2-74A3-7753E4C42B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1376" y="1355087"/>
            <a:ext cx="5052635" cy="1132097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472EDF-4FA4-A513-0E98-D822B8C958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2978" y="3030332"/>
            <a:ext cx="777240" cy="777240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9144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1466440-7F75-D2E2-E6A5-0B6934E0C4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1375" y="2852903"/>
            <a:ext cx="5052635" cy="1132097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E67C585A-7EB8-F39C-0B1A-47CB38C471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2978" y="4528149"/>
            <a:ext cx="777240" cy="777240"/>
          </a:xfrm>
          <a:prstGeom prst="ellipse">
            <a:avLst/>
          </a:prstGeom>
          <a:solidFill>
            <a:schemeClr val="tx1"/>
          </a:solidFill>
        </p:spPr>
        <p:txBody>
          <a:bodyPr lIns="0" tIns="0" rIns="0" bIns="91440" anchor="ctr">
            <a:norm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F912DBC-B36A-7029-667C-F843955330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1375" y="4350721"/>
            <a:ext cx="5052635" cy="1132097"/>
          </a:xfr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3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8873926-7B78-3D8B-7329-EF50EAE68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152471" y="983016"/>
            <a:ext cx="7176252" cy="4806702"/>
            <a:chOff x="3843454" y="907788"/>
            <a:chExt cx="7789936" cy="52177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4085623-B323-15BB-984D-DDE69D4B9587}"/>
                </a:ext>
              </a:extLst>
            </p:cNvPr>
            <p:cNvSpPr/>
            <p:nvPr/>
          </p:nvSpPr>
          <p:spPr>
            <a:xfrm>
              <a:off x="3843454" y="3122988"/>
              <a:ext cx="3002552" cy="3002552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C7E221-8D2B-CBFC-68D6-839D5E0657F8}"/>
                </a:ext>
              </a:extLst>
            </p:cNvPr>
            <p:cNvSpPr/>
            <p:nvPr/>
          </p:nvSpPr>
          <p:spPr>
            <a:xfrm>
              <a:off x="8630838" y="907788"/>
              <a:ext cx="3002552" cy="3002552"/>
            </a:xfrm>
            <a:prstGeom prst="ellipse">
              <a:avLst/>
            </a:prstGeom>
            <a:solidFill>
              <a:schemeClr val="accent2"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75363E9-2831-22C4-5953-A85CCD374559}"/>
                </a:ext>
              </a:extLst>
            </p:cNvPr>
            <p:cNvSpPr/>
            <p:nvPr/>
          </p:nvSpPr>
          <p:spPr>
            <a:xfrm>
              <a:off x="6431113" y="2040522"/>
              <a:ext cx="2786092" cy="27860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D9BC358-DA62-078E-A1CA-3210A4B84823}"/>
                </a:ext>
              </a:extLst>
            </p:cNvPr>
            <p:cNvSpPr/>
            <p:nvPr/>
          </p:nvSpPr>
          <p:spPr>
            <a:xfrm>
              <a:off x="6214653" y="1838034"/>
              <a:ext cx="3201728" cy="32017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orbel" panose="020B0503020204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66693-B86C-0A7F-4122-5AFA50286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AB175B-864E-BA0F-E983-C33054BB0D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7865" y="1665516"/>
            <a:ext cx="2492882" cy="350687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5561" y="3838475"/>
            <a:ext cx="2146157" cy="98473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E2C736-388B-9EFD-81DA-A15F750F95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5561" y="4857546"/>
            <a:ext cx="2146157" cy="3148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2E321BD-9A11-AE29-8459-9C200AF797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33442" y="2753783"/>
            <a:ext cx="1984267" cy="948574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6DD92F1-24D0-50C9-4AB7-DC84EC5DEA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43490" y="3702356"/>
            <a:ext cx="1984267" cy="31771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EFE4CF5-A2F0-8B32-3770-9CAA8D022A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71447" y="1712736"/>
            <a:ext cx="1984267" cy="89606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D79E692B-5B0D-1A20-90E6-6E364FBB4E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71447" y="2608801"/>
            <a:ext cx="1984267" cy="3651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9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F2E5F8C-6D58-8F32-B51F-0C3D8A348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53739" y="0"/>
            <a:ext cx="7938261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17" y="269182"/>
            <a:ext cx="3362008" cy="1196426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200" b="1" cap="all" baseline="0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7816" y="2100107"/>
            <a:ext cx="2899443" cy="307228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66693-B86C-0A7F-4122-5AFA502869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802953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B38A35A-0479-9C12-5A6F-E459151CA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3485" y="873373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A36BCCE0-8E96-CFD7-773F-6DD34953319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59245" y="1239133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F1B55E6-D30C-94A2-74A3-7753E4C42B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17" y="2504151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312D6E0-52A8-9730-81A1-85A486A1F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02181" y="873373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27">
            <a:extLst>
              <a:ext uri="{FF2B5EF4-FFF2-40B4-BE49-F238E27FC236}">
                <a16:creationId xmlns:a16="http://schemas.microsoft.com/office/drawing/2014/main" id="{DDE02828-F855-FC8F-BE08-3709165F93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67941" y="1239133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7154A6-5E2E-B227-1A26-0180BD3790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15313" y="2504151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5C45418-A5D9-CF6D-A126-CFC582205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10877" y="873373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icture Placeholder 27">
            <a:extLst>
              <a:ext uri="{FF2B5EF4-FFF2-40B4-BE49-F238E27FC236}">
                <a16:creationId xmlns:a16="http://schemas.microsoft.com/office/drawing/2014/main" id="{C9960172-8670-373D-A621-80693CE45A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176637" y="1239133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4550A4-3E55-BC7E-8E76-D618452D34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24009" y="2504151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C3DC7D4-9A01-6517-BBA3-25985ED39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3485" y="3507830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Picture Placeholder 27">
            <a:extLst>
              <a:ext uri="{FF2B5EF4-FFF2-40B4-BE49-F238E27FC236}">
                <a16:creationId xmlns:a16="http://schemas.microsoft.com/office/drawing/2014/main" id="{8B660B9C-1FDD-B66C-4771-6927C706C11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59245" y="3895767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CEDB5D2-20DC-E42D-81A3-DD675DB5DA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06617" y="5112564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E0A5FF-B1AF-63A9-AB13-9C59EC05F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02181" y="3507830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Picture Placeholder 27">
            <a:extLst>
              <a:ext uri="{FF2B5EF4-FFF2-40B4-BE49-F238E27FC236}">
                <a16:creationId xmlns:a16="http://schemas.microsoft.com/office/drawing/2014/main" id="{CE1131E2-6ABA-CCF9-F1A8-115DB733B6E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867941" y="3895767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11333C39-8C83-07F1-DB19-333B85C4D5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5313" y="5122612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65DEC11-1F32-4EAC-3FA0-360A3FEBE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10877" y="3507830"/>
            <a:ext cx="1463040" cy="1463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Placeholder 27">
            <a:extLst>
              <a:ext uri="{FF2B5EF4-FFF2-40B4-BE49-F238E27FC236}">
                <a16:creationId xmlns:a16="http://schemas.microsoft.com/office/drawing/2014/main" id="{ADD5603E-E24A-E9C5-D35F-A38DC46658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176637" y="3895767"/>
            <a:ext cx="731520" cy="73152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65FCE6B-F5AD-CA04-8BC6-D677E90648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24009" y="5122612"/>
            <a:ext cx="1636776" cy="821854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26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440766"/>
            <a:ext cx="10506386" cy="586583"/>
          </a:xfrm>
        </p:spPr>
        <p:txBody>
          <a:bodyPr anchor="b">
            <a:normAutofit/>
          </a:bodyPr>
          <a:lstStyle>
            <a:lvl1pPr algn="l">
              <a:lnSpc>
                <a:spcPct val="75000"/>
              </a:lnSpc>
              <a:defRPr sz="3200" b="1" cap="all" baseline="0"/>
            </a:lvl1pPr>
          </a:lstStyle>
          <a:p>
            <a:r>
              <a:rPr lang="en-US" dirty="0"/>
              <a:t>Add Title </a:t>
            </a:r>
          </a:p>
        </p:txBody>
      </p:sp>
      <p:cxnSp>
        <p:nvCxnSpPr>
          <p:cNvPr id="13" name="Straight Connector 12" descr="Verticle Rule Line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370880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9171D-B8A1-3D4F-8F0C-145874B4BC9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08647" y="1497208"/>
            <a:ext cx="8266112" cy="2471891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0BFEB1E-8991-0667-6BDA-AFC8E1A819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08647" y="4270548"/>
            <a:ext cx="8265604" cy="1090244"/>
          </a:xfrm>
        </p:spPr>
        <p:txBody>
          <a:bodyPr lIns="137160" tIns="0" rIns="0" bIns="0" numCol="3" spcCol="640080">
            <a:normAutofit/>
          </a:bodyPr>
          <a:lstStyle>
            <a:lvl1pPr marL="182880" indent="-347472">
              <a:lnSpc>
                <a:spcPct val="150000"/>
              </a:lnSpc>
              <a:buFont typeface="Arial" panose="020B0604020202020204" pitchFamily="34" charset="0"/>
              <a:buChar char="•"/>
              <a:defRPr sz="1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31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214692"/>
            <a:ext cx="3713700" cy="124598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200" b="1" cap="all" baseline="0"/>
            </a:lvl1pPr>
          </a:lstStyle>
          <a:p>
            <a:r>
              <a:rPr lang="en-US" dirty="0"/>
              <a:t>Add Title 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28743" y="2090054"/>
            <a:ext cx="8034492" cy="4093447"/>
          </a:xfrm>
        </p:spPr>
        <p:txBody>
          <a:bodyPr>
            <a:noAutofit/>
          </a:bodyPr>
          <a:lstStyle>
            <a:lvl1pPr marL="274320" indent="-274320">
              <a:lnSpc>
                <a:spcPct val="120000"/>
              </a:lnSpc>
              <a:spcBef>
                <a:spcPts val="3000"/>
              </a:spcBef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792905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055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EF6AE-149E-CEA7-AE00-D115EB2346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7865" y="214692"/>
            <a:ext cx="3713700" cy="124598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200" b="1" cap="all" baseline="0"/>
            </a:lvl1pPr>
          </a:lstStyle>
          <a:p>
            <a:r>
              <a:rPr lang="en-US" dirty="0"/>
              <a:t>Add Title 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04BD1D-781E-E27B-949C-49484EB074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6288" y="2059910"/>
            <a:ext cx="4072934" cy="11254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3000"/>
              </a:spcBef>
              <a:buFont typeface="Arial" panose="020B0604020202020204" pitchFamily="34" charset="0"/>
              <a:buNone/>
              <a:defRPr sz="2400" u="sng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US" dirty="0"/>
          </a:p>
        </p:txBody>
      </p:sp>
      <p:cxnSp>
        <p:nvCxnSpPr>
          <p:cNvPr id="13" name="Straight Connector 12" title="Verticle Rule Line">
            <a:extLst>
              <a:ext uri="{FF2B5EF4-FFF2-40B4-BE49-F238E27FC236}">
                <a16:creationId xmlns:a16="http://schemas.microsoft.com/office/drawing/2014/main" id="{CE266693-B86C-0A7F-4122-5AFA502869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53219" y="1792905"/>
            <a:ext cx="1253208" cy="0"/>
          </a:xfrm>
          <a:prstGeom prst="line">
            <a:avLst/>
          </a:prstGeom>
          <a:ln w="76200">
            <a:solidFill>
              <a:schemeClr val="accent2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C2AD9E8-14E8-2D94-11D7-64806DB72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722167-2F12-D034-503E-17517FE09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phic 8" descr="Circle with left arrow with solid fill">
            <a:hlinkClick r:id="rId2"/>
            <a:extLst>
              <a:ext uri="{FF2B5EF4-FFF2-40B4-BE49-F238E27FC236}">
                <a16:creationId xmlns:a16="http://schemas.microsoft.com/office/drawing/2014/main" id="{D888B852-56B6-C839-5CBD-590D6856CF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192428" y="2103070"/>
            <a:ext cx="830997" cy="83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64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A44999A-DAD5-F853-1F66-4F461193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7865" y="6183501"/>
            <a:ext cx="3161040" cy="365125"/>
          </a:xfrm>
        </p:spPr>
        <p:txBody>
          <a:bodyPr/>
          <a:lstStyle>
            <a:lvl1pPr algn="l">
              <a:defRPr sz="1000" cap="all" baseline="0"/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A5DA8F-E966-3396-E829-59C248D6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7469" y="6183501"/>
            <a:ext cx="2593316" cy="365125"/>
          </a:xfrm>
        </p:spPr>
        <p:txBody>
          <a:bodyPr lIns="0" tIns="0" rIns="0"/>
          <a:lstStyle>
            <a:lvl1pPr>
              <a:defRPr sz="1000" cap="all" baseline="0"/>
            </a:lvl1pPr>
          </a:lstStyle>
          <a:p>
            <a:r>
              <a:rPr lang="en-US" dirty="0"/>
              <a:t>Page 0</a:t>
            </a:r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195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chemeClr val="accent5">
                <a:lumMod val="50000"/>
              </a:schemeClr>
            </a:gs>
            <a:gs pos="100000">
              <a:schemeClr val="accent5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lorfulness, purple, magenta, violet&#10;&#10;Description automatically generated">
            <a:extLst>
              <a:ext uri="{FF2B5EF4-FFF2-40B4-BE49-F238E27FC236}">
                <a16:creationId xmlns:a16="http://schemas.microsoft.com/office/drawing/2014/main" id="{21C67B27-3DCB-A612-1630-DEAAA09B8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alphaModFix amt="2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E9871A-9A2C-2E6F-0221-5C00575E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15982-9619-48E7-255C-DAB69168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0CA30-D605-A6EE-40D5-0F18CC14B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7005CC9-ACBC-4F41-893C-06CDEFA85144}" type="datetimeFigureOut">
              <a:rPr lang="en-US" smtClean="0"/>
              <a:pPr/>
              <a:t>10/9/2024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EE9BE-1334-B164-BD91-65446700A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21F1D-6897-D2A8-3BF8-B5672CDFF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4D6F5BC-20F0-430F-85EA-3DE30F119E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3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5" r:id="rId1"/>
    <p:sldLayoutId id="2147484516" r:id="rId2"/>
    <p:sldLayoutId id="2147484517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1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BD28-376C-83FF-3BDA-B0F5DCD0E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987" y="884255"/>
            <a:ext cx="6599533" cy="1995725"/>
          </a:xfrm>
        </p:spPr>
        <p:txBody>
          <a:bodyPr/>
          <a:lstStyle/>
          <a:p>
            <a:r>
              <a:rPr lang="en-US" dirty="0"/>
              <a:t>Open Outreach</a:t>
            </a:r>
            <a:endParaRPr lang="en-US" dirty="0">
              <a:ea typeface="Batang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2955CE-C9C3-3BCC-833F-AD9AFF4F2A97}"/>
              </a:ext>
            </a:extLst>
          </p:cNvPr>
          <p:cNvSpPr txBox="1">
            <a:spLocks/>
          </p:cNvSpPr>
          <p:nvPr/>
        </p:nvSpPr>
        <p:spPr>
          <a:xfrm>
            <a:off x="806101" y="2742084"/>
            <a:ext cx="6599533" cy="689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80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ea typeface="Batang"/>
              </a:rPr>
              <a:t>OER Approaches Big and Small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D781-0F38-BE75-A79C-DABE55E2F0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057" y="4411719"/>
            <a:ext cx="5030036" cy="15026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Dr. Daniel Wilson, MLIS, PhD. </a:t>
            </a:r>
          </a:p>
          <a:p>
            <a:r>
              <a:rPr lang="en-US" dirty="0"/>
              <a:t>Open Education Librarian, Moreno Valley College</a:t>
            </a:r>
          </a:p>
        </p:txBody>
      </p:sp>
      <p:pic>
        <p:nvPicPr>
          <p:cNvPr id="10" name="Picture Placeholder 9" descr="A building with palm trees&#10;&#10;Description automatically generated">
            <a:extLst>
              <a:ext uri="{FF2B5EF4-FFF2-40B4-BE49-F238E27FC236}">
                <a16:creationId xmlns:a16="http://schemas.microsoft.com/office/drawing/2014/main" id="{3B249526-D038-B7B4-88AE-1D6E9B20789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7587" r="17587"/>
          <a:stretch/>
        </p:blipFill>
        <p:spPr>
          <a:xfrm>
            <a:off x="7778013" y="2652313"/>
            <a:ext cx="3324438" cy="3418843"/>
          </a:xfrm>
        </p:spPr>
      </p:pic>
    </p:spTree>
    <p:extLst>
      <p:ext uri="{BB962C8B-B14F-4D97-AF65-F5344CB8AC3E}">
        <p14:creationId xmlns:p14="http://schemas.microsoft.com/office/powerpoint/2010/main" val="3813954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869BD5-14F1-8C76-7BD4-A02668467E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48531" y="2259012"/>
            <a:ext cx="8266112" cy="34351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goals have you set for OER/ZTC outreach? </a:t>
            </a:r>
          </a:p>
        </p:txBody>
      </p:sp>
    </p:spTree>
    <p:extLst>
      <p:ext uri="{BB962C8B-B14F-4D97-AF65-F5344CB8AC3E}">
        <p14:creationId xmlns:p14="http://schemas.microsoft.com/office/powerpoint/2010/main" val="3140893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7E86-9CD0-7A70-2BBB-117B7018EA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Batang"/>
              </a:rPr>
              <a:t>Last Year's Goals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E857E-5666-297D-D49A-0E4F190B071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US" dirty="0"/>
              <a:t>Secure additional grant funding</a:t>
            </a:r>
          </a:p>
          <a:p>
            <a:pPr marL="457200" indent="-457200">
              <a:buChar char="•"/>
            </a:pPr>
            <a:r>
              <a:rPr lang="en-US" dirty="0"/>
              <a:t>Initiate discipline grant projects</a:t>
            </a:r>
          </a:p>
          <a:p>
            <a:pPr marL="457200" indent="-457200">
              <a:buChar char="•"/>
            </a:pPr>
            <a:r>
              <a:rPr lang="en-US" dirty="0"/>
              <a:t>Improve awareness</a:t>
            </a:r>
          </a:p>
          <a:p>
            <a:pPr marL="457200" indent="-457200">
              <a:buChar char="•"/>
            </a:pPr>
            <a:r>
              <a:rPr lang="en-US" dirty="0"/>
              <a:t>Provide training on OER and </a:t>
            </a:r>
            <a:r>
              <a:rPr lang="en-US" dirty="0" err="1"/>
              <a:t>LibreTexts</a:t>
            </a:r>
          </a:p>
          <a:p>
            <a:pPr marL="457200" indent="-45720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613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EE71E21-F825-552E-685A-A16DFD08C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440766"/>
            <a:ext cx="10506386" cy="586583"/>
          </a:xfrm>
        </p:spPr>
        <p:txBody>
          <a:bodyPr/>
          <a:lstStyle/>
          <a:p>
            <a:r>
              <a:rPr lang="en-US" dirty="0"/>
              <a:t>Available Resources?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3B02CA1-46F0-C88E-1D4D-AD45E4BEEC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7865" y="1665516"/>
            <a:ext cx="2492882" cy="35068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Resources? What resources?</a:t>
            </a:r>
          </a:p>
          <a:p>
            <a:pPr marL="285750" indent="-285750">
              <a:buChar char="•"/>
            </a:pPr>
            <a:r>
              <a:rPr lang="en-US" dirty="0"/>
              <a:t>Budgets? Not in this town!</a:t>
            </a:r>
          </a:p>
          <a:p>
            <a:pPr marL="285750" indent="-285750">
              <a:buChar char="•"/>
            </a:pPr>
            <a:r>
              <a:rPr lang="en-US" dirty="0"/>
              <a:t>Grant funds for now...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67296C-B54D-C9E0-7D35-C566B558EE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7633" y="3983617"/>
            <a:ext cx="2391084" cy="9938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Implementation Grant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1EABD9D-673D-C03F-F3E6-FDE21FAC3B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33442" y="3071283"/>
            <a:ext cx="1984267" cy="9485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FT Librarian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D9E2FDD-3DAA-E87E-5AFE-C00DD46A99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71447" y="1993950"/>
            <a:ext cx="1984267" cy="8960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Committee Support</a:t>
            </a:r>
          </a:p>
        </p:txBody>
      </p:sp>
    </p:spTree>
    <p:extLst>
      <p:ext uri="{BB962C8B-B14F-4D97-AF65-F5344CB8AC3E}">
        <p14:creationId xmlns:p14="http://schemas.microsoft.com/office/powerpoint/2010/main" val="176704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31CF-1695-878F-04B2-0AC16CE20D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Batang"/>
              </a:rPr>
              <a:t>Resource Considerations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24FCF-9FCF-9737-247F-08906ACBEFC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4932" y="1252279"/>
            <a:ext cx="8229827" cy="55850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US" dirty="0"/>
              <a:t>Create lasting value with limited funds</a:t>
            </a:r>
          </a:p>
          <a:p>
            <a:pPr marL="1143000" lvl="1" indent="-457200">
              <a:buFont typeface="Courier New" panose="020B0604020202020204" pitchFamily="34" charset="0"/>
              <a:buChar char="o"/>
            </a:pPr>
            <a:r>
              <a:rPr lang="en-US" dirty="0"/>
              <a:t>Re-usable promotional resources (signage)</a:t>
            </a:r>
          </a:p>
          <a:p>
            <a:pPr marL="1143000" lvl="1" indent="-457200">
              <a:buFont typeface="Courier New" panose="020B0604020202020204" pitchFamily="34" charset="0"/>
              <a:buChar char="o"/>
            </a:pPr>
            <a:r>
              <a:rPr lang="en-US" dirty="0"/>
              <a:t>Affordable bulk purchases (pamphlets, button-making, office posters)</a:t>
            </a:r>
          </a:p>
          <a:p>
            <a:pPr marL="1143000" lvl="1" indent="-457200">
              <a:buFont typeface="Courier New" panose="020B0604020202020204" pitchFamily="34" charset="0"/>
              <a:buChar char="o"/>
            </a:pPr>
            <a:r>
              <a:rPr lang="en-US" dirty="0"/>
              <a:t>OER self-paced training course</a:t>
            </a:r>
          </a:p>
          <a:p>
            <a:pPr marL="457200" indent="-457200">
              <a:buChar char="•"/>
            </a:pPr>
            <a:r>
              <a:rPr lang="en-US" dirty="0"/>
              <a:t>Free/Low-Cost Projects</a:t>
            </a:r>
          </a:p>
          <a:p>
            <a:pPr marL="1143000" lvl="1" indent="-457200">
              <a:buFont typeface="Courier New" panose="020B0604020202020204" pitchFamily="34" charset="0"/>
              <a:buChar char="o"/>
            </a:pPr>
            <a:r>
              <a:rPr lang="en-US" dirty="0"/>
              <a:t>Annual ZTC Faculty Champion Award Certificate</a:t>
            </a:r>
          </a:p>
          <a:p>
            <a:pPr marL="1143000" lvl="1" indent="-457200">
              <a:buFont typeface="Courier New" panose="020B0604020202020204" pitchFamily="34" charset="0"/>
              <a:buChar char="o"/>
            </a:pPr>
            <a:r>
              <a:rPr lang="en-US" dirty="0"/>
              <a:t>ZTC training workshops</a:t>
            </a:r>
          </a:p>
          <a:p>
            <a:pPr marL="1143000" lvl="1" indent="-457200">
              <a:buFont typeface="Courier New" panose="020B0604020202020204" pitchFamily="34" charset="0"/>
              <a:buChar char="o"/>
            </a:pPr>
            <a:r>
              <a:rPr lang="en-US" dirty="0"/>
              <a:t>ZTC Community of Practice</a:t>
            </a:r>
          </a:p>
          <a:p>
            <a:pPr marL="1143000" lvl="1" indent="-457200">
              <a:buFont typeface="Courier New" panose="020B0604020202020204" pitchFamily="34" charset="0"/>
              <a:buChar char="o"/>
            </a:pPr>
            <a:r>
              <a:rPr lang="en-US" dirty="0"/>
              <a:t>Reports to governing bodies (Student Senate, Academic Senate, President's Council, etc.)</a:t>
            </a:r>
          </a:p>
          <a:p>
            <a:pPr marL="1600200" lvl="2" indent="-457200">
              <a:buFont typeface="Wingdings" panose="020B0604020202020204" pitchFamily="34" charset="0"/>
              <a:buChar char="§"/>
            </a:pPr>
            <a:r>
              <a:rPr lang="en-US" dirty="0"/>
              <a:t>Critical data collection (courses, surveys, focus group)</a:t>
            </a:r>
          </a:p>
          <a:p>
            <a:pPr marL="1143000" lvl="1" indent="-457200">
              <a:buFont typeface="Courier New" panose="020B0604020202020204" pitchFamily="34" charset="0"/>
              <a:buChar char="o"/>
            </a:pPr>
            <a:endParaRPr lang="en-US" dirty="0"/>
          </a:p>
        </p:txBody>
      </p:sp>
      <p:pic>
        <p:nvPicPr>
          <p:cNvPr id="10" name="Picture 9" descr="A cat wearing sunglasses and a jacket&#10;&#10;Description automatically generated">
            <a:extLst>
              <a:ext uri="{FF2B5EF4-FFF2-40B4-BE49-F238E27FC236}">
                <a16:creationId xmlns:a16="http://schemas.microsoft.com/office/drawing/2014/main" id="{8A8B6E13-B005-C3D9-6005-154125DF9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28" y="2659742"/>
            <a:ext cx="2645229" cy="268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50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AE648-D3A6-3AC4-CCF6-ED2CEFD907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Batang"/>
              </a:rPr>
              <a:t>MVC's Results in the past year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7FA3B-2C88-12FC-4682-2A09CF52FC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35861" y="1497208"/>
            <a:ext cx="8238898" cy="5022622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buChar char="•"/>
            </a:pPr>
            <a:r>
              <a:rPr lang="en-US" dirty="0"/>
              <a:t>18 percentile increase in ZTC courses offered (26.07% ZTC to 44.1%)</a:t>
            </a:r>
          </a:p>
          <a:p>
            <a:pPr marL="457200" indent="-457200">
              <a:buChar char="•"/>
            </a:pPr>
            <a:r>
              <a:rPr lang="en-US" dirty="0"/>
              <a:t>500 views of student-facing ZTC/OER </a:t>
            </a:r>
            <a:r>
              <a:rPr lang="en-US" dirty="0" err="1"/>
              <a:t>LibGuide</a:t>
            </a:r>
            <a:endParaRPr lang="en-US"/>
          </a:p>
          <a:p>
            <a:pPr marL="457200" indent="-457200">
              <a:buChar char="•"/>
            </a:pPr>
            <a:r>
              <a:rPr lang="en-US" dirty="0"/>
              <a:t>655 views of faculty-facing ZTC/OER </a:t>
            </a:r>
            <a:r>
              <a:rPr lang="en-US" dirty="0" err="1"/>
              <a:t>LibGuide</a:t>
            </a:r>
            <a:endParaRPr lang="en-US" dirty="0"/>
          </a:p>
          <a:p>
            <a:pPr marL="457200" indent="-457200">
              <a:buChar char="•"/>
            </a:pPr>
            <a:r>
              <a:rPr lang="en-US" dirty="0"/>
              <a:t>OER Course Badges Awarded (21 of 28)</a:t>
            </a:r>
          </a:p>
          <a:p>
            <a:pPr marL="457200" indent="-457200">
              <a:buChar char="•"/>
            </a:pPr>
            <a:r>
              <a:rPr lang="en-US" dirty="0"/>
              <a:t>18 grant-funded ZTC projects over the past year</a:t>
            </a:r>
          </a:p>
          <a:p>
            <a:pPr marL="457200" indent="-457200">
              <a:buChar char="•"/>
            </a:pPr>
            <a:r>
              <a:rPr lang="en-US" dirty="0"/>
              <a:t>Identified 27 OER textbooks for our </a:t>
            </a:r>
            <a:r>
              <a:rPr lang="en-US" dirty="0" err="1"/>
              <a:t>LibreTexts</a:t>
            </a:r>
            <a:r>
              <a:rPr lang="en-US" dirty="0"/>
              <a:t> Commons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24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113F05-7AA3-E5BE-79F2-F230B36409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65544"/>
            <a:ext cx="12191999" cy="110799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Questions?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Question mark boxes">
            <a:extLst>
              <a:ext uri="{FF2B5EF4-FFF2-40B4-BE49-F238E27FC236}">
                <a16:creationId xmlns:a16="http://schemas.microsoft.com/office/drawing/2014/main" id="{67920CE0-F6A3-92AE-CFDE-338175564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11519"/>
            <a:ext cx="9144000" cy="51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1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916D1-6E5B-BA77-8F43-80D0631FB1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440766"/>
            <a:ext cx="10506386" cy="586583"/>
          </a:xfrm>
        </p:spPr>
        <p:txBody>
          <a:bodyPr/>
          <a:lstStyle/>
          <a:p>
            <a:r>
              <a:rPr lang="en-US" dirty="0">
                <a:ea typeface="Batang"/>
              </a:rPr>
              <a:t>Today's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80214-D480-A4DA-83AE-72A2879904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08313" y="1497013"/>
            <a:ext cx="8266112" cy="45418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US" dirty="0"/>
              <a:t>OER Landscape at MVC</a:t>
            </a:r>
          </a:p>
          <a:p>
            <a:pPr marL="457200" indent="-457200">
              <a:buChar char="•"/>
            </a:pPr>
            <a:r>
              <a:rPr lang="en-US" dirty="0"/>
              <a:t>Identifying Needs and Setting Goals</a:t>
            </a:r>
          </a:p>
          <a:p>
            <a:pPr marL="457200" indent="-457200">
              <a:buChar char="•"/>
            </a:pPr>
            <a:r>
              <a:rPr lang="en-US" dirty="0"/>
              <a:t>Pairing Goals and Costs</a:t>
            </a:r>
          </a:p>
          <a:p>
            <a:pPr marL="457200" indent="-457200">
              <a:buChar char="•"/>
            </a:pPr>
            <a:r>
              <a:rPr lang="en-US" dirty="0"/>
              <a:t>MVC's Efforts</a:t>
            </a:r>
          </a:p>
          <a:p>
            <a:pPr marL="457200" indent="-457200">
              <a:buChar char="•"/>
            </a:pPr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579907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C2317-1309-852F-C4C8-4D8DBAB420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47850" y="1931988"/>
            <a:ext cx="8266113" cy="37623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Does anyone have funding dedicated for OER/ZTC outreach?</a:t>
            </a:r>
          </a:p>
        </p:txBody>
      </p:sp>
    </p:spTree>
    <p:extLst>
      <p:ext uri="{BB962C8B-B14F-4D97-AF65-F5344CB8AC3E}">
        <p14:creationId xmlns:p14="http://schemas.microsoft.com/office/powerpoint/2010/main" val="34814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E1A49-8199-ECBA-F9E7-551BEFA74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865" y="440766"/>
            <a:ext cx="10506386" cy="586583"/>
          </a:xfrm>
        </p:spPr>
        <p:txBody>
          <a:bodyPr>
            <a:normAutofit/>
          </a:bodyPr>
          <a:lstStyle/>
          <a:p>
            <a:r>
              <a:rPr lang="en-US" dirty="0"/>
              <a:t>OER Landscape at MVC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2B581-1464-7473-76FB-33CF5B84276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08647" y="1497208"/>
            <a:ext cx="8266112" cy="305246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indent="-457200">
              <a:buChar char="•"/>
            </a:pPr>
            <a:r>
              <a:rPr lang="en-US" dirty="0"/>
              <a:t>More formal OER work began in 2019</a:t>
            </a:r>
            <a:endParaRPr lang="en-US"/>
          </a:p>
          <a:p>
            <a:pPr marL="457200" indent="-457200">
              <a:buChar char="•"/>
            </a:pPr>
            <a:r>
              <a:rPr lang="en-US" dirty="0"/>
              <a:t>Creation of the Course Materials Affordability Committee in 2020</a:t>
            </a:r>
          </a:p>
          <a:p>
            <a:pPr marL="457200" indent="-457200">
              <a:buChar char="•"/>
            </a:pPr>
            <a:r>
              <a:rPr lang="en-US" dirty="0"/>
              <a:t>Full-Time OER Librarian</a:t>
            </a:r>
          </a:p>
          <a:p>
            <a:pPr marL="457200" indent="-457200">
              <a:buChar char="•"/>
            </a:pPr>
            <a:r>
              <a:rPr lang="en-US" dirty="0"/>
              <a:t>ZTC Data this semester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8448D-16EF-C3D6-5A74-DD3EDE97A0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78861" y="4733191"/>
            <a:ext cx="7948105" cy="1280743"/>
          </a:xfrm>
        </p:spPr>
        <p:txBody>
          <a:bodyPr vert="horz" lIns="137160" tIns="0" rIns="0" bIns="0" numCol="3" spcCol="640080" rtlCol="0" anchor="t">
            <a:normAutofit/>
          </a:bodyPr>
          <a:lstStyle/>
          <a:p>
            <a:pPr indent="-347345"/>
            <a:r>
              <a:rPr lang="en-US" dirty="0"/>
              <a:t>44.1% ZTC courses</a:t>
            </a:r>
          </a:p>
          <a:p>
            <a:pPr indent="-347345"/>
            <a:r>
              <a:rPr lang="en-US" dirty="0"/>
              <a:t>18.72% LTC courses</a:t>
            </a:r>
            <a:endParaRPr lang="en-US" noProof="0" dirty="0"/>
          </a:p>
          <a:p>
            <a:pPr indent="-347345"/>
            <a:r>
              <a:rPr lang="en-US" dirty="0"/>
              <a:t>5 ADT pathways</a:t>
            </a:r>
          </a:p>
          <a:p>
            <a:pPr indent="-347345"/>
            <a:r>
              <a:rPr lang="en-US" dirty="0"/>
              <a:t>Est. cost savings (Spring) $899,140</a:t>
            </a:r>
          </a:p>
        </p:txBody>
      </p:sp>
      <p:pic>
        <p:nvPicPr>
          <p:cNvPr id="7" name="Picture 6" descr="Hand drawn mural in shades of blue and green, with hands cupping a sprouting plant">
            <a:extLst>
              <a:ext uri="{FF2B5EF4-FFF2-40B4-BE49-F238E27FC236}">
                <a16:creationId xmlns:a16="http://schemas.microsoft.com/office/drawing/2014/main" id="{F6859F23-263B-D996-EBB0-25A5FE123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" y="2745509"/>
            <a:ext cx="274340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66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482E-FBC4-C934-FE0A-2AD0ACDF00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Batang"/>
              </a:rPr>
              <a:t>Challenges in Our Landscape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33372-90D1-3ACA-9EBC-72EC409AE33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44932" y="1497208"/>
            <a:ext cx="8229827" cy="4766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US" dirty="0"/>
              <a:t>No standing budget for OER</a:t>
            </a:r>
          </a:p>
          <a:p>
            <a:pPr marL="457200" indent="-457200">
              <a:buChar char="•"/>
            </a:pPr>
            <a:r>
              <a:rPr lang="en-US" dirty="0"/>
              <a:t>No formal vetting process for ZTC courses</a:t>
            </a:r>
          </a:p>
          <a:p>
            <a:pPr marL="457200" indent="-457200">
              <a:buChar char="•"/>
            </a:pPr>
            <a:r>
              <a:rPr lang="en-US" dirty="0"/>
              <a:t>Faculty understanding of ZTC, LTC, and OER</a:t>
            </a:r>
          </a:p>
        </p:txBody>
      </p:sp>
    </p:spTree>
    <p:extLst>
      <p:ext uri="{BB962C8B-B14F-4D97-AF65-F5344CB8AC3E}">
        <p14:creationId xmlns:p14="http://schemas.microsoft.com/office/powerpoint/2010/main" val="2071542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091F-2E1A-3912-A662-9729BFF72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579" y="440766"/>
            <a:ext cx="10506386" cy="586583"/>
          </a:xfrm>
        </p:spPr>
        <p:txBody>
          <a:bodyPr/>
          <a:lstStyle/>
          <a:p>
            <a:r>
              <a:rPr lang="en-US" dirty="0">
                <a:ea typeface="Batang"/>
              </a:rPr>
              <a:t>Needs &amp;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C666B-BB3E-B2ED-8A5E-19221BAAE8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865" y="1665516"/>
            <a:ext cx="2492882" cy="35068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Successful outreach efforts must be directed towards meeting specific goals. </a:t>
            </a:r>
          </a:p>
          <a:p>
            <a:r>
              <a:rPr lang="en-US" dirty="0"/>
              <a:t>There are numerous approaches to identifying your institution's needs.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7AEC9E-CD35-42D1-BC0E-9ADB786E41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22978" y="1532515"/>
            <a:ext cx="777240" cy="777240"/>
          </a:xfrm>
        </p:spPr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1" name="Text Placeholder 110">
            <a:extLst>
              <a:ext uri="{FF2B5EF4-FFF2-40B4-BE49-F238E27FC236}">
                <a16:creationId xmlns:a16="http://schemas.microsoft.com/office/drawing/2014/main" id="{E98D4F18-5E2F-031D-60BB-4B142E36E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1376" y="1355087"/>
            <a:ext cx="5052635" cy="1132097"/>
          </a:xfrm>
        </p:spPr>
        <p:txBody>
          <a:bodyPr>
            <a:normAutofit/>
          </a:bodyPr>
          <a:lstStyle/>
          <a:p>
            <a:r>
              <a:rPr lang="en-US" dirty="0"/>
              <a:t>Mapping pathway progress (discipline prioritization)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9B9F52-1D1B-C12E-B4CD-FE05CFE5D1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22978" y="3030332"/>
            <a:ext cx="777240" cy="777240"/>
          </a:xfrm>
        </p:spPr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43AE4C46-DDC1-E4A5-9BB9-D3B96E0DB1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1375" y="2852903"/>
            <a:ext cx="5052635" cy="1132097"/>
          </a:xfrm>
        </p:spPr>
        <p:txBody>
          <a:bodyPr>
            <a:normAutofit/>
          </a:bodyPr>
          <a:lstStyle/>
          <a:p>
            <a:r>
              <a:rPr lang="en-US" dirty="0"/>
              <a:t>Speaking with stakeholders (faculty and students)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4D62A7-4691-23C9-A9A0-E32D8B7496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2978" y="4528149"/>
            <a:ext cx="777240" cy="777240"/>
          </a:xfrm>
        </p:spPr>
        <p:txBody>
          <a:bodyPr>
            <a:norm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8C559730-60A8-902B-3589-AA34371DB4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375" y="4350721"/>
            <a:ext cx="5052635" cy="1132097"/>
          </a:xfrm>
        </p:spPr>
        <p:txBody>
          <a:bodyPr>
            <a:normAutofit/>
          </a:bodyPr>
          <a:lstStyle/>
          <a:p>
            <a:r>
              <a:rPr lang="en-US" dirty="0"/>
              <a:t>Reviewing the processes (bookstore, course schedule, grant approval)</a:t>
            </a:r>
          </a:p>
        </p:txBody>
      </p:sp>
    </p:spTree>
    <p:extLst>
      <p:ext uri="{BB962C8B-B14F-4D97-AF65-F5344CB8AC3E}">
        <p14:creationId xmlns:p14="http://schemas.microsoft.com/office/powerpoint/2010/main" val="1153812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091F-2E1A-3912-A662-9729BFF72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508" y="440766"/>
            <a:ext cx="10506386" cy="586583"/>
          </a:xfrm>
        </p:spPr>
        <p:txBody>
          <a:bodyPr/>
          <a:lstStyle/>
          <a:p>
            <a:r>
              <a:rPr lang="en-US" dirty="0">
                <a:ea typeface="Batang"/>
              </a:rPr>
              <a:t>MVC's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BC666B-BB3E-B2ED-8A5E-19221BAAE8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865" y="1665516"/>
            <a:ext cx="2492882" cy="350687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It took at least six months to figure out the landscape and college needs. 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7AEC9E-CD35-42D1-BC0E-9ADB786E41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22978" y="1532515"/>
            <a:ext cx="777240" cy="777240"/>
          </a:xfrm>
        </p:spPr>
        <p:txBody>
          <a:bodyPr>
            <a:norm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11" name="Text Placeholder 110">
            <a:extLst>
              <a:ext uri="{FF2B5EF4-FFF2-40B4-BE49-F238E27FC236}">
                <a16:creationId xmlns:a16="http://schemas.microsoft.com/office/drawing/2014/main" id="{E98D4F18-5E2F-031D-60BB-4B142E36E3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1376" y="1355087"/>
            <a:ext cx="5052635" cy="1132097"/>
          </a:xfrm>
        </p:spPr>
        <p:txBody>
          <a:bodyPr>
            <a:normAutofit/>
          </a:bodyPr>
          <a:lstStyle/>
          <a:p>
            <a:r>
              <a:rPr lang="en-US" dirty="0"/>
              <a:t>Grant fulfillment – new ADT pathways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9B9F52-1D1B-C12E-B4CD-FE05CFE5D1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22978" y="3030332"/>
            <a:ext cx="777240" cy="777240"/>
          </a:xfrm>
        </p:spPr>
        <p:txBody>
          <a:bodyPr>
            <a:norm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2" name="Text Placeholder 111">
            <a:extLst>
              <a:ext uri="{FF2B5EF4-FFF2-40B4-BE49-F238E27FC236}">
                <a16:creationId xmlns:a16="http://schemas.microsoft.com/office/drawing/2014/main" id="{43AE4C46-DDC1-E4A5-9BB9-D3B96E0DB1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71375" y="2852903"/>
            <a:ext cx="5052635" cy="1132097"/>
          </a:xfrm>
        </p:spPr>
        <p:txBody>
          <a:bodyPr>
            <a:normAutofit/>
          </a:bodyPr>
          <a:lstStyle/>
          <a:p>
            <a:r>
              <a:rPr lang="en-US" dirty="0"/>
              <a:t>Improved learning penetration and retention; and student awareness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C4D62A7-4691-23C9-A9A0-E32D8B7496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22978" y="4528149"/>
            <a:ext cx="777240" cy="777240"/>
          </a:xfrm>
        </p:spPr>
        <p:txBody>
          <a:bodyPr>
            <a:norm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8C559730-60A8-902B-3589-AA34371DB4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1375" y="4350721"/>
            <a:ext cx="5052635" cy="1132097"/>
          </a:xfrm>
        </p:spPr>
        <p:txBody>
          <a:bodyPr>
            <a:normAutofit fontScale="92500"/>
          </a:bodyPr>
          <a:lstStyle/>
          <a:p>
            <a:r>
              <a:rPr lang="en-US" dirty="0"/>
              <a:t>Improved processes: Course verification and consistency of reporting</a:t>
            </a:r>
          </a:p>
        </p:txBody>
      </p:sp>
    </p:spTree>
    <p:extLst>
      <p:ext uri="{BB962C8B-B14F-4D97-AF65-F5344CB8AC3E}">
        <p14:creationId xmlns:p14="http://schemas.microsoft.com/office/powerpoint/2010/main" val="1807899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E9E1F-A19F-9E73-3636-1AD1957158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a typeface="Batang"/>
              </a:rPr>
              <a:t>What I learned Mapping the Pathways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85B57-BBF1-D8FA-F8CE-8198954615A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Char char="•"/>
            </a:pPr>
            <a:r>
              <a:rPr lang="en-US" dirty="0"/>
              <a:t>Opportunities for 'easy win programs'</a:t>
            </a:r>
          </a:p>
          <a:p>
            <a:pPr marL="457200" indent="-457200">
              <a:buChar char="•"/>
            </a:pPr>
            <a:r>
              <a:rPr lang="en-US" dirty="0"/>
              <a:t>Which programs to approach</a:t>
            </a:r>
            <a:endParaRPr lang="en-US"/>
          </a:p>
          <a:p>
            <a:pPr marL="457200" indent="-457200">
              <a:buChar char="•"/>
            </a:pPr>
            <a:r>
              <a:rPr lang="en-US" dirty="0"/>
              <a:t>Which programs would be more challenging</a:t>
            </a:r>
          </a:p>
          <a:p>
            <a:pPr marL="1143000" lvl="1" indent="-457200">
              <a:buFont typeface="Courier New" panose="020B0604020202020204" pitchFamily="34" charset="0"/>
              <a:buChar char="o"/>
            </a:pPr>
            <a:r>
              <a:rPr lang="en-US" dirty="0"/>
              <a:t>Pace yourself with difficult conversations</a:t>
            </a:r>
          </a:p>
          <a:p>
            <a:pPr marL="457200" indent="-45720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154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E9E1F-A19F-9E73-3636-1AD1957158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Batang"/>
              </a:rPr>
              <a:t>What I learned Speaking with Stakeholders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E85B57-BBF1-D8FA-F8CE-8198954615A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457200">
              <a:buChar char="•"/>
            </a:pPr>
            <a:r>
              <a:rPr lang="en-US" dirty="0"/>
              <a:t>Surveys demonstrated that students are increasingly comfortable with </a:t>
            </a:r>
            <a:r>
              <a:rPr lang="en-US" dirty="0" err="1"/>
              <a:t>ebooks</a:t>
            </a:r>
          </a:p>
          <a:p>
            <a:pPr marL="457200" indent="-457200">
              <a:buChar char="•"/>
            </a:pPr>
            <a:r>
              <a:rPr lang="en-US" dirty="0"/>
              <a:t>Focus group showed that students do not overly rely on mobile devices for reading</a:t>
            </a:r>
          </a:p>
          <a:p>
            <a:pPr marL="457200" indent="-457200">
              <a:buChar char="•"/>
            </a:pPr>
            <a:r>
              <a:rPr lang="en-US" dirty="0"/>
              <a:t>Speaking with faculty identified misunderstandings in OER and book-buying processes</a:t>
            </a:r>
          </a:p>
          <a:p>
            <a:pPr marL="457200" indent="-45720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947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D4D0E9"/>
      </a:accent2>
      <a:accent3>
        <a:srgbClr val="0070C0"/>
      </a:accent3>
      <a:accent4>
        <a:srgbClr val="FFC000"/>
      </a:accent4>
      <a:accent5>
        <a:srgbClr val="362795"/>
      </a:accent5>
      <a:accent6>
        <a:srgbClr val="70AD47"/>
      </a:accent6>
      <a:hlink>
        <a:srgbClr val="85DFFF"/>
      </a:hlink>
      <a:folHlink>
        <a:srgbClr val="00B0F0"/>
      </a:folHlink>
    </a:clrScheme>
    <a:fontScheme name="Custom 61">
      <a:majorFont>
        <a:latin typeface="Batang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45175639_Win32_SL_V3" id="{E3BABE8A-5E36-4CEB-8367-07951D61F935}" vid="{CBF2C544-30BB-46F6-928C-1C11FB7997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1C2A15-7366-43A1-B7CD-9C6962E5A8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2B3A36-3019-4E93-B322-5E261AC5876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739EF8B-F994-4519-B48E-10C452FEAD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496</Words>
  <Application>Microsoft Office PowerPoint</Application>
  <PresentationFormat>Widescreen</PresentationFormat>
  <Paragraphs>86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Batang</vt:lpstr>
      <vt:lpstr>Arial</vt:lpstr>
      <vt:lpstr>Calibri</vt:lpstr>
      <vt:lpstr>Corbel</vt:lpstr>
      <vt:lpstr>Courier New</vt:lpstr>
      <vt:lpstr>Wingdings</vt:lpstr>
      <vt:lpstr>Custom</vt:lpstr>
      <vt:lpstr>Open Outreach</vt:lpstr>
      <vt:lpstr>Today's Agenda</vt:lpstr>
      <vt:lpstr>Does anyone have funding dedicated for OER/ZTC outreach?</vt:lpstr>
      <vt:lpstr>OER Landscape at MVC</vt:lpstr>
      <vt:lpstr>Challenges in Our Landscape</vt:lpstr>
      <vt:lpstr>Needs &amp; Goals</vt:lpstr>
      <vt:lpstr>MVC's Needs</vt:lpstr>
      <vt:lpstr>What I learned Mapping the Pathways</vt:lpstr>
      <vt:lpstr>What I learned Speaking with Stakeholders</vt:lpstr>
      <vt:lpstr>What goals have you set for OER/ZTC outreach? </vt:lpstr>
      <vt:lpstr>Last Year's Goals</vt:lpstr>
      <vt:lpstr>Available Resources?</vt:lpstr>
      <vt:lpstr>Resource Considerations</vt:lpstr>
      <vt:lpstr>MVC's Results in the past year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ASCCC1</cp:lastModifiedBy>
  <cp:revision>366</cp:revision>
  <dcterms:created xsi:type="dcterms:W3CDTF">2024-09-09T23:21:23Z</dcterms:created>
  <dcterms:modified xsi:type="dcterms:W3CDTF">2024-10-09T18:04:18Z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