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4"/>
  </p:sldMasterIdLst>
  <p:notesMasterIdLst>
    <p:notesMasterId r:id="rId20"/>
  </p:notesMasterIdLst>
  <p:handoutMasterIdLst>
    <p:handoutMasterId r:id="rId21"/>
  </p:handoutMasterIdLst>
  <p:sldIdLst>
    <p:sldId id="314" r:id="rId5"/>
    <p:sldId id="329" r:id="rId6"/>
    <p:sldId id="343" r:id="rId7"/>
    <p:sldId id="350" r:id="rId8"/>
    <p:sldId id="339" r:id="rId9"/>
    <p:sldId id="322" r:id="rId10"/>
    <p:sldId id="328" r:id="rId11"/>
    <p:sldId id="345" r:id="rId12"/>
    <p:sldId id="347" r:id="rId13"/>
    <p:sldId id="346" r:id="rId14"/>
    <p:sldId id="348" r:id="rId15"/>
    <p:sldId id="344" r:id="rId16"/>
    <p:sldId id="351" r:id="rId17"/>
    <p:sldId id="325" r:id="rId18"/>
    <p:sldId id="33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DFE"/>
    <a:srgbClr val="D4DDFE"/>
    <a:srgbClr val="D5DEFF"/>
    <a:srgbClr val="F6F7FF"/>
    <a:srgbClr val="DBDCE5"/>
    <a:srgbClr val="F0F1FB"/>
    <a:srgbClr val="DFE1F6"/>
    <a:srgbClr val="EEEFF5"/>
    <a:srgbClr val="DFE1EF"/>
    <a:srgbClr val="A9B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1D5616-95D0-5824-39AD-A1355AE03274}" v="1314" dt="2024-10-21T18:15:37.571"/>
    <p1510:client id="{B5E93283-BCF7-7588-0D10-9E2FB99C151C}" v="714" dt="2024-10-22T23:10:43.128"/>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25" autoAdjust="0"/>
    <p:restoredTop sz="95394" autoAdjust="0"/>
  </p:normalViewPr>
  <p:slideViewPr>
    <p:cSldViewPr snapToGrid="0">
      <p:cViewPr varScale="1">
        <p:scale>
          <a:sx n="106" d="100"/>
          <a:sy n="106" d="100"/>
        </p:scale>
        <p:origin x="1134" y="114"/>
      </p:cViewPr>
      <p:guideLst>
        <p:guide orient="horz" pos="1416"/>
        <p:guide orient="horz" pos="1008"/>
        <p:guide pos="3840"/>
      </p:guideLst>
    </p:cSldViewPr>
  </p:slideViewPr>
  <p:outlineViewPr>
    <p:cViewPr>
      <p:scale>
        <a:sx n="33" d="100"/>
        <a:sy n="33" d="100"/>
      </p:scale>
      <p:origin x="0" y="-10368"/>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hyperlink" Target="https://nowebwithoutwomen.com/" TargetMode="External"/><Relationship Id="rId2" Type="http://schemas.openxmlformats.org/officeDocument/2006/relationships/hyperlink" Target="https://creativecommons.org/licenses/by-nc-sa/4.0/deed.en" TargetMode="External"/><Relationship Id="rId1" Type="http://schemas.openxmlformats.org/officeDocument/2006/relationships/hyperlink" Target="https://rotel.pressbooks.pub/culturally-responsive-computing/"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nowebwithoutwomen.com/" TargetMode="External"/><Relationship Id="rId2" Type="http://schemas.openxmlformats.org/officeDocument/2006/relationships/hyperlink" Target="https://rotel.pressbooks.pub/culturally-responsive-computing/" TargetMode="External"/><Relationship Id="rId1" Type="http://schemas.openxmlformats.org/officeDocument/2006/relationships/hyperlink" Target="https://creativecommons.org/licenses/by-nc-sa/4.0/deed.en"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B70E56-C38F-453D-AFEE-5D9834E4A508}"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78456BA1-0608-41ED-BC5B-9B1979FD0A49}">
      <dgm:prSet/>
      <dgm:spPr/>
      <dgm:t>
        <a:bodyPr/>
        <a:lstStyle/>
        <a:p>
          <a:r>
            <a:rPr lang="en-US" dirty="0"/>
            <a:t>Introduction</a:t>
          </a:r>
        </a:p>
      </dgm:t>
    </dgm:pt>
    <dgm:pt modelId="{F8FFFFCC-0D0C-415D-BDEB-37AA9D67244E}" type="parTrans" cxnId="{FA77A815-FD25-4E93-8A8D-93DC14A680E4}">
      <dgm:prSet/>
      <dgm:spPr/>
      <dgm:t>
        <a:bodyPr/>
        <a:lstStyle/>
        <a:p>
          <a:endParaRPr lang="en-US"/>
        </a:p>
      </dgm:t>
    </dgm:pt>
    <dgm:pt modelId="{7BEAB6B3-61AC-4049-9929-344648DA11B3}" type="sibTrans" cxnId="{FA77A815-FD25-4E93-8A8D-93DC14A680E4}">
      <dgm:prSet/>
      <dgm:spPr/>
      <dgm:t>
        <a:bodyPr/>
        <a:lstStyle/>
        <a:p>
          <a:endParaRPr lang="en-US"/>
        </a:p>
      </dgm:t>
    </dgm:pt>
    <dgm:pt modelId="{A5F40C30-897D-446C-B996-25761E0CB3A4}">
      <dgm:prSet/>
      <dgm:spPr/>
      <dgm:t>
        <a:bodyPr/>
        <a:lstStyle/>
        <a:p>
          <a:pPr rtl="0"/>
          <a:r>
            <a:rPr lang="en-US" dirty="0"/>
            <a:t>OER versus </a:t>
          </a:r>
          <a:r>
            <a:rPr lang="en-US" dirty="0">
              <a:latin typeface="Calibri Light" panose="020F0302020204030204"/>
            </a:rPr>
            <a:t>Open Source</a:t>
          </a:r>
          <a:endParaRPr lang="en-US" dirty="0"/>
        </a:p>
      </dgm:t>
    </dgm:pt>
    <dgm:pt modelId="{5B185238-13CA-407C-93D9-C6B94AA64A90}" type="parTrans" cxnId="{874D9B6F-2996-4366-AE71-6D7D31E65FBE}">
      <dgm:prSet/>
      <dgm:spPr/>
      <dgm:t>
        <a:bodyPr/>
        <a:lstStyle/>
        <a:p>
          <a:endParaRPr lang="en-US"/>
        </a:p>
      </dgm:t>
    </dgm:pt>
    <dgm:pt modelId="{1E7B85D8-1CF0-47D6-9F1A-B4ACFC350BB3}" type="sibTrans" cxnId="{874D9B6F-2996-4366-AE71-6D7D31E65FBE}">
      <dgm:prSet/>
      <dgm:spPr/>
      <dgm:t>
        <a:bodyPr/>
        <a:lstStyle/>
        <a:p>
          <a:endParaRPr lang="en-US"/>
        </a:p>
      </dgm:t>
    </dgm:pt>
    <dgm:pt modelId="{09015748-48C2-4665-91F5-FFB35CC5F37B}">
      <dgm:prSet/>
      <dgm:spPr/>
      <dgm:t>
        <a:bodyPr/>
        <a:lstStyle/>
        <a:p>
          <a:r>
            <a:rPr lang="en-US" dirty="0"/>
            <a:t>State OER Resource Lists </a:t>
          </a:r>
        </a:p>
      </dgm:t>
    </dgm:pt>
    <dgm:pt modelId="{C8E54EA8-955C-49A9-A6F9-A20C5072BC32}" type="parTrans" cxnId="{0888DB70-0EA7-4C1F-B893-02ABA76D6D08}">
      <dgm:prSet/>
      <dgm:spPr/>
      <dgm:t>
        <a:bodyPr/>
        <a:lstStyle/>
        <a:p>
          <a:endParaRPr lang="en-US"/>
        </a:p>
      </dgm:t>
    </dgm:pt>
    <dgm:pt modelId="{D4E7407C-D5A8-4DF9-87B1-80E340DA2110}" type="sibTrans" cxnId="{0888DB70-0EA7-4C1F-B893-02ABA76D6D08}">
      <dgm:prSet/>
      <dgm:spPr/>
      <dgm:t>
        <a:bodyPr/>
        <a:lstStyle/>
        <a:p>
          <a:endParaRPr lang="en-US"/>
        </a:p>
      </dgm:t>
    </dgm:pt>
    <dgm:pt modelId="{B722F7FF-39FF-49F3-8F89-4781D62976F1}">
      <dgm:prSet/>
      <dgm:spPr/>
      <dgm:t>
        <a:bodyPr/>
        <a:lstStyle/>
        <a:p>
          <a:pPr rtl="0"/>
          <a:r>
            <a:rPr lang="en-US" dirty="0">
              <a:solidFill>
                <a:srgbClr val="000000"/>
              </a:solidFill>
              <a:latin typeface="Calibri"/>
              <a:cs typeface="Calibri"/>
            </a:rPr>
            <a:t>Free Resources </a:t>
          </a:r>
          <a:endParaRPr lang="en-US" dirty="0">
            <a:latin typeface="Calibri"/>
            <a:cs typeface="Calibri"/>
          </a:endParaRPr>
        </a:p>
      </dgm:t>
    </dgm:pt>
    <dgm:pt modelId="{11498837-91AF-44F0-B2D7-CE0BD0C589AC}" type="parTrans" cxnId="{2CC794A7-220D-42B1-A0A2-78A8E3C515FB}">
      <dgm:prSet/>
      <dgm:spPr/>
      <dgm:t>
        <a:bodyPr/>
        <a:lstStyle/>
        <a:p>
          <a:endParaRPr lang="en-US"/>
        </a:p>
      </dgm:t>
    </dgm:pt>
    <dgm:pt modelId="{562509EA-DEDD-4156-83B2-91DA6A5A0126}" type="sibTrans" cxnId="{2CC794A7-220D-42B1-A0A2-78A8E3C515FB}">
      <dgm:prSet/>
      <dgm:spPr/>
      <dgm:t>
        <a:bodyPr/>
        <a:lstStyle/>
        <a:p>
          <a:endParaRPr lang="en-US"/>
        </a:p>
      </dgm:t>
    </dgm:pt>
    <dgm:pt modelId="{81AB7872-FAC6-4E9B-905D-9CF9F42E8C8C}">
      <dgm:prSet/>
      <dgm:spPr/>
      <dgm:t>
        <a:bodyPr/>
        <a:lstStyle/>
        <a:p>
          <a:r>
            <a:rPr lang="en-US" dirty="0"/>
            <a:t>Equity Resources</a:t>
          </a:r>
        </a:p>
      </dgm:t>
    </dgm:pt>
    <dgm:pt modelId="{D2584828-293C-433C-B1A0-4655B10EC807}" type="parTrans" cxnId="{11F13C7F-2EC9-48F1-BB3F-3CAA9EC125D8}">
      <dgm:prSet/>
      <dgm:spPr/>
      <dgm:t>
        <a:bodyPr/>
        <a:lstStyle/>
        <a:p>
          <a:endParaRPr lang="en-US"/>
        </a:p>
      </dgm:t>
    </dgm:pt>
    <dgm:pt modelId="{1E0BF0EE-A33B-42BB-8B42-02E851554AAD}" type="sibTrans" cxnId="{11F13C7F-2EC9-48F1-BB3F-3CAA9EC125D8}">
      <dgm:prSet/>
      <dgm:spPr/>
      <dgm:t>
        <a:bodyPr/>
        <a:lstStyle/>
        <a:p>
          <a:endParaRPr lang="en-US"/>
        </a:p>
      </dgm:t>
    </dgm:pt>
    <dgm:pt modelId="{5124158C-DEA6-48B8-9B7B-ECCF0334B957}">
      <dgm:prSet/>
      <dgm:spPr/>
      <dgm:t>
        <a:bodyPr/>
        <a:lstStyle/>
        <a:p>
          <a:r>
            <a:rPr lang="en-US" dirty="0"/>
            <a:t>Moving Forward</a:t>
          </a:r>
        </a:p>
      </dgm:t>
    </dgm:pt>
    <dgm:pt modelId="{E9EAAF0B-52F7-4065-97F1-8594A12AE9D2}" type="parTrans" cxnId="{C33C8E64-6952-49A1-B39E-F79F53B2370D}">
      <dgm:prSet/>
      <dgm:spPr/>
      <dgm:t>
        <a:bodyPr/>
        <a:lstStyle/>
        <a:p>
          <a:endParaRPr lang="en-US"/>
        </a:p>
      </dgm:t>
    </dgm:pt>
    <dgm:pt modelId="{D6F6C616-5958-4423-9A24-D6651151761E}" type="sibTrans" cxnId="{C33C8E64-6952-49A1-B39E-F79F53B2370D}">
      <dgm:prSet/>
      <dgm:spPr/>
      <dgm:t>
        <a:bodyPr/>
        <a:lstStyle/>
        <a:p>
          <a:endParaRPr lang="en-US"/>
        </a:p>
      </dgm:t>
    </dgm:pt>
    <dgm:pt modelId="{CF7186E9-43B0-487A-B526-BE9CFA78B847}">
      <dgm:prSet phldr="0"/>
      <dgm:spPr/>
      <dgm:t>
        <a:bodyPr/>
        <a:lstStyle/>
        <a:p>
          <a:r>
            <a:rPr lang="en-US" dirty="0">
              <a:latin typeface="Calibri Light" panose="020F0302020204030204"/>
            </a:rPr>
            <a:t>Example of Textbook Adoption</a:t>
          </a:r>
          <a:endParaRPr lang="en-US" dirty="0"/>
        </a:p>
      </dgm:t>
    </dgm:pt>
    <dgm:pt modelId="{CCE2CF77-90FC-42A7-A83B-677BB23282C2}" type="parTrans" cxnId="{C9097F10-2D44-472A-B38B-12680130ADEE}">
      <dgm:prSet/>
      <dgm:spPr/>
      <dgm:t>
        <a:bodyPr/>
        <a:lstStyle/>
        <a:p>
          <a:endParaRPr lang="en-US"/>
        </a:p>
      </dgm:t>
    </dgm:pt>
    <dgm:pt modelId="{0D306FB8-DA28-4125-8659-D9CAC4AA601C}" type="sibTrans" cxnId="{C9097F10-2D44-472A-B38B-12680130ADEE}">
      <dgm:prSet/>
      <dgm:spPr/>
      <dgm:t>
        <a:bodyPr/>
        <a:lstStyle/>
        <a:p>
          <a:endParaRPr lang="en-US"/>
        </a:p>
      </dgm:t>
    </dgm:pt>
    <dgm:pt modelId="{0EC91CB2-3498-4A5B-A338-F46106E7115F}" type="pres">
      <dgm:prSet presAssocID="{C0B70E56-C38F-453D-AFEE-5D9834E4A508}" presName="Name0" presStyleCnt="0">
        <dgm:presLayoutVars>
          <dgm:dir/>
          <dgm:animLvl val="lvl"/>
          <dgm:resizeHandles val="exact"/>
        </dgm:presLayoutVars>
      </dgm:prSet>
      <dgm:spPr/>
    </dgm:pt>
    <dgm:pt modelId="{B9D891AA-1100-4BB2-BA19-1C482A476505}" type="pres">
      <dgm:prSet presAssocID="{78456BA1-0608-41ED-BC5B-9B1979FD0A49}" presName="linNode" presStyleCnt="0"/>
      <dgm:spPr/>
    </dgm:pt>
    <dgm:pt modelId="{EEC4A61E-39A8-4338-B88D-340297332A75}" type="pres">
      <dgm:prSet presAssocID="{78456BA1-0608-41ED-BC5B-9B1979FD0A49}" presName="parentText" presStyleLbl="node1" presStyleIdx="0" presStyleCnt="7">
        <dgm:presLayoutVars>
          <dgm:chMax val="1"/>
          <dgm:bulletEnabled val="1"/>
        </dgm:presLayoutVars>
      </dgm:prSet>
      <dgm:spPr/>
    </dgm:pt>
    <dgm:pt modelId="{9A3F01CD-29C3-4B47-86D0-1BE4A1497B12}" type="pres">
      <dgm:prSet presAssocID="{7BEAB6B3-61AC-4049-9929-344648DA11B3}" presName="sp" presStyleCnt="0"/>
      <dgm:spPr/>
    </dgm:pt>
    <dgm:pt modelId="{E3ADFE1B-1182-4596-A747-6EC4E7216C0C}" type="pres">
      <dgm:prSet presAssocID="{A5F40C30-897D-446C-B996-25761E0CB3A4}" presName="linNode" presStyleCnt="0"/>
      <dgm:spPr/>
    </dgm:pt>
    <dgm:pt modelId="{FDD733F9-1A6F-47D3-BE62-97C7E91E247B}" type="pres">
      <dgm:prSet presAssocID="{A5F40C30-897D-446C-B996-25761E0CB3A4}" presName="parentText" presStyleLbl="node1" presStyleIdx="1" presStyleCnt="7">
        <dgm:presLayoutVars>
          <dgm:chMax val="1"/>
          <dgm:bulletEnabled val="1"/>
        </dgm:presLayoutVars>
      </dgm:prSet>
      <dgm:spPr/>
    </dgm:pt>
    <dgm:pt modelId="{42DB25C0-6BC6-48D8-8129-9C1C770C5EE6}" type="pres">
      <dgm:prSet presAssocID="{1E7B85D8-1CF0-47D6-9F1A-B4ACFC350BB3}" presName="sp" presStyleCnt="0"/>
      <dgm:spPr/>
    </dgm:pt>
    <dgm:pt modelId="{8B83B17A-0DEF-4C6B-B833-A960F2BB0C05}" type="pres">
      <dgm:prSet presAssocID="{09015748-48C2-4665-91F5-FFB35CC5F37B}" presName="linNode" presStyleCnt="0"/>
      <dgm:spPr/>
    </dgm:pt>
    <dgm:pt modelId="{DD84EC75-68B5-43D2-90A9-0BC942E63B73}" type="pres">
      <dgm:prSet presAssocID="{09015748-48C2-4665-91F5-FFB35CC5F37B}" presName="parentText" presStyleLbl="node1" presStyleIdx="2" presStyleCnt="7">
        <dgm:presLayoutVars>
          <dgm:chMax val="1"/>
          <dgm:bulletEnabled val="1"/>
        </dgm:presLayoutVars>
      </dgm:prSet>
      <dgm:spPr/>
    </dgm:pt>
    <dgm:pt modelId="{407726DD-A318-4060-9168-A5D974298DB1}" type="pres">
      <dgm:prSet presAssocID="{D4E7407C-D5A8-4DF9-87B1-80E340DA2110}" presName="sp" presStyleCnt="0"/>
      <dgm:spPr/>
    </dgm:pt>
    <dgm:pt modelId="{D6CA7981-E9A2-4F91-9B51-3AC79DD746AB}" type="pres">
      <dgm:prSet presAssocID="{B722F7FF-39FF-49F3-8F89-4781D62976F1}" presName="linNode" presStyleCnt="0"/>
      <dgm:spPr/>
    </dgm:pt>
    <dgm:pt modelId="{D65336C2-26C3-4988-84D9-605CC62E15D2}" type="pres">
      <dgm:prSet presAssocID="{B722F7FF-39FF-49F3-8F89-4781D62976F1}" presName="parentText" presStyleLbl="node1" presStyleIdx="3" presStyleCnt="7">
        <dgm:presLayoutVars>
          <dgm:chMax val="1"/>
          <dgm:bulletEnabled val="1"/>
        </dgm:presLayoutVars>
      </dgm:prSet>
      <dgm:spPr/>
    </dgm:pt>
    <dgm:pt modelId="{F6700892-09E3-4ACB-8441-B171BC977718}" type="pres">
      <dgm:prSet presAssocID="{562509EA-DEDD-4156-83B2-91DA6A5A0126}" presName="sp" presStyleCnt="0"/>
      <dgm:spPr/>
    </dgm:pt>
    <dgm:pt modelId="{FD33527B-09DB-4ED7-A90D-413D57170FA7}" type="pres">
      <dgm:prSet presAssocID="{CF7186E9-43B0-487A-B526-BE9CFA78B847}" presName="linNode" presStyleCnt="0"/>
      <dgm:spPr/>
    </dgm:pt>
    <dgm:pt modelId="{2CE867E7-B1E6-4F64-853E-8FC0B29CE00C}" type="pres">
      <dgm:prSet presAssocID="{CF7186E9-43B0-487A-B526-BE9CFA78B847}" presName="parentText" presStyleLbl="node1" presStyleIdx="4" presStyleCnt="7">
        <dgm:presLayoutVars>
          <dgm:chMax val="1"/>
          <dgm:bulletEnabled val="1"/>
        </dgm:presLayoutVars>
      </dgm:prSet>
      <dgm:spPr/>
    </dgm:pt>
    <dgm:pt modelId="{D846AF3D-5C1E-4576-9EC0-18BD4F09EB72}" type="pres">
      <dgm:prSet presAssocID="{0D306FB8-DA28-4125-8659-D9CAC4AA601C}" presName="sp" presStyleCnt="0"/>
      <dgm:spPr/>
    </dgm:pt>
    <dgm:pt modelId="{952E182B-BF2D-48FE-A00C-37B0BC16542A}" type="pres">
      <dgm:prSet presAssocID="{81AB7872-FAC6-4E9B-905D-9CF9F42E8C8C}" presName="linNode" presStyleCnt="0"/>
      <dgm:spPr/>
    </dgm:pt>
    <dgm:pt modelId="{9BD5AFAC-70E8-47EE-9FCD-1A769A3A1162}" type="pres">
      <dgm:prSet presAssocID="{81AB7872-FAC6-4E9B-905D-9CF9F42E8C8C}" presName="parentText" presStyleLbl="node1" presStyleIdx="5" presStyleCnt="7">
        <dgm:presLayoutVars>
          <dgm:chMax val="1"/>
          <dgm:bulletEnabled val="1"/>
        </dgm:presLayoutVars>
      </dgm:prSet>
      <dgm:spPr/>
    </dgm:pt>
    <dgm:pt modelId="{692DDCFA-FDE6-4E7F-8E85-38E9A1C2DF63}" type="pres">
      <dgm:prSet presAssocID="{1E0BF0EE-A33B-42BB-8B42-02E851554AAD}" presName="sp" presStyleCnt="0"/>
      <dgm:spPr/>
    </dgm:pt>
    <dgm:pt modelId="{9706D26D-8F3D-422F-8433-FC52B98E4839}" type="pres">
      <dgm:prSet presAssocID="{5124158C-DEA6-48B8-9B7B-ECCF0334B957}" presName="linNode" presStyleCnt="0"/>
      <dgm:spPr/>
    </dgm:pt>
    <dgm:pt modelId="{DAB3E236-CF6C-4EF0-A7F5-732FC6DF83EF}" type="pres">
      <dgm:prSet presAssocID="{5124158C-DEA6-48B8-9B7B-ECCF0334B957}" presName="parentText" presStyleLbl="node1" presStyleIdx="6" presStyleCnt="7">
        <dgm:presLayoutVars>
          <dgm:chMax val="1"/>
          <dgm:bulletEnabled val="1"/>
        </dgm:presLayoutVars>
      </dgm:prSet>
      <dgm:spPr/>
    </dgm:pt>
  </dgm:ptLst>
  <dgm:cxnLst>
    <dgm:cxn modelId="{5A137A0A-8273-4776-9A7E-07826C4D0DB8}" type="presOf" srcId="{78456BA1-0608-41ED-BC5B-9B1979FD0A49}" destId="{EEC4A61E-39A8-4338-B88D-340297332A75}" srcOrd="0" destOrd="0" presId="urn:microsoft.com/office/officeart/2005/8/layout/vList5"/>
    <dgm:cxn modelId="{7F99880F-C1B0-40BC-91CD-D9BA0FA7262C}" type="presOf" srcId="{B722F7FF-39FF-49F3-8F89-4781D62976F1}" destId="{D65336C2-26C3-4988-84D9-605CC62E15D2}" srcOrd="0" destOrd="0" presId="urn:microsoft.com/office/officeart/2005/8/layout/vList5"/>
    <dgm:cxn modelId="{C9097F10-2D44-472A-B38B-12680130ADEE}" srcId="{C0B70E56-C38F-453D-AFEE-5D9834E4A508}" destId="{CF7186E9-43B0-487A-B526-BE9CFA78B847}" srcOrd="4" destOrd="0" parTransId="{CCE2CF77-90FC-42A7-A83B-677BB23282C2}" sibTransId="{0D306FB8-DA28-4125-8659-D9CAC4AA601C}"/>
    <dgm:cxn modelId="{FA77A815-FD25-4E93-8A8D-93DC14A680E4}" srcId="{C0B70E56-C38F-453D-AFEE-5D9834E4A508}" destId="{78456BA1-0608-41ED-BC5B-9B1979FD0A49}" srcOrd="0" destOrd="0" parTransId="{F8FFFFCC-0D0C-415D-BDEB-37AA9D67244E}" sibTransId="{7BEAB6B3-61AC-4049-9929-344648DA11B3}"/>
    <dgm:cxn modelId="{C33C8E64-6952-49A1-B39E-F79F53B2370D}" srcId="{C0B70E56-C38F-453D-AFEE-5D9834E4A508}" destId="{5124158C-DEA6-48B8-9B7B-ECCF0334B957}" srcOrd="6" destOrd="0" parTransId="{E9EAAF0B-52F7-4065-97F1-8594A12AE9D2}" sibTransId="{D6F6C616-5958-4423-9A24-D6651151761E}"/>
    <dgm:cxn modelId="{874D9B6F-2996-4366-AE71-6D7D31E65FBE}" srcId="{C0B70E56-C38F-453D-AFEE-5D9834E4A508}" destId="{A5F40C30-897D-446C-B996-25761E0CB3A4}" srcOrd="1" destOrd="0" parTransId="{5B185238-13CA-407C-93D9-C6B94AA64A90}" sibTransId="{1E7B85D8-1CF0-47D6-9F1A-B4ACFC350BB3}"/>
    <dgm:cxn modelId="{0888DB70-0EA7-4C1F-B893-02ABA76D6D08}" srcId="{C0B70E56-C38F-453D-AFEE-5D9834E4A508}" destId="{09015748-48C2-4665-91F5-FFB35CC5F37B}" srcOrd="2" destOrd="0" parTransId="{C8E54EA8-955C-49A9-A6F9-A20C5072BC32}" sibTransId="{D4E7407C-D5A8-4DF9-87B1-80E340DA2110}"/>
    <dgm:cxn modelId="{8508AF52-430E-49FD-93D3-477C58212A67}" type="presOf" srcId="{A5F40C30-897D-446C-B996-25761E0CB3A4}" destId="{FDD733F9-1A6F-47D3-BE62-97C7E91E247B}" srcOrd="0" destOrd="0" presId="urn:microsoft.com/office/officeart/2005/8/layout/vList5"/>
    <dgm:cxn modelId="{A11C0775-0940-4EB4-98A4-6EB99DD5AF6B}" type="presOf" srcId="{5124158C-DEA6-48B8-9B7B-ECCF0334B957}" destId="{DAB3E236-CF6C-4EF0-A7F5-732FC6DF83EF}" srcOrd="0" destOrd="0" presId="urn:microsoft.com/office/officeart/2005/8/layout/vList5"/>
    <dgm:cxn modelId="{11F13C7F-2EC9-48F1-BB3F-3CAA9EC125D8}" srcId="{C0B70E56-C38F-453D-AFEE-5D9834E4A508}" destId="{81AB7872-FAC6-4E9B-905D-9CF9F42E8C8C}" srcOrd="5" destOrd="0" parTransId="{D2584828-293C-433C-B1A0-4655B10EC807}" sibTransId="{1E0BF0EE-A33B-42BB-8B42-02E851554AAD}"/>
    <dgm:cxn modelId="{C1A69F86-A6B1-4EB4-88B6-22304F3A9355}" type="presOf" srcId="{81AB7872-FAC6-4E9B-905D-9CF9F42E8C8C}" destId="{9BD5AFAC-70E8-47EE-9FCD-1A769A3A1162}" srcOrd="0" destOrd="0" presId="urn:microsoft.com/office/officeart/2005/8/layout/vList5"/>
    <dgm:cxn modelId="{2CC794A7-220D-42B1-A0A2-78A8E3C515FB}" srcId="{C0B70E56-C38F-453D-AFEE-5D9834E4A508}" destId="{B722F7FF-39FF-49F3-8F89-4781D62976F1}" srcOrd="3" destOrd="0" parTransId="{11498837-91AF-44F0-B2D7-CE0BD0C589AC}" sibTransId="{562509EA-DEDD-4156-83B2-91DA6A5A0126}"/>
    <dgm:cxn modelId="{43F952B7-39F1-4692-B1B2-AF9B71B09492}" type="presOf" srcId="{C0B70E56-C38F-453D-AFEE-5D9834E4A508}" destId="{0EC91CB2-3498-4A5B-A338-F46106E7115F}" srcOrd="0" destOrd="0" presId="urn:microsoft.com/office/officeart/2005/8/layout/vList5"/>
    <dgm:cxn modelId="{583B4EC7-31A9-477F-BDCC-26DF0A4917B2}" type="presOf" srcId="{09015748-48C2-4665-91F5-FFB35CC5F37B}" destId="{DD84EC75-68B5-43D2-90A9-0BC942E63B73}" srcOrd="0" destOrd="0" presId="urn:microsoft.com/office/officeart/2005/8/layout/vList5"/>
    <dgm:cxn modelId="{96C2C1EB-697F-442E-8838-C24F5F6B832F}" type="presOf" srcId="{CF7186E9-43B0-487A-B526-BE9CFA78B847}" destId="{2CE867E7-B1E6-4F64-853E-8FC0B29CE00C}" srcOrd="0" destOrd="0" presId="urn:microsoft.com/office/officeart/2005/8/layout/vList5"/>
    <dgm:cxn modelId="{BA2D2251-CA0B-40C7-8851-3E111C4211F6}" type="presParOf" srcId="{0EC91CB2-3498-4A5B-A338-F46106E7115F}" destId="{B9D891AA-1100-4BB2-BA19-1C482A476505}" srcOrd="0" destOrd="0" presId="urn:microsoft.com/office/officeart/2005/8/layout/vList5"/>
    <dgm:cxn modelId="{8BF4B426-AEF4-404D-9765-7DAB3FED07D6}" type="presParOf" srcId="{B9D891AA-1100-4BB2-BA19-1C482A476505}" destId="{EEC4A61E-39A8-4338-B88D-340297332A75}" srcOrd="0" destOrd="0" presId="urn:microsoft.com/office/officeart/2005/8/layout/vList5"/>
    <dgm:cxn modelId="{8D3CE45E-F018-477D-A733-927880FC624B}" type="presParOf" srcId="{0EC91CB2-3498-4A5B-A338-F46106E7115F}" destId="{9A3F01CD-29C3-4B47-86D0-1BE4A1497B12}" srcOrd="1" destOrd="0" presId="urn:microsoft.com/office/officeart/2005/8/layout/vList5"/>
    <dgm:cxn modelId="{B3F8BBAC-AFEC-4170-9F9A-ADE89B5720F1}" type="presParOf" srcId="{0EC91CB2-3498-4A5B-A338-F46106E7115F}" destId="{E3ADFE1B-1182-4596-A747-6EC4E7216C0C}" srcOrd="2" destOrd="0" presId="urn:microsoft.com/office/officeart/2005/8/layout/vList5"/>
    <dgm:cxn modelId="{75B093B8-620D-495B-8471-E74171BF1B66}" type="presParOf" srcId="{E3ADFE1B-1182-4596-A747-6EC4E7216C0C}" destId="{FDD733F9-1A6F-47D3-BE62-97C7E91E247B}" srcOrd="0" destOrd="0" presId="urn:microsoft.com/office/officeart/2005/8/layout/vList5"/>
    <dgm:cxn modelId="{4EA74BA0-2F62-44D0-916E-16DC260A9A48}" type="presParOf" srcId="{0EC91CB2-3498-4A5B-A338-F46106E7115F}" destId="{42DB25C0-6BC6-48D8-8129-9C1C770C5EE6}" srcOrd="3" destOrd="0" presId="urn:microsoft.com/office/officeart/2005/8/layout/vList5"/>
    <dgm:cxn modelId="{722B207F-4AA9-4703-9632-2E1D25E19EDE}" type="presParOf" srcId="{0EC91CB2-3498-4A5B-A338-F46106E7115F}" destId="{8B83B17A-0DEF-4C6B-B833-A960F2BB0C05}" srcOrd="4" destOrd="0" presId="urn:microsoft.com/office/officeart/2005/8/layout/vList5"/>
    <dgm:cxn modelId="{C46F3B5A-AADC-438C-BF6A-9981F80FC67C}" type="presParOf" srcId="{8B83B17A-0DEF-4C6B-B833-A960F2BB0C05}" destId="{DD84EC75-68B5-43D2-90A9-0BC942E63B73}" srcOrd="0" destOrd="0" presId="urn:microsoft.com/office/officeart/2005/8/layout/vList5"/>
    <dgm:cxn modelId="{13836A7E-894D-4A20-B386-302566AE5C3C}" type="presParOf" srcId="{0EC91CB2-3498-4A5B-A338-F46106E7115F}" destId="{407726DD-A318-4060-9168-A5D974298DB1}" srcOrd="5" destOrd="0" presId="urn:microsoft.com/office/officeart/2005/8/layout/vList5"/>
    <dgm:cxn modelId="{050B7F3C-4EBD-4133-A258-6201CDEC3BCD}" type="presParOf" srcId="{0EC91CB2-3498-4A5B-A338-F46106E7115F}" destId="{D6CA7981-E9A2-4F91-9B51-3AC79DD746AB}" srcOrd="6" destOrd="0" presId="urn:microsoft.com/office/officeart/2005/8/layout/vList5"/>
    <dgm:cxn modelId="{D27956EA-172F-4C54-A967-E7E76593EB92}" type="presParOf" srcId="{D6CA7981-E9A2-4F91-9B51-3AC79DD746AB}" destId="{D65336C2-26C3-4988-84D9-605CC62E15D2}" srcOrd="0" destOrd="0" presId="urn:microsoft.com/office/officeart/2005/8/layout/vList5"/>
    <dgm:cxn modelId="{B9EBAADC-CFE2-4DB4-A459-9162AFE4741D}" type="presParOf" srcId="{0EC91CB2-3498-4A5B-A338-F46106E7115F}" destId="{F6700892-09E3-4ACB-8441-B171BC977718}" srcOrd="7" destOrd="0" presId="urn:microsoft.com/office/officeart/2005/8/layout/vList5"/>
    <dgm:cxn modelId="{C7144FD6-DDB5-41D0-B0D6-0D47E8CF7953}" type="presParOf" srcId="{0EC91CB2-3498-4A5B-A338-F46106E7115F}" destId="{FD33527B-09DB-4ED7-A90D-413D57170FA7}" srcOrd="8" destOrd="0" presId="urn:microsoft.com/office/officeart/2005/8/layout/vList5"/>
    <dgm:cxn modelId="{EFF42765-D77C-41A5-AE01-9A5F5E2360F0}" type="presParOf" srcId="{FD33527B-09DB-4ED7-A90D-413D57170FA7}" destId="{2CE867E7-B1E6-4F64-853E-8FC0B29CE00C}" srcOrd="0" destOrd="0" presId="urn:microsoft.com/office/officeart/2005/8/layout/vList5"/>
    <dgm:cxn modelId="{A88DF335-1D35-4468-9F28-2071D4CCFE19}" type="presParOf" srcId="{0EC91CB2-3498-4A5B-A338-F46106E7115F}" destId="{D846AF3D-5C1E-4576-9EC0-18BD4F09EB72}" srcOrd="9" destOrd="0" presId="urn:microsoft.com/office/officeart/2005/8/layout/vList5"/>
    <dgm:cxn modelId="{C4A62A3E-22D6-4A3D-BB29-97D6AC8E029A}" type="presParOf" srcId="{0EC91CB2-3498-4A5B-A338-F46106E7115F}" destId="{952E182B-BF2D-48FE-A00C-37B0BC16542A}" srcOrd="10" destOrd="0" presId="urn:microsoft.com/office/officeart/2005/8/layout/vList5"/>
    <dgm:cxn modelId="{B9307AD0-9710-401D-9BD9-7A71289EA8E3}" type="presParOf" srcId="{952E182B-BF2D-48FE-A00C-37B0BC16542A}" destId="{9BD5AFAC-70E8-47EE-9FCD-1A769A3A1162}" srcOrd="0" destOrd="0" presId="urn:microsoft.com/office/officeart/2005/8/layout/vList5"/>
    <dgm:cxn modelId="{FDCA7230-3DB2-4B09-A5AF-B0E93CEF7EFF}" type="presParOf" srcId="{0EC91CB2-3498-4A5B-A338-F46106E7115F}" destId="{692DDCFA-FDE6-4E7F-8E85-38E9A1C2DF63}" srcOrd="11" destOrd="0" presId="urn:microsoft.com/office/officeart/2005/8/layout/vList5"/>
    <dgm:cxn modelId="{E910F53F-F421-40D1-8F14-77702AFC44D7}" type="presParOf" srcId="{0EC91CB2-3498-4A5B-A338-F46106E7115F}" destId="{9706D26D-8F3D-422F-8433-FC52B98E4839}" srcOrd="12" destOrd="0" presId="urn:microsoft.com/office/officeart/2005/8/layout/vList5"/>
    <dgm:cxn modelId="{4B8081E8-124F-4010-B3F3-0C71660E91BA}" type="presParOf" srcId="{9706D26D-8F3D-422F-8433-FC52B98E4839}" destId="{DAB3E236-CF6C-4EF0-A7F5-732FC6DF83EF}"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5C34A5-A1F4-4AC4-8DDD-6D46AD16997E}"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6DF65ED2-5CBA-4756-B47C-34301BA03307}">
      <dgm:prSet/>
      <dgm:spPr/>
      <dgm:t>
        <a:bodyPr/>
        <a:lstStyle/>
        <a:p>
          <a:r>
            <a:rPr lang="en-US" u="sng">
              <a:hlinkClick xmlns:r="http://schemas.openxmlformats.org/officeDocument/2006/relationships" r:id="rId1"/>
            </a:rPr>
            <a:t>"Culturally Responsive Computing: An Introduction into Computer Science, Security, and Technology</a:t>
          </a:r>
          <a:endParaRPr lang="en-US"/>
        </a:p>
      </dgm:t>
    </dgm:pt>
    <dgm:pt modelId="{9554CB31-0164-46F1-9115-F01837D2F7CF}" type="parTrans" cxnId="{C63FD495-97CE-4ACC-8A9B-05BF08F0D906}">
      <dgm:prSet/>
      <dgm:spPr/>
      <dgm:t>
        <a:bodyPr/>
        <a:lstStyle/>
        <a:p>
          <a:endParaRPr lang="en-US"/>
        </a:p>
      </dgm:t>
    </dgm:pt>
    <dgm:pt modelId="{EE1E4396-1141-4C5E-B24D-7390CC6C7FC3}" type="sibTrans" cxnId="{C63FD495-97CE-4ACC-8A9B-05BF08F0D906}">
      <dgm:prSet/>
      <dgm:spPr/>
      <dgm:t>
        <a:bodyPr/>
        <a:lstStyle/>
        <a:p>
          <a:endParaRPr lang="en-US"/>
        </a:p>
      </dgm:t>
    </dgm:pt>
    <dgm:pt modelId="{71582424-6BB5-4665-8442-687F59D67D35}">
      <dgm:prSet/>
      <dgm:spPr/>
      <dgm:t>
        <a:bodyPr/>
        <a:lstStyle/>
        <a:p>
          <a:r>
            <a:rPr lang="en-US"/>
            <a:t>by Devan J. Walton</a:t>
          </a:r>
        </a:p>
      </dgm:t>
    </dgm:pt>
    <dgm:pt modelId="{16957381-499E-4AEA-8695-CF35567D9F30}" type="parTrans" cxnId="{845CDB82-D922-4141-9B36-E5FF1C22E9A0}">
      <dgm:prSet/>
      <dgm:spPr/>
      <dgm:t>
        <a:bodyPr/>
        <a:lstStyle/>
        <a:p>
          <a:endParaRPr lang="en-US"/>
        </a:p>
      </dgm:t>
    </dgm:pt>
    <dgm:pt modelId="{05D1D87E-C3B2-447E-AE22-3CB26F592E50}" type="sibTrans" cxnId="{845CDB82-D922-4141-9B36-E5FF1C22E9A0}">
      <dgm:prSet/>
      <dgm:spPr/>
      <dgm:t>
        <a:bodyPr/>
        <a:lstStyle/>
        <a:p>
          <a:endParaRPr lang="en-US"/>
        </a:p>
      </dgm:t>
    </dgm:pt>
    <dgm:pt modelId="{F7ED5C1D-D5C5-472B-908D-5FE7B6527C77}">
      <dgm:prSet/>
      <dgm:spPr/>
      <dgm:t>
        <a:bodyPr/>
        <a:lstStyle/>
        <a:p>
          <a:r>
            <a:rPr lang="en-US"/>
            <a:t>licensed under </a:t>
          </a:r>
          <a:r>
            <a:rPr lang="en-US" u="sng">
              <a:hlinkClick xmlns:r="http://schemas.openxmlformats.org/officeDocument/2006/relationships" r:id="rId2"/>
            </a:rPr>
            <a:t>CC BY-NC-SA</a:t>
          </a:r>
          <a:endParaRPr lang="en-US"/>
        </a:p>
      </dgm:t>
    </dgm:pt>
    <dgm:pt modelId="{BAC7EE94-ADDD-4576-8812-630994A2175C}" type="parTrans" cxnId="{2661BB2D-C547-4DC1-A1D2-90F0F5CD724D}">
      <dgm:prSet/>
      <dgm:spPr/>
      <dgm:t>
        <a:bodyPr/>
        <a:lstStyle/>
        <a:p>
          <a:endParaRPr lang="en-US"/>
        </a:p>
      </dgm:t>
    </dgm:pt>
    <dgm:pt modelId="{08ADE1DD-C02A-4743-93E8-77669456E12B}" type="sibTrans" cxnId="{2661BB2D-C547-4DC1-A1D2-90F0F5CD724D}">
      <dgm:prSet/>
      <dgm:spPr/>
      <dgm:t>
        <a:bodyPr/>
        <a:lstStyle/>
        <a:p>
          <a:endParaRPr lang="en-US"/>
        </a:p>
      </dgm:t>
    </dgm:pt>
    <dgm:pt modelId="{47CDE4F9-2094-4502-AEB7-A6120C2A7D4F}">
      <dgm:prSet/>
      <dgm:spPr/>
      <dgm:t>
        <a:bodyPr/>
        <a:lstStyle/>
        <a:p>
          <a:r>
            <a:rPr lang="en-US">
              <a:hlinkClick xmlns:r="http://schemas.openxmlformats.org/officeDocument/2006/relationships" r:id="rId3"/>
            </a:rPr>
            <a:t>Not Without Women</a:t>
          </a:r>
          <a:endParaRPr lang="en-US"/>
        </a:p>
      </dgm:t>
    </dgm:pt>
    <dgm:pt modelId="{50E93218-4684-4B17-AC59-E2769731C0AC}" type="parTrans" cxnId="{7DB350B5-3A54-435F-8A50-CC2D67E85A60}">
      <dgm:prSet/>
      <dgm:spPr/>
      <dgm:t>
        <a:bodyPr/>
        <a:lstStyle/>
        <a:p>
          <a:endParaRPr lang="en-US"/>
        </a:p>
      </dgm:t>
    </dgm:pt>
    <dgm:pt modelId="{CC40CFBF-C533-4D5D-9BD1-E2195ED62312}" type="sibTrans" cxnId="{7DB350B5-3A54-435F-8A50-CC2D67E85A60}">
      <dgm:prSet/>
      <dgm:spPr/>
      <dgm:t>
        <a:bodyPr/>
        <a:lstStyle/>
        <a:p>
          <a:endParaRPr lang="en-US"/>
        </a:p>
      </dgm:t>
    </dgm:pt>
    <dgm:pt modelId="{A5E61B0C-219C-4092-8D0F-7718DF98DF81}">
      <dgm:prSet/>
      <dgm:spPr/>
      <dgm:t>
        <a:bodyPr/>
        <a:lstStyle/>
        <a:p>
          <a:r>
            <a:rPr lang="en-US"/>
            <a:t>The content of this website contains information, photographs, and media intended solely for educational purposes.</a:t>
          </a:r>
        </a:p>
      </dgm:t>
    </dgm:pt>
    <dgm:pt modelId="{74581CC2-BB20-4B1E-A6F2-D98B3ABD1ECC}" type="parTrans" cxnId="{ABFF28E1-EC50-4CF1-BFEE-F1C4DD1FB111}">
      <dgm:prSet/>
      <dgm:spPr/>
      <dgm:t>
        <a:bodyPr/>
        <a:lstStyle/>
        <a:p>
          <a:endParaRPr lang="en-US"/>
        </a:p>
      </dgm:t>
    </dgm:pt>
    <dgm:pt modelId="{4B5B0854-AC6D-4080-8DA4-2CA404513C27}" type="sibTrans" cxnId="{ABFF28E1-EC50-4CF1-BFEE-F1C4DD1FB111}">
      <dgm:prSet/>
      <dgm:spPr/>
      <dgm:t>
        <a:bodyPr/>
        <a:lstStyle/>
        <a:p>
          <a:endParaRPr lang="en-US"/>
        </a:p>
      </dgm:t>
    </dgm:pt>
    <dgm:pt modelId="{78571728-9175-4FED-B377-6395B524D941}" type="pres">
      <dgm:prSet presAssocID="{B35C34A5-A1F4-4AC4-8DDD-6D46AD16997E}" presName="Name0" presStyleCnt="0">
        <dgm:presLayoutVars>
          <dgm:dir/>
          <dgm:animLvl val="lvl"/>
          <dgm:resizeHandles val="exact"/>
        </dgm:presLayoutVars>
      </dgm:prSet>
      <dgm:spPr/>
    </dgm:pt>
    <dgm:pt modelId="{52C1A0C2-C579-454B-AB88-B01123501CAD}" type="pres">
      <dgm:prSet presAssocID="{6DF65ED2-5CBA-4756-B47C-34301BA03307}" presName="linNode" presStyleCnt="0"/>
      <dgm:spPr/>
    </dgm:pt>
    <dgm:pt modelId="{0FD04944-3376-4D39-A55F-AF46543682AA}" type="pres">
      <dgm:prSet presAssocID="{6DF65ED2-5CBA-4756-B47C-34301BA03307}" presName="parentText" presStyleLbl="node1" presStyleIdx="0" presStyleCnt="2">
        <dgm:presLayoutVars>
          <dgm:chMax val="1"/>
          <dgm:bulletEnabled val="1"/>
        </dgm:presLayoutVars>
      </dgm:prSet>
      <dgm:spPr/>
    </dgm:pt>
    <dgm:pt modelId="{A837CAD9-6B50-46AA-83EB-81510DB8395A}" type="pres">
      <dgm:prSet presAssocID="{6DF65ED2-5CBA-4756-B47C-34301BA03307}" presName="descendantText" presStyleLbl="alignAccFollowNode1" presStyleIdx="0" presStyleCnt="2">
        <dgm:presLayoutVars>
          <dgm:bulletEnabled val="1"/>
        </dgm:presLayoutVars>
      </dgm:prSet>
      <dgm:spPr/>
    </dgm:pt>
    <dgm:pt modelId="{F06422F4-8D53-4E8C-B461-B5B5F5AE760E}" type="pres">
      <dgm:prSet presAssocID="{EE1E4396-1141-4C5E-B24D-7390CC6C7FC3}" presName="sp" presStyleCnt="0"/>
      <dgm:spPr/>
    </dgm:pt>
    <dgm:pt modelId="{60C1DAC4-1C61-4BCF-A492-588804C91AB6}" type="pres">
      <dgm:prSet presAssocID="{47CDE4F9-2094-4502-AEB7-A6120C2A7D4F}" presName="linNode" presStyleCnt="0"/>
      <dgm:spPr/>
    </dgm:pt>
    <dgm:pt modelId="{120BDDDF-5625-4C8C-8622-6CD5929C4ADB}" type="pres">
      <dgm:prSet presAssocID="{47CDE4F9-2094-4502-AEB7-A6120C2A7D4F}" presName="parentText" presStyleLbl="node1" presStyleIdx="1" presStyleCnt="2">
        <dgm:presLayoutVars>
          <dgm:chMax val="1"/>
          <dgm:bulletEnabled val="1"/>
        </dgm:presLayoutVars>
      </dgm:prSet>
      <dgm:spPr/>
    </dgm:pt>
    <dgm:pt modelId="{E7DB782A-2EF9-44C3-9667-C2725007830E}" type="pres">
      <dgm:prSet presAssocID="{47CDE4F9-2094-4502-AEB7-A6120C2A7D4F}" presName="descendantText" presStyleLbl="alignAccFollowNode1" presStyleIdx="1" presStyleCnt="2">
        <dgm:presLayoutVars>
          <dgm:bulletEnabled val="1"/>
        </dgm:presLayoutVars>
      </dgm:prSet>
      <dgm:spPr/>
    </dgm:pt>
  </dgm:ptLst>
  <dgm:cxnLst>
    <dgm:cxn modelId="{3023C306-5994-4C61-BEA6-1790D0946ED0}" type="presOf" srcId="{B35C34A5-A1F4-4AC4-8DDD-6D46AD16997E}" destId="{78571728-9175-4FED-B377-6395B524D941}" srcOrd="0" destOrd="0" presId="urn:microsoft.com/office/officeart/2005/8/layout/vList5"/>
    <dgm:cxn modelId="{ABCD270F-F1E3-44C6-956B-D06323C011C9}" type="presOf" srcId="{F7ED5C1D-D5C5-472B-908D-5FE7B6527C77}" destId="{A837CAD9-6B50-46AA-83EB-81510DB8395A}" srcOrd="0" destOrd="1" presId="urn:microsoft.com/office/officeart/2005/8/layout/vList5"/>
    <dgm:cxn modelId="{2661BB2D-C547-4DC1-A1D2-90F0F5CD724D}" srcId="{6DF65ED2-5CBA-4756-B47C-34301BA03307}" destId="{F7ED5C1D-D5C5-472B-908D-5FE7B6527C77}" srcOrd="1" destOrd="0" parTransId="{BAC7EE94-ADDD-4576-8812-630994A2175C}" sibTransId="{08ADE1DD-C02A-4743-93E8-77669456E12B}"/>
    <dgm:cxn modelId="{C13EED4B-DD3B-4702-A4AE-E66F185886A0}" type="presOf" srcId="{6DF65ED2-5CBA-4756-B47C-34301BA03307}" destId="{0FD04944-3376-4D39-A55F-AF46543682AA}" srcOrd="0" destOrd="0" presId="urn:microsoft.com/office/officeart/2005/8/layout/vList5"/>
    <dgm:cxn modelId="{14D4BE7A-67AB-466A-A697-FDAC3188C756}" type="presOf" srcId="{A5E61B0C-219C-4092-8D0F-7718DF98DF81}" destId="{E7DB782A-2EF9-44C3-9667-C2725007830E}" srcOrd="0" destOrd="0" presId="urn:microsoft.com/office/officeart/2005/8/layout/vList5"/>
    <dgm:cxn modelId="{845CDB82-D922-4141-9B36-E5FF1C22E9A0}" srcId="{6DF65ED2-5CBA-4756-B47C-34301BA03307}" destId="{71582424-6BB5-4665-8442-687F59D67D35}" srcOrd="0" destOrd="0" parTransId="{16957381-499E-4AEA-8695-CF35567D9F30}" sibTransId="{05D1D87E-C3B2-447E-AE22-3CB26F592E50}"/>
    <dgm:cxn modelId="{D3B9C88F-66F3-4C71-A5C6-091CB47B2D21}" type="presOf" srcId="{47CDE4F9-2094-4502-AEB7-A6120C2A7D4F}" destId="{120BDDDF-5625-4C8C-8622-6CD5929C4ADB}" srcOrd="0" destOrd="0" presId="urn:microsoft.com/office/officeart/2005/8/layout/vList5"/>
    <dgm:cxn modelId="{C63FD495-97CE-4ACC-8A9B-05BF08F0D906}" srcId="{B35C34A5-A1F4-4AC4-8DDD-6D46AD16997E}" destId="{6DF65ED2-5CBA-4756-B47C-34301BA03307}" srcOrd="0" destOrd="0" parTransId="{9554CB31-0164-46F1-9115-F01837D2F7CF}" sibTransId="{EE1E4396-1141-4C5E-B24D-7390CC6C7FC3}"/>
    <dgm:cxn modelId="{59AB58A3-5B7F-4FE2-AC42-0EC0A445A79E}" type="presOf" srcId="{71582424-6BB5-4665-8442-687F59D67D35}" destId="{A837CAD9-6B50-46AA-83EB-81510DB8395A}" srcOrd="0" destOrd="0" presId="urn:microsoft.com/office/officeart/2005/8/layout/vList5"/>
    <dgm:cxn modelId="{7DB350B5-3A54-435F-8A50-CC2D67E85A60}" srcId="{B35C34A5-A1F4-4AC4-8DDD-6D46AD16997E}" destId="{47CDE4F9-2094-4502-AEB7-A6120C2A7D4F}" srcOrd="1" destOrd="0" parTransId="{50E93218-4684-4B17-AC59-E2769731C0AC}" sibTransId="{CC40CFBF-C533-4D5D-9BD1-E2195ED62312}"/>
    <dgm:cxn modelId="{ABFF28E1-EC50-4CF1-BFEE-F1C4DD1FB111}" srcId="{47CDE4F9-2094-4502-AEB7-A6120C2A7D4F}" destId="{A5E61B0C-219C-4092-8D0F-7718DF98DF81}" srcOrd="0" destOrd="0" parTransId="{74581CC2-BB20-4B1E-A6F2-D98B3ABD1ECC}" sibTransId="{4B5B0854-AC6D-4080-8DA4-2CA404513C27}"/>
    <dgm:cxn modelId="{B08C6BBE-D892-47A3-A026-606BB3E1A9DA}" type="presParOf" srcId="{78571728-9175-4FED-B377-6395B524D941}" destId="{52C1A0C2-C579-454B-AB88-B01123501CAD}" srcOrd="0" destOrd="0" presId="urn:microsoft.com/office/officeart/2005/8/layout/vList5"/>
    <dgm:cxn modelId="{BDF1E3B8-9E3C-4118-B8F3-CFDE590ED582}" type="presParOf" srcId="{52C1A0C2-C579-454B-AB88-B01123501CAD}" destId="{0FD04944-3376-4D39-A55F-AF46543682AA}" srcOrd="0" destOrd="0" presId="urn:microsoft.com/office/officeart/2005/8/layout/vList5"/>
    <dgm:cxn modelId="{E23AB93C-6E1D-483B-862B-72193DF138A0}" type="presParOf" srcId="{52C1A0C2-C579-454B-AB88-B01123501CAD}" destId="{A837CAD9-6B50-46AA-83EB-81510DB8395A}" srcOrd="1" destOrd="0" presId="urn:microsoft.com/office/officeart/2005/8/layout/vList5"/>
    <dgm:cxn modelId="{4B80B0F9-ED5F-4739-9208-CA98476C6AC2}" type="presParOf" srcId="{78571728-9175-4FED-B377-6395B524D941}" destId="{F06422F4-8D53-4E8C-B461-B5B5F5AE760E}" srcOrd="1" destOrd="0" presId="urn:microsoft.com/office/officeart/2005/8/layout/vList5"/>
    <dgm:cxn modelId="{E4E4190B-1F01-4041-8793-F7F9BB98E26D}" type="presParOf" srcId="{78571728-9175-4FED-B377-6395B524D941}" destId="{60C1DAC4-1C61-4BCF-A492-588804C91AB6}" srcOrd="2" destOrd="0" presId="urn:microsoft.com/office/officeart/2005/8/layout/vList5"/>
    <dgm:cxn modelId="{684DF5CD-4CF7-4FFC-9892-3C26C2C246C6}" type="presParOf" srcId="{60C1DAC4-1C61-4BCF-A492-588804C91AB6}" destId="{120BDDDF-5625-4C8C-8622-6CD5929C4ADB}" srcOrd="0" destOrd="0" presId="urn:microsoft.com/office/officeart/2005/8/layout/vList5"/>
    <dgm:cxn modelId="{7AEB22B6-BE78-4361-B832-49A0B061FEE4}" type="presParOf" srcId="{60C1DAC4-1C61-4BCF-A492-588804C91AB6}" destId="{E7DB782A-2EF9-44C3-9667-C272500783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4A61E-39A8-4338-B88D-340297332A75}">
      <dsp:nvSpPr>
        <dsp:cNvPr id="0" name=""/>
        <dsp:cNvSpPr/>
      </dsp:nvSpPr>
      <dsp:spPr>
        <a:xfrm>
          <a:off x="3364992" y="371"/>
          <a:ext cx="3785616" cy="59597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Introduction</a:t>
          </a:r>
        </a:p>
      </dsp:txBody>
      <dsp:txXfrm>
        <a:off x="3394085" y="29464"/>
        <a:ext cx="3727430" cy="537785"/>
      </dsp:txXfrm>
    </dsp:sp>
    <dsp:sp modelId="{FDD733F9-1A6F-47D3-BE62-97C7E91E247B}">
      <dsp:nvSpPr>
        <dsp:cNvPr id="0" name=""/>
        <dsp:cNvSpPr/>
      </dsp:nvSpPr>
      <dsp:spPr>
        <a:xfrm>
          <a:off x="3364992" y="626142"/>
          <a:ext cx="3785616" cy="59597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kern="1200" dirty="0"/>
            <a:t>OER versus </a:t>
          </a:r>
          <a:r>
            <a:rPr lang="en-US" sz="2200" kern="1200" dirty="0">
              <a:latin typeface="Calibri Light" panose="020F0302020204030204"/>
            </a:rPr>
            <a:t>Open Source</a:t>
          </a:r>
          <a:endParaRPr lang="en-US" sz="2200" kern="1200" dirty="0"/>
        </a:p>
      </dsp:txBody>
      <dsp:txXfrm>
        <a:off x="3394085" y="655235"/>
        <a:ext cx="3727430" cy="537785"/>
      </dsp:txXfrm>
    </dsp:sp>
    <dsp:sp modelId="{DD84EC75-68B5-43D2-90A9-0BC942E63B73}">
      <dsp:nvSpPr>
        <dsp:cNvPr id="0" name=""/>
        <dsp:cNvSpPr/>
      </dsp:nvSpPr>
      <dsp:spPr>
        <a:xfrm>
          <a:off x="3364992" y="1251912"/>
          <a:ext cx="3785616" cy="59597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State OER Resource Lists </a:t>
          </a:r>
        </a:p>
      </dsp:txBody>
      <dsp:txXfrm>
        <a:off x="3394085" y="1281005"/>
        <a:ext cx="3727430" cy="537785"/>
      </dsp:txXfrm>
    </dsp:sp>
    <dsp:sp modelId="{D65336C2-26C3-4988-84D9-605CC62E15D2}">
      <dsp:nvSpPr>
        <dsp:cNvPr id="0" name=""/>
        <dsp:cNvSpPr/>
      </dsp:nvSpPr>
      <dsp:spPr>
        <a:xfrm>
          <a:off x="3364992" y="1877683"/>
          <a:ext cx="3785616" cy="59597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rgbClr val="000000"/>
              </a:solidFill>
              <a:latin typeface="Calibri"/>
              <a:cs typeface="Calibri"/>
            </a:rPr>
            <a:t>Free Resources </a:t>
          </a:r>
          <a:endParaRPr lang="en-US" sz="2200" kern="1200" dirty="0">
            <a:latin typeface="Calibri"/>
            <a:cs typeface="Calibri"/>
          </a:endParaRPr>
        </a:p>
      </dsp:txBody>
      <dsp:txXfrm>
        <a:off x="3394085" y="1906776"/>
        <a:ext cx="3727430" cy="537785"/>
      </dsp:txXfrm>
    </dsp:sp>
    <dsp:sp modelId="{2CE867E7-B1E6-4F64-853E-8FC0B29CE00C}">
      <dsp:nvSpPr>
        <dsp:cNvPr id="0" name=""/>
        <dsp:cNvSpPr/>
      </dsp:nvSpPr>
      <dsp:spPr>
        <a:xfrm>
          <a:off x="3364992" y="2503453"/>
          <a:ext cx="3785616" cy="595971"/>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Light" panose="020F0302020204030204"/>
            </a:rPr>
            <a:t>Example of Textbook Adoption</a:t>
          </a:r>
          <a:endParaRPr lang="en-US" sz="2200" kern="1200" dirty="0"/>
        </a:p>
      </dsp:txBody>
      <dsp:txXfrm>
        <a:off x="3394085" y="2532546"/>
        <a:ext cx="3727430" cy="537785"/>
      </dsp:txXfrm>
    </dsp:sp>
    <dsp:sp modelId="{9BD5AFAC-70E8-47EE-9FCD-1A769A3A1162}">
      <dsp:nvSpPr>
        <dsp:cNvPr id="0" name=""/>
        <dsp:cNvSpPr/>
      </dsp:nvSpPr>
      <dsp:spPr>
        <a:xfrm>
          <a:off x="3364992" y="3129223"/>
          <a:ext cx="3785616" cy="59597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Equity Resources</a:t>
          </a:r>
        </a:p>
      </dsp:txBody>
      <dsp:txXfrm>
        <a:off x="3394085" y="3158316"/>
        <a:ext cx="3727430" cy="537785"/>
      </dsp:txXfrm>
    </dsp:sp>
    <dsp:sp modelId="{DAB3E236-CF6C-4EF0-A7F5-732FC6DF83EF}">
      <dsp:nvSpPr>
        <dsp:cNvPr id="0" name=""/>
        <dsp:cNvSpPr/>
      </dsp:nvSpPr>
      <dsp:spPr>
        <a:xfrm>
          <a:off x="3364992" y="3754994"/>
          <a:ext cx="3785616" cy="59597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Moving Forward</a:t>
          </a:r>
        </a:p>
      </dsp:txBody>
      <dsp:txXfrm>
        <a:off x="3394085" y="3784087"/>
        <a:ext cx="3727430" cy="537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7CAD9-6B50-46AA-83EB-81510DB8395A}">
      <dsp:nvSpPr>
        <dsp:cNvPr id="0" name=""/>
        <dsp:cNvSpPr/>
      </dsp:nvSpPr>
      <dsp:spPr>
        <a:xfrm rot="5400000">
          <a:off x="6301587" y="-2303662"/>
          <a:ext cx="1698041"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by Devan J. Walton</a:t>
          </a:r>
        </a:p>
        <a:p>
          <a:pPr marL="285750" lvl="1" indent="-285750" algn="l" defTabSz="1244600">
            <a:lnSpc>
              <a:spcPct val="90000"/>
            </a:lnSpc>
            <a:spcBef>
              <a:spcPct val="0"/>
            </a:spcBef>
            <a:spcAft>
              <a:spcPct val="15000"/>
            </a:spcAft>
            <a:buChar char="•"/>
          </a:pPr>
          <a:r>
            <a:rPr lang="en-US" sz="2800" kern="1200"/>
            <a:t>licensed under </a:t>
          </a:r>
          <a:r>
            <a:rPr lang="en-US" sz="2800" u="sng" kern="1200">
              <a:hlinkClick xmlns:r="http://schemas.openxmlformats.org/officeDocument/2006/relationships" r:id="rId1"/>
            </a:rPr>
            <a:t>CC BY-NC-SA</a:t>
          </a:r>
          <a:endParaRPr lang="en-US" sz="2800" kern="1200"/>
        </a:p>
      </dsp:txBody>
      <dsp:txXfrm rot="-5400000">
        <a:off x="3785616" y="295201"/>
        <a:ext cx="6647092" cy="1532257"/>
      </dsp:txXfrm>
    </dsp:sp>
    <dsp:sp modelId="{0FD04944-3376-4D39-A55F-AF46543682AA}">
      <dsp:nvSpPr>
        <dsp:cNvPr id="0" name=""/>
        <dsp:cNvSpPr/>
      </dsp:nvSpPr>
      <dsp:spPr>
        <a:xfrm>
          <a:off x="0" y="53"/>
          <a:ext cx="3785616" cy="21225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u="sng" kern="1200">
              <a:hlinkClick xmlns:r="http://schemas.openxmlformats.org/officeDocument/2006/relationships" r:id="rId2"/>
            </a:rPr>
            <a:t>"Culturally Responsive Computing: An Introduction into Computer Science, Security, and Technology</a:t>
          </a:r>
          <a:endParaRPr lang="en-US" sz="2600" kern="1200"/>
        </a:p>
      </dsp:txBody>
      <dsp:txXfrm>
        <a:off x="103614" y="103667"/>
        <a:ext cx="3578388" cy="1915324"/>
      </dsp:txXfrm>
    </dsp:sp>
    <dsp:sp modelId="{E7DB782A-2EF9-44C3-9667-C2725007830E}">
      <dsp:nvSpPr>
        <dsp:cNvPr id="0" name=""/>
        <dsp:cNvSpPr/>
      </dsp:nvSpPr>
      <dsp:spPr>
        <a:xfrm rot="5400000">
          <a:off x="6301587" y="-74983"/>
          <a:ext cx="1698041" cy="6729984"/>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The content of this website contains information, photographs, and media intended solely for educational purposes.</a:t>
          </a:r>
        </a:p>
      </dsp:txBody>
      <dsp:txXfrm rot="-5400000">
        <a:off x="3785616" y="2523880"/>
        <a:ext cx="6647092" cy="1532257"/>
      </dsp:txXfrm>
    </dsp:sp>
    <dsp:sp modelId="{120BDDDF-5625-4C8C-8622-6CD5929C4ADB}">
      <dsp:nvSpPr>
        <dsp:cNvPr id="0" name=""/>
        <dsp:cNvSpPr/>
      </dsp:nvSpPr>
      <dsp:spPr>
        <a:xfrm>
          <a:off x="0" y="2228732"/>
          <a:ext cx="3785616" cy="21225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hlinkClick xmlns:r="http://schemas.openxmlformats.org/officeDocument/2006/relationships" r:id="rId3"/>
            </a:rPr>
            <a:t>Not Without Women</a:t>
          </a:r>
          <a:endParaRPr lang="en-US" sz="2600" kern="1200"/>
        </a:p>
      </dsp:txBody>
      <dsp:txXfrm>
        <a:off x="103614" y="2332346"/>
        <a:ext cx="3578388" cy="191532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10/23/2024</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10/23/2024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dirty="0"/>
          </a:p>
        </p:txBody>
      </p:sp>
    </p:spTree>
    <p:extLst>
      <p:ext uri="{BB962C8B-B14F-4D97-AF65-F5344CB8AC3E}">
        <p14:creationId xmlns:p14="http://schemas.microsoft.com/office/powerpoint/2010/main" val="334155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3</a:t>
            </a:fld>
            <a:endParaRPr lang="en-US" dirty="0"/>
          </a:p>
        </p:txBody>
      </p:sp>
    </p:spTree>
    <p:extLst>
      <p:ext uri="{BB962C8B-B14F-4D97-AF65-F5344CB8AC3E}">
        <p14:creationId xmlns:p14="http://schemas.microsoft.com/office/powerpoint/2010/main" val="89682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5</a:t>
            </a:fld>
            <a:endParaRPr lang="en-US" dirty="0"/>
          </a:p>
        </p:txBody>
      </p:sp>
    </p:spTree>
    <p:extLst>
      <p:ext uri="{BB962C8B-B14F-4D97-AF65-F5344CB8AC3E}">
        <p14:creationId xmlns:p14="http://schemas.microsoft.com/office/powerpoint/2010/main" val="374899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6</a:t>
            </a:fld>
            <a:endParaRPr lang="en-US" dirty="0"/>
          </a:p>
        </p:txBody>
      </p:sp>
    </p:spTree>
    <p:extLst>
      <p:ext uri="{BB962C8B-B14F-4D97-AF65-F5344CB8AC3E}">
        <p14:creationId xmlns:p14="http://schemas.microsoft.com/office/powerpoint/2010/main" val="170382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7</a:t>
            </a:fld>
            <a:endParaRPr lang="en-US" dirty="0"/>
          </a:p>
        </p:txBody>
      </p:sp>
    </p:spTree>
    <p:extLst>
      <p:ext uri="{BB962C8B-B14F-4D97-AF65-F5344CB8AC3E}">
        <p14:creationId xmlns:p14="http://schemas.microsoft.com/office/powerpoint/2010/main" val="460106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14</a:t>
            </a:fld>
            <a:endParaRPr lang="en-US" dirty="0"/>
          </a:p>
        </p:txBody>
      </p:sp>
    </p:spTree>
    <p:extLst>
      <p:ext uri="{BB962C8B-B14F-4D97-AF65-F5344CB8AC3E}">
        <p14:creationId xmlns:p14="http://schemas.microsoft.com/office/powerpoint/2010/main" val="3486908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15</a:t>
            </a:fld>
            <a:endParaRPr lang="en-US" dirty="0"/>
          </a:p>
        </p:txBody>
      </p:sp>
    </p:spTree>
    <p:extLst>
      <p:ext uri="{BB962C8B-B14F-4D97-AF65-F5344CB8AC3E}">
        <p14:creationId xmlns:p14="http://schemas.microsoft.com/office/powerpoint/2010/main" val="257076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2864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637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9943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3"/>
            <a:ext cx="6400800" cy="1828800"/>
          </a:xfrm>
        </p:spPr>
        <p:txBody>
          <a:bodyPr lIns="0" tIns="0" rIns="0" bIns="0">
            <a:noAutofit/>
          </a:bodyPr>
          <a:lstStyle>
            <a:lvl1pPr>
              <a:defRPr baseline="0"/>
            </a:lvl1pPr>
          </a:lstStyle>
          <a:p>
            <a:r>
              <a:rPr lang="en-US" dirty="0"/>
              <a:t>Click to add 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Content Placeholder 5">
            <a:extLst>
              <a:ext uri="{FF2B5EF4-FFF2-40B4-BE49-F238E27FC236}">
                <a16:creationId xmlns:a16="http://schemas.microsoft.com/office/drawing/2014/main" id="{1CA1AC91-E5AE-A457-178C-6A577DAAF4C4}"/>
              </a:ext>
            </a:extLst>
          </p:cNvPr>
          <p:cNvSpPr>
            <a:spLocks noGrp="1"/>
          </p:cNvSpPr>
          <p:nvPr>
            <p:ph sz="quarter" idx="14" hasCustomPrompt="1"/>
          </p:nvPr>
        </p:nvSpPr>
        <p:spPr>
          <a:xfrm>
            <a:off x="811185" y="2774786"/>
            <a:ext cx="6400800" cy="3257550"/>
          </a:xfrm>
        </p:spPr>
        <p:txBody>
          <a:bodyPr lIns="0"/>
          <a:lstStyle>
            <a:lvl1pPr marL="0" indent="0">
              <a:buNone/>
              <a:defRPr sz="240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4">
            <a:extLst>
              <a:ext uri="{FF2B5EF4-FFF2-40B4-BE49-F238E27FC236}">
                <a16:creationId xmlns:a16="http://schemas.microsoft.com/office/drawing/2014/main" id="{9D4FED77-2877-7D28-E27C-7BE9F5E7393A}"/>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4" name="Slide Number Placeholder 5">
            <a:extLst>
              <a:ext uri="{FF2B5EF4-FFF2-40B4-BE49-F238E27FC236}">
                <a16:creationId xmlns:a16="http://schemas.microsoft.com/office/drawing/2014/main" id="{90785AC1-54EA-61EE-115B-C1910CC60A62}"/>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1108551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pic>
        <p:nvPicPr>
          <p:cNvPr id="2" name="Object 1">
            <a:extLst>
              <a:ext uri="{FF2B5EF4-FFF2-40B4-BE49-F238E27FC236}">
                <a16:creationId xmlns:a16="http://schemas.microsoft.com/office/drawing/2014/main" id="{269C21E5-B8EE-7438-A771-34BC8006E13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85898" y="0"/>
            <a:ext cx="1574573" cy="3954463"/>
          </a:xfrm>
          <a:prstGeom prst="rect">
            <a:avLst/>
          </a:prstGeom>
        </p:spPr>
      </p:pic>
      <p:sp>
        <p:nvSpPr>
          <p:cNvPr id="3" name="Oval 2">
            <a:extLst>
              <a:ext uri="{FF2B5EF4-FFF2-40B4-BE49-F238E27FC236}">
                <a16:creationId xmlns:a16="http://schemas.microsoft.com/office/drawing/2014/main" id="{18F333FA-6DDE-DB6C-73BB-FE8387977425}"/>
              </a:ext>
              <a:ext uri="{C183D7F6-B498-43B3-948B-1728B52AA6E4}">
                <adec:decorative xmlns:adec="http://schemas.microsoft.com/office/drawing/2017/decorative" val="1"/>
              </a:ext>
            </a:extLst>
          </p:cNvPr>
          <p:cNvSpPr/>
          <p:nvPr userDrawn="1"/>
        </p:nvSpPr>
        <p:spPr>
          <a:xfrm>
            <a:off x="9115508" y="4240999"/>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Title 1">
            <a:extLst>
              <a:ext uri="{FF2B5EF4-FFF2-40B4-BE49-F238E27FC236}">
                <a16:creationId xmlns:a16="http://schemas.microsoft.com/office/drawing/2014/main" id="{AB87953E-96F2-8BCC-B295-E1033E7D2747}"/>
              </a:ext>
            </a:extLst>
          </p:cNvPr>
          <p:cNvSpPr>
            <a:spLocks noGrp="1"/>
          </p:cNvSpPr>
          <p:nvPr>
            <p:ph type="title" hasCustomPrompt="1"/>
          </p:nvPr>
        </p:nvSpPr>
        <p:spPr>
          <a:xfrm>
            <a:off x="811185" y="621972"/>
            <a:ext cx="7599718" cy="3051394"/>
          </a:xfrm>
        </p:spPr>
        <p:txBody>
          <a:bodyPr lIns="0" tIns="0" rIns="0" bIns="0" anchor="b">
            <a:noAutofit/>
          </a:bodyPr>
          <a:lstStyle>
            <a:lvl1pPr>
              <a:defRPr sz="5400"/>
            </a:lvl1pPr>
          </a:lstStyle>
          <a:p>
            <a:r>
              <a:rPr lang="en-US" dirty="0"/>
              <a:t>Click to add title</a:t>
            </a:r>
          </a:p>
        </p:txBody>
      </p:sp>
      <p:sp>
        <p:nvSpPr>
          <p:cNvPr id="6" name="Text Placeholder 15">
            <a:extLst>
              <a:ext uri="{FF2B5EF4-FFF2-40B4-BE49-F238E27FC236}">
                <a16:creationId xmlns:a16="http://schemas.microsoft.com/office/drawing/2014/main" id="{0A627B70-91C8-40B9-6189-B29749FF6E92}"/>
              </a:ext>
            </a:extLst>
          </p:cNvPr>
          <p:cNvSpPr>
            <a:spLocks noGrp="1"/>
          </p:cNvSpPr>
          <p:nvPr>
            <p:ph type="body" sz="quarter" idx="14" hasCustomPrompt="1"/>
          </p:nvPr>
        </p:nvSpPr>
        <p:spPr>
          <a:xfrm>
            <a:off x="811185" y="3965028"/>
            <a:ext cx="7599718" cy="1493781"/>
          </a:xfrm>
        </p:spPr>
        <p:txBody>
          <a:bodyPr lIns="0" tIns="0" rIns="0" bIns="0">
            <a:noAutofit/>
          </a:bodyPr>
          <a:lstStyle>
            <a:lvl1pPr marL="0" indent="0">
              <a:buNone/>
              <a:defRPr sz="2400" b="1" i="0">
                <a:solidFill>
                  <a:schemeClr val="accent4"/>
                </a:solidFill>
                <a:latin typeface="+mj-lt"/>
                <a:cs typeface="Arial" panose="020B0604020202020204" pitchFamily="34" charset="0"/>
              </a:defRPr>
            </a:lvl1pPr>
            <a:lvl2pPr marL="457200" indent="0">
              <a:buNone/>
              <a:defRPr sz="1800" b="1" i="0">
                <a:latin typeface="Arial Black" panose="020B0604020202020204" pitchFamily="34" charset="0"/>
                <a:cs typeface="Arial Black" panose="020B0604020202020204" pitchFamily="34" charset="0"/>
              </a:defRPr>
            </a:lvl2pPr>
          </a:lstStyle>
          <a:p>
            <a:r>
              <a:rPr lang="en-US" dirty="0"/>
              <a:t>Click to add subtitle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3122307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8569140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4415535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9761167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6561686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4189952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accent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D978EB2-1AE7-BB87-954B-F3DBF5080553}"/>
              </a:ext>
            </a:extLst>
          </p:cNvPr>
          <p:cNvSpPr>
            <a:spLocks noGrp="1"/>
          </p:cNvSpPr>
          <p:nvPr>
            <p:ph type="title" hasCustomPrompt="1"/>
          </p:nvPr>
        </p:nvSpPr>
        <p:spPr>
          <a:xfrm>
            <a:off x="811184" y="621973"/>
            <a:ext cx="10569634" cy="1801793"/>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1406BDC3-2B84-117A-BF71-A331C1DD6BCB}"/>
              </a:ext>
            </a:extLst>
          </p:cNvPr>
          <p:cNvSpPr>
            <a:spLocks noGrp="1"/>
          </p:cNvSpPr>
          <p:nvPr>
            <p:ph sz="quarter" idx="26" hasCustomPrompt="1"/>
          </p:nvPr>
        </p:nvSpPr>
        <p:spPr>
          <a:xfrm>
            <a:off x="811183" y="2796209"/>
            <a:ext cx="3657598" cy="3147392"/>
          </a:xfrm>
        </p:spPr>
        <p:txBody>
          <a:bodyPr lIns="0" tIns="0" rIns="0" bIns="0"/>
          <a:lstStyle>
            <a:lvl1pPr marL="285750" indent="-285750">
              <a:buFont typeface="Arial" panose="020B0604020202020204" pitchFamily="34" charset="0"/>
              <a:buChar char="•"/>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able Placeholder 4">
            <a:extLst>
              <a:ext uri="{FF2B5EF4-FFF2-40B4-BE49-F238E27FC236}">
                <a16:creationId xmlns:a16="http://schemas.microsoft.com/office/drawing/2014/main" id="{4D2A92BD-8372-F61F-9551-6FA12079139B}"/>
              </a:ext>
            </a:extLst>
          </p:cNvPr>
          <p:cNvSpPr>
            <a:spLocks noGrp="1"/>
          </p:cNvSpPr>
          <p:nvPr>
            <p:ph type="tbl" sz="quarter" idx="28" hasCustomPrompt="1"/>
          </p:nvPr>
        </p:nvSpPr>
        <p:spPr>
          <a:xfrm>
            <a:off x="4902200" y="2795588"/>
            <a:ext cx="6478617" cy="3148012"/>
          </a:xfrm>
        </p:spPr>
        <p:txBody>
          <a:bodyPr/>
          <a:lstStyle>
            <a:lvl1pPr>
              <a:defRPr/>
            </a:lvl1pPr>
          </a:lstStyle>
          <a:p>
            <a:r>
              <a:rPr lang="en-US" dirty="0"/>
              <a:t>Click icon to insert table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1967927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073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3"/>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EF52E1-6F3C-5D9B-32DC-A156BDDE283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7" b="86709"/>
          <a:stretch/>
        </p:blipFill>
        <p:spPr>
          <a:xfrm>
            <a:off x="-1" y="5946505"/>
            <a:ext cx="5304866" cy="911495"/>
          </a:xfrm>
          <a:custGeom>
            <a:avLst/>
            <a:gdLst>
              <a:gd name="connsiteX0" fmla="*/ 0 w 5304866"/>
              <a:gd name="connsiteY0" fmla="*/ 0 h 1912980"/>
              <a:gd name="connsiteX1" fmla="*/ 5304866 w 5304866"/>
              <a:gd name="connsiteY1" fmla="*/ 0 h 1912980"/>
              <a:gd name="connsiteX2" fmla="*/ 5304866 w 5304866"/>
              <a:gd name="connsiteY2" fmla="*/ 1912980 h 1912980"/>
              <a:gd name="connsiteX3" fmla="*/ 5304865 w 5304866"/>
              <a:gd name="connsiteY3" fmla="*/ 1912980 h 1912980"/>
              <a:gd name="connsiteX4" fmla="*/ 0 w 5304866"/>
              <a:gd name="connsiteY4" fmla="*/ 1912980 h 19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866" h="1912980">
                <a:moveTo>
                  <a:pt x="0" y="0"/>
                </a:moveTo>
                <a:lnTo>
                  <a:pt x="5304866" y="0"/>
                </a:lnTo>
                <a:lnTo>
                  <a:pt x="5304866" y="1912980"/>
                </a:lnTo>
                <a:lnTo>
                  <a:pt x="5304865" y="1912980"/>
                </a:lnTo>
                <a:lnTo>
                  <a:pt x="0" y="1912980"/>
                </a:lnTo>
                <a:close/>
              </a:path>
            </a:pathLst>
          </a:custGeom>
        </p:spPr>
      </p:pic>
      <p:sp>
        <p:nvSpPr>
          <p:cNvPr id="9" name="Freeform 8">
            <a:extLst>
              <a:ext uri="{FF2B5EF4-FFF2-40B4-BE49-F238E27FC236}">
                <a16:creationId xmlns:a16="http://schemas.microsoft.com/office/drawing/2014/main" id="{4510996E-0672-63AB-DCBF-25B251B22899}"/>
              </a:ext>
              <a:ext uri="{C183D7F6-B498-43B3-948B-1728B52AA6E4}">
                <adec:decorative xmlns:adec="http://schemas.microsoft.com/office/drawing/2017/decorative" val="1"/>
              </a:ext>
            </a:extLst>
          </p:cNvPr>
          <p:cNvSpPr/>
          <p:nvPr userDrawn="1"/>
        </p:nvSpPr>
        <p:spPr>
          <a:xfrm>
            <a:off x="10497680" y="0"/>
            <a:ext cx="1694321" cy="2692400"/>
          </a:xfrm>
          <a:custGeom>
            <a:avLst/>
            <a:gdLst>
              <a:gd name="connsiteX0" fmla="*/ 1346200 w 1694321"/>
              <a:gd name="connsiteY0" fmla="*/ 0 h 2692400"/>
              <a:gd name="connsiteX1" fmla="*/ 1617506 w 1694321"/>
              <a:gd name="connsiteY1" fmla="*/ 27350 h 2692400"/>
              <a:gd name="connsiteX2" fmla="*/ 1694321 w 1694321"/>
              <a:gd name="connsiteY2" fmla="*/ 47101 h 2692400"/>
              <a:gd name="connsiteX3" fmla="*/ 1694321 w 1694321"/>
              <a:gd name="connsiteY3" fmla="*/ 528114 h 2692400"/>
              <a:gd name="connsiteX4" fmla="*/ 1692265 w 1694321"/>
              <a:gd name="connsiteY4" fmla="*/ 526998 h 2692400"/>
              <a:gd name="connsiteX5" fmla="*/ 1346199 w 1694321"/>
              <a:gd name="connsiteY5" fmla="*/ 457130 h 2692400"/>
              <a:gd name="connsiteX6" fmla="*/ 457130 w 1694321"/>
              <a:gd name="connsiteY6" fmla="*/ 1346199 h 2692400"/>
              <a:gd name="connsiteX7" fmla="*/ 1346199 w 1694321"/>
              <a:gd name="connsiteY7" fmla="*/ 2235268 h 2692400"/>
              <a:gd name="connsiteX8" fmla="*/ 1692265 w 1694321"/>
              <a:gd name="connsiteY8" fmla="*/ 2165401 h 2692400"/>
              <a:gd name="connsiteX9" fmla="*/ 1694321 w 1694321"/>
              <a:gd name="connsiteY9" fmla="*/ 2164285 h 2692400"/>
              <a:gd name="connsiteX10" fmla="*/ 1694321 w 1694321"/>
              <a:gd name="connsiteY10" fmla="*/ 2645299 h 2692400"/>
              <a:gd name="connsiteX11" fmla="*/ 1617506 w 1694321"/>
              <a:gd name="connsiteY11" fmla="*/ 2665050 h 2692400"/>
              <a:gd name="connsiteX12" fmla="*/ 1346200 w 1694321"/>
              <a:gd name="connsiteY12" fmla="*/ 2692400 h 2692400"/>
              <a:gd name="connsiteX13" fmla="*/ 0 w 1694321"/>
              <a:gd name="connsiteY13" fmla="*/ 1346200 h 2692400"/>
              <a:gd name="connsiteX14" fmla="*/ 1346200 w 1694321"/>
              <a:gd name="connsiteY14" fmla="*/ 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4321" h="2692400">
                <a:moveTo>
                  <a:pt x="1346200" y="0"/>
                </a:moveTo>
                <a:cubicBezTo>
                  <a:pt x="1439136" y="0"/>
                  <a:pt x="1529872" y="9417"/>
                  <a:pt x="1617506" y="27350"/>
                </a:cubicBezTo>
                <a:lnTo>
                  <a:pt x="1694321" y="47101"/>
                </a:lnTo>
                <a:lnTo>
                  <a:pt x="1694321" y="528114"/>
                </a:lnTo>
                <a:lnTo>
                  <a:pt x="1692265" y="526998"/>
                </a:lnTo>
                <a:cubicBezTo>
                  <a:pt x="1585898" y="482008"/>
                  <a:pt x="1468954" y="457130"/>
                  <a:pt x="1346199" y="457130"/>
                </a:cubicBezTo>
                <a:cubicBezTo>
                  <a:pt x="855180" y="457130"/>
                  <a:pt x="457130" y="855180"/>
                  <a:pt x="457130" y="1346199"/>
                </a:cubicBezTo>
                <a:cubicBezTo>
                  <a:pt x="457130" y="1837218"/>
                  <a:pt x="855180" y="2235268"/>
                  <a:pt x="1346199" y="2235268"/>
                </a:cubicBezTo>
                <a:cubicBezTo>
                  <a:pt x="1468954" y="2235268"/>
                  <a:pt x="1585898" y="2210390"/>
                  <a:pt x="1692265" y="2165401"/>
                </a:cubicBezTo>
                <a:lnTo>
                  <a:pt x="1694321" y="2164285"/>
                </a:lnTo>
                <a:lnTo>
                  <a:pt x="1694321" y="2645299"/>
                </a:lnTo>
                <a:lnTo>
                  <a:pt x="1617506" y="2665050"/>
                </a:lnTo>
                <a:cubicBezTo>
                  <a:pt x="1529872" y="2682983"/>
                  <a:pt x="1439136" y="2692400"/>
                  <a:pt x="1346200" y="2692400"/>
                </a:cubicBezTo>
                <a:cubicBezTo>
                  <a:pt x="602714" y="2692400"/>
                  <a:pt x="0" y="2089686"/>
                  <a:pt x="0" y="1346200"/>
                </a:cubicBezTo>
                <a:cubicBezTo>
                  <a:pt x="0" y="602714"/>
                  <a:pt x="602714" y="0"/>
                  <a:pt x="1346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1185"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DE2B4D4-87FA-ACC4-A0FD-E98B07CE9852}"/>
              </a:ext>
            </a:extLst>
          </p:cNvPr>
          <p:cNvSpPr>
            <a:spLocks noGrp="1"/>
          </p:cNvSpPr>
          <p:nvPr>
            <p:ph sz="quarter" idx="26" hasCustomPrompt="1"/>
          </p:nvPr>
        </p:nvSpPr>
        <p:spPr>
          <a:xfrm>
            <a:off x="811185" y="3067050"/>
            <a:ext cx="6400800" cy="3048000"/>
          </a:xfrm>
        </p:spPr>
        <p:txBody>
          <a:bodyPr lIns="0" tIns="0" rIns="0" bIns="0"/>
          <a:lstStyle>
            <a:lvl1pPr marL="0" indent="0">
              <a:buNone/>
              <a:defRPr sz="1800"/>
            </a:lvl1pPr>
            <a:lvl2pPr marL="411480">
              <a:defRPr sz="1800"/>
            </a:lvl2pPr>
            <a:lvl3pPr marL="685800">
              <a:defRPr sz="1800"/>
            </a:lvl3pPr>
            <a:lvl4pPr marL="1051560">
              <a:defRPr sz="1800"/>
            </a:lvl4pPr>
            <a:lvl5pPr marL="141732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4A58F85D-7A7F-3D36-8C6A-6589D66D2AFD}"/>
              </a:ext>
            </a:extLst>
          </p:cNvPr>
          <p:cNvSpPr>
            <a:spLocks noGrp="1"/>
          </p:cNvSpPr>
          <p:nvPr>
            <p:ph sz="quarter" idx="27" hasCustomPrompt="1"/>
          </p:nvPr>
        </p:nvSpPr>
        <p:spPr>
          <a:xfrm>
            <a:off x="7861300" y="3067050"/>
            <a:ext cx="3519515" cy="3048000"/>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165860" indent="-342900">
              <a:buFont typeface="+mj-lt"/>
              <a:buAutoNum type="alphaLcPeriod"/>
              <a:defRPr sz="1800"/>
            </a:lvl4pPr>
            <a:lvl5pPr marL="1531620" indent="-3429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9217919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67254"/>
          <a:stretch>
            <a:fillRect/>
          </a:stretch>
        </p:blipFill>
        <p:spPr>
          <a:xfrm>
            <a:off x="0" y="4612248"/>
            <a:ext cx="3769950" cy="2245753"/>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p:nvPr>
        </p:nvSpPr>
        <p:spPr>
          <a:xfrm>
            <a:off x="811184" y="621973"/>
            <a:ext cx="7309086" cy="1828800"/>
          </a:xfrm>
        </p:spPr>
        <p:txBody>
          <a:bodyPr lIns="0" tIns="0" rIns="0" bIns="0">
            <a:noAutofit/>
          </a:bodyPr>
          <a:lstStyle/>
          <a:p>
            <a:endParaRPr lang="en-US" dirty="0"/>
          </a:p>
        </p:txBody>
      </p:sp>
      <p:sp>
        <p:nvSpPr>
          <p:cNvPr id="5" name="Table Placeholder 4">
            <a:extLst>
              <a:ext uri="{FF2B5EF4-FFF2-40B4-BE49-F238E27FC236}">
                <a16:creationId xmlns:a16="http://schemas.microsoft.com/office/drawing/2014/main" id="{3E0C7AAD-1535-12DC-133E-2253BF501721}"/>
              </a:ext>
            </a:extLst>
          </p:cNvPr>
          <p:cNvSpPr>
            <a:spLocks noGrp="1"/>
          </p:cNvSpPr>
          <p:nvPr>
            <p:ph type="tbl" sz="quarter" idx="12" hasCustomPrompt="1"/>
          </p:nvPr>
        </p:nvSpPr>
        <p:spPr>
          <a:xfrm>
            <a:off x="811183" y="2757488"/>
            <a:ext cx="10548967" cy="3399964"/>
          </a:xfrm>
        </p:spPr>
        <p:txBody>
          <a:bodyPr/>
          <a:lstStyle/>
          <a:p>
            <a:r>
              <a:rPr lang="en-US" dirty="0"/>
              <a:t>Click icon to insert table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0409809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22551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870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9308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3431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021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12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3317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3225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0990463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orkforce.libretexts.org/Bookshelves/Information_Technology/Information_Systems/Information_Systems_for_Business/zz%3A_Back_Matter/30%3A_Detailed_Licensing" TargetMode="External"/><Relationship Id="rId7" Type="http://schemas.openxmlformats.org/officeDocument/2006/relationships/hyperlink" Target="https://edu.gcfglobal.org/en/info/terms-of-service/1/" TargetMode="External"/><Relationship Id="rId2" Type="http://schemas.openxmlformats.org/officeDocument/2006/relationships/hyperlink" Target="https://c-id.net/descriptors/final/show/345" TargetMode="External"/><Relationship Id="rId1" Type="http://schemas.openxmlformats.org/officeDocument/2006/relationships/slideLayout" Target="../slideLayouts/slideLayout18.xml"/><Relationship Id="rId6" Type="http://schemas.openxmlformats.org/officeDocument/2006/relationships/hyperlink" Target="https://edu.gcfglobal.org/en/" TargetMode="External"/><Relationship Id="rId5" Type="http://schemas.openxmlformats.org/officeDocument/2006/relationships/hyperlink" Target="https://creativecommons.org/licenses/by/4.0/" TargetMode="External"/><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openstax.org/details/books/workplace-software-skills?Book%20details" TargetMode="External"/><Relationship Id="rId2" Type="http://schemas.openxmlformats.org/officeDocument/2006/relationships/hyperlink" Target="https://c-id.net/descriptors/final/show/345" TargetMode="Externa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e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de.org/" TargetMode="External"/><Relationship Id="rId7" Type="http://schemas.openxmlformats.org/officeDocument/2006/relationships/hyperlink" Target="https://www.w3schools.com/academy/teachers/index.php" TargetMode="External"/><Relationship Id="rId2" Type="http://schemas.openxmlformats.org/officeDocument/2006/relationships/hyperlink" Target="https://codecombat.com/" TargetMode="External"/><Relationship Id="rId1" Type="http://schemas.openxmlformats.org/officeDocument/2006/relationships/slideLayout" Target="../slideLayouts/slideLayout19.xml"/><Relationship Id="rId6" Type="http://schemas.openxmlformats.org/officeDocument/2006/relationships/hyperlink" Target="https://www.w3schools.com/" TargetMode="External"/><Relationship Id="rId5" Type="http://schemas.openxmlformats.org/officeDocument/2006/relationships/hyperlink" Target="https://studio.code.org/s/oceans/lessons/1/levels/1" TargetMode="External"/><Relationship Id="rId4" Type="http://schemas.openxmlformats.org/officeDocument/2006/relationships/hyperlink" Target="https://studio.code.org/s/starwars/lessons/1/levels/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asccc-oeri.org/open-educational-resources-and-information-technology-and-information-systems-itis/" TargetMode="External"/><Relationship Id="rId2" Type="http://schemas.openxmlformats.org/officeDocument/2006/relationships/hyperlink" Target="https://asccc-oeri.org/open-educational-resources-and-computer-science/" TargetMode="Externa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allendowney.github.io/ThinkPython/" TargetMode="External"/><Relationship Id="rId2" Type="http://schemas.openxmlformats.org/officeDocument/2006/relationships/hyperlink" Target="https://greenteapress.com/wp/" TargetMode="External"/><Relationship Id="rId1" Type="http://schemas.openxmlformats.org/officeDocument/2006/relationships/slideLayout" Target="../slideLayouts/slideLayout18.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2555631" y="1441938"/>
            <a:ext cx="7080738" cy="3974124"/>
          </a:xfrm>
        </p:spPr>
        <p:txBody>
          <a:bodyPr vert="horz" lIns="91440" tIns="45720" rIns="91440" bIns="45720" rtlCol="0">
            <a:normAutofit fontScale="90000"/>
          </a:bodyPr>
          <a:lstStyle/>
          <a:p>
            <a:pPr algn="ctr"/>
            <a:r>
              <a:rPr lang="en-US" sz="3000" dirty="0">
                <a:solidFill>
                  <a:schemeClr val="bg1">
                    <a:lumMod val="95000"/>
                    <a:lumOff val="5000"/>
                  </a:schemeClr>
                </a:solidFill>
              </a:rPr>
              <a:t>Bridging </a:t>
            </a:r>
            <a:br>
              <a:rPr lang="en-US" sz="3000" dirty="0"/>
            </a:br>
            <a:r>
              <a:rPr lang="en-US" sz="3000" dirty="0">
                <a:solidFill>
                  <a:schemeClr val="bg1">
                    <a:lumMod val="95000"/>
                    <a:lumOff val="5000"/>
                  </a:schemeClr>
                </a:solidFill>
              </a:rPr>
              <a:t>Open Educational Resources (OER)</a:t>
            </a:r>
            <a:br>
              <a:rPr lang="en-US" sz="3000" dirty="0">
                <a:solidFill>
                  <a:schemeClr val="bg1">
                    <a:lumMod val="95000"/>
                    <a:lumOff val="5000"/>
                  </a:schemeClr>
                </a:solidFill>
              </a:rPr>
            </a:br>
            <a:r>
              <a:rPr lang="en-US" sz="3000" dirty="0">
                <a:solidFill>
                  <a:schemeClr val="bg1">
                    <a:lumMod val="95000"/>
                    <a:lumOff val="5000"/>
                  </a:schemeClr>
                </a:solidFill>
              </a:rPr>
              <a:t>and Open Source: </a:t>
            </a:r>
            <a:br>
              <a:rPr lang="en-US" sz="3000" dirty="0">
                <a:cs typeface="Arial"/>
              </a:rPr>
            </a:br>
            <a:br>
              <a:rPr lang="en-US" sz="3000" dirty="0"/>
            </a:br>
            <a:r>
              <a:rPr lang="en-US" sz="3000" dirty="0">
                <a:solidFill>
                  <a:schemeClr val="bg1">
                    <a:lumMod val="95000"/>
                    <a:lumOff val="5000"/>
                  </a:schemeClr>
                </a:solidFill>
              </a:rPr>
              <a:t>Advancing Computer Science Education</a:t>
            </a:r>
            <a:br>
              <a:rPr lang="en-US" sz="3000" dirty="0"/>
            </a:br>
            <a:br>
              <a:rPr lang="en-US" sz="3000" dirty="0"/>
            </a:br>
            <a:r>
              <a:rPr lang="en-US" sz="3000" dirty="0">
                <a:solidFill>
                  <a:schemeClr val="bg1">
                    <a:lumMod val="95000"/>
                    <a:lumOff val="5000"/>
                  </a:schemeClr>
                </a:solidFill>
                <a:cs typeface="Calibri Light"/>
              </a:rPr>
              <a:t>Angela Thomas, MLIS</a:t>
            </a:r>
            <a:br>
              <a:rPr lang="en-US" sz="3000" dirty="0">
                <a:solidFill>
                  <a:schemeClr val="bg1">
                    <a:lumMod val="95000"/>
                    <a:lumOff val="5000"/>
                  </a:schemeClr>
                </a:solidFill>
                <a:cs typeface="Calibri Light"/>
              </a:rPr>
            </a:br>
            <a:br>
              <a:rPr lang="en-US" sz="3000" dirty="0">
                <a:cs typeface="Calibri Light"/>
              </a:rPr>
            </a:br>
            <a:r>
              <a:rPr lang="en-US" sz="3000" dirty="0">
                <a:solidFill>
                  <a:schemeClr val="bg1">
                    <a:lumMod val="95000"/>
                    <a:lumOff val="5000"/>
                  </a:schemeClr>
                </a:solidFill>
                <a:cs typeface="Calibri Light"/>
              </a:rPr>
              <a:t>ASCCC OERI Discipline Lead</a:t>
            </a:r>
            <a:br>
              <a:rPr lang="en-US" sz="3000" dirty="0">
                <a:cs typeface="Calibri Light"/>
              </a:rPr>
            </a:br>
            <a:r>
              <a:rPr lang="en-US" sz="3000" dirty="0">
                <a:solidFill>
                  <a:schemeClr val="bg1">
                    <a:lumMod val="95000"/>
                    <a:lumOff val="5000"/>
                  </a:schemeClr>
                </a:solidFill>
                <a:cs typeface="Calibri Light"/>
              </a:rPr>
              <a:t>Computer Science and ITIS</a:t>
            </a:r>
          </a:p>
          <a:p>
            <a:pPr algn="ctr"/>
            <a:endParaRPr lang="en-US" sz="3000">
              <a:solidFill>
                <a:schemeClr val="bg1">
                  <a:lumMod val="95000"/>
                  <a:lumOff val="5000"/>
                </a:schemeClr>
              </a:solidFill>
              <a:cs typeface="Arial"/>
            </a:endParaRPr>
          </a:p>
        </p:txBody>
      </p:sp>
    </p:spTree>
    <p:extLst>
      <p:ext uri="{BB962C8B-B14F-4D97-AF65-F5344CB8AC3E}">
        <p14:creationId xmlns:p14="http://schemas.microsoft.com/office/powerpoint/2010/main" val="342140108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B4630-DCA2-7F5D-A0F6-FFB28E63B3ED}"/>
              </a:ext>
            </a:extLst>
          </p:cNvPr>
          <p:cNvSpPr>
            <a:spLocks noGrp="1"/>
          </p:cNvSpPr>
          <p:nvPr>
            <p:ph type="title"/>
          </p:nvPr>
        </p:nvSpPr>
        <p:spPr>
          <a:xfrm>
            <a:off x="811184" y="334662"/>
            <a:ext cx="6275416" cy="1828800"/>
          </a:xfrm>
        </p:spPr>
        <p:txBody>
          <a:bodyPr/>
          <a:lstStyle/>
          <a:p>
            <a:r>
              <a:rPr lang="en-US" sz="2100" dirty="0">
                <a:solidFill>
                  <a:srgbClr val="00427E"/>
                </a:solidFill>
                <a:latin typeface="Montserrat"/>
              </a:rPr>
              <a:t>Business Information Systems, Computer Information Systems (</a:t>
            </a:r>
            <a:r>
              <a:rPr lang="en-US" sz="2100" dirty="0">
                <a:latin typeface="Montserrat"/>
                <a:hlinkClick r:id="rId2"/>
              </a:rPr>
              <a:t>C-ID ITIS 120</a:t>
            </a:r>
            <a:r>
              <a:rPr lang="en-US" sz="2100" dirty="0">
                <a:solidFill>
                  <a:srgbClr val="00427E"/>
                </a:solidFill>
                <a:latin typeface="Montserrat"/>
              </a:rPr>
              <a:t>)</a:t>
            </a:r>
            <a:endParaRPr lang="en-US" dirty="0"/>
          </a:p>
        </p:txBody>
      </p:sp>
      <p:sp>
        <p:nvSpPr>
          <p:cNvPr id="3" name="Content Placeholder 2">
            <a:extLst>
              <a:ext uri="{FF2B5EF4-FFF2-40B4-BE49-F238E27FC236}">
                <a16:creationId xmlns:a16="http://schemas.microsoft.com/office/drawing/2014/main" id="{A7C4EFF6-EEA2-623A-D380-F736BAC7A31E}"/>
              </a:ext>
            </a:extLst>
          </p:cNvPr>
          <p:cNvSpPr>
            <a:spLocks noGrp="1"/>
          </p:cNvSpPr>
          <p:nvPr>
            <p:ph sz="quarter" idx="18"/>
          </p:nvPr>
        </p:nvSpPr>
        <p:spPr>
          <a:xfrm>
            <a:off x="810330" y="1621986"/>
            <a:ext cx="6275387" cy="3271324"/>
          </a:xfrm>
        </p:spPr>
        <p:txBody>
          <a:bodyPr vert="horz" lIns="0" tIns="45720" rIns="91440" bIns="45720" rtlCol="0" anchor="t">
            <a:noAutofit/>
          </a:bodyPr>
          <a:lstStyle/>
          <a:p>
            <a:endParaRPr lang="en-US" sz="1800" dirty="0">
              <a:solidFill>
                <a:srgbClr val="00427E"/>
              </a:solidFill>
              <a:latin typeface="Calibri"/>
              <a:cs typeface="Calibri"/>
            </a:endParaRPr>
          </a:p>
          <a:p>
            <a:r>
              <a:rPr lang="en-US" sz="1800" dirty="0">
                <a:solidFill>
                  <a:srgbClr val="000000"/>
                </a:solidFill>
                <a:latin typeface="Calibri"/>
                <a:ea typeface="Tahoma"/>
                <a:cs typeface="Tahoma"/>
                <a:hlinkClick r:id="rId3"/>
              </a:rPr>
              <a:t>Information Systems for Business.</a:t>
            </a:r>
            <a:r>
              <a:rPr lang="en-US" sz="1800" dirty="0">
                <a:solidFill>
                  <a:srgbClr val="000000"/>
                </a:solidFill>
                <a:latin typeface="Calibri"/>
                <a:ea typeface="Tahoma"/>
                <a:cs typeface="Tahoma"/>
              </a:rPr>
              <a:t>    </a:t>
            </a:r>
            <a:endParaRPr lang="en-US" sz="1800">
              <a:solidFill>
                <a:srgbClr val="000000"/>
              </a:solidFill>
              <a:latin typeface="Calibri"/>
              <a:ea typeface="Tahoma"/>
              <a:cs typeface="Calibri"/>
            </a:endParaRPr>
          </a:p>
          <a:p>
            <a:pPr marL="285750" indent="-285750">
              <a:buChar char="•"/>
            </a:pPr>
            <a:r>
              <a:rPr lang="en-US" sz="1800" dirty="0">
                <a:solidFill>
                  <a:srgbClr val="000000"/>
                </a:solidFill>
                <a:latin typeface="Calibri"/>
                <a:ea typeface="Tahoma"/>
                <a:cs typeface="Tahoma"/>
              </a:rPr>
              <a:t>Revised First Edition (2021)</a:t>
            </a:r>
            <a:endParaRPr lang="en-US" sz="1800">
              <a:solidFill>
                <a:srgbClr val="000000"/>
              </a:solidFill>
              <a:latin typeface="Calibri"/>
              <a:ea typeface="Tahoma"/>
              <a:cs typeface="Calibri"/>
            </a:endParaRPr>
          </a:p>
          <a:p>
            <a:pPr marL="285750" indent="-285750">
              <a:buChar char="•"/>
            </a:pPr>
            <a:r>
              <a:rPr lang="en-US" sz="1800" dirty="0">
                <a:solidFill>
                  <a:srgbClr val="000000"/>
                </a:solidFill>
                <a:latin typeface="Calibri"/>
                <a:ea typeface="Tahoma"/>
                <a:cs typeface="Tahoma"/>
              </a:rPr>
              <a:t>Edited by Ly-Huong T. Pham MBA, Ph.D.,  Tejal Desai-Naik, Laurie Hammond, Wael Abdeljabbar, Ph.D.</a:t>
            </a:r>
            <a:endParaRPr lang="en-US" sz="1800">
              <a:latin typeface="Calibri"/>
              <a:cs typeface="Calibri"/>
            </a:endParaRPr>
          </a:p>
          <a:p>
            <a:pPr marL="285750" indent="-285750">
              <a:buFont typeface="Arial" panose="020B0604020202020204" pitchFamily="34" charset="0"/>
              <a:buChar char="•"/>
            </a:pPr>
            <a:r>
              <a:rPr lang="en-US" sz="1800" dirty="0">
                <a:solidFill>
                  <a:srgbClr val="000000"/>
                </a:solidFill>
                <a:latin typeface="Calibri"/>
                <a:ea typeface="Tahoma"/>
                <a:cs typeface="Tahoma"/>
              </a:rPr>
              <a:t>Creative Commons Licenses</a:t>
            </a:r>
          </a:p>
          <a:p>
            <a:pPr marL="971550" lvl="1">
              <a:buFont typeface="Courier New" panose="020B0604020202020204" pitchFamily="34" charset="0"/>
              <a:buChar char="o"/>
            </a:pPr>
            <a:r>
              <a:rPr lang="en-US" sz="1800" dirty="0">
                <a:solidFill>
                  <a:srgbClr val="0372A6"/>
                </a:solidFill>
                <a:latin typeface="Calibri"/>
                <a:ea typeface="Tahoma"/>
                <a:cs typeface="Tahoma"/>
                <a:hlinkClick r:id="rId4">
                  <a:extLst>
                    <a:ext uri="{A12FA001-AC4F-418D-AE19-62706E023703}">
                      <ahyp:hlinkClr xmlns:ahyp="http://schemas.microsoft.com/office/drawing/2018/hyperlinkcolor" val="tx"/>
                    </a:ext>
                  </a:extLst>
                </a:hlinkClick>
              </a:rPr>
              <a:t>CC BY 3.0</a:t>
            </a:r>
            <a:r>
              <a:rPr lang="en-US" sz="1800" dirty="0">
                <a:solidFill>
                  <a:srgbClr val="000000"/>
                </a:solidFill>
                <a:latin typeface="Calibri"/>
                <a:ea typeface="Tahoma"/>
                <a:cs typeface="Tahoma"/>
              </a:rPr>
              <a:t>: 97.7% (125 pages)</a:t>
            </a:r>
          </a:p>
          <a:p>
            <a:pPr marL="971550" lvl="1">
              <a:buFont typeface="Courier New" panose="020B0604020202020204" pitchFamily="34" charset="0"/>
              <a:buChar char="o"/>
            </a:pPr>
            <a:r>
              <a:rPr lang="en-US" sz="1800" dirty="0">
                <a:solidFill>
                  <a:srgbClr val="0372A6"/>
                </a:solidFill>
                <a:latin typeface="Calibri"/>
                <a:ea typeface="Tahoma"/>
                <a:cs typeface="Tahoma"/>
                <a:hlinkClick r:id="rId5"/>
              </a:rPr>
              <a:t>CC BY 4.0</a:t>
            </a:r>
            <a:r>
              <a:rPr lang="en-US" sz="1800" dirty="0">
                <a:solidFill>
                  <a:srgbClr val="000000"/>
                </a:solidFill>
                <a:latin typeface="Calibri"/>
                <a:ea typeface="Tahoma"/>
                <a:cs typeface="Tahoma"/>
              </a:rPr>
              <a:t>: 1.6% (2 pages)</a:t>
            </a:r>
          </a:p>
          <a:p>
            <a:pPr marL="971550" lvl="1">
              <a:buFont typeface="Courier New" panose="020B0604020202020204" pitchFamily="34" charset="0"/>
              <a:buChar char="o"/>
            </a:pPr>
            <a:r>
              <a:rPr lang="en-US" sz="1800" dirty="0">
                <a:solidFill>
                  <a:srgbClr val="0372A6"/>
                </a:solidFill>
                <a:latin typeface="Calibri"/>
                <a:ea typeface="Tahoma"/>
                <a:cs typeface="Tahoma"/>
                <a:hlinkClick r:id="rId3"/>
              </a:rPr>
              <a:t>Undeclared</a:t>
            </a:r>
            <a:r>
              <a:rPr lang="en-US" sz="1800" dirty="0">
                <a:solidFill>
                  <a:srgbClr val="000000"/>
                </a:solidFill>
                <a:latin typeface="Calibri"/>
                <a:ea typeface="Tahoma"/>
                <a:cs typeface="Tahoma"/>
              </a:rPr>
              <a:t>: 0.8% (1 page)</a:t>
            </a:r>
            <a:endParaRPr lang="en-US" sz="1800">
              <a:latin typeface="Calibri"/>
              <a:ea typeface="Tahoma"/>
              <a:cs typeface="Tahoma"/>
            </a:endParaRPr>
          </a:p>
          <a:p>
            <a:pPr marL="285750" indent="-285750">
              <a:buChar char="•"/>
            </a:pPr>
            <a:endParaRPr lang="en-US" sz="1800" dirty="0">
              <a:solidFill>
                <a:srgbClr val="000000"/>
              </a:solidFill>
              <a:ea typeface="Tahoma"/>
              <a:cs typeface="Tahoma"/>
            </a:endParaRPr>
          </a:p>
          <a:p>
            <a:r>
              <a:rPr lang="en-US" sz="1800" dirty="0">
                <a:solidFill>
                  <a:srgbClr val="000000"/>
                </a:solidFill>
                <a:ea typeface="Tahoma"/>
                <a:cs typeface="Tahoma"/>
                <a:hlinkClick r:id="rId6"/>
              </a:rPr>
              <a:t>GFC Global</a:t>
            </a:r>
            <a:endParaRPr lang="en-US" sz="1800">
              <a:solidFill>
                <a:srgbClr val="000000"/>
              </a:solidFill>
              <a:ea typeface="Tahoma"/>
              <a:cs typeface="Tahoma"/>
            </a:endParaRPr>
          </a:p>
          <a:p>
            <a:pPr marL="285750" indent="-285750">
              <a:buChar char="•"/>
            </a:pPr>
            <a:r>
              <a:rPr lang="en-US" sz="1800" dirty="0">
                <a:solidFill>
                  <a:srgbClr val="000000"/>
                </a:solidFill>
                <a:ea typeface="Tahoma"/>
                <a:cs typeface="Tahoma"/>
                <a:hlinkClick r:id="rId7"/>
              </a:rPr>
              <a:t>Terms of Service</a:t>
            </a:r>
            <a:endParaRPr lang="en-US" sz="1800">
              <a:solidFill>
                <a:srgbClr val="000000"/>
              </a:solidFill>
              <a:ea typeface="Tahoma"/>
              <a:cs typeface="Tahoma"/>
            </a:endParaRPr>
          </a:p>
          <a:p>
            <a:endParaRPr lang="en-US" sz="1800" dirty="0">
              <a:solidFill>
                <a:srgbClr val="424242"/>
              </a:solidFill>
              <a:cs typeface="Calibri"/>
            </a:endParaRPr>
          </a:p>
          <a:p>
            <a:endParaRPr lang="en-US" sz="1800" dirty="0">
              <a:solidFill>
                <a:srgbClr val="00427E"/>
              </a:solidFill>
              <a:cs typeface="Calibri"/>
            </a:endParaRPr>
          </a:p>
          <a:p>
            <a:endParaRPr lang="en-US" sz="1800" dirty="0">
              <a:cs typeface="Calibri"/>
            </a:endParaRPr>
          </a:p>
          <a:p>
            <a:endParaRPr lang="en-US" sz="1800" dirty="0">
              <a:cs typeface="Calibri"/>
            </a:endParaRPr>
          </a:p>
          <a:p>
            <a:endParaRPr lang="en-US" sz="1800" dirty="0">
              <a:cs typeface="Calibri"/>
            </a:endParaRPr>
          </a:p>
        </p:txBody>
      </p:sp>
      <p:pic>
        <p:nvPicPr>
          <p:cNvPr id="5" name="Picture Placeholder 4" descr="Person standing in lab">
            <a:extLst>
              <a:ext uri="{FF2B5EF4-FFF2-40B4-BE49-F238E27FC236}">
                <a16:creationId xmlns:a16="http://schemas.microsoft.com/office/drawing/2014/main" id="{CEE33696-3F6F-5493-B0E5-0E0EF5F3236F}"/>
              </a:ext>
            </a:extLst>
          </p:cNvPr>
          <p:cNvPicPr>
            <a:picLocks noGrp="1" noChangeAspect="1"/>
          </p:cNvPicPr>
          <p:nvPr>
            <p:ph type="pic" sz="quarter" idx="17"/>
          </p:nvPr>
        </p:nvPicPr>
        <p:blipFill>
          <a:blip r:embed="rId8"/>
          <a:srcRect l="16652" r="16652"/>
          <a:stretch/>
        </p:blipFill>
        <p:spPr/>
      </p:pic>
    </p:spTree>
    <p:extLst>
      <p:ext uri="{BB962C8B-B14F-4D97-AF65-F5344CB8AC3E}">
        <p14:creationId xmlns:p14="http://schemas.microsoft.com/office/powerpoint/2010/main" val="3387479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5CDE-B621-9094-0072-D2579997FE2F}"/>
              </a:ext>
            </a:extLst>
          </p:cNvPr>
          <p:cNvSpPr>
            <a:spLocks noGrp="1"/>
          </p:cNvSpPr>
          <p:nvPr>
            <p:ph type="title"/>
          </p:nvPr>
        </p:nvSpPr>
        <p:spPr/>
        <p:txBody>
          <a:bodyPr/>
          <a:lstStyle/>
          <a:p>
            <a:r>
              <a:rPr lang="en-US" sz="2100" dirty="0">
                <a:solidFill>
                  <a:srgbClr val="00427E"/>
                </a:solidFill>
                <a:latin typeface="Montserrat"/>
              </a:rPr>
              <a:t>Business Information Systems, Computer Information Systems (</a:t>
            </a:r>
            <a:r>
              <a:rPr lang="en-US" sz="2100" dirty="0">
                <a:latin typeface="Montserrat"/>
                <a:hlinkClick r:id="rId2"/>
              </a:rPr>
              <a:t>C-ID ITIS 120</a:t>
            </a:r>
            <a:r>
              <a:rPr lang="en-US" sz="2100" dirty="0">
                <a:solidFill>
                  <a:srgbClr val="00427E"/>
                </a:solidFill>
                <a:latin typeface="Montserrat"/>
              </a:rPr>
              <a:t>)</a:t>
            </a:r>
            <a:endParaRPr lang="en-US" sz="2100" dirty="0">
              <a:latin typeface="Montserrat"/>
            </a:endParaRPr>
          </a:p>
          <a:p>
            <a:endParaRPr lang="en-US" dirty="0">
              <a:cs typeface="Calibri Light"/>
            </a:endParaRPr>
          </a:p>
        </p:txBody>
      </p:sp>
      <p:sp>
        <p:nvSpPr>
          <p:cNvPr id="3" name="Content Placeholder 2">
            <a:extLst>
              <a:ext uri="{FF2B5EF4-FFF2-40B4-BE49-F238E27FC236}">
                <a16:creationId xmlns:a16="http://schemas.microsoft.com/office/drawing/2014/main" id="{E0AABA00-C3BF-8F11-7C4E-EEF6BCCEF400}"/>
              </a:ext>
            </a:extLst>
          </p:cNvPr>
          <p:cNvSpPr>
            <a:spLocks noGrp="1"/>
          </p:cNvSpPr>
          <p:nvPr>
            <p:ph sz="quarter" idx="18"/>
          </p:nvPr>
        </p:nvSpPr>
        <p:spPr>
          <a:xfrm>
            <a:off x="810330" y="1972090"/>
            <a:ext cx="6275387" cy="3271324"/>
          </a:xfrm>
        </p:spPr>
        <p:txBody>
          <a:bodyPr vert="horz" lIns="0" tIns="45720" rIns="91440" bIns="45720" rtlCol="0" anchor="t">
            <a:normAutofit/>
          </a:bodyPr>
          <a:lstStyle/>
          <a:p>
            <a:r>
              <a:rPr lang="en-US" sz="1800" i="1" dirty="0">
                <a:solidFill>
                  <a:srgbClr val="424242"/>
                </a:solidFill>
                <a:cs typeface="Calibri"/>
                <a:hlinkClick r:id="rId3">
                  <a:extLst>
                    <a:ext uri="{A12FA001-AC4F-418D-AE19-62706E023703}">
                      <ahyp:hlinkClr xmlns:ahyp="http://schemas.microsoft.com/office/drawing/2018/hyperlinkcolor" val="tx"/>
                    </a:ext>
                  </a:extLst>
                </a:hlinkClick>
              </a:rPr>
              <a:t>Workplace Software and Skills</a:t>
            </a:r>
            <a:r>
              <a:rPr lang="en-US" sz="1800" dirty="0">
                <a:solidFill>
                  <a:srgbClr val="424242"/>
                </a:solidFill>
                <a:cs typeface="Calibri"/>
              </a:rPr>
              <a:t> </a:t>
            </a:r>
            <a:endParaRPr lang="en-US" sz="1800">
              <a:cs typeface="Calibri"/>
            </a:endParaRPr>
          </a:p>
          <a:p>
            <a:pPr marL="171450" indent="-171450">
              <a:buFont typeface="Arial,Sans-Serif"/>
              <a:buChar char="•"/>
            </a:pPr>
            <a:r>
              <a:rPr lang="en-US" sz="1800" dirty="0">
                <a:solidFill>
                  <a:srgbClr val="424242"/>
                </a:solidFill>
                <a:cs typeface="Calibri"/>
              </a:rPr>
              <a:t>2023</a:t>
            </a:r>
            <a:endParaRPr lang="en-US" sz="1800">
              <a:cs typeface="Calibri"/>
            </a:endParaRPr>
          </a:p>
          <a:p>
            <a:pPr marL="171450" indent="-171450">
              <a:buFont typeface="Arial,Sans-Serif"/>
              <a:buChar char="•"/>
            </a:pPr>
            <a:r>
              <a:rPr lang="en-US" sz="1800" dirty="0">
                <a:solidFill>
                  <a:srgbClr val="424242"/>
                </a:solidFill>
                <a:cs typeface="Calibri"/>
              </a:rPr>
              <a:t>Senior Contributing Authors: Tammie Bolling, Angela Mitchell, Tanya Scott, Nyrobi Wheeler</a:t>
            </a:r>
            <a:endParaRPr lang="en-US" sz="1800" dirty="0">
              <a:solidFill>
                <a:srgbClr val="000000"/>
              </a:solidFill>
              <a:cs typeface="Calibri"/>
            </a:endParaRPr>
          </a:p>
          <a:p>
            <a:pPr marL="171450" indent="-171450">
              <a:buFont typeface="Arial,Sans-Serif"/>
              <a:buChar char="•"/>
            </a:pPr>
            <a:r>
              <a:rPr lang="en-US" sz="1800" dirty="0">
                <a:solidFill>
                  <a:srgbClr val="424242"/>
                </a:solidFill>
                <a:cs typeface="Calibri"/>
              </a:rPr>
              <a:t>OpenStax is licensed under Creative Commons Attribution License v4.0</a:t>
            </a:r>
          </a:p>
          <a:p>
            <a:pPr marL="171450" indent="-171450">
              <a:buFont typeface="Arial,Sans-Serif"/>
              <a:buChar char="•"/>
            </a:pPr>
            <a:r>
              <a:rPr lang="en-US" sz="1800" i="1" dirty="0">
                <a:solidFill>
                  <a:srgbClr val="424242"/>
                </a:solidFill>
                <a:cs typeface="Calibri"/>
              </a:rPr>
              <a:t>Workplace</a:t>
            </a:r>
            <a:r>
              <a:rPr lang="en-US" sz="1800" i="1" dirty="0">
                <a:solidFill>
                  <a:srgbClr val="424242"/>
                </a:solidFill>
                <a:ea typeface="+mn-lt"/>
                <a:cs typeface="+mn-lt"/>
              </a:rPr>
              <a:t> Software and Skills</a:t>
            </a:r>
            <a:r>
              <a:rPr lang="en-US" sz="1800" dirty="0">
                <a:solidFill>
                  <a:srgbClr val="424242"/>
                </a:solidFill>
                <a:ea typeface="+mn-lt"/>
                <a:cs typeface="+mn-lt"/>
              </a:rPr>
              <a:t> is designed to flexibly support a range of courses covering computer literacy, Microsoft Office, and Google Suite applications. </a:t>
            </a:r>
            <a:endParaRPr lang="en-US" sz="1800" dirty="0">
              <a:solidFill>
                <a:srgbClr val="424242"/>
              </a:solidFill>
              <a:cs typeface="Calibri"/>
            </a:endParaRPr>
          </a:p>
        </p:txBody>
      </p:sp>
      <p:pic>
        <p:nvPicPr>
          <p:cNvPr id="5" name="Picture Placeholder 4" descr="Businessman with laptop at office">
            <a:extLst>
              <a:ext uri="{FF2B5EF4-FFF2-40B4-BE49-F238E27FC236}">
                <a16:creationId xmlns:a16="http://schemas.microsoft.com/office/drawing/2014/main" id="{01397D57-3801-D017-310D-F9DAC61B12D5}"/>
              </a:ext>
            </a:extLst>
          </p:cNvPr>
          <p:cNvPicPr>
            <a:picLocks noGrp="1" noChangeAspect="1"/>
          </p:cNvPicPr>
          <p:nvPr>
            <p:ph type="pic" sz="quarter" idx="17"/>
          </p:nvPr>
        </p:nvPicPr>
        <p:blipFill>
          <a:blip r:embed="rId4"/>
          <a:srcRect l="16667" r="16667"/>
          <a:stretch/>
        </p:blipFill>
        <p:spPr/>
      </p:pic>
    </p:spTree>
    <p:extLst>
      <p:ext uri="{BB962C8B-B14F-4D97-AF65-F5344CB8AC3E}">
        <p14:creationId xmlns:p14="http://schemas.microsoft.com/office/powerpoint/2010/main" val="1380287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Background image for slide">
            <a:extLst>
              <a:ext uri="{FF2B5EF4-FFF2-40B4-BE49-F238E27FC236}">
                <a16:creationId xmlns:a16="http://schemas.microsoft.com/office/drawing/2014/main" id="{84B4E155-14E4-FAB2-5D98-A875CA83D04C}"/>
              </a:ext>
            </a:extLst>
          </p:cNvPr>
          <p:cNvPicPr>
            <a:picLocks noChangeAspect="1"/>
          </p:cNvPicPr>
          <p:nvPr/>
        </p:nvPicPr>
        <p:blipFill>
          <a:blip r:embed="rId2"/>
          <a:srcRect t="12783" r="9085" b="19031"/>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079040-382B-86F1-A49A-196CA8C731B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Equity Resources</a:t>
            </a:r>
          </a:p>
        </p:txBody>
      </p:sp>
      <p:graphicFrame>
        <p:nvGraphicFramePr>
          <p:cNvPr id="5" name="Content Placeholder 2" descr="table for equity resources">
            <a:extLst>
              <a:ext uri="{FF2B5EF4-FFF2-40B4-BE49-F238E27FC236}">
                <a16:creationId xmlns:a16="http://schemas.microsoft.com/office/drawing/2014/main" id="{7990F1A5-A882-DD7F-DD2B-6AF4260A9356}"/>
              </a:ext>
            </a:extLst>
          </p:cNvPr>
          <p:cNvGraphicFramePr>
            <a:graphicFrameLocks noGrp="1"/>
          </p:cNvGraphicFramePr>
          <p:nvPr>
            <p:ph sz="quarter" idx="26"/>
            <p:extLst>
              <p:ext uri="{D42A27DB-BD31-4B8C-83A1-F6EECF244321}">
                <p14:modId xmlns:p14="http://schemas.microsoft.com/office/powerpoint/2010/main" val="12572844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567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E8CD-2ACC-FAFC-7A56-C62555E42C1A}"/>
              </a:ext>
            </a:extLst>
          </p:cNvPr>
          <p:cNvSpPr>
            <a:spLocks noGrp="1"/>
          </p:cNvSpPr>
          <p:nvPr>
            <p:ph type="title"/>
          </p:nvPr>
        </p:nvSpPr>
        <p:spPr/>
        <p:txBody>
          <a:bodyPr/>
          <a:lstStyle/>
          <a:p>
            <a:r>
              <a:rPr lang="en-US" dirty="0">
                <a:cs typeface="Calibri Light"/>
              </a:rPr>
              <a:t>Not Everything is FREE</a:t>
            </a:r>
            <a:endParaRPr lang="en-US" dirty="0"/>
          </a:p>
        </p:txBody>
      </p:sp>
      <p:sp>
        <p:nvSpPr>
          <p:cNvPr id="3" name="Content Placeholder 2">
            <a:extLst>
              <a:ext uri="{FF2B5EF4-FFF2-40B4-BE49-F238E27FC236}">
                <a16:creationId xmlns:a16="http://schemas.microsoft.com/office/drawing/2014/main" id="{29DF24B5-9D4D-0872-6167-C63D7C752E6B}"/>
              </a:ext>
            </a:extLst>
          </p:cNvPr>
          <p:cNvSpPr>
            <a:spLocks noGrp="1"/>
          </p:cNvSpPr>
          <p:nvPr>
            <p:ph sz="quarter" idx="26"/>
          </p:nvPr>
        </p:nvSpPr>
        <p:spPr/>
        <p:txBody>
          <a:bodyPr vert="horz" lIns="0" tIns="0" rIns="0" bIns="0" rtlCol="0" anchor="t">
            <a:normAutofit/>
          </a:bodyPr>
          <a:lstStyle/>
          <a:p>
            <a:pPr marL="0" indent="0">
              <a:buNone/>
            </a:pPr>
            <a:r>
              <a:rPr lang="en-US" sz="2800" dirty="0">
                <a:cs typeface="Calibri"/>
              </a:rPr>
              <a:t>What are some great tools that institutions should be investing in for their computer students?</a:t>
            </a:r>
          </a:p>
        </p:txBody>
      </p:sp>
      <p:sp>
        <p:nvSpPr>
          <p:cNvPr id="5" name="TextBox 4">
            <a:extLst>
              <a:ext uri="{FF2B5EF4-FFF2-40B4-BE49-F238E27FC236}">
                <a16:creationId xmlns:a16="http://schemas.microsoft.com/office/drawing/2014/main" id="{176E102E-92E2-1A3C-19EA-C3E5167123D3}"/>
              </a:ext>
            </a:extLst>
          </p:cNvPr>
          <p:cNvSpPr txBox="1"/>
          <p:nvPr/>
        </p:nvSpPr>
        <p:spPr>
          <a:xfrm>
            <a:off x="5972534" y="1716461"/>
            <a:ext cx="602284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hlinkClick r:id="rId2"/>
              </a:rPr>
              <a:t>Code Combat</a:t>
            </a:r>
            <a:endParaRPr lang="en-US" sz="2000">
              <a:cs typeface="Calibri"/>
            </a:endParaRPr>
          </a:p>
          <a:p>
            <a:pPr marL="742950" lvl="1" indent="-285750">
              <a:buFont typeface="Courier New"/>
              <a:buChar char="o"/>
            </a:pPr>
            <a:r>
              <a:rPr lang="en-US" sz="2000" dirty="0">
                <a:cs typeface="Calibri"/>
              </a:rPr>
              <a:t>Computer Science 1 is FREE!</a:t>
            </a:r>
          </a:p>
          <a:p>
            <a:pPr marL="742950" lvl="1" indent="-285750">
              <a:buFont typeface="Courier New"/>
              <a:buChar char="o"/>
            </a:pPr>
            <a:r>
              <a:rPr lang="en-US" sz="2000" dirty="0">
                <a:cs typeface="Calibri"/>
              </a:rPr>
              <a:t>The rest costs money. </a:t>
            </a:r>
          </a:p>
          <a:p>
            <a:pPr marL="285750" indent="-285750">
              <a:buFont typeface="Arial"/>
              <a:buChar char="•"/>
            </a:pPr>
            <a:r>
              <a:rPr lang="en-US" sz="2000" dirty="0">
                <a:cs typeface="Calibri"/>
                <a:hlinkClick r:id="rId3"/>
              </a:rPr>
              <a:t>Code.org</a:t>
            </a:r>
          </a:p>
          <a:p>
            <a:pPr marL="742950" lvl="1" indent="-285750">
              <a:buFont typeface="Courier New"/>
              <a:buChar char="o"/>
            </a:pPr>
            <a:r>
              <a:rPr lang="en-US" sz="2000" dirty="0">
                <a:cs typeface="Calibri"/>
                <a:hlinkClick r:id="rId4"/>
              </a:rPr>
              <a:t>JavaScript Star Wars – Build a Galaxy with Code</a:t>
            </a:r>
            <a:endParaRPr lang="en-US" sz="2000" dirty="0">
              <a:cs typeface="Calibri"/>
            </a:endParaRPr>
          </a:p>
          <a:p>
            <a:pPr marL="742950" lvl="1" indent="-285750">
              <a:buFont typeface="Courier New"/>
              <a:buChar char="o"/>
            </a:pPr>
            <a:r>
              <a:rPr lang="en-US" sz="2000" dirty="0">
                <a:cs typeface="Calibri"/>
                <a:hlinkClick r:id="rId5"/>
              </a:rPr>
              <a:t>AI for Oceans</a:t>
            </a:r>
            <a:r>
              <a:rPr lang="en-US" sz="2000" dirty="0">
                <a:cs typeface="Calibri"/>
              </a:rPr>
              <a:t> - Here is the AI exercise I mentioned.</a:t>
            </a:r>
            <a:endParaRPr lang="en-US" dirty="0"/>
          </a:p>
          <a:p>
            <a:pPr marL="285750" indent="-285750">
              <a:buFont typeface="Arial"/>
              <a:buChar char="•"/>
            </a:pPr>
            <a:r>
              <a:rPr lang="en-US" sz="2000" dirty="0">
                <a:cs typeface="Calibri"/>
              </a:rPr>
              <a:t>W3Schools Classroom</a:t>
            </a:r>
            <a:endParaRPr lang="en-US">
              <a:cs typeface="Calibri" panose="020F0502020204030204"/>
            </a:endParaRPr>
          </a:p>
          <a:p>
            <a:pPr marL="742950" lvl="1" indent="-285750">
              <a:buFont typeface="Courier New"/>
              <a:buChar char="o"/>
            </a:pPr>
            <a:r>
              <a:rPr lang="en-US" sz="2000" dirty="0">
                <a:cs typeface="Calibri"/>
                <a:hlinkClick r:id="rId6"/>
              </a:rPr>
              <a:t>W3Schools</a:t>
            </a:r>
            <a:r>
              <a:rPr lang="en-US" sz="2000">
                <a:cs typeface="Calibri"/>
              </a:rPr>
              <a:t> is FREE!</a:t>
            </a:r>
            <a:endParaRPr lang="en-US" sz="2000" dirty="0">
              <a:cs typeface="Calibri"/>
            </a:endParaRPr>
          </a:p>
          <a:p>
            <a:pPr marL="742950" lvl="1" indent="-285750">
              <a:buFont typeface="Courier New"/>
              <a:buChar char="o"/>
            </a:pPr>
            <a:r>
              <a:rPr lang="en-US" sz="2000" dirty="0">
                <a:cs typeface="Calibri"/>
                <a:hlinkClick r:id="rId7"/>
              </a:rPr>
              <a:t>W3Schools Academy</a:t>
            </a:r>
            <a:r>
              <a:rPr lang="en-US" sz="2000" dirty="0">
                <a:cs typeface="Calibri"/>
              </a:rPr>
              <a:t> costs.</a:t>
            </a:r>
          </a:p>
          <a:p>
            <a:pPr marL="742950" lvl="1" indent="-285750">
              <a:buFont typeface="Courier New"/>
              <a:buChar char="o"/>
            </a:pPr>
            <a:r>
              <a:rPr lang="en-US" sz="2000" dirty="0">
                <a:cs typeface="Calibri"/>
              </a:rPr>
              <a:t>They have a new sandbox tools.</a:t>
            </a:r>
          </a:p>
          <a:p>
            <a:pPr marL="742950" lvl="1" indent="-285750">
              <a:buFont typeface="Courier New"/>
              <a:buChar char="o"/>
            </a:pPr>
            <a:r>
              <a:rPr lang="en-US" sz="2000" dirty="0">
                <a:cs typeface="Calibri"/>
              </a:rPr>
              <a:t>Assignments, videos, Canvas LTI available.</a:t>
            </a:r>
          </a:p>
          <a:p>
            <a:pPr marL="285750" indent="-285750">
              <a:buFont typeface="Arial"/>
              <a:buChar char="•"/>
            </a:pPr>
            <a:r>
              <a:rPr lang="en-US" sz="2000" dirty="0">
                <a:cs typeface="Calibri"/>
              </a:rPr>
              <a:t>O'Reilly Library Database</a:t>
            </a:r>
          </a:p>
          <a:p>
            <a:pPr marL="742950" lvl="1" indent="-285750">
              <a:buFont typeface="Courier New"/>
              <a:buChar char="o"/>
            </a:pPr>
            <a:r>
              <a:rPr lang="en-US" sz="2000" dirty="0">
                <a:cs typeface="Calibri"/>
              </a:rPr>
              <a:t>Expensive but cool resource that enhances OER textbooks.</a:t>
            </a:r>
          </a:p>
        </p:txBody>
      </p:sp>
    </p:spTree>
    <p:extLst>
      <p:ext uri="{BB962C8B-B14F-4D97-AF65-F5344CB8AC3E}">
        <p14:creationId xmlns:p14="http://schemas.microsoft.com/office/powerpoint/2010/main" val="3613119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miling businesswoman with digital tablet looking out office window">
            <a:extLst>
              <a:ext uri="{FF2B5EF4-FFF2-40B4-BE49-F238E27FC236}">
                <a16:creationId xmlns:a16="http://schemas.microsoft.com/office/drawing/2014/main" id="{54231C6C-E36F-2D0D-3584-EE3049A4B850}"/>
              </a:ext>
            </a:extLst>
          </p:cNvPr>
          <p:cNvPicPr>
            <a:picLocks noChangeAspect="1"/>
          </p:cNvPicPr>
          <p:nvPr/>
        </p:nvPicPr>
        <p:blipFill>
          <a:blip r:embed="rId3"/>
          <a:srcRect r="9091" b="23391"/>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5A7019F-FB8F-0842-186B-1C366F527A1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Moving Forward</a:t>
            </a:r>
          </a:p>
        </p:txBody>
      </p:sp>
      <p:sp>
        <p:nvSpPr>
          <p:cNvPr id="4" name="Text Placeholder 3">
            <a:extLst>
              <a:ext uri="{FF2B5EF4-FFF2-40B4-BE49-F238E27FC236}">
                <a16:creationId xmlns:a16="http://schemas.microsoft.com/office/drawing/2014/main" id="{32396622-BFDE-D806-F80F-CB3D2EE19A50}"/>
              </a:ext>
            </a:extLst>
          </p:cNvPr>
          <p:cNvSpPr>
            <a:spLocks noGrp="1"/>
          </p:cNvSpPr>
          <p:nvPr>
            <p:ph sz="quarter" idx="26"/>
          </p:nvPr>
        </p:nvSpPr>
        <p:spPr>
          <a:xfrm>
            <a:off x="838200" y="1825625"/>
            <a:ext cx="10515600" cy="4351338"/>
          </a:xfrm>
        </p:spPr>
        <p:txBody>
          <a:bodyPr vert="horz" lIns="91440" tIns="45720" rIns="91440" bIns="45720" rtlCol="0" anchor="t">
            <a:normAutofit/>
          </a:bodyPr>
          <a:lstStyle/>
          <a:p>
            <a:pPr marL="285750" indent="-228600">
              <a:buFont typeface="Arial" panose="020B0604020202020204" pitchFamily="34" charset="0"/>
              <a:buChar char="•"/>
            </a:pPr>
            <a:r>
              <a:rPr lang="en-US" dirty="0"/>
              <a:t>Update the state resource list and share</a:t>
            </a:r>
            <a:endParaRPr lang="en-US" dirty="0">
              <a:cs typeface="Calibri"/>
            </a:endParaRPr>
          </a:p>
          <a:p>
            <a:pPr marL="285750" indent="-228600">
              <a:buFont typeface="Arial" panose="020B0604020202020204" pitchFamily="34" charset="0"/>
              <a:buChar char="•"/>
            </a:pPr>
            <a:r>
              <a:rPr lang="en-US" dirty="0">
                <a:cs typeface="Calibri"/>
              </a:rPr>
              <a:t>Include a survey when I share updated list</a:t>
            </a:r>
          </a:p>
          <a:p>
            <a:pPr marL="285750" indent="-228600">
              <a:buFont typeface="Arial" panose="020B0604020202020204" pitchFamily="34" charset="0"/>
              <a:buChar char="•"/>
            </a:pPr>
            <a:r>
              <a:rPr lang="en-US" dirty="0">
                <a:cs typeface="Calibri"/>
              </a:rPr>
              <a:t>Spring Presentation</a:t>
            </a:r>
          </a:p>
          <a:p>
            <a:pPr marL="697230" lvl="1">
              <a:buFont typeface="Courier New" panose="020B0604020202020204" pitchFamily="34" charset="0"/>
              <a:buChar char="o"/>
            </a:pPr>
            <a:r>
              <a:rPr lang="en-US">
                <a:cs typeface="Calibri"/>
              </a:rPr>
              <a:t>What should the focus be?</a:t>
            </a:r>
            <a:endParaRPr lang="en-US" dirty="0">
              <a:cs typeface="Calibri"/>
            </a:endParaRPr>
          </a:p>
          <a:p>
            <a:pPr marL="697230" lvl="1">
              <a:buFont typeface="Courier New" panose="020B0604020202020204" pitchFamily="34" charset="0"/>
              <a:buChar char="o"/>
            </a:pPr>
            <a:r>
              <a:rPr lang="en-US" dirty="0">
                <a:cs typeface="Calibri"/>
              </a:rPr>
              <a:t>Include in Survey?</a:t>
            </a:r>
          </a:p>
          <a:p>
            <a:pPr marL="285750" indent="-228600">
              <a:buFont typeface="Arial" panose="020B0604020202020204" pitchFamily="34" charset="0"/>
              <a:buChar char="•"/>
            </a:pPr>
            <a:r>
              <a:rPr lang="en-US">
                <a:cs typeface="Calibri"/>
              </a:rPr>
              <a:t>What is on the horizon?</a:t>
            </a:r>
            <a:endParaRPr lang="en-US" dirty="0">
              <a:cs typeface="Calibri"/>
            </a:endParaRPr>
          </a:p>
          <a:p>
            <a:pPr marL="697230" lvl="1">
              <a:buFont typeface="Courier New" panose="020B0604020202020204" pitchFamily="34" charset="0"/>
              <a:buChar char="o"/>
            </a:pPr>
            <a:r>
              <a:rPr lang="en-US" dirty="0">
                <a:cs typeface="Calibri"/>
              </a:rPr>
              <a:t>Cohort work?</a:t>
            </a:r>
          </a:p>
          <a:p>
            <a:pPr marL="697230" lvl="1">
              <a:buFont typeface="Courier New" panose="020B0604020202020204" pitchFamily="34" charset="0"/>
              <a:buChar char="o"/>
            </a:pPr>
            <a:r>
              <a:rPr lang="en-US" dirty="0">
                <a:cs typeface="Calibri"/>
              </a:rPr>
              <a:t>What are better IDE's?</a:t>
            </a:r>
          </a:p>
          <a:p>
            <a:pPr marL="285750" indent="-228600">
              <a:buFont typeface="Arial" panose="020B0604020202020204" pitchFamily="34" charset="0"/>
              <a:buChar char="•"/>
            </a:pPr>
            <a:endParaRPr lang="en-US">
              <a:cs typeface="Calibri" panose="020F0502020204030204"/>
            </a:endParaRPr>
          </a:p>
        </p:txBody>
      </p:sp>
    </p:spTree>
    <p:extLst>
      <p:ext uri="{BB962C8B-B14F-4D97-AF65-F5344CB8AC3E}">
        <p14:creationId xmlns:p14="http://schemas.microsoft.com/office/powerpoint/2010/main" val="606303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E595D9-27F3-FE1C-9A37-0F9F7903022E}"/>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8CFA4869-4108-EB15-4EB0-B65C291C5D97}"/>
              </a:ext>
            </a:extLst>
          </p:cNvPr>
          <p:cNvSpPr>
            <a:spLocks noGrp="1"/>
          </p:cNvSpPr>
          <p:nvPr>
            <p:ph type="subTitle" idx="1"/>
          </p:nvPr>
        </p:nvSpPr>
        <p:spPr/>
        <p:txBody>
          <a:bodyPr vert="horz" lIns="0" tIns="0" rIns="0" bIns="0" rtlCol="0" anchor="t">
            <a:noAutofit/>
          </a:bodyPr>
          <a:lstStyle/>
          <a:p>
            <a:r>
              <a:rPr lang="en-US" sz="3600" dirty="0"/>
              <a:t>Angela Thomas</a:t>
            </a:r>
          </a:p>
          <a:p>
            <a:r>
              <a:rPr lang="en-US" sz="3600" dirty="0"/>
              <a:t>Angela.thomas@rccd.edu</a:t>
            </a:r>
          </a:p>
        </p:txBody>
      </p:sp>
    </p:spTree>
    <p:extLst>
      <p:ext uri="{BB962C8B-B14F-4D97-AF65-F5344CB8AC3E}">
        <p14:creationId xmlns:p14="http://schemas.microsoft.com/office/powerpoint/2010/main" val="3784505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ckground image for slide ">
            <a:extLst>
              <a:ext uri="{FF2B5EF4-FFF2-40B4-BE49-F238E27FC236}">
                <a16:creationId xmlns:a16="http://schemas.microsoft.com/office/drawing/2014/main" id="{44E9DD30-5015-DBDB-1B93-6FF01C78D4A2}"/>
              </a:ext>
            </a:extLst>
          </p:cNvPr>
          <p:cNvPicPr>
            <a:picLocks noChangeAspect="1"/>
          </p:cNvPicPr>
          <p:nvPr/>
        </p:nvPicPr>
        <p:blipFill>
          <a:blip r:embed="rId3">
            <a:duotone>
              <a:schemeClr val="bg2">
                <a:shade val="45000"/>
                <a:satMod val="135000"/>
              </a:schemeClr>
              <a:prstClr val="white"/>
            </a:duotone>
          </a:blip>
          <a:srcRect t="9092" r="9085" b="-7"/>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2ABBA-2E6D-E7DD-AC67-58D1FCB3F346}"/>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Agenda</a:t>
            </a:r>
          </a:p>
        </p:txBody>
      </p:sp>
      <p:graphicFrame>
        <p:nvGraphicFramePr>
          <p:cNvPr id="7" name="Text Placeholder 4" descr="Block of lists that writes out the agenda of the meeting">
            <a:extLst>
              <a:ext uri="{FF2B5EF4-FFF2-40B4-BE49-F238E27FC236}">
                <a16:creationId xmlns:a16="http://schemas.microsoft.com/office/drawing/2014/main" id="{B92674AA-A27F-BFAC-CB03-597C42653019}"/>
              </a:ext>
            </a:extLst>
          </p:cNvPr>
          <p:cNvGraphicFramePr>
            <a:graphicFrameLocks noGrp="1"/>
          </p:cNvGraphicFramePr>
          <p:nvPr>
            <p:ph sz="quarter" idx="14"/>
            <p:extLst>
              <p:ext uri="{D42A27DB-BD31-4B8C-83A1-F6EECF244321}">
                <p14:modId xmlns:p14="http://schemas.microsoft.com/office/powerpoint/2010/main" val="3256902256"/>
              </p:ext>
            </p:extLst>
          </p:nvPr>
        </p:nvGraphicFramePr>
        <p:xfrm>
          <a:off x="838200" y="113166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94866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p:txBody>
          <a:bodyPr anchor="b"/>
          <a:lstStyle/>
          <a:p>
            <a:r>
              <a:rPr lang="en-US" dirty="0"/>
              <a:t>Introduction</a:t>
            </a:r>
          </a:p>
        </p:txBody>
      </p:sp>
      <p:sp>
        <p:nvSpPr>
          <p:cNvPr id="3" name="Text Placeholder 2">
            <a:extLst>
              <a:ext uri="{FF2B5EF4-FFF2-40B4-BE49-F238E27FC236}">
                <a16:creationId xmlns:a16="http://schemas.microsoft.com/office/drawing/2014/main" id="{2B36450F-A8E5-8B7F-1C54-79C081010270}"/>
              </a:ext>
              <a:ext uri="{C183D7F6-B498-43B3-948B-1728B52AA6E4}">
                <adec:decorative xmlns:adec="http://schemas.microsoft.com/office/drawing/2017/decorative" val="1"/>
              </a:ext>
            </a:extLst>
          </p:cNvPr>
          <p:cNvSpPr>
            <a:spLocks noGrp="1"/>
          </p:cNvSpPr>
          <p:nvPr>
            <p:ph type="body" sz="quarter" idx="14"/>
          </p:nvPr>
        </p:nvSpPr>
        <p:spPr/>
        <p:txBody>
          <a:bodyPr vert="horz" lIns="0" tIns="0" rIns="0" bIns="0" rtlCol="0" anchor="t">
            <a:noAutofit/>
          </a:bodyPr>
          <a:lstStyle/>
          <a:p>
            <a:endParaRPr lang="en-US" dirty="0" err="1"/>
          </a:p>
          <a:p>
            <a:endParaRPr lang="en-US" dirty="0"/>
          </a:p>
        </p:txBody>
      </p:sp>
    </p:spTree>
    <p:extLst>
      <p:ext uri="{BB962C8B-B14F-4D97-AF65-F5344CB8AC3E}">
        <p14:creationId xmlns:p14="http://schemas.microsoft.com/office/powerpoint/2010/main" val="4167072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E87A-BAF9-AF3B-9EA4-515F0959B3AD}"/>
              </a:ext>
            </a:extLst>
          </p:cNvPr>
          <p:cNvSpPr>
            <a:spLocks noGrp="1"/>
          </p:cNvSpPr>
          <p:nvPr>
            <p:ph type="title"/>
          </p:nvPr>
        </p:nvSpPr>
        <p:spPr/>
        <p:txBody>
          <a:bodyPr/>
          <a:lstStyle/>
          <a:p>
            <a:r>
              <a:rPr lang="en-US" dirty="0">
                <a:cs typeface="Calibri Light"/>
              </a:rPr>
              <a:t>ZTC Course Design Experience</a:t>
            </a:r>
            <a:endParaRPr lang="en-US" dirty="0"/>
          </a:p>
        </p:txBody>
      </p:sp>
      <p:sp>
        <p:nvSpPr>
          <p:cNvPr id="3" name="Content Placeholder 2">
            <a:extLst>
              <a:ext uri="{FF2B5EF4-FFF2-40B4-BE49-F238E27FC236}">
                <a16:creationId xmlns:a16="http://schemas.microsoft.com/office/drawing/2014/main" id="{CA22D933-0720-BCA8-F91D-61C956A758D3}"/>
              </a:ext>
            </a:extLst>
          </p:cNvPr>
          <p:cNvSpPr>
            <a:spLocks noGrp="1"/>
          </p:cNvSpPr>
          <p:nvPr>
            <p:ph sz="quarter" idx="26"/>
          </p:nvPr>
        </p:nvSpPr>
        <p:spPr/>
        <p:txBody>
          <a:bodyPr vert="horz" lIns="0" tIns="0" rIns="0" bIns="0" rtlCol="0" anchor="t">
            <a:normAutofit fontScale="92500" lnSpcReduction="20000"/>
          </a:bodyPr>
          <a:lstStyle/>
          <a:p>
            <a:pPr marL="285750" indent="-285750">
              <a:buChar char="•"/>
            </a:pPr>
            <a:r>
              <a:rPr lang="en-US" dirty="0">
                <a:cs typeface="Calibri"/>
              </a:rPr>
              <a:t>Courses I have designed and taught myself:</a:t>
            </a:r>
          </a:p>
          <a:p>
            <a:pPr marL="568960" lvl="1" indent="-285750">
              <a:buFont typeface="Courier New" panose="020B0604020202020204" pitchFamily="34" charset="0"/>
              <a:buChar char="o"/>
            </a:pPr>
            <a:r>
              <a:rPr lang="en-US" dirty="0">
                <a:cs typeface="Calibri"/>
              </a:rPr>
              <a:t>Intro to Computer Information Systems</a:t>
            </a:r>
          </a:p>
          <a:p>
            <a:pPr marL="568960" lvl="1" indent="-285750">
              <a:buFont typeface="Courier New" panose="020B0604020202020204" pitchFamily="34" charset="0"/>
              <a:buChar char="o"/>
            </a:pPr>
            <a:r>
              <a:rPr lang="en-US" dirty="0">
                <a:cs typeface="Calibri"/>
              </a:rPr>
              <a:t>HTML/CSS</a:t>
            </a:r>
            <a:endParaRPr lang="en-US" dirty="0"/>
          </a:p>
          <a:p>
            <a:pPr marL="568960" lvl="1" indent="-285750">
              <a:buFont typeface="Courier New" panose="020B0604020202020204" pitchFamily="34" charset="0"/>
              <a:buChar char="o"/>
            </a:pPr>
            <a:r>
              <a:rPr lang="en-US" dirty="0">
                <a:cs typeface="Calibri"/>
              </a:rPr>
              <a:t>JavaScript</a:t>
            </a:r>
          </a:p>
          <a:p>
            <a:pPr marL="568960" lvl="1" indent="-285750">
              <a:buFont typeface="Courier New,monospace" panose="020B0604020202020204" pitchFamily="34" charset="0"/>
              <a:buChar char="o"/>
            </a:pPr>
            <a:r>
              <a:rPr lang="en-US" sz="1700" dirty="0">
                <a:cs typeface="Calibri"/>
              </a:rPr>
              <a:t>Information Literacy</a:t>
            </a:r>
          </a:p>
          <a:p>
            <a:pPr marL="568960" lvl="1" indent="-285750">
              <a:buFont typeface="Courier New,monospace" panose="020B0604020202020204" pitchFamily="34" charset="0"/>
              <a:buChar char="o"/>
            </a:pPr>
            <a:r>
              <a:rPr lang="en-US" sz="1700" dirty="0">
                <a:cs typeface="Calibri"/>
              </a:rPr>
              <a:t>Business Writing in a Technical World</a:t>
            </a:r>
            <a:endParaRPr lang="en-US" dirty="0" err="1"/>
          </a:p>
          <a:p>
            <a:pPr marL="568960" lvl="1" indent="-285750">
              <a:buFont typeface="Courier New" panose="020B0604020202020204" pitchFamily="34" charset="0"/>
              <a:buChar char="o"/>
            </a:pPr>
            <a:r>
              <a:rPr lang="en-US" dirty="0">
                <a:cs typeface="Calibri"/>
              </a:rPr>
              <a:t>Adobe Dreamweaver</a:t>
            </a:r>
          </a:p>
          <a:p>
            <a:pPr marL="568960" lvl="1" indent="-285750">
              <a:buFont typeface="Courier New" panose="020B0604020202020204" pitchFamily="34" charset="0"/>
              <a:buChar char="o"/>
            </a:pPr>
            <a:r>
              <a:rPr lang="en-US" dirty="0">
                <a:cs typeface="Calibri"/>
              </a:rPr>
              <a:t>Adobe Photoshop</a:t>
            </a:r>
          </a:p>
          <a:p>
            <a:pPr marL="568960" lvl="1" indent="-285750">
              <a:buFont typeface="Courier New" panose="020B0604020202020204" pitchFamily="34" charset="0"/>
              <a:buChar char="o"/>
            </a:pPr>
            <a:r>
              <a:rPr lang="en-US" dirty="0">
                <a:cs typeface="Calibri"/>
              </a:rPr>
              <a:t>Adobe Illustrator</a:t>
            </a:r>
          </a:p>
          <a:p>
            <a:pPr marL="568960" lvl="1" indent="-285750">
              <a:buFont typeface="Courier New" panose="020B0604020202020204" pitchFamily="34" charset="0"/>
              <a:buChar char="o"/>
            </a:pPr>
            <a:r>
              <a:rPr lang="en-US" dirty="0">
                <a:cs typeface="Calibri"/>
              </a:rPr>
              <a:t>Adobe Animate</a:t>
            </a:r>
          </a:p>
          <a:p>
            <a:pPr marL="568960" lvl="1" indent="-285750">
              <a:buFont typeface="Courier New" panose="020B0604020202020204" pitchFamily="34" charset="0"/>
              <a:buChar char="o"/>
            </a:pPr>
            <a:endParaRPr lang="en-US" dirty="0">
              <a:cs typeface="Calibri"/>
            </a:endParaRPr>
          </a:p>
          <a:p>
            <a:pPr marL="285750" indent="-285750">
              <a:buChar char="•"/>
            </a:pPr>
            <a:endParaRPr lang="en-US" dirty="0">
              <a:cs typeface="Calibri"/>
            </a:endParaRPr>
          </a:p>
          <a:p>
            <a:pPr marL="285750" indent="-285750">
              <a:buChar char="•"/>
            </a:pPr>
            <a:endParaRPr lang="en-US" dirty="0">
              <a:cs typeface="Calibri"/>
            </a:endParaRPr>
          </a:p>
          <a:p>
            <a:endParaRPr lang="en-US" dirty="0">
              <a:cs typeface="Calibri"/>
            </a:endParaRPr>
          </a:p>
        </p:txBody>
      </p:sp>
      <p:sp>
        <p:nvSpPr>
          <p:cNvPr id="4" name="Content Placeholder 3">
            <a:extLst>
              <a:ext uri="{FF2B5EF4-FFF2-40B4-BE49-F238E27FC236}">
                <a16:creationId xmlns:a16="http://schemas.microsoft.com/office/drawing/2014/main" id="{86F23015-36C5-2A2C-0C3A-0A96DE27B9E1}"/>
              </a:ext>
            </a:extLst>
          </p:cNvPr>
          <p:cNvSpPr>
            <a:spLocks noGrp="1"/>
          </p:cNvSpPr>
          <p:nvPr>
            <p:ph sz="quarter" idx="27"/>
          </p:nvPr>
        </p:nvSpPr>
        <p:spPr/>
        <p:txBody>
          <a:bodyPr vert="horz" lIns="0" tIns="0" rIns="0" bIns="0" rtlCol="0" anchor="t">
            <a:normAutofit lnSpcReduction="10000"/>
          </a:bodyPr>
          <a:lstStyle/>
          <a:p>
            <a:pPr marL="285750" indent="-285750">
              <a:buChar char="•"/>
            </a:pPr>
            <a:r>
              <a:rPr lang="en-US" dirty="0">
                <a:cs typeface="Calibri"/>
              </a:rPr>
              <a:t>Courses I helped design but have not taught:</a:t>
            </a:r>
            <a:endParaRPr lang="en-US" dirty="0"/>
          </a:p>
          <a:p>
            <a:pPr marL="568960" lvl="1" indent="-285750">
              <a:buFont typeface="Courier New" panose="020B0604020202020204" pitchFamily="34" charset="0"/>
              <a:buChar char="o"/>
            </a:pPr>
            <a:r>
              <a:rPr lang="en-US" dirty="0">
                <a:cs typeface="Calibri"/>
              </a:rPr>
              <a:t>Fundamentals of System Analysis</a:t>
            </a:r>
          </a:p>
          <a:p>
            <a:pPr marL="568960" lvl="1" indent="-285750">
              <a:buFont typeface="Courier New" panose="020B0604020202020204" pitchFamily="34" charset="0"/>
              <a:buChar char="o"/>
            </a:pPr>
            <a:r>
              <a:rPr lang="en-US" dirty="0">
                <a:cs typeface="Calibri"/>
              </a:rPr>
              <a:t>C++</a:t>
            </a:r>
          </a:p>
          <a:p>
            <a:pPr marL="568960" lvl="1" indent="-285750">
              <a:buFont typeface="Courier New" panose="020B0604020202020204" pitchFamily="34" charset="0"/>
              <a:buChar char="o"/>
            </a:pPr>
            <a:r>
              <a:rPr lang="en-US" dirty="0">
                <a:cs typeface="Calibri"/>
              </a:rPr>
              <a:t>Discrete Structures</a:t>
            </a:r>
          </a:p>
          <a:p>
            <a:pPr marL="568960" lvl="1" indent="-285750">
              <a:buFont typeface="Courier New" panose="020B0604020202020204" pitchFamily="34" charset="0"/>
              <a:buChar char="o"/>
            </a:pPr>
            <a:endParaRPr lang="en-US" dirty="0">
              <a:cs typeface="Calibri"/>
            </a:endParaRPr>
          </a:p>
          <a:p>
            <a:pPr marL="285750" indent="-285750">
              <a:buFont typeface="Arial" panose="020B0604020202020204" pitchFamily="34" charset="0"/>
              <a:buChar char="•"/>
            </a:pPr>
            <a:r>
              <a:rPr lang="en-US" dirty="0">
                <a:cs typeface="Calibri"/>
              </a:rPr>
              <a:t>Courses I would like to work on:</a:t>
            </a:r>
          </a:p>
          <a:p>
            <a:pPr marL="568960" lvl="1" indent="-285750">
              <a:buFont typeface="Courier New" panose="020B0604020202020204" pitchFamily="34" charset="0"/>
              <a:buChar char="o"/>
            </a:pPr>
            <a:r>
              <a:rPr lang="en-US" dirty="0">
                <a:cs typeface="Calibri"/>
              </a:rPr>
              <a:t>Python</a:t>
            </a:r>
          </a:p>
          <a:p>
            <a:pPr marL="568960" lvl="1" indent="-285750">
              <a:buFont typeface="Courier New" panose="020B0604020202020204" pitchFamily="34" charset="0"/>
              <a:buChar char="o"/>
            </a:pPr>
            <a:r>
              <a:rPr lang="en-US" dirty="0">
                <a:cs typeface="Calibri"/>
              </a:rPr>
              <a:t>Cyber Security </a:t>
            </a:r>
          </a:p>
          <a:p>
            <a:pPr marL="568960" lvl="1" indent="-285750">
              <a:buFont typeface="Courier New" panose="020B0604020202020204" pitchFamily="34" charset="0"/>
              <a:buChar char="o"/>
            </a:pPr>
            <a:r>
              <a:rPr lang="en-US" dirty="0">
                <a:cs typeface="Calibri"/>
              </a:rPr>
              <a:t>Networking</a:t>
            </a:r>
          </a:p>
          <a:p>
            <a:endParaRPr lang="en-US" dirty="0">
              <a:cs typeface="Calibri"/>
            </a:endParaRPr>
          </a:p>
        </p:txBody>
      </p:sp>
    </p:spTree>
    <p:extLst>
      <p:ext uri="{BB962C8B-B14F-4D97-AF65-F5344CB8AC3E}">
        <p14:creationId xmlns:p14="http://schemas.microsoft.com/office/powerpoint/2010/main" val="3976849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p:txBody>
          <a:bodyPr/>
          <a:lstStyle/>
          <a:p>
            <a:r>
              <a:rPr lang="en-US" dirty="0">
                <a:cs typeface="Arial"/>
              </a:rPr>
              <a:t>Open Educational Resources</a:t>
            </a:r>
            <a:br>
              <a:rPr lang="en-US" dirty="0">
                <a:cs typeface="Arial"/>
              </a:rPr>
            </a:br>
            <a:r>
              <a:rPr lang="en-US" dirty="0">
                <a:cs typeface="Arial"/>
              </a:rPr>
              <a:t>Versus</a:t>
            </a:r>
            <a:br>
              <a:rPr lang="en-US" dirty="0">
                <a:cs typeface="Arial"/>
              </a:rPr>
            </a:br>
            <a:r>
              <a:rPr lang="en-US" dirty="0">
                <a:cs typeface="Arial"/>
              </a:rPr>
              <a:t>Open Source</a:t>
            </a:r>
          </a:p>
        </p:txBody>
      </p:sp>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4953000" y="2094275"/>
            <a:ext cx="6400799" cy="3231221"/>
          </a:xfrm>
        </p:spPr>
        <p:txBody>
          <a:bodyPr anchor="b"/>
          <a:lstStyle/>
          <a:p>
            <a:r>
              <a:rPr lang="en-US" sz="2800" dirty="0">
                <a:ea typeface="+mn-lt"/>
                <a:cs typeface="+mn-lt"/>
              </a:rPr>
              <a:t>Both </a:t>
            </a:r>
            <a:r>
              <a:rPr lang="en-US" sz="2800" b="1" dirty="0">
                <a:ea typeface="+mn-lt"/>
                <a:cs typeface="+mn-lt"/>
              </a:rPr>
              <a:t>Open Educational Resources (OER)</a:t>
            </a:r>
            <a:r>
              <a:rPr lang="en-US" sz="2800" dirty="0">
                <a:ea typeface="+mn-lt"/>
                <a:cs typeface="+mn-lt"/>
              </a:rPr>
              <a:t> and </a:t>
            </a:r>
            <a:r>
              <a:rPr lang="en-US" sz="2800" b="1" dirty="0">
                <a:ea typeface="+mn-lt"/>
                <a:cs typeface="+mn-lt"/>
              </a:rPr>
              <a:t>Open Source</a:t>
            </a:r>
            <a:r>
              <a:rPr lang="en-US" sz="2800" dirty="0">
                <a:ea typeface="+mn-lt"/>
                <a:cs typeface="+mn-lt"/>
              </a:rPr>
              <a:t> fall under the broader concept of "openness," but they apply to different domains and have distinct purposes.</a:t>
            </a:r>
            <a:endParaRPr lang="en-US" sz="2800">
              <a:cs typeface="Arial"/>
            </a:endParaRPr>
          </a:p>
        </p:txBody>
      </p:sp>
    </p:spTree>
    <p:extLst>
      <p:ext uri="{BB962C8B-B14F-4D97-AF65-F5344CB8AC3E}">
        <p14:creationId xmlns:p14="http://schemas.microsoft.com/office/powerpoint/2010/main" val="465836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p:txBody>
          <a:bodyPr/>
          <a:lstStyle/>
          <a:p>
            <a:r>
              <a:rPr lang="en-US" dirty="0"/>
              <a:t>OER vs. Open Source</a:t>
            </a:r>
          </a:p>
        </p:txBody>
      </p:sp>
      <p:sp>
        <p:nvSpPr>
          <p:cNvPr id="5" name="Text Placeholder 4">
            <a:extLst>
              <a:ext uri="{FF2B5EF4-FFF2-40B4-BE49-F238E27FC236}">
                <a16:creationId xmlns:a16="http://schemas.microsoft.com/office/drawing/2014/main" id="{F85AE87B-E37F-614C-6EE5-D03C01018C99}"/>
              </a:ext>
            </a:extLst>
          </p:cNvPr>
          <p:cNvSpPr>
            <a:spLocks noGrp="1"/>
          </p:cNvSpPr>
          <p:nvPr>
            <p:ph sz="quarter" idx="26"/>
          </p:nvPr>
        </p:nvSpPr>
        <p:spPr>
          <a:xfrm>
            <a:off x="813816" y="2453893"/>
            <a:ext cx="4956470" cy="4721937"/>
          </a:xfrm>
        </p:spPr>
        <p:txBody>
          <a:bodyPr vert="horz" lIns="0" tIns="0" rIns="0" bIns="0" rtlCol="0" anchor="t">
            <a:noAutofit/>
          </a:bodyPr>
          <a:lstStyle/>
          <a:p>
            <a:r>
              <a:rPr lang="en-US" sz="1400" b="1" dirty="0"/>
              <a:t>Open Educational Resources (OER)</a:t>
            </a:r>
            <a:r>
              <a:rPr lang="en-US" sz="1400" dirty="0"/>
              <a:t>:</a:t>
            </a:r>
            <a:endParaRPr lang="en-US" sz="1400">
              <a:cs typeface="Calibri"/>
            </a:endParaRPr>
          </a:p>
          <a:p>
            <a:pPr marL="285750" indent="-285750">
              <a:buFont typeface="Arial"/>
              <a:buChar char="•"/>
            </a:pPr>
            <a:r>
              <a:rPr lang="en-US" sz="1400" b="1" dirty="0">
                <a:ea typeface="+mn-lt"/>
                <a:cs typeface="+mn-lt"/>
              </a:rPr>
              <a:t>Definition</a:t>
            </a:r>
            <a:r>
              <a:rPr lang="en-US" sz="1400" dirty="0">
                <a:ea typeface="+mn-lt"/>
                <a:cs typeface="+mn-lt"/>
              </a:rPr>
              <a:t>: OER refers to freely accessible, openly licensed educational materials used for teaching, learning, and research. They can include textbooks, courses, lesson plans, videos, quizzes, and other learning tools.</a:t>
            </a:r>
            <a:endParaRPr lang="en-US" sz="1400">
              <a:cs typeface="Calibri"/>
            </a:endParaRPr>
          </a:p>
          <a:p>
            <a:pPr marL="285750" indent="-285750">
              <a:buFont typeface="Arial"/>
              <a:buChar char="•"/>
            </a:pPr>
            <a:r>
              <a:rPr lang="en-US" sz="1400" b="1" dirty="0">
                <a:ea typeface="+mn-lt"/>
                <a:cs typeface="+mn-lt"/>
              </a:rPr>
              <a:t>Purpose</a:t>
            </a:r>
            <a:r>
              <a:rPr lang="en-US" sz="1400" dirty="0">
                <a:ea typeface="+mn-lt"/>
                <a:cs typeface="+mn-lt"/>
              </a:rPr>
              <a:t>: The primary goal of OER is to provide affordable, adaptable educational content to enhance learning, promote equitable access to quality education, and allow educators to customize materials to fit their needs.</a:t>
            </a:r>
          </a:p>
          <a:p>
            <a:pPr marL="285750" indent="-285750">
              <a:buFont typeface="Arial"/>
              <a:buChar char="•"/>
            </a:pPr>
            <a:r>
              <a:rPr lang="en-US" sz="1400" b="1" dirty="0">
                <a:ea typeface="+mn-lt"/>
                <a:cs typeface="+mn-lt"/>
              </a:rPr>
              <a:t>Licensing</a:t>
            </a:r>
            <a:r>
              <a:rPr lang="en-US" sz="1400" dirty="0">
                <a:ea typeface="+mn-lt"/>
                <a:cs typeface="+mn-lt"/>
              </a:rPr>
              <a:t>: Typically licensed under Creative Commons, allowing users to freely use, modify, and distribute the materials, with some restrictions (e.g., attribution, non-commercial use).</a:t>
            </a:r>
            <a:endParaRPr lang="en-US" sz="1400">
              <a:cs typeface="Calibri"/>
            </a:endParaRPr>
          </a:p>
          <a:p>
            <a:pPr marL="285750" indent="-285750">
              <a:buFont typeface="Arial"/>
              <a:buChar char="•"/>
            </a:pPr>
            <a:r>
              <a:rPr lang="en-US" sz="1400" b="1" dirty="0">
                <a:ea typeface="+mn-lt"/>
                <a:cs typeface="+mn-lt"/>
              </a:rPr>
              <a:t>Examples</a:t>
            </a:r>
            <a:r>
              <a:rPr lang="en-US" sz="1400" dirty="0">
                <a:ea typeface="+mn-lt"/>
                <a:cs typeface="+mn-lt"/>
              </a:rPr>
              <a:t>: Open textbooks, interactive simulations, instructional videos, and entire online courses (like those found on platforms such as </a:t>
            </a:r>
            <a:r>
              <a:rPr lang="en-US" sz="1400" err="1">
                <a:ea typeface="+mn-lt"/>
                <a:cs typeface="+mn-lt"/>
              </a:rPr>
              <a:t>LibreTexts</a:t>
            </a:r>
            <a:r>
              <a:rPr lang="en-US" sz="1400" dirty="0">
                <a:ea typeface="+mn-lt"/>
                <a:cs typeface="+mn-lt"/>
              </a:rPr>
              <a:t>, OpenStax, or MIT </a:t>
            </a:r>
            <a:r>
              <a:rPr lang="en-US" sz="1400" err="1">
                <a:ea typeface="+mn-lt"/>
                <a:cs typeface="+mn-lt"/>
              </a:rPr>
              <a:t>OpenCourseWare</a:t>
            </a:r>
            <a:r>
              <a:rPr lang="en-US" sz="1400" dirty="0">
                <a:ea typeface="+mn-lt"/>
                <a:cs typeface="+mn-lt"/>
              </a:rPr>
              <a:t>).</a:t>
            </a:r>
            <a:endParaRPr lang="en-US" sz="1400">
              <a:cs typeface="Calibri"/>
            </a:endParaRPr>
          </a:p>
          <a:p>
            <a:pPr marL="285750" indent="-285750">
              <a:buFont typeface="Arial"/>
              <a:buChar char="•"/>
            </a:pPr>
            <a:r>
              <a:rPr lang="en-US" sz="1400" b="1" dirty="0">
                <a:ea typeface="+mn-lt"/>
                <a:cs typeface="+mn-lt"/>
              </a:rPr>
              <a:t>Users</a:t>
            </a:r>
            <a:r>
              <a:rPr lang="en-US" sz="1400" dirty="0">
                <a:ea typeface="+mn-lt"/>
                <a:cs typeface="+mn-lt"/>
              </a:rPr>
              <a:t>: Mainly educators, students, and institutions aiming to reduce the cost of education and improve access.</a:t>
            </a:r>
            <a:endParaRPr lang="en-US" sz="1400">
              <a:cs typeface="Calibri"/>
            </a:endParaRPr>
          </a:p>
          <a:p>
            <a:endParaRPr lang="en-US" sz="1400" dirty="0">
              <a:cs typeface="Arial"/>
            </a:endParaRPr>
          </a:p>
        </p:txBody>
      </p:sp>
      <p:sp>
        <p:nvSpPr>
          <p:cNvPr id="7" name="Text Placeholder 6">
            <a:extLst>
              <a:ext uri="{FF2B5EF4-FFF2-40B4-BE49-F238E27FC236}">
                <a16:creationId xmlns:a16="http://schemas.microsoft.com/office/drawing/2014/main" id="{488F6394-786C-5C79-1DBE-C98788568737}"/>
              </a:ext>
            </a:extLst>
          </p:cNvPr>
          <p:cNvSpPr>
            <a:spLocks noGrp="1"/>
          </p:cNvSpPr>
          <p:nvPr>
            <p:ph sz="quarter" idx="27"/>
          </p:nvPr>
        </p:nvSpPr>
        <p:spPr>
          <a:xfrm>
            <a:off x="6403956" y="2453893"/>
            <a:ext cx="4956470" cy="4721937"/>
          </a:xfrm>
        </p:spPr>
        <p:txBody>
          <a:bodyPr vert="horz" lIns="0" tIns="0" rIns="0" bIns="0" rtlCol="0" anchor="t">
            <a:normAutofit fontScale="92500" lnSpcReduction="10000"/>
          </a:bodyPr>
          <a:lstStyle/>
          <a:p>
            <a:r>
              <a:rPr lang="en-US" b="1" dirty="0"/>
              <a:t>Open Source</a:t>
            </a:r>
            <a:r>
              <a:rPr lang="en-US" dirty="0"/>
              <a:t>:</a:t>
            </a:r>
          </a:p>
          <a:p>
            <a:pPr marL="285750" indent="-285750">
              <a:buFont typeface="Arial"/>
              <a:buChar char="•"/>
            </a:pPr>
            <a:r>
              <a:rPr lang="en-US" b="1" dirty="0">
                <a:ea typeface="+mn-lt"/>
                <a:cs typeface="+mn-lt"/>
              </a:rPr>
              <a:t>Definition</a:t>
            </a:r>
            <a:r>
              <a:rPr lang="en-US" dirty="0">
                <a:ea typeface="+mn-lt"/>
                <a:cs typeface="+mn-lt"/>
              </a:rPr>
              <a:t>: Open source refers to software whose source code is made publicly available for anyone to view, modify, enhance, and distribute.</a:t>
            </a:r>
            <a:endParaRPr lang="en-US" dirty="0"/>
          </a:p>
          <a:p>
            <a:pPr marL="285750" indent="-285750">
              <a:buFont typeface="Arial"/>
              <a:buChar char="•"/>
            </a:pPr>
            <a:r>
              <a:rPr lang="en-US" b="1" dirty="0">
                <a:ea typeface="+mn-lt"/>
                <a:cs typeface="+mn-lt"/>
              </a:rPr>
              <a:t>Purpose</a:t>
            </a:r>
            <a:r>
              <a:rPr lang="en-US" dirty="0">
                <a:ea typeface="+mn-lt"/>
                <a:cs typeface="+mn-lt"/>
              </a:rPr>
              <a:t>: Open source software promotes collaboration and innovation, enabling developers and users to improve the software, fix bugs, and add new features. It fosters a community-based approach to software development.</a:t>
            </a:r>
          </a:p>
          <a:p>
            <a:pPr marL="285750" indent="-285750">
              <a:buFont typeface="Arial"/>
              <a:buChar char="•"/>
            </a:pPr>
            <a:r>
              <a:rPr lang="en-US" b="1" dirty="0">
                <a:ea typeface="+mn-lt"/>
                <a:cs typeface="+mn-lt"/>
              </a:rPr>
              <a:t>Licensing</a:t>
            </a:r>
            <a:r>
              <a:rPr lang="en-US" dirty="0">
                <a:ea typeface="+mn-lt"/>
                <a:cs typeface="+mn-lt"/>
              </a:rPr>
              <a:t>: Open source software is typically licensed under licenses like the GNU General Public License (GPL), Apache, or MIT License, which allow for free use, modification, and sharing of the software.</a:t>
            </a:r>
            <a:endParaRPr lang="en-US" dirty="0"/>
          </a:p>
          <a:p>
            <a:pPr marL="285750" indent="-285750">
              <a:buFont typeface="Arial"/>
              <a:buChar char="•"/>
            </a:pPr>
            <a:r>
              <a:rPr lang="en-US" b="1" dirty="0">
                <a:ea typeface="+mn-lt"/>
                <a:cs typeface="+mn-lt"/>
              </a:rPr>
              <a:t>Examples</a:t>
            </a:r>
            <a:r>
              <a:rPr lang="en-US" dirty="0">
                <a:ea typeface="+mn-lt"/>
                <a:cs typeface="+mn-lt"/>
              </a:rPr>
              <a:t>: Operating systems (Linux), web browsers (Mozilla Firefox), and software development tools (GitHub).</a:t>
            </a:r>
            <a:endParaRPr lang="en-US" dirty="0"/>
          </a:p>
          <a:p>
            <a:pPr marL="285750" indent="-285750">
              <a:buFont typeface="Arial"/>
              <a:buChar char="•"/>
            </a:pPr>
            <a:r>
              <a:rPr lang="en-US" b="1" dirty="0">
                <a:ea typeface="+mn-lt"/>
                <a:cs typeface="+mn-lt"/>
              </a:rPr>
              <a:t>Users</a:t>
            </a:r>
            <a:r>
              <a:rPr lang="en-US" dirty="0">
                <a:ea typeface="+mn-lt"/>
                <a:cs typeface="+mn-lt"/>
              </a:rPr>
              <a:t>: Primarily developers, companies, and tech communities, though anyone can use and modify open-source software.</a:t>
            </a:r>
            <a:endParaRPr lang="en-US" dirty="0"/>
          </a:p>
          <a:p>
            <a:endParaRPr lang="en-US" dirty="0">
              <a:cs typeface="Arial"/>
            </a:endParaRPr>
          </a:p>
        </p:txBody>
      </p:sp>
    </p:spTree>
    <p:extLst>
      <p:ext uri="{BB962C8B-B14F-4D97-AF65-F5344CB8AC3E}">
        <p14:creationId xmlns:p14="http://schemas.microsoft.com/office/powerpoint/2010/main" val="359155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21C18C4A-EC5D-2A92-B45E-8EDBE44F5B1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Summary</a:t>
            </a:r>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7C4DB8A-F6D0-FE86-2F30-5BB5576A5934}"/>
              </a:ext>
            </a:extLst>
          </p:cNvPr>
          <p:cNvSpPr>
            <a:spLocks noGrp="1"/>
          </p:cNvSpPr>
          <p:nvPr>
            <p:ph sz="quarter" idx="18"/>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b="1"/>
              <a:t>OER</a:t>
            </a:r>
            <a:r>
              <a:rPr lang="en-US" sz="2200"/>
              <a:t> opens up educational content for learning and teaching, while </a:t>
            </a:r>
            <a:r>
              <a:rPr lang="en-US" sz="2200" b="1"/>
              <a:t>open source</a:t>
            </a:r>
            <a:r>
              <a:rPr lang="en-US" sz="2200"/>
              <a:t> unlocks software code for development and innovation. Both aim to break down barriers, promote sharing, and encourage collaboration.</a:t>
            </a:r>
          </a:p>
          <a:p>
            <a:pPr indent="-228600">
              <a:buFont typeface="Arial" panose="020B0604020202020204" pitchFamily="34" charset="0"/>
              <a:buChar char="•"/>
            </a:pPr>
            <a:endParaRPr lang="en-US" sz="2200"/>
          </a:p>
          <a:p>
            <a:pPr indent="-228600">
              <a:buFont typeface="Arial" panose="020B0604020202020204" pitchFamily="34" charset="0"/>
              <a:buChar char="•"/>
            </a:pPr>
            <a:r>
              <a:rPr lang="en-US" sz="2200"/>
              <a:t>Both can be used for education!</a:t>
            </a:r>
          </a:p>
          <a:p>
            <a:pPr indent="-228600">
              <a:buFont typeface="Arial" panose="020B0604020202020204" pitchFamily="34" charset="0"/>
              <a:buChar char="•"/>
            </a:pPr>
            <a:endParaRPr lang="en-US" sz="2200"/>
          </a:p>
        </p:txBody>
      </p:sp>
      <p:pic>
        <p:nvPicPr>
          <p:cNvPr id="8" name="Picture Placeholder 7" descr="Person using laptop">
            <a:extLst>
              <a:ext uri="{FF2B5EF4-FFF2-40B4-BE49-F238E27FC236}">
                <a16:creationId xmlns:a16="http://schemas.microsoft.com/office/drawing/2014/main" id="{2EE73C09-080A-3FC9-FE6C-46FEF0C92624}"/>
              </a:ext>
            </a:extLst>
          </p:cNvPr>
          <p:cNvPicPr>
            <a:picLocks noGrp="1" noChangeAspect="1"/>
          </p:cNvPicPr>
          <p:nvPr>
            <p:ph type="pic" sz="quarter" idx="17"/>
          </p:nvPr>
        </p:nvPicPr>
        <p:blipFill>
          <a:blip r:embed="rId3"/>
          <a:srcRect l="16525" r="165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69896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50FB-C574-50C9-A3C6-C06C8215D9BA}"/>
              </a:ext>
            </a:extLst>
          </p:cNvPr>
          <p:cNvSpPr>
            <a:spLocks noGrp="1"/>
          </p:cNvSpPr>
          <p:nvPr>
            <p:ph type="title"/>
          </p:nvPr>
        </p:nvSpPr>
        <p:spPr/>
        <p:txBody>
          <a:bodyPr/>
          <a:lstStyle/>
          <a:p>
            <a:r>
              <a:rPr lang="en-US" dirty="0">
                <a:cs typeface="Calibri Light"/>
              </a:rPr>
              <a:t>ASCCC OERI</a:t>
            </a:r>
            <a:br>
              <a:rPr lang="en-US" dirty="0">
                <a:cs typeface="Calibri Light"/>
              </a:rPr>
            </a:br>
            <a:r>
              <a:rPr lang="en-US" dirty="0">
                <a:cs typeface="Calibri Light"/>
              </a:rPr>
              <a:t>Resource Lists by Discipline</a:t>
            </a:r>
            <a:endParaRPr lang="en-US" dirty="0"/>
          </a:p>
        </p:txBody>
      </p:sp>
      <p:sp>
        <p:nvSpPr>
          <p:cNvPr id="3" name="Content Placeholder 2">
            <a:extLst>
              <a:ext uri="{FF2B5EF4-FFF2-40B4-BE49-F238E27FC236}">
                <a16:creationId xmlns:a16="http://schemas.microsoft.com/office/drawing/2014/main" id="{FDF38800-4CB2-8150-6A3F-6C1090D80654}"/>
              </a:ext>
            </a:extLst>
          </p:cNvPr>
          <p:cNvSpPr>
            <a:spLocks noGrp="1"/>
          </p:cNvSpPr>
          <p:nvPr>
            <p:ph sz="quarter" idx="18"/>
          </p:nvPr>
        </p:nvSpPr>
        <p:spPr/>
        <p:txBody>
          <a:bodyPr vert="horz" lIns="0" tIns="45720" rIns="91440" bIns="45720" rtlCol="0" anchor="t">
            <a:normAutofit/>
          </a:bodyPr>
          <a:lstStyle/>
          <a:p>
            <a:r>
              <a:rPr lang="en-US" dirty="0">
                <a:ea typeface="+mn-lt"/>
                <a:cs typeface="+mn-lt"/>
                <a:hlinkClick r:id="rId2"/>
              </a:rPr>
              <a:t>Computer Science</a:t>
            </a:r>
            <a:r>
              <a:rPr lang="en-US" dirty="0">
                <a:ea typeface="+mn-lt"/>
                <a:cs typeface="+mn-lt"/>
              </a:rPr>
              <a:t> (CS)</a:t>
            </a:r>
          </a:p>
          <a:p>
            <a:endParaRPr lang="en-US" dirty="0">
              <a:cs typeface="Calibri"/>
            </a:endParaRPr>
          </a:p>
          <a:p>
            <a:r>
              <a:rPr lang="en-US" dirty="0">
                <a:ea typeface="+mn-lt"/>
                <a:cs typeface="+mn-lt"/>
                <a:hlinkClick r:id="rId3"/>
              </a:rPr>
              <a:t>Information Technology and Information Systems</a:t>
            </a:r>
            <a:r>
              <a:rPr lang="en-US" dirty="0">
                <a:ea typeface="+mn-lt"/>
                <a:cs typeface="+mn-lt"/>
              </a:rPr>
              <a:t> (ITIS)</a:t>
            </a:r>
          </a:p>
          <a:p>
            <a:endParaRPr lang="en-US" dirty="0">
              <a:cs typeface="Calibri"/>
            </a:endParaRPr>
          </a:p>
          <a:p>
            <a:endParaRPr lang="en-US" dirty="0">
              <a:cs typeface="Calibri"/>
            </a:endParaRPr>
          </a:p>
        </p:txBody>
      </p:sp>
      <p:sp>
        <p:nvSpPr>
          <p:cNvPr id="7" name="Picture Placeholder 6" descr="Hand holding a computer mouse, side profile with rainbow lighting to makes the hand color pink.">
            <a:extLst>
              <a:ext uri="{FF2B5EF4-FFF2-40B4-BE49-F238E27FC236}">
                <a16:creationId xmlns:a16="http://schemas.microsoft.com/office/drawing/2014/main" id="{2A7361DE-576B-C3DC-F4B4-C1946159DE89}"/>
              </a:ext>
            </a:extLst>
          </p:cNvPr>
          <p:cNvSpPr>
            <a:spLocks noGrp="1"/>
          </p:cNvSpPr>
          <p:nvPr>
            <p:ph type="pic" sz="quarter" idx="17"/>
          </p:nvPr>
        </p:nvSpPr>
        <p:spPr/>
        <p:txBody>
          <a:bodyPr/>
          <a:lstStyle/>
          <a:p>
            <a:endParaRPr lang="en-US"/>
          </a:p>
        </p:txBody>
      </p:sp>
      <p:pic>
        <p:nvPicPr>
          <p:cNvPr id="9" name="Picture Placeholder 4" descr="Hand on mouse">
            <a:extLst>
              <a:ext uri="{FF2B5EF4-FFF2-40B4-BE49-F238E27FC236}">
                <a16:creationId xmlns:a16="http://schemas.microsoft.com/office/drawing/2014/main" id="{7E052E8B-4AC7-338B-6F54-920CE2FEA429}"/>
              </a:ext>
            </a:extLst>
          </p:cNvPr>
          <p:cNvPicPr>
            <a:picLocks noChangeAspect="1"/>
          </p:cNvPicPr>
          <p:nvPr/>
        </p:nvPicPr>
        <p:blipFill>
          <a:blip r:embed="rId4"/>
          <a:srcRect l="16671" r="16671"/>
          <a:stretch/>
        </p:blipFill>
        <p:spPr>
          <a:xfrm>
            <a:off x="7861454" y="6115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pic>
    </p:spTree>
    <p:extLst>
      <p:ext uri="{BB962C8B-B14F-4D97-AF65-F5344CB8AC3E}">
        <p14:creationId xmlns:p14="http://schemas.microsoft.com/office/powerpoint/2010/main" val="747429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0ACE5-368B-3285-49CA-CBB6ED9B250A}"/>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cs typeface="Calibri Light"/>
              </a:rPr>
              <a:t>Green Tea Press</a:t>
            </a:r>
            <a:endParaRPr lang="en-US" sz="4000" dirty="0"/>
          </a:p>
        </p:txBody>
      </p:sp>
      <p:sp>
        <p:nvSpPr>
          <p:cNvPr id="3" name="Content Placeholder 2">
            <a:extLst>
              <a:ext uri="{FF2B5EF4-FFF2-40B4-BE49-F238E27FC236}">
                <a16:creationId xmlns:a16="http://schemas.microsoft.com/office/drawing/2014/main" id="{68671910-A8E4-B062-5A02-2D124B301913}"/>
              </a:ext>
            </a:extLst>
          </p:cNvPr>
          <p:cNvSpPr>
            <a:spLocks noGrp="1"/>
          </p:cNvSpPr>
          <p:nvPr>
            <p:ph sz="quarter" idx="18"/>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2000" u="sng" dirty="0">
                <a:hlinkClick r:id="rId2"/>
              </a:rPr>
              <a:t>Green Tea Press</a:t>
            </a:r>
            <a:r>
              <a:rPr lang="en-US" sz="2000" dirty="0"/>
              <a:t> </a:t>
            </a:r>
          </a:p>
          <a:p>
            <a:pPr indent="-228600">
              <a:buFont typeface="Arial" panose="020B0604020202020204" pitchFamily="34" charset="0"/>
              <a:buChar char="•"/>
            </a:pPr>
            <a:r>
              <a:rPr lang="en-US" sz="2000" dirty="0"/>
              <a:t>There are a number of OER textbooks for Computer Science here, that don't often appear in other OER aggregators. </a:t>
            </a:r>
            <a:endParaRPr lang="en-US" sz="2000" dirty="0">
              <a:cs typeface="Calibri"/>
            </a:endParaRPr>
          </a:p>
          <a:p>
            <a:pPr indent="-228600">
              <a:buFont typeface="Arial" panose="020B0604020202020204" pitchFamily="34" charset="0"/>
              <a:buChar char="•"/>
            </a:pPr>
            <a:r>
              <a:rPr lang="en-US" sz="2000" dirty="0"/>
              <a:t>Example: </a:t>
            </a:r>
            <a:r>
              <a:rPr lang="en-US" sz="2000" u="sng" dirty="0">
                <a:hlinkClick r:id="rId3"/>
              </a:rPr>
              <a:t>Think Python</a:t>
            </a:r>
            <a:r>
              <a:rPr lang="en-US" sz="2000" dirty="0"/>
              <a:t> </a:t>
            </a:r>
            <a:endParaRPr lang="en-US" sz="2000" dirty="0">
              <a:cs typeface="Calibri"/>
            </a:endParaRPr>
          </a:p>
          <a:p>
            <a:pPr indent="-228600">
              <a:buFont typeface="Arial" panose="020B0604020202020204" pitchFamily="34" charset="0"/>
              <a:buChar char="•"/>
            </a:pPr>
            <a:r>
              <a:rPr lang="en-US" sz="2000" dirty="0">
                <a:cs typeface="Calibri"/>
              </a:rPr>
              <a:t>O'Reilly Database </a:t>
            </a:r>
          </a:p>
          <a:p>
            <a:pPr lvl="1">
              <a:buFont typeface="Courier New" panose="020B0604020202020204" pitchFamily="34" charset="0"/>
              <a:buChar char="o"/>
            </a:pPr>
            <a:r>
              <a:rPr lang="en-US" sz="1600" dirty="0">
                <a:cs typeface="Calibri"/>
              </a:rPr>
              <a:t>Not free but a great tool</a:t>
            </a:r>
          </a:p>
        </p:txBody>
      </p:sp>
      <p:pic>
        <p:nvPicPr>
          <p:cNvPr id="8" name="Picture Placeholder 7" descr="Book cover for &quot;Think Python&quot; with a colorful bird on a stick.">
            <a:extLst>
              <a:ext uri="{FF2B5EF4-FFF2-40B4-BE49-F238E27FC236}">
                <a16:creationId xmlns:a16="http://schemas.microsoft.com/office/drawing/2014/main" id="{72997AD6-D910-39E6-7178-4379698FE1FF}"/>
              </a:ext>
            </a:extLst>
          </p:cNvPr>
          <p:cNvPicPr>
            <a:picLocks noGrp="1" noChangeAspect="1"/>
          </p:cNvPicPr>
          <p:nvPr>
            <p:ph type="pic" sz="quarter" idx="17"/>
          </p:nvPr>
        </p:nvPicPr>
        <p:blipFill>
          <a:blip r:embed="rId4"/>
          <a:srcRect r="4490" b="2"/>
          <a:stretch/>
        </p:blipFill>
        <p:spPr>
          <a:xfrm>
            <a:off x="7432051" y="609610"/>
            <a:ext cx="4142329" cy="5630769"/>
          </a:xfrm>
          <a:prstGeom prst="rect">
            <a:avLst/>
          </a:prstGeom>
          <a:effectLst/>
        </p:spPr>
      </p:pic>
    </p:spTree>
    <p:extLst>
      <p:ext uri="{BB962C8B-B14F-4D97-AF65-F5344CB8AC3E}">
        <p14:creationId xmlns:p14="http://schemas.microsoft.com/office/powerpoint/2010/main" val="8324934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458E52-C9AB-45CD-90E2-A592FBC3F28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A81F5C2-3514-4A07-8A5F-801AC1F704E0}">
  <ds:schemaRefs>
    <ds:schemaRef ds:uri="http://schemas.microsoft.com/sharepoint/v3/contenttype/forms"/>
  </ds:schemaRefs>
</ds:datastoreItem>
</file>

<file path=customXml/itemProps3.xml><?xml version="1.0" encoding="utf-8"?>
<ds:datastoreItem xmlns:ds="http://schemas.openxmlformats.org/officeDocument/2006/customXml" ds:itemID="{ECF14FD5-A096-4D90-927F-14121C040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TotalTime>
  <Words>933</Words>
  <Application>Microsoft Office PowerPoint</Application>
  <PresentationFormat>Widescreen</PresentationFormat>
  <Paragraphs>123</Paragraphs>
  <Slides>15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Arial Black</vt:lpstr>
      <vt:lpstr>Arial,Sans-Serif</vt:lpstr>
      <vt:lpstr>Calibri</vt:lpstr>
      <vt:lpstr>Calibri Light</vt:lpstr>
      <vt:lpstr>Courier New</vt:lpstr>
      <vt:lpstr>Courier New,monospace</vt:lpstr>
      <vt:lpstr>Montserrat</vt:lpstr>
      <vt:lpstr>Tahoma</vt:lpstr>
      <vt:lpstr>Office Theme</vt:lpstr>
      <vt:lpstr>Bridging  Open Educational Resources (OER) and Open Source:   Advancing Computer Science Education  Angela Thomas, MLIS  ASCCC OERI Discipline Lead Computer Science and ITIS </vt:lpstr>
      <vt:lpstr>Agenda</vt:lpstr>
      <vt:lpstr>Introduction</vt:lpstr>
      <vt:lpstr>ZTC Course Design Experience</vt:lpstr>
      <vt:lpstr>Open Educational Resources Versus Open Source</vt:lpstr>
      <vt:lpstr>OER vs. Open Source</vt:lpstr>
      <vt:lpstr>Summary</vt:lpstr>
      <vt:lpstr>ASCCC OERI Resource Lists by Discipline</vt:lpstr>
      <vt:lpstr>Green Tea Press</vt:lpstr>
      <vt:lpstr>Business Information Systems, Computer Information Systems (C-ID ITIS 120)</vt:lpstr>
      <vt:lpstr>Business Information Systems, Computer Information Systems (C-ID ITIS 120) </vt:lpstr>
      <vt:lpstr>Equity Resources</vt:lpstr>
      <vt:lpstr>Not Everything is FREE</vt:lpstr>
      <vt:lpstr>Moving Forward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cp:lastModifiedBy>ASCCC1</cp:lastModifiedBy>
  <cp:revision>487</cp:revision>
  <dcterms:created xsi:type="dcterms:W3CDTF">2024-01-03T23:14:54Z</dcterms:created>
  <dcterms:modified xsi:type="dcterms:W3CDTF">2024-10-23T14:27:20Z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