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385" r:id="rId2"/>
    <p:sldId id="2836" r:id="rId3"/>
    <p:sldId id="2897" r:id="rId4"/>
    <p:sldId id="337" r:id="rId5"/>
    <p:sldId id="2892" r:id="rId6"/>
    <p:sldId id="2882" r:id="rId7"/>
    <p:sldId id="2867" r:id="rId8"/>
    <p:sldId id="2868" r:id="rId9"/>
    <p:sldId id="2869" r:id="rId10"/>
    <p:sldId id="2893" r:id="rId11"/>
    <p:sldId id="2898" r:id="rId12"/>
    <p:sldId id="2894" r:id="rId13"/>
    <p:sldId id="2913" r:id="rId14"/>
    <p:sldId id="2899" r:id="rId15"/>
    <p:sldId id="2895" r:id="rId16"/>
    <p:sldId id="2915" r:id="rId17"/>
    <p:sldId id="2888" r:id="rId18"/>
    <p:sldId id="2914" r:id="rId19"/>
    <p:sldId id="2916" r:id="rId20"/>
    <p:sldId id="2896" r:id="rId21"/>
    <p:sldId id="2901" r:id="rId22"/>
    <p:sldId id="2902" r:id="rId23"/>
    <p:sldId id="2904" r:id="rId24"/>
    <p:sldId id="2900" r:id="rId25"/>
    <p:sldId id="2903" r:id="rId26"/>
    <p:sldId id="2905" r:id="rId27"/>
    <p:sldId id="2907" r:id="rId28"/>
    <p:sldId id="2908" r:id="rId29"/>
    <p:sldId id="2911" r:id="rId30"/>
    <p:sldId id="2910" r:id="rId31"/>
    <p:sldId id="2912" r:id="rId32"/>
    <p:sldId id="381" r:id="rId3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iyuWBf3DMJbOcqAJlHTlvVGkDx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F6BF3D-3DBE-4F97-A45F-F5F7F9D688AA}">
  <a:tblStyle styleId="{44F6BF3D-3DBE-4F97-A45F-F5F7F9D688AA}"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373"/>
    <p:restoredTop sz="86395"/>
  </p:normalViewPr>
  <p:slideViewPr>
    <p:cSldViewPr snapToGrid="0">
      <p:cViewPr varScale="1">
        <p:scale>
          <a:sx n="72" d="100"/>
          <a:sy n="72" d="100"/>
        </p:scale>
        <p:origin x="590"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63"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61"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64"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uta.pressbooks.pub/markingopenandaffordablecourse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uta.pressbooks.pub/markingopenandaffordablecourses/chapter/state-and-federal-legislation/"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uta.pressbooks.pub/markingopenandaffordablecourses"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uta.pressbooks.pub/markingopenandaffordablecourses/chapter/state-and-federal-legislatio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8E3782-747D-0849-8027-4C495AD1BB4F}" type="slidenum">
              <a:rPr lang="en-US" smtClean="0"/>
              <a:t>1</a:t>
            </a:fld>
            <a:endParaRPr lang="en-US"/>
          </a:p>
        </p:txBody>
      </p:sp>
    </p:spTree>
    <p:extLst>
      <p:ext uri="{BB962C8B-B14F-4D97-AF65-F5344CB8AC3E}">
        <p14:creationId xmlns:p14="http://schemas.microsoft.com/office/powerpoint/2010/main" val="1861229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https://</a:t>
            </a:r>
            <a:r>
              <a:rPr lang="en-US" dirty="0" err="1"/>
              <a:t>campusguides.glendale.edu</a:t>
            </a:r>
            <a:r>
              <a:rPr lang="en-US" dirty="0"/>
              <a:t>/</a:t>
            </a:r>
            <a:r>
              <a:rPr lang="en-US" dirty="0" err="1"/>
              <a:t>oer</a:t>
            </a:r>
            <a:r>
              <a:rPr lang="en-US" dirty="0"/>
              <a:t>/xb12</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5623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XB12?</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7965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campusguides.glendale.edu</a:t>
            </a:r>
            <a:r>
              <a:rPr lang="en-US" dirty="0"/>
              <a:t>/</a:t>
            </a:r>
            <a:r>
              <a:rPr lang="en-US" dirty="0" err="1"/>
              <a:t>oer</a:t>
            </a:r>
            <a:r>
              <a:rPr lang="en-US" dirty="0"/>
              <a:t>/xb12</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6056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much of this is available at </a:t>
            </a:r>
            <a:r>
              <a:rPr lang="en-US" sz="1200" dirty="0" err="1"/>
              <a:t>tinyurl.com</a:t>
            </a:r>
            <a:r>
              <a:rPr lang="en-US" sz="1200" dirty="0"/>
              <a:t>/</a:t>
            </a:r>
            <a:r>
              <a:rPr lang="en-US" sz="1200" dirty="0" err="1"/>
              <a:t>TextLeg</a:t>
            </a:r>
            <a:r>
              <a:rPr lang="en-US" sz="1200" dirty="0"/>
              <a:t>. From </a:t>
            </a:r>
            <a:r>
              <a:rPr lang="en-US" dirty="0">
                <a:hlinkClick r:id="rId3"/>
              </a:rPr>
              <a:t>Marking Open and Affordable Courses: Best Practices and Case Studies</a:t>
            </a:r>
            <a:r>
              <a:rPr lang="en-US" dirty="0"/>
              <a:t>: </a:t>
            </a:r>
          </a:p>
          <a:p>
            <a:r>
              <a:rPr lang="en-US" dirty="0">
                <a:effectLst/>
              </a:rPr>
              <a:t>In 2007, Congress took up the reauthorization of the Higher Education Act of 1965, the law governing the nation’s college and university policies, which was ultimately achieved with the passage of the (HEOA) in 2008. Senator Dick Durbin of Illinois championed the issue of textbook affordability during the process, drafting a set of provisions that were ultimately codified into law under Section 133 (20 USC 1015b). Among the provisions was a requirement that colleges and universities eligible for funding must, to the maximum extent practicable, disclose the ISBN and retail price of college textbooks in the online course schedule students use for registration. The textbook information provisions took effect on July 1, 2010, and were evaluated by the Government Accountability Office (GAO) in 2013. The relevant portion of Section 133 reads:</a:t>
            </a:r>
          </a:p>
          <a:p>
            <a:r>
              <a:rPr lang="en-US" dirty="0">
                <a:effectLst/>
              </a:rPr>
              <a:t>To the maximum extent practicable, each institution of higher education receiving Federal financial assistance shall—</a:t>
            </a:r>
          </a:p>
          <a:p>
            <a:pPr>
              <a:buFont typeface="+mj-lt"/>
              <a:buAutoNum type="arabicPeriod"/>
            </a:pPr>
            <a:r>
              <a:rPr lang="en-US" dirty="0">
                <a:effectLst/>
              </a:rPr>
              <a:t>disclose, on the institution’s Internet course schedule and in a manner of the institution’s choosing, the International Standard Book Number and retail price information of required and recommended college textbooks and supplemental materials for each course listed in the institution’s course schedule used for preregistration and registration purposes, except that— </a:t>
            </a:r>
          </a:p>
          <a:p>
            <a:pPr marL="742950" lvl="1" indent="-285750">
              <a:buFont typeface="+mj-lt"/>
              <a:buAutoNum type="arabicPeriod"/>
            </a:pPr>
            <a:r>
              <a:rPr lang="en-US" dirty="0">
                <a:effectLst/>
              </a:rPr>
              <a:t>if the International Standard Book Number is not available for such college textbook or supplemental material, then the institution shall include in the Internet course schedule the author, title, publisher, and copyright date for such college textbook or supplemental material; and</a:t>
            </a:r>
          </a:p>
          <a:p>
            <a:pPr marL="742950" lvl="1" indent="-285750">
              <a:buFont typeface="+mj-lt"/>
              <a:buAutoNum type="arabicPeriod"/>
            </a:pPr>
            <a:r>
              <a:rPr lang="en-US" dirty="0">
                <a:effectLst/>
              </a:rPr>
              <a:t>if the institution determines that the disclosure of the information described in this subsection is not practicable for a college textbook or supplemental material, then the institution shall so indicate by placing the designation “To Be Determined” in lieu of the information required under this subsection; and</a:t>
            </a:r>
          </a:p>
          <a:p>
            <a:pPr>
              <a:buFont typeface="+mj-lt"/>
              <a:buAutoNum type="arabicPeriod"/>
            </a:pPr>
            <a:r>
              <a:rPr lang="en-US" dirty="0">
                <a:effectLst/>
              </a:rPr>
              <a:t>if applicable, include on the institution’s written course schedule a notice that textbook information is available on the institution’s Internet course schedule, and the Internet address for such schedule.</a:t>
            </a:r>
          </a:p>
          <a:p>
            <a:r>
              <a:rPr lang="en-US" dirty="0">
                <a:effectLst/>
              </a:rPr>
              <a:t>This provision instigated a shift in the responsibility of institutions for providing textbook information to students. Historically, textbook information was typically not available at the time students registered for courses (often several months in advance). Visiting the college bookstore prior to the start of the term was often the most reliable way to get information about book adoptions. Following the passage of HEOA, institutions had just under two years to update their systems to ensure that students had access to textbook information at the time of registration.</a:t>
            </a:r>
          </a:p>
          <a:p>
            <a:r>
              <a:rPr lang="en-US" dirty="0">
                <a:effectLst/>
              </a:rPr>
              <a:t>Source: </a:t>
            </a:r>
            <a:r>
              <a:rPr lang="en-US" dirty="0">
                <a:effectLst/>
                <a:hlinkClick r:id="rId4"/>
              </a:rPr>
              <a:t>Chapter 1, State and Federal Legislation</a:t>
            </a:r>
            <a:r>
              <a:rPr lang="en-US" dirty="0">
                <a:effectLst/>
              </a:rPr>
              <a:t>, in </a:t>
            </a:r>
            <a:r>
              <a:rPr lang="en-US" dirty="0">
                <a:effectLst/>
                <a:hlinkClick r:id="rId3"/>
              </a:rPr>
              <a:t>Marking Open and Affordable Courses: Best Practices and Case Studies</a:t>
            </a:r>
            <a:r>
              <a:rPr lang="en-US" dirty="0">
                <a:effectLst/>
              </a:rPr>
              <a:t>.</a:t>
            </a:r>
          </a:p>
          <a:p>
            <a:br>
              <a:rPr lang="en-US" sz="1200" dirty="0"/>
            </a:b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3769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Modifications made to title 5 sections relating to instructional materials. https://</a:t>
            </a:r>
            <a:r>
              <a:rPr lang="en-US" dirty="0" err="1"/>
              <a:t>asccc-oeri.org</a:t>
            </a:r>
            <a:r>
              <a:rPr lang="en-US" dirty="0"/>
              <a:t>/wp-content/uploads/2021/04/InstructionalMaterialsGuidelines12813pdf.pdf</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third subsection (c) is new and addresses instructional materials that are temporarily available to the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student through a license or “access fee.” This section recognizes that online materials do not have the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same permanent life as a textbook, and students should not be expected to pay for periodic updates or</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improvements provided by an online publisher after the class has been completed. This situation creates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some complicated marketing issues for publishers. The solution provided by the regulation is a</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requirement that students be given options of varying lengths of times they can have access to the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materials, presumably at varying prices.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At a minimum, students must be given the option to purchase or otherwise obtain the materials for the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length of the class. Also at a minimum, students must have the ability to purchase or to otherwise obtain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materials for at least two (2) years. The number of points and the range of time in between those two</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(2) points are not specified; that would be up to the publisher. Beyond two (2) years, there is no upper</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limit of time the materials can be made available; again, that would be the publisher’s option. It is to be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expected that there will be varying costs associated with the varying lengths of time. These costs must be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detailed in a clear and understandable manner to the student prior to the purchase of the material by the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student.</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6393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“Required instructional materials” means any materials which a student must procure or possess as a condition of registration, enrollment or entry into a class; or any such material which is necessary to achieve the required objectives of a course.</a:t>
            </a:r>
          </a:p>
          <a:p>
            <a:r>
              <a:rPr lang="en-US" dirty="0"/>
              <a:t>(b) “Solely or exclusively available from the district” means that the instructional material is not available except through the district, or that the district requires that the instructional material be purchased or procured from it. A material shall not be considered to be solely or exclusively available from the district if it is provided to the student at the district's actual cost and:</a:t>
            </a:r>
          </a:p>
          <a:p>
            <a:r>
              <a:rPr lang="en-US" dirty="0"/>
              <a:t>(1) the instructional material is otherwise generally available, but is provided solely or exclusively by the district for health and safety reasons; or</a:t>
            </a:r>
          </a:p>
          <a:p>
            <a:r>
              <a:rPr lang="en-US" dirty="0"/>
              <a:t>(2) the instructional material is provided in lieu of other generally available but more expensive material which would otherwise be required.</a:t>
            </a:r>
          </a:p>
          <a:p>
            <a:r>
              <a:rPr lang="en-US" dirty="0"/>
              <a:t>(c) “Required instructional materials which are of continuing value outside of the classroom setting” are materials which can be taken from the classroom setting, and which are not wholly consumed, used up, or rendered valueless as they are applied in achieving the required objectives of a course which are to be accomplished under the supervision of an instructor during the class.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0290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02195-AAD3-25B7-AF49-6EC33644CF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546A80-1367-7F41-A71A-1EEFF9B65A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E422B7-9798-EE89-8E0D-98AF7D421657}"/>
              </a:ext>
            </a:extLst>
          </p:cNvPr>
          <p:cNvSpPr>
            <a:spLocks noGrp="1"/>
          </p:cNvSpPr>
          <p:nvPr>
            <p:ph type="body" idx="1"/>
          </p:nvPr>
        </p:nvSpPr>
        <p:spPr/>
        <p:txBody>
          <a:bodyPr/>
          <a:lstStyle/>
          <a:p>
            <a:r>
              <a:rPr lang="en-US" dirty="0"/>
              <a:t>More about much of this is available at </a:t>
            </a:r>
            <a:r>
              <a:rPr lang="en-US" sz="1200" dirty="0" err="1"/>
              <a:t>tinyurl.com</a:t>
            </a:r>
            <a:r>
              <a:rPr lang="en-US" sz="1200" dirty="0"/>
              <a:t>/</a:t>
            </a:r>
            <a:r>
              <a:rPr lang="en-US" sz="1200" dirty="0" err="1"/>
              <a:t>TextLeg</a:t>
            </a:r>
            <a:r>
              <a:rPr lang="en-US" sz="1200" dirty="0"/>
              <a:t>. From </a:t>
            </a:r>
            <a:r>
              <a:rPr lang="en-US" dirty="0">
                <a:hlinkClick r:id="rId3"/>
              </a:rPr>
              <a:t>Marking Open and Affordable Courses: Best Practices and Case Studies</a:t>
            </a:r>
            <a:r>
              <a:rPr lang="en-US" dirty="0"/>
              <a:t>: </a:t>
            </a:r>
          </a:p>
          <a:p>
            <a:r>
              <a:rPr lang="en-US" dirty="0">
                <a:effectLst/>
              </a:rPr>
              <a:t>In 2007, Congress took up the reauthorization of the Higher Education Act of 1965, the law governing the nation’s college and university policies, which was ultimately achieved with the passage of the (HEOA) in 2008. Senator Dick Durbin of Illinois championed the issue of textbook affordability during the process, drafting a set of provisions that were ultimately codified into law under Section 133 (20 USC 1015b). Among the provisions was a requirement that colleges and universities eligible for funding must, to the maximum extent practicable, disclose the ISBN and retail price of college textbooks in the online course schedule students use for registration. The textbook information provisions took effect on July 1, 2010, and were evaluated by the Government Accountability Office (GAO) in 2013. The relevant portion of Section 133 reads:</a:t>
            </a:r>
          </a:p>
          <a:p>
            <a:r>
              <a:rPr lang="en-US" dirty="0">
                <a:effectLst/>
              </a:rPr>
              <a:t>To the maximum extent practicable, each institution of higher education receiving Federal financial assistance shall—</a:t>
            </a:r>
          </a:p>
          <a:p>
            <a:pPr>
              <a:buFont typeface="+mj-lt"/>
              <a:buAutoNum type="arabicPeriod"/>
            </a:pPr>
            <a:r>
              <a:rPr lang="en-US" dirty="0">
                <a:effectLst/>
              </a:rPr>
              <a:t>disclose, on the institution’s Internet course schedule and in a manner of the institution’s choosing, the International Standard Book Number and retail price information of required and recommended college textbooks and supplemental materials for each course listed in the institution’s course schedule used for preregistration and registration purposes, except that— </a:t>
            </a:r>
          </a:p>
          <a:p>
            <a:pPr marL="742950" lvl="1" indent="-285750">
              <a:buFont typeface="+mj-lt"/>
              <a:buAutoNum type="arabicPeriod"/>
            </a:pPr>
            <a:r>
              <a:rPr lang="en-US" dirty="0">
                <a:effectLst/>
              </a:rPr>
              <a:t>if the International Standard Book Number is not available for such college textbook or supplemental material, then the institution shall include in the Internet course schedule the author, title, publisher, and copyright date for such college textbook or supplemental material; and</a:t>
            </a:r>
          </a:p>
          <a:p>
            <a:pPr marL="742950" lvl="1" indent="-285750">
              <a:buFont typeface="+mj-lt"/>
              <a:buAutoNum type="arabicPeriod"/>
            </a:pPr>
            <a:r>
              <a:rPr lang="en-US" dirty="0">
                <a:effectLst/>
              </a:rPr>
              <a:t>if the institution determines that the disclosure of the information described in this subsection is not practicable for a college textbook or supplemental material, then the institution shall so indicate by placing the designation “To Be Determined” in lieu of the information required under this subsection; and</a:t>
            </a:r>
          </a:p>
          <a:p>
            <a:pPr>
              <a:buFont typeface="+mj-lt"/>
              <a:buAutoNum type="arabicPeriod"/>
            </a:pPr>
            <a:r>
              <a:rPr lang="en-US" dirty="0">
                <a:effectLst/>
              </a:rPr>
              <a:t>if applicable, include on the institution’s written course schedule a notice that textbook information is available on the institution’s Internet course schedule, and the Internet address for such schedule.</a:t>
            </a:r>
          </a:p>
          <a:p>
            <a:r>
              <a:rPr lang="en-US" dirty="0">
                <a:effectLst/>
              </a:rPr>
              <a:t>This provision instigated a shift in the responsibility of institutions for providing textbook information to students. Historically, textbook information was typically not available at the time students registered for courses (often several months in advance). Visiting the college bookstore prior to the start of the term was often the most reliable way to get information about book adoptions. Following the passage of HEOA, institutions had just under two years to update their systems to ensure that students had access to textbook information at the time of registration.</a:t>
            </a:r>
          </a:p>
          <a:p>
            <a:r>
              <a:rPr lang="en-US" dirty="0">
                <a:effectLst/>
              </a:rPr>
              <a:t>Source: </a:t>
            </a:r>
            <a:r>
              <a:rPr lang="en-US" dirty="0">
                <a:effectLst/>
                <a:hlinkClick r:id="rId4"/>
              </a:rPr>
              <a:t>Chapter 1, State and Federal Legislation</a:t>
            </a:r>
            <a:r>
              <a:rPr lang="en-US" dirty="0">
                <a:effectLst/>
              </a:rPr>
              <a:t>, in </a:t>
            </a:r>
            <a:r>
              <a:rPr lang="en-US" dirty="0">
                <a:effectLst/>
                <a:hlinkClick r:id="rId3"/>
              </a:rPr>
              <a:t>Marking Open and Affordable Courses: Best Practices and Case Studies</a:t>
            </a:r>
            <a:r>
              <a:rPr lang="en-US" dirty="0">
                <a:effectLst/>
              </a:rPr>
              <a:t>.</a:t>
            </a:r>
          </a:p>
          <a:p>
            <a:br>
              <a:rPr lang="en-US" sz="1200" dirty="0"/>
            </a:br>
            <a:endParaRPr lang="en-US" dirty="0"/>
          </a:p>
        </p:txBody>
      </p:sp>
      <p:sp>
        <p:nvSpPr>
          <p:cNvPr id="4" name="Slide Number Placeholder 3">
            <a:extLst>
              <a:ext uri="{FF2B5EF4-FFF2-40B4-BE49-F238E27FC236}">
                <a16:creationId xmlns:a16="http://schemas.microsoft.com/office/drawing/2014/main" id="{B2F46D26-9769-E89C-5A69-02E609F3110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865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Governing boards shall adopt policies that ensure student access to textbooks and</a:t>
            </a:r>
          </a:p>
          <a:p>
            <a:r>
              <a:rPr lang="en-US" dirty="0"/>
              <a:t>supplemental materials that are needed on the first day of class. Practices that enable</a:t>
            </a:r>
          </a:p>
          <a:p>
            <a:r>
              <a:rPr lang="en-US" dirty="0"/>
              <a:t>first day access to zero-cost resources include, but are not limited to, the following:</a:t>
            </a:r>
          </a:p>
          <a:p>
            <a:r>
              <a:rPr lang="en-US" dirty="0"/>
              <a:t>(1) adapting or adopting open educational resources for some or all textbook and</a:t>
            </a:r>
          </a:p>
          <a:p>
            <a:r>
              <a:rPr lang="en-US" dirty="0"/>
              <a:t>ancillary material, when the option is available; and</a:t>
            </a:r>
          </a:p>
          <a:p>
            <a:r>
              <a:rPr lang="en-US" dirty="0"/>
              <a:t>(2) copying initial textbook chapters as permissible within copyright.</a:t>
            </a:r>
          </a:p>
          <a:p>
            <a:r>
              <a:rPr lang="en-US" dirty="0"/>
              <a:t>(b) Governing boards shall adopt policies that strengthen student access to other</a:t>
            </a:r>
          </a:p>
          <a:p>
            <a:r>
              <a:rPr lang="en-US" dirty="0"/>
              <a:t>instructional materials before their required use in any course to minimize financial and</a:t>
            </a:r>
          </a:p>
          <a:p>
            <a:r>
              <a:rPr lang="en-US" dirty="0"/>
              <a:t>administrative burdens to students.</a:t>
            </a:r>
          </a:p>
          <a:p>
            <a:r>
              <a:rPr lang="en-US" dirty="0"/>
              <a:t>(c) District policies shall maintain an instructor’s responsibility to choose instructional</a:t>
            </a:r>
          </a:p>
          <a:p>
            <a:r>
              <a:rPr lang="en-US" dirty="0"/>
              <a:t>materials. District policies shall also support student-centered practices that encourage</a:t>
            </a:r>
          </a:p>
          <a:p>
            <a:r>
              <a:rPr lang="en-US" dirty="0"/>
              <a:t>the use of zero-cost instructional materials, and leverage available resources to the</a:t>
            </a:r>
          </a:p>
          <a:p>
            <a:r>
              <a:rPr lang="en-US" dirty="0"/>
              <a:t>maximum extent feasible, including, but not limited to, the following:</a:t>
            </a:r>
          </a:p>
          <a:p>
            <a:r>
              <a:rPr lang="en-US" dirty="0"/>
              <a:t>(1) developing and implementing sustainable zero-textbook-cost degrees, consistent with</a:t>
            </a:r>
          </a:p>
          <a:p>
            <a:r>
              <a:rPr lang="en-US" dirty="0"/>
              <a:t>Education Code Section 78052;</a:t>
            </a:r>
          </a:p>
          <a:p>
            <a:r>
              <a:rPr lang="en-US" dirty="0"/>
              <a:t>(2) adapting open educational resources to complete degrees and career technical</a:t>
            </a:r>
          </a:p>
          <a:p>
            <a:r>
              <a:rPr lang="en-US" dirty="0"/>
              <a:t>education certificates;</a:t>
            </a:r>
          </a:p>
          <a:p>
            <a:r>
              <a:rPr lang="en-US" dirty="0"/>
              <a:t>(3) adopting open educational resources for courses in which OER is commonly available</a:t>
            </a:r>
          </a:p>
          <a:p>
            <a:r>
              <a:rPr lang="en-US" dirty="0"/>
              <a:t>and prioritizing courses needed to satisfy general education requirements;</a:t>
            </a:r>
          </a:p>
          <a:p>
            <a:r>
              <a:rPr lang="en-US" dirty="0"/>
              <a:t>(4) establishing lending programs and maintaining college library resources to support</a:t>
            </a:r>
          </a:p>
          <a:p>
            <a:r>
              <a:rPr lang="en-US" dirty="0"/>
              <a:t>immediate access to course materials;</a:t>
            </a:r>
          </a:p>
          <a:p>
            <a:r>
              <a:rPr lang="en-US" dirty="0"/>
              <a:t>CFR 668.164(</a:t>
            </a:r>
            <a:r>
              <a:rPr lang="en-US" dirty="0" err="1"/>
              <a:t>i</a:t>
            </a:r>
            <a:r>
              <a:rPr lang="en-US" dirty="0"/>
              <a:t>);</a:t>
            </a:r>
          </a:p>
          <a:p>
            <a:r>
              <a:rPr lang="en-US" dirty="0"/>
              <a:t>(6) encouraging and supporting students to complete their financial aid files early to</a:t>
            </a:r>
          </a:p>
          <a:p>
            <a:r>
              <a:rPr lang="en-US" dirty="0"/>
              <a:t>receive timely disbursement; and</a:t>
            </a:r>
          </a:p>
          <a:p>
            <a:r>
              <a:rPr lang="en-US" dirty="0"/>
              <a:t>(7) deploying other forms of direct aid and support program resources to strengthen</a:t>
            </a:r>
          </a:p>
          <a:p>
            <a:r>
              <a:rPr lang="en-US" dirty="0"/>
              <a:t>student financial stability</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9341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www.ccleague.org</a:t>
            </a:r>
            <a:r>
              <a:rPr lang="en-US" dirty="0"/>
              <a:t>/district-services/policy-procedure-services</a:t>
            </a:r>
          </a:p>
          <a:p>
            <a:r>
              <a:rPr lang="en-US" dirty="0"/>
              <a:t>Districts commonly rely on these templates to ensure compliance – but further guidance from the CCCCO is anticipated.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4998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37" name="Google Shape;537;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659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0181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5948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5893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1736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the most current version of XB12 at https://</a:t>
            </a:r>
            <a:r>
              <a:rPr lang="en-US" dirty="0" err="1"/>
              <a:t>webdata.cccco.edu</a:t>
            </a:r>
            <a:r>
              <a:rPr lang="en-US" dirty="0"/>
              <a:t>/</a:t>
            </a:r>
            <a:r>
              <a:rPr lang="en-US" dirty="0" err="1"/>
              <a:t>ded</a:t>
            </a:r>
            <a:r>
              <a:rPr lang="en-US" dirty="0"/>
              <a:t>/</a:t>
            </a:r>
            <a:r>
              <a:rPr lang="en-US" dirty="0" err="1"/>
              <a:t>xb</a:t>
            </a:r>
            <a:r>
              <a:rPr lang="en-US" dirty="0"/>
              <a:t>/xb12.pdf.</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4163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Regardless of how, when, what, or the process, step 1 is ensuring understanding of the codes.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1476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1861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https://</a:t>
            </a:r>
            <a:r>
              <a:rPr lang="en-US" dirty="0" err="1"/>
              <a:t>campusguides.glendale.edu</a:t>
            </a:r>
            <a:r>
              <a:rPr lang="en-US" dirty="0"/>
              <a:t>/</a:t>
            </a:r>
            <a:r>
              <a:rPr lang="en-US" dirty="0" err="1"/>
              <a:t>oer</a:t>
            </a:r>
            <a:r>
              <a:rPr lang="en-US" dirty="0"/>
              <a:t>/xb12</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1695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14"/>
        <p:cNvGrpSpPr/>
        <p:nvPr/>
      </p:nvGrpSpPr>
      <p:grpSpPr>
        <a:xfrm>
          <a:off x="0" y="0"/>
          <a:ext cx="0" cy="0"/>
          <a:chOff x="0" y="0"/>
          <a:chExt cx="0" cy="0"/>
        </a:xfrm>
      </p:grpSpPr>
      <p:sp>
        <p:nvSpPr>
          <p:cNvPr id="15" name="Google Shape;15;p2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cxnSp>
        <p:nvCxnSpPr>
          <p:cNvPr id="16" name="Google Shape;16;p2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17" name="Google Shape;17;p2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9" name="Google Shape;19;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with phot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0B8DF55-F427-B94E-99B5-C2DA01127894}"/>
              </a:ext>
            </a:extLst>
          </p:cNvPr>
          <p:cNvPicPr>
            <a:picLocks noChangeAspect="1"/>
          </p:cNvPicPr>
          <p:nvPr userDrawn="1"/>
        </p:nvPicPr>
        <p:blipFill>
          <a:blip r:embed="rId2"/>
          <a:stretch>
            <a:fillRect/>
          </a:stretch>
        </p:blipFill>
        <p:spPr>
          <a:xfrm>
            <a:off x="0" y="1532004"/>
            <a:ext cx="9144000" cy="3657600"/>
          </a:xfrm>
          <a:prstGeom prst="rect">
            <a:avLst/>
          </a:prstGeom>
        </p:spPr>
      </p:pic>
      <p:sp>
        <p:nvSpPr>
          <p:cNvPr id="2" name="Title 1"/>
          <p:cNvSpPr>
            <a:spLocks noGrp="1"/>
          </p:cNvSpPr>
          <p:nvPr>
            <p:ph type="ctrTitle"/>
          </p:nvPr>
        </p:nvSpPr>
        <p:spPr>
          <a:xfrm>
            <a:off x="1813336" y="3464560"/>
            <a:ext cx="6477803" cy="1538289"/>
          </a:xfrm>
        </p:spPr>
        <p:txBody>
          <a:bodyPr bIns="0"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13335" y="5189604"/>
            <a:ext cx="6477804" cy="977621"/>
          </a:xfrm>
        </p:spPr>
        <p:txBody>
          <a:bodyPr tIns="91440" bIns="91440">
            <a:normAutofit/>
          </a:bodyPr>
          <a:lstStyle>
            <a:lvl1pPr marL="0" indent="0" algn="l">
              <a:buNone/>
              <a:defRPr sz="1600" b="0" cap="none" baseline="0">
                <a:solidFill>
                  <a:schemeClr val="bg2">
                    <a:lumMod val="10000"/>
                  </a:schemeClr>
                </a:solidFill>
              </a:defRPr>
            </a:lvl1pPr>
            <a:lvl2pPr marL="342892" indent="0" algn="ctr">
              <a:buNone/>
              <a:defRPr sz="135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cxnSp>
        <p:nvCxnSpPr>
          <p:cNvPr id="15" name="Straight Connector 14"/>
          <p:cNvCxnSpPr>
            <a:cxnSpLocks/>
          </p:cNvCxnSpPr>
          <p:nvPr/>
        </p:nvCxnSpPr>
        <p:spPr>
          <a:xfrm>
            <a:off x="0" y="5187659"/>
            <a:ext cx="914400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2" name="Picture 11">
            <a:extLst>
              <a:ext uri="{FF2B5EF4-FFF2-40B4-BE49-F238E27FC236}">
                <a16:creationId xmlns:a16="http://schemas.microsoft.com/office/drawing/2014/main" id="{40BD600D-3FD4-D74F-AB01-A60D3490DC91}"/>
              </a:ext>
            </a:extLst>
          </p:cNvPr>
          <p:cNvPicPr>
            <a:picLocks noChangeAspect="1"/>
          </p:cNvPicPr>
          <p:nvPr userDrawn="1"/>
        </p:nvPicPr>
        <p:blipFill>
          <a:blip r:embed="rId3"/>
          <a:stretch>
            <a:fillRect/>
          </a:stretch>
        </p:blipFill>
        <p:spPr>
          <a:xfrm>
            <a:off x="1695177" y="585230"/>
            <a:ext cx="4360183" cy="1350250"/>
          </a:xfrm>
          <a:prstGeom prst="rect">
            <a:avLst/>
          </a:prstGeom>
        </p:spPr>
      </p:pic>
    </p:spTree>
    <p:extLst>
      <p:ext uri="{BB962C8B-B14F-4D97-AF65-F5344CB8AC3E}">
        <p14:creationId xmlns:p14="http://schemas.microsoft.com/office/powerpoint/2010/main" val="15292792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91A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50" b="0" i="0" u="none" strike="noStrike" cap="none">
                <a:solidFill>
                  <a:srgbClr val="7F7F7F"/>
                </a:solidFill>
                <a:latin typeface="Arial"/>
                <a:ea typeface="Arial"/>
                <a:cs typeface="Arial"/>
                <a:sym typeface="Arial"/>
              </a:defRPr>
            </a:lvl1pPr>
            <a:lvl2pPr marL="0" marR="0" lvl="1" indent="0" algn="l" rtl="0">
              <a:spcBef>
                <a:spcPts val="0"/>
              </a:spcBef>
              <a:buNone/>
              <a:defRPr sz="1050" b="0" i="0" u="none" strike="noStrike" cap="none">
                <a:solidFill>
                  <a:srgbClr val="7F7F7F"/>
                </a:solidFill>
                <a:latin typeface="Arial"/>
                <a:ea typeface="Arial"/>
                <a:cs typeface="Arial"/>
                <a:sym typeface="Arial"/>
              </a:defRPr>
            </a:lvl2pPr>
            <a:lvl3pPr marL="0" marR="0" lvl="2" indent="0" algn="l" rtl="0">
              <a:spcBef>
                <a:spcPts val="0"/>
              </a:spcBef>
              <a:buNone/>
              <a:defRPr sz="1050" b="0" i="0" u="none" strike="noStrike" cap="none">
                <a:solidFill>
                  <a:srgbClr val="7F7F7F"/>
                </a:solidFill>
                <a:latin typeface="Arial"/>
                <a:ea typeface="Arial"/>
                <a:cs typeface="Arial"/>
                <a:sym typeface="Arial"/>
              </a:defRPr>
            </a:lvl3pPr>
            <a:lvl4pPr marL="0" marR="0" lvl="3" indent="0" algn="l" rtl="0">
              <a:spcBef>
                <a:spcPts val="0"/>
              </a:spcBef>
              <a:buNone/>
              <a:defRPr sz="1050" b="0" i="0" u="none" strike="noStrike" cap="none">
                <a:solidFill>
                  <a:srgbClr val="7F7F7F"/>
                </a:solidFill>
                <a:latin typeface="Arial"/>
                <a:ea typeface="Arial"/>
                <a:cs typeface="Arial"/>
                <a:sym typeface="Arial"/>
              </a:defRPr>
            </a:lvl4pPr>
            <a:lvl5pPr marL="0" marR="0" lvl="4" indent="0" algn="l" rtl="0">
              <a:spcBef>
                <a:spcPts val="0"/>
              </a:spcBef>
              <a:buNone/>
              <a:defRPr sz="1050" b="0" i="0" u="none" strike="noStrike" cap="none">
                <a:solidFill>
                  <a:srgbClr val="7F7F7F"/>
                </a:solidFill>
                <a:latin typeface="Arial"/>
                <a:ea typeface="Arial"/>
                <a:cs typeface="Arial"/>
                <a:sym typeface="Arial"/>
              </a:defRPr>
            </a:lvl5pPr>
            <a:lvl6pPr marL="0" marR="0" lvl="5" indent="0" algn="l" rtl="0">
              <a:spcBef>
                <a:spcPts val="0"/>
              </a:spcBef>
              <a:buNone/>
              <a:defRPr sz="1050" b="0" i="0" u="none" strike="noStrike" cap="none">
                <a:solidFill>
                  <a:srgbClr val="7F7F7F"/>
                </a:solidFill>
                <a:latin typeface="Arial"/>
                <a:ea typeface="Arial"/>
                <a:cs typeface="Arial"/>
                <a:sym typeface="Arial"/>
              </a:defRPr>
            </a:lvl6pPr>
            <a:lvl7pPr marL="0" marR="0" lvl="6" indent="0" algn="l" rtl="0">
              <a:spcBef>
                <a:spcPts val="0"/>
              </a:spcBef>
              <a:buNone/>
              <a:defRPr sz="1050" b="0" i="0" u="none" strike="noStrike" cap="none">
                <a:solidFill>
                  <a:srgbClr val="7F7F7F"/>
                </a:solidFill>
                <a:latin typeface="Arial"/>
                <a:ea typeface="Arial"/>
                <a:cs typeface="Arial"/>
                <a:sym typeface="Arial"/>
              </a:defRPr>
            </a:lvl7pPr>
            <a:lvl8pPr marL="0" marR="0" lvl="7" indent="0" algn="l" rtl="0">
              <a:spcBef>
                <a:spcPts val="0"/>
              </a:spcBef>
              <a:buNone/>
              <a:defRPr sz="1050" b="0" i="0" u="none" strike="noStrike" cap="none">
                <a:solidFill>
                  <a:srgbClr val="7F7F7F"/>
                </a:solidFill>
                <a:latin typeface="Arial"/>
                <a:ea typeface="Arial"/>
                <a:cs typeface="Arial"/>
                <a:sym typeface="Arial"/>
              </a:defRPr>
            </a:lvl8pPr>
            <a:lvl9pPr marL="0" marR="0" lvl="8" indent="0" algn="l" rtl="0">
              <a:spcBef>
                <a:spcPts val="0"/>
              </a:spcBef>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9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creativecommons.org/licenses/by/4.0" TargetMode="External"/><Relationship Id="rId4" Type="http://schemas.openxmlformats.org/officeDocument/2006/relationships/hyperlink" Target="http://asccc-oeri.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campusguides.glendale.edu/oer/xb12" TargetMode="External"/><Relationship Id="rId4" Type="http://schemas.openxmlformats.org/officeDocument/2006/relationships/hyperlink" Target="https://d2jv02qf7xgjwx.cloudfront.net/customers/1093/images/XB12_graphic_4.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glendale.edu/class-schedule/zero-textbook-cost"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asccc-oeri.org/2021/08/25/advocate-for-development-of-a-ztc-data-element/"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asccc-oeri.org/2022/11/14/clarify-components-of-xb12-the-instructional-material-cost-section-level-data-elemen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asccc-oeri.org/wp-content/uploads/2021/04/InstructionalMaterialsGuidelines12813pdf.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asccc-oeri.org/"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about:blank" TargetMode="External"/><Relationship Id="rId4" Type="http://schemas.openxmlformats.org/officeDocument/2006/relationships/hyperlink" Target="mailto:%20oeri@asccc.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1328" y="1533838"/>
            <a:ext cx="7612628" cy="2960536"/>
          </a:xfrm>
        </p:spPr>
        <p:txBody>
          <a:bodyPr>
            <a:normAutofit/>
          </a:bodyPr>
          <a:lstStyle/>
          <a:p>
            <a:pPr marL="0" marR="0">
              <a:lnSpc>
                <a:spcPct val="115000"/>
              </a:lnSpc>
              <a:spcBef>
                <a:spcPts val="0"/>
              </a:spcBef>
              <a:spcAft>
                <a:spcPts val="800"/>
              </a:spcAft>
            </a:pPr>
            <a:r>
              <a:rPr lang="en-US" sz="3200" kern="100" dirty="0">
                <a:effectLst/>
                <a:latin typeface="Arial" panose="020B0604020202020204" pitchFamily="34" charset="0"/>
                <a:ea typeface="Aptos" panose="020B0004020202020204" pitchFamily="34" charset="0"/>
                <a:cs typeface="Arial (Body CS)"/>
              </a:rPr>
              <a:t>Course Cost Transparency in the California Community Colleges – The Past, the Present, and the Future</a:t>
            </a:r>
            <a:endParaRPr lang="en-US" sz="32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3" name="Subtitle 2"/>
          <p:cNvSpPr>
            <a:spLocks noGrp="1"/>
          </p:cNvSpPr>
          <p:nvPr>
            <p:ph type="subTitle" idx="1"/>
          </p:nvPr>
        </p:nvSpPr>
        <p:spPr>
          <a:xfrm>
            <a:off x="311726" y="5220084"/>
            <a:ext cx="8344593" cy="1333116"/>
          </a:xfrm>
        </p:spPr>
        <p:txBody>
          <a:bodyPr>
            <a:normAutofit fontScale="70000" lnSpcReduction="20000"/>
          </a:bodyPr>
          <a:lstStyle/>
          <a:p>
            <a:r>
              <a:rPr lang="en-US" sz="2000" dirty="0"/>
              <a:t>Revised October 7, 2024. </a:t>
            </a:r>
            <a:br>
              <a:rPr lang="en-US" sz="2000" dirty="0"/>
            </a:br>
            <a:r>
              <a:rPr lang="en-US" sz="2000" dirty="0"/>
              <a:t>This work is licensed under a </a:t>
            </a:r>
            <a:r>
              <a:rPr lang="en-US" sz="2000" dirty="0">
                <a:hlinkClick r:id="rId3"/>
              </a:rPr>
              <a:t>Creative Commons Attribution 4.0 International License</a:t>
            </a:r>
            <a:r>
              <a:rPr lang="en-US" sz="2000" dirty="0"/>
              <a:t>. </a:t>
            </a:r>
          </a:p>
          <a:p>
            <a:r>
              <a:rPr lang="en-US" sz="2000" dirty="0"/>
              <a:t>Attribute this slide deck as: ”Course Cost Transparency in the CCCs – The Past, the Present, and the Future" by </a:t>
            </a:r>
            <a:r>
              <a:rPr lang="en-US" sz="2000" dirty="0">
                <a:hlinkClick r:id="rId4"/>
              </a:rPr>
              <a:t>ASCCC OERI</a:t>
            </a:r>
            <a:r>
              <a:rPr lang="en-US" sz="2000" dirty="0"/>
              <a:t> is licensed under </a:t>
            </a:r>
            <a:r>
              <a:rPr lang="en-US" sz="2000" dirty="0">
                <a:hlinkClick r:id="rId5"/>
              </a:rPr>
              <a:t>CC BY 4.0</a:t>
            </a:r>
            <a:r>
              <a:rPr lang="en-US" sz="2000" dirty="0"/>
              <a:t>.</a:t>
            </a:r>
          </a:p>
        </p:txBody>
      </p:sp>
    </p:spTree>
    <p:extLst>
      <p:ext uri="{BB962C8B-B14F-4D97-AF65-F5344CB8AC3E}">
        <p14:creationId xmlns:p14="http://schemas.microsoft.com/office/powerpoint/2010/main" val="1512050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20F6E-DF0E-F6F3-8A16-DC6AD9A47B7E}"/>
              </a:ext>
            </a:extLst>
          </p:cNvPr>
          <p:cNvSpPr>
            <a:spLocks noGrp="1"/>
          </p:cNvSpPr>
          <p:nvPr>
            <p:ph type="title"/>
          </p:nvPr>
        </p:nvSpPr>
        <p:spPr>
          <a:xfrm>
            <a:off x="1088686" y="808303"/>
            <a:ext cx="7202456" cy="893111"/>
          </a:xfrm>
        </p:spPr>
        <p:txBody>
          <a:bodyPr/>
          <a:lstStyle/>
          <a:p>
            <a:r>
              <a:rPr lang="en-US" dirty="0"/>
              <a:t>XB12, “INSTRUCTIONAL-MATERIAL-COST”</a:t>
            </a:r>
          </a:p>
        </p:txBody>
      </p:sp>
      <p:sp>
        <p:nvSpPr>
          <p:cNvPr id="3" name="Text Placeholder 2">
            <a:extLst>
              <a:ext uri="{FF2B5EF4-FFF2-40B4-BE49-F238E27FC236}">
                <a16:creationId xmlns:a16="http://schemas.microsoft.com/office/drawing/2014/main" id="{CACE7EC1-CCC3-5952-8631-A87B59917496}"/>
              </a:ext>
            </a:extLst>
          </p:cNvPr>
          <p:cNvSpPr>
            <a:spLocks noGrp="1"/>
          </p:cNvSpPr>
          <p:nvPr>
            <p:ph type="body" idx="1"/>
          </p:nvPr>
        </p:nvSpPr>
        <p:spPr>
          <a:xfrm>
            <a:off x="636608" y="2015735"/>
            <a:ext cx="7654534" cy="4039079"/>
          </a:xfrm>
        </p:spPr>
        <p:txBody>
          <a:bodyPr>
            <a:normAutofit lnSpcReduction="10000"/>
          </a:bodyPr>
          <a:lstStyle/>
          <a:p>
            <a:r>
              <a:rPr lang="en-US" dirty="0"/>
              <a:t>“This element indicates the cost of </a:t>
            </a:r>
            <a:r>
              <a:rPr lang="en-US" b="1" dirty="0"/>
              <a:t>course materials</a:t>
            </a:r>
            <a:r>
              <a:rPr lang="en-US" dirty="0"/>
              <a:t> for the section. The instructional material definition in Title 5 is more broadly defined; however, for the purpose of this data element, only the cost of course textbooks (including lab manuals) and supplementary materials (including software and homework systems) are to be reported.”</a:t>
            </a:r>
          </a:p>
          <a:p>
            <a:r>
              <a:rPr lang="en-US" dirty="0"/>
              <a:t>XB12 was originally introduced for implementation in Summer 2022.</a:t>
            </a:r>
          </a:p>
          <a:p>
            <a:r>
              <a:rPr lang="en-US" dirty="0"/>
              <a:t>Revision: Summer 2024 </a:t>
            </a:r>
          </a:p>
          <a:p>
            <a:pPr lvl="1"/>
            <a:r>
              <a:rPr lang="en-US" dirty="0"/>
              <a:t>Added clarifying language distinguishing “course materials” from instructional materials as defined in Title 5. </a:t>
            </a:r>
          </a:p>
          <a:p>
            <a:pPr lvl="1"/>
            <a:r>
              <a:rPr lang="en-US" dirty="0"/>
              <a:t>Removed “B - Section uses only no-cost digital instructional material”</a:t>
            </a:r>
          </a:p>
          <a:p>
            <a:pPr lvl="1"/>
            <a:r>
              <a:rPr lang="en-US" dirty="0"/>
              <a:t>Added E, F, G to better distinguish between different types of no-cost instructional materials and to add a category where the section may use a mix of no-cost OER and other course materials.</a:t>
            </a:r>
          </a:p>
        </p:txBody>
      </p:sp>
    </p:spTree>
    <p:extLst>
      <p:ext uri="{BB962C8B-B14F-4D97-AF65-F5344CB8AC3E}">
        <p14:creationId xmlns:p14="http://schemas.microsoft.com/office/powerpoint/2010/main" val="4072571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99309-2F8F-2A6A-4D31-1133E5997F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ADAB4-1DBF-D418-1C53-E5C877E5FF76}"/>
              </a:ext>
            </a:extLst>
          </p:cNvPr>
          <p:cNvSpPr>
            <a:spLocks noGrp="1"/>
          </p:cNvSpPr>
          <p:nvPr>
            <p:ph type="title"/>
          </p:nvPr>
        </p:nvSpPr>
        <p:spPr/>
        <p:txBody>
          <a:bodyPr/>
          <a:lstStyle/>
          <a:p>
            <a:r>
              <a:rPr lang="en-US" dirty="0"/>
              <a:t>XB12 – Current Definitions – Effective Summer 2024</a:t>
            </a:r>
          </a:p>
        </p:txBody>
      </p:sp>
      <p:sp>
        <p:nvSpPr>
          <p:cNvPr id="3" name="Text Placeholder 2">
            <a:extLst>
              <a:ext uri="{FF2B5EF4-FFF2-40B4-BE49-F238E27FC236}">
                <a16:creationId xmlns:a16="http://schemas.microsoft.com/office/drawing/2014/main" id="{A204F578-77A6-0939-B72C-11D9BD632B15}"/>
              </a:ext>
            </a:extLst>
          </p:cNvPr>
          <p:cNvSpPr>
            <a:spLocks noGrp="1"/>
          </p:cNvSpPr>
          <p:nvPr>
            <p:ph type="body" idx="1"/>
          </p:nvPr>
        </p:nvSpPr>
        <p:spPr/>
        <p:txBody>
          <a:bodyPr>
            <a:normAutofit lnSpcReduction="10000"/>
          </a:bodyPr>
          <a:lstStyle/>
          <a:p>
            <a:pPr marL="469900" indent="-342900">
              <a:buFont typeface="+mj-lt"/>
              <a:buAutoNum type="alphaUcPeriod"/>
            </a:pPr>
            <a:r>
              <a:rPr lang="en-US" dirty="0"/>
              <a:t>Section has no associated course material</a:t>
            </a:r>
          </a:p>
          <a:p>
            <a:pPr marL="469900" indent="-342900">
              <a:buFont typeface="+mj-lt"/>
              <a:buAutoNum type="alphaUcPeriod"/>
            </a:pPr>
            <a:r>
              <a:rPr lang="en-US" strike="dblStrike" dirty="0"/>
              <a:t>Section uses only no-cost digital instructional material</a:t>
            </a:r>
          </a:p>
          <a:p>
            <a:pPr marL="469900" indent="-342900">
              <a:buFont typeface="+mj-lt"/>
              <a:buAutoNum type="alphaUcPeriod"/>
            </a:pPr>
            <a:r>
              <a:rPr lang="en-US" dirty="0"/>
              <a:t>Section has course material costs none of which are passed on to students</a:t>
            </a:r>
          </a:p>
          <a:p>
            <a:pPr marL="469900" indent="-342900">
              <a:buFont typeface="+mj-lt"/>
              <a:buAutoNum type="alphaUcPeriod"/>
            </a:pPr>
            <a:r>
              <a:rPr lang="en-US" dirty="0"/>
              <a:t>Section has low course material costs (as defined locally)</a:t>
            </a:r>
          </a:p>
          <a:p>
            <a:pPr marL="469900" indent="-342900">
              <a:buFont typeface="+mj-lt"/>
              <a:buAutoNum type="alphaUcPeriod"/>
            </a:pPr>
            <a:r>
              <a:rPr lang="en-US" dirty="0"/>
              <a:t>Section uses only no-cost, OER course material</a:t>
            </a:r>
          </a:p>
          <a:p>
            <a:pPr marL="469900" indent="-342900">
              <a:buFont typeface="+mj-lt"/>
              <a:buAutoNum type="alphaUcPeriod"/>
            </a:pPr>
            <a:r>
              <a:rPr lang="en-US" dirty="0"/>
              <a:t>Section uses only no-cost digital course material that does not meet OER guidelines</a:t>
            </a:r>
          </a:p>
          <a:p>
            <a:pPr marL="469900" indent="-342900">
              <a:buFont typeface="+mj-lt"/>
              <a:buAutoNum type="alphaUcPeriod"/>
            </a:pPr>
            <a:r>
              <a:rPr lang="en-US" dirty="0"/>
              <a:t>Section uses a mix of no-cost OER and other cost bearing resources, but no costs are passed to the student</a:t>
            </a:r>
          </a:p>
          <a:p>
            <a:pPr marL="127000" indent="0">
              <a:buNone/>
            </a:pPr>
            <a:r>
              <a:rPr lang="en-US" dirty="0">
                <a:solidFill>
                  <a:schemeClr val="accent1"/>
                </a:solidFill>
              </a:rPr>
              <a:t>Y.</a:t>
            </a:r>
            <a:r>
              <a:rPr lang="en-US" dirty="0"/>
              <a:t> Section does not meet no-cost or low-cost course material criteria</a:t>
            </a:r>
          </a:p>
        </p:txBody>
      </p:sp>
    </p:spTree>
    <p:extLst>
      <p:ext uri="{BB962C8B-B14F-4D97-AF65-F5344CB8AC3E}">
        <p14:creationId xmlns:p14="http://schemas.microsoft.com/office/powerpoint/2010/main" val="4090894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BCE1A-F307-9BE0-7D4B-031CFA8CF749}"/>
              </a:ext>
            </a:extLst>
          </p:cNvPr>
          <p:cNvSpPr>
            <a:spLocks noGrp="1"/>
          </p:cNvSpPr>
          <p:nvPr>
            <p:ph type="title"/>
          </p:nvPr>
        </p:nvSpPr>
        <p:spPr/>
        <p:txBody>
          <a:bodyPr/>
          <a:lstStyle/>
          <a:p>
            <a:r>
              <a:rPr lang="en-US" dirty="0"/>
              <a:t>XB12 – Current Definitions and Examples</a:t>
            </a:r>
          </a:p>
        </p:txBody>
      </p:sp>
      <p:sp>
        <p:nvSpPr>
          <p:cNvPr id="3" name="Text Placeholder 2">
            <a:extLst>
              <a:ext uri="{FF2B5EF4-FFF2-40B4-BE49-F238E27FC236}">
                <a16:creationId xmlns:a16="http://schemas.microsoft.com/office/drawing/2014/main" id="{56F24ABE-CC02-3F02-8DE6-8D18996C1195}"/>
              </a:ext>
            </a:extLst>
          </p:cNvPr>
          <p:cNvSpPr>
            <a:spLocks noGrp="1"/>
          </p:cNvSpPr>
          <p:nvPr>
            <p:ph type="body" idx="1"/>
          </p:nvPr>
        </p:nvSpPr>
        <p:spPr/>
        <p:txBody>
          <a:bodyPr>
            <a:normAutofit fontScale="85000" lnSpcReduction="20000"/>
          </a:bodyPr>
          <a:lstStyle/>
          <a:p>
            <a:pPr marL="469900" indent="-342900">
              <a:buFont typeface="+mj-lt"/>
              <a:buAutoNum type="alphaUcPeriod"/>
            </a:pPr>
            <a:r>
              <a:rPr lang="en-US" dirty="0"/>
              <a:t>Section has no associated course material – studio art course that does not use a text, but might require the purchase of supplies</a:t>
            </a:r>
          </a:p>
          <a:p>
            <a:pPr marL="469900" indent="-342900">
              <a:buFont typeface="+mj-lt"/>
              <a:buAutoNum type="alphaUcPeriod"/>
            </a:pPr>
            <a:r>
              <a:rPr lang="en-US" strike="dblStrike" dirty="0"/>
              <a:t>Section uses only no-cost digital instructional material</a:t>
            </a:r>
          </a:p>
          <a:p>
            <a:pPr marL="469900" indent="-342900">
              <a:buFont typeface="+mj-lt"/>
              <a:buAutoNum type="alphaUcPeriod"/>
            </a:pPr>
            <a:r>
              <a:rPr lang="en-US" dirty="0"/>
              <a:t>Section has course material costs none of which are passed on to students – an English course for which the college has purchased a course set or a humanities course that uses library resources</a:t>
            </a:r>
          </a:p>
          <a:p>
            <a:pPr marL="469900" indent="-342900">
              <a:buFont typeface="+mj-lt"/>
              <a:buAutoNum type="alphaUcPeriod"/>
            </a:pPr>
            <a:r>
              <a:rPr lang="en-US" dirty="0"/>
              <a:t>Section has low course material costs (as defined locally)</a:t>
            </a:r>
          </a:p>
          <a:p>
            <a:pPr marL="469900" indent="-342900">
              <a:buFont typeface="+mj-lt"/>
              <a:buAutoNum type="alphaUcPeriod"/>
            </a:pPr>
            <a:r>
              <a:rPr lang="en-US" dirty="0"/>
              <a:t>Section uses only no-cost, OER course material</a:t>
            </a:r>
          </a:p>
          <a:p>
            <a:pPr marL="469900" indent="-342900">
              <a:buFont typeface="+mj-lt"/>
              <a:buAutoNum type="alphaUcPeriod"/>
            </a:pPr>
            <a:r>
              <a:rPr lang="en-US" dirty="0"/>
              <a:t>Section uses only no-cost digital course material that does not meet OER guidelines – physical geography course that uses </a:t>
            </a:r>
            <a:r>
              <a:rPr lang="en-US" dirty="0" err="1"/>
              <a:t>physicalgeography.net</a:t>
            </a:r>
            <a:endParaRPr lang="en-US" dirty="0"/>
          </a:p>
          <a:p>
            <a:pPr marL="469900" indent="-342900">
              <a:buFont typeface="+mj-lt"/>
              <a:buAutoNum type="alphaUcPeriod"/>
            </a:pPr>
            <a:r>
              <a:rPr lang="en-US" dirty="0"/>
              <a:t>Section uses a mix of no-cost OER and other cost bearing resources, but no costs are passed to the student – a history course that uses an OER and a specific library resource purchased for the course </a:t>
            </a:r>
          </a:p>
          <a:p>
            <a:pPr marL="127000" indent="0">
              <a:buNone/>
            </a:pPr>
            <a:r>
              <a:rPr lang="en-US" dirty="0">
                <a:solidFill>
                  <a:schemeClr val="accent1"/>
                </a:solidFill>
              </a:rPr>
              <a:t>Y.</a:t>
            </a:r>
            <a:r>
              <a:rPr lang="en-US" dirty="0"/>
              <a:t> Section does not meet no-cost or low-cost course material criteria</a:t>
            </a:r>
          </a:p>
        </p:txBody>
      </p:sp>
    </p:spTree>
    <p:extLst>
      <p:ext uri="{BB962C8B-B14F-4D97-AF65-F5344CB8AC3E}">
        <p14:creationId xmlns:p14="http://schemas.microsoft.com/office/powerpoint/2010/main" val="779660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441E-0139-2C12-A07B-0AB28BD92EDA}"/>
              </a:ext>
            </a:extLst>
          </p:cNvPr>
          <p:cNvSpPr>
            <a:spLocks noGrp="1"/>
          </p:cNvSpPr>
          <p:nvPr>
            <p:ph type="title"/>
          </p:nvPr>
        </p:nvSpPr>
        <p:spPr/>
        <p:txBody>
          <a:bodyPr/>
          <a:lstStyle/>
          <a:p>
            <a:r>
              <a:rPr lang="en-US" dirty="0"/>
              <a:t>The XB12 Challenge</a:t>
            </a:r>
          </a:p>
        </p:txBody>
      </p:sp>
      <p:sp>
        <p:nvSpPr>
          <p:cNvPr id="3" name="Text Placeholder 2">
            <a:extLst>
              <a:ext uri="{FF2B5EF4-FFF2-40B4-BE49-F238E27FC236}">
                <a16:creationId xmlns:a16="http://schemas.microsoft.com/office/drawing/2014/main" id="{513C06A3-CA22-F503-6BCC-D6031DC1B2EB}"/>
              </a:ext>
            </a:extLst>
          </p:cNvPr>
          <p:cNvSpPr>
            <a:spLocks noGrp="1"/>
          </p:cNvSpPr>
          <p:nvPr>
            <p:ph type="body" idx="1"/>
          </p:nvPr>
        </p:nvSpPr>
        <p:spPr/>
        <p:txBody>
          <a:bodyPr>
            <a:normAutofit/>
          </a:bodyPr>
          <a:lstStyle/>
          <a:p>
            <a:r>
              <a:rPr lang="en-US" sz="2400" dirty="0"/>
              <a:t>How do you get the data?</a:t>
            </a:r>
          </a:p>
          <a:p>
            <a:r>
              <a:rPr lang="en-US" sz="2400" dirty="0"/>
              <a:t>When do you get the data?</a:t>
            </a:r>
          </a:p>
          <a:p>
            <a:r>
              <a:rPr lang="en-US" sz="2400" dirty="0"/>
              <a:t>What do we want to avoid?</a:t>
            </a:r>
          </a:p>
          <a:p>
            <a:r>
              <a:rPr lang="en-US" sz="2400" dirty="0"/>
              <a:t>Creating yet another stand-alone process.</a:t>
            </a:r>
          </a:p>
        </p:txBody>
      </p:sp>
    </p:spTree>
    <p:extLst>
      <p:ext uri="{BB962C8B-B14F-4D97-AF65-F5344CB8AC3E}">
        <p14:creationId xmlns:p14="http://schemas.microsoft.com/office/powerpoint/2010/main" val="226624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EEA1F-3632-AF40-D4F5-E1569E54C248}"/>
              </a:ext>
            </a:extLst>
          </p:cNvPr>
          <p:cNvSpPr>
            <a:spLocks noGrp="1"/>
          </p:cNvSpPr>
          <p:nvPr>
            <p:ph type="title"/>
          </p:nvPr>
        </p:nvSpPr>
        <p:spPr/>
        <p:txBody>
          <a:bodyPr/>
          <a:lstStyle/>
          <a:p>
            <a:r>
              <a:rPr lang="en-US" dirty="0"/>
              <a:t>Chaffey College – Textbook Transformation Project (TTP)</a:t>
            </a:r>
          </a:p>
        </p:txBody>
      </p:sp>
      <p:sp>
        <p:nvSpPr>
          <p:cNvPr id="3" name="Text Placeholder 2">
            <a:extLst>
              <a:ext uri="{FF2B5EF4-FFF2-40B4-BE49-F238E27FC236}">
                <a16:creationId xmlns:a16="http://schemas.microsoft.com/office/drawing/2014/main" id="{C150DB7B-1059-7958-891F-53E5E3DBB555}"/>
              </a:ext>
            </a:extLst>
          </p:cNvPr>
          <p:cNvSpPr>
            <a:spLocks noGrp="1"/>
          </p:cNvSpPr>
          <p:nvPr>
            <p:ph type="body" idx="1"/>
          </p:nvPr>
        </p:nvSpPr>
        <p:spPr>
          <a:xfrm>
            <a:off x="970772" y="2166206"/>
            <a:ext cx="7202456" cy="4039079"/>
          </a:xfrm>
        </p:spPr>
        <p:txBody>
          <a:bodyPr/>
          <a:lstStyle/>
          <a:p>
            <a:endParaRPr lang="en-US" dirty="0"/>
          </a:p>
        </p:txBody>
      </p:sp>
      <p:pic>
        <p:nvPicPr>
          <p:cNvPr id="5" name="Picture 4" descr="A white paper with black text">
            <a:extLst>
              <a:ext uri="{FF2B5EF4-FFF2-40B4-BE49-F238E27FC236}">
                <a16:creationId xmlns:a16="http://schemas.microsoft.com/office/drawing/2014/main" id="{053A2111-8EF1-457C-C962-4BDF7C6E7CE2}"/>
              </a:ext>
            </a:extLst>
          </p:cNvPr>
          <p:cNvPicPr>
            <a:picLocks noChangeAspect="1"/>
          </p:cNvPicPr>
          <p:nvPr/>
        </p:nvPicPr>
        <p:blipFill>
          <a:blip r:embed="rId3"/>
          <a:stretch>
            <a:fillRect/>
          </a:stretch>
        </p:blipFill>
        <p:spPr>
          <a:xfrm>
            <a:off x="1007663" y="2310237"/>
            <a:ext cx="7772400" cy="3450073"/>
          </a:xfrm>
          <a:prstGeom prst="rect">
            <a:avLst/>
          </a:prstGeom>
        </p:spPr>
      </p:pic>
    </p:spTree>
    <p:extLst>
      <p:ext uri="{BB962C8B-B14F-4D97-AF65-F5344CB8AC3E}">
        <p14:creationId xmlns:p14="http://schemas.microsoft.com/office/powerpoint/2010/main" val="3748958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4C3BF-F15D-3441-73AE-9397778BED1E}"/>
              </a:ext>
            </a:extLst>
          </p:cNvPr>
          <p:cNvSpPr>
            <a:spLocks noGrp="1"/>
          </p:cNvSpPr>
          <p:nvPr>
            <p:ph type="title"/>
          </p:nvPr>
        </p:nvSpPr>
        <p:spPr/>
        <p:txBody>
          <a:bodyPr/>
          <a:lstStyle/>
          <a:p>
            <a:r>
              <a:rPr lang="en-US" dirty="0"/>
              <a:t>XB12 Infographic – Glendale</a:t>
            </a:r>
          </a:p>
        </p:txBody>
      </p:sp>
      <p:sp>
        <p:nvSpPr>
          <p:cNvPr id="3" name="Text Placeholder 2">
            <a:extLst>
              <a:ext uri="{FF2B5EF4-FFF2-40B4-BE49-F238E27FC236}">
                <a16:creationId xmlns:a16="http://schemas.microsoft.com/office/drawing/2014/main" id="{73BCB358-C6E7-B566-C52A-2D18DEFE97FF}"/>
              </a:ext>
            </a:extLst>
          </p:cNvPr>
          <p:cNvSpPr>
            <a:spLocks noGrp="1"/>
          </p:cNvSpPr>
          <p:nvPr>
            <p:ph type="body" idx="1"/>
          </p:nvPr>
        </p:nvSpPr>
        <p:spPr>
          <a:xfrm>
            <a:off x="1435927" y="2270379"/>
            <a:ext cx="7202456" cy="2889676"/>
          </a:xfrm>
        </p:spPr>
        <p:txBody>
          <a:bodyPr/>
          <a:lstStyle/>
          <a:p>
            <a:endParaRPr lang="en-US" dirty="0"/>
          </a:p>
        </p:txBody>
      </p:sp>
      <p:pic>
        <p:nvPicPr>
          <p:cNvPr id="7" name="Picture 6" descr="A close-up of a sign">
            <a:extLst>
              <a:ext uri="{FF2B5EF4-FFF2-40B4-BE49-F238E27FC236}">
                <a16:creationId xmlns:a16="http://schemas.microsoft.com/office/drawing/2014/main" id="{A9B60C1A-5BC0-C37F-0A4A-8ADC6490A2E8}"/>
              </a:ext>
            </a:extLst>
          </p:cNvPr>
          <p:cNvPicPr>
            <a:picLocks noChangeAspect="1"/>
          </p:cNvPicPr>
          <p:nvPr/>
        </p:nvPicPr>
        <p:blipFill>
          <a:blip r:embed="rId3"/>
          <a:stretch>
            <a:fillRect/>
          </a:stretch>
        </p:blipFill>
        <p:spPr>
          <a:xfrm>
            <a:off x="0" y="2015735"/>
            <a:ext cx="9244280" cy="3144319"/>
          </a:xfrm>
          <a:prstGeom prst="rect">
            <a:avLst/>
          </a:prstGeom>
        </p:spPr>
      </p:pic>
      <p:sp>
        <p:nvSpPr>
          <p:cNvPr id="9" name="TextBox 8">
            <a:extLst>
              <a:ext uri="{FF2B5EF4-FFF2-40B4-BE49-F238E27FC236}">
                <a16:creationId xmlns:a16="http://schemas.microsoft.com/office/drawing/2014/main" id="{1D3C343D-2F83-C05B-7653-7645A645C5B9}"/>
              </a:ext>
            </a:extLst>
          </p:cNvPr>
          <p:cNvSpPr txBox="1"/>
          <p:nvPr/>
        </p:nvSpPr>
        <p:spPr>
          <a:xfrm>
            <a:off x="1906929" y="5414698"/>
            <a:ext cx="4624086" cy="738664"/>
          </a:xfrm>
          <a:prstGeom prst="rect">
            <a:avLst/>
          </a:prstGeom>
          <a:noFill/>
        </p:spPr>
        <p:txBody>
          <a:bodyPr wrap="square">
            <a:spAutoFit/>
          </a:bodyPr>
          <a:lstStyle/>
          <a:p>
            <a:r>
              <a:rPr lang="en-US" dirty="0">
                <a:hlinkClick r:id="rId4"/>
              </a:rPr>
              <a:t>Horizontal infographic</a:t>
            </a:r>
            <a:endParaRPr lang="en-US" dirty="0"/>
          </a:p>
          <a:p>
            <a:r>
              <a:rPr lang="en-US" i="1" dirty="0"/>
              <a:t>Attribution: </a:t>
            </a:r>
            <a:r>
              <a:rPr lang="en-US" i="1" dirty="0">
                <a:hlinkClick r:id="rId5"/>
              </a:rPr>
              <a:t>XB12 Codes Infographic</a:t>
            </a:r>
            <a:r>
              <a:rPr lang="en-US" i="1" dirty="0"/>
              <a:t> by Caroline Hallam, Glendale Community College (CC BY 4.0)</a:t>
            </a:r>
            <a:endParaRPr lang="en-US" dirty="0"/>
          </a:p>
        </p:txBody>
      </p:sp>
    </p:spTree>
    <p:extLst>
      <p:ext uri="{BB962C8B-B14F-4D97-AF65-F5344CB8AC3E}">
        <p14:creationId xmlns:p14="http://schemas.microsoft.com/office/powerpoint/2010/main" val="3957775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FF5B-3184-457C-DF4B-3A28189991ED}"/>
              </a:ext>
            </a:extLst>
          </p:cNvPr>
          <p:cNvSpPr>
            <a:spLocks noGrp="1"/>
          </p:cNvSpPr>
          <p:nvPr>
            <p:ph type="title"/>
          </p:nvPr>
        </p:nvSpPr>
        <p:spPr/>
        <p:txBody>
          <a:bodyPr/>
          <a:lstStyle/>
          <a:p>
            <a:r>
              <a:rPr lang="en-US" dirty="0"/>
              <a:t>Definitions and Examples - Glendale</a:t>
            </a:r>
          </a:p>
        </p:txBody>
      </p:sp>
      <p:sp>
        <p:nvSpPr>
          <p:cNvPr id="3" name="Text Placeholder 2">
            <a:extLst>
              <a:ext uri="{FF2B5EF4-FFF2-40B4-BE49-F238E27FC236}">
                <a16:creationId xmlns:a16="http://schemas.microsoft.com/office/drawing/2014/main" id="{B4039A76-7179-2CE5-1A4F-C490BCB7AA21}"/>
              </a:ext>
            </a:extLst>
          </p:cNvPr>
          <p:cNvSpPr>
            <a:spLocks noGrp="1"/>
          </p:cNvSpPr>
          <p:nvPr>
            <p:ph type="body" idx="1"/>
          </p:nvPr>
        </p:nvSpPr>
        <p:spPr/>
        <p:txBody>
          <a:bodyPr/>
          <a:lstStyle/>
          <a:p>
            <a:endParaRPr lang="en-US" dirty="0"/>
          </a:p>
        </p:txBody>
      </p:sp>
      <p:pic>
        <p:nvPicPr>
          <p:cNvPr id="5" name="Picture 4" descr="A close-up of a document">
            <a:extLst>
              <a:ext uri="{FF2B5EF4-FFF2-40B4-BE49-F238E27FC236}">
                <a16:creationId xmlns:a16="http://schemas.microsoft.com/office/drawing/2014/main" id="{5F0210B3-8622-C06A-6F8D-A104029C7F6C}"/>
              </a:ext>
            </a:extLst>
          </p:cNvPr>
          <p:cNvPicPr>
            <a:picLocks noChangeAspect="1"/>
          </p:cNvPicPr>
          <p:nvPr/>
        </p:nvPicPr>
        <p:blipFill>
          <a:blip r:embed="rId3"/>
          <a:stretch>
            <a:fillRect/>
          </a:stretch>
        </p:blipFill>
        <p:spPr>
          <a:xfrm>
            <a:off x="738554" y="1899138"/>
            <a:ext cx="8018584" cy="6858000"/>
          </a:xfrm>
          <a:prstGeom prst="rect">
            <a:avLst/>
          </a:prstGeom>
        </p:spPr>
      </p:pic>
    </p:spTree>
    <p:extLst>
      <p:ext uri="{BB962C8B-B14F-4D97-AF65-F5344CB8AC3E}">
        <p14:creationId xmlns:p14="http://schemas.microsoft.com/office/powerpoint/2010/main" val="1091144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B2F6D-795B-CEA8-BA66-366C7A60E636}"/>
              </a:ext>
            </a:extLst>
          </p:cNvPr>
          <p:cNvSpPr>
            <a:spLocks noGrp="1"/>
          </p:cNvSpPr>
          <p:nvPr>
            <p:ph type="title"/>
          </p:nvPr>
        </p:nvSpPr>
        <p:spPr/>
        <p:txBody>
          <a:bodyPr/>
          <a:lstStyle/>
          <a:p>
            <a:r>
              <a:rPr lang="en-US" dirty="0"/>
              <a:t>XB12 – When do you gather the data?</a:t>
            </a:r>
          </a:p>
        </p:txBody>
      </p:sp>
      <p:sp>
        <p:nvSpPr>
          <p:cNvPr id="3" name="Text Placeholder 2">
            <a:extLst>
              <a:ext uri="{FF2B5EF4-FFF2-40B4-BE49-F238E27FC236}">
                <a16:creationId xmlns:a16="http://schemas.microsoft.com/office/drawing/2014/main" id="{2A742FFA-4558-FB8E-89E1-EFD2CB265C73}"/>
              </a:ext>
            </a:extLst>
          </p:cNvPr>
          <p:cNvSpPr>
            <a:spLocks noGrp="1"/>
          </p:cNvSpPr>
          <p:nvPr>
            <p:ph type="body" idx="1"/>
          </p:nvPr>
        </p:nvSpPr>
        <p:spPr/>
        <p:txBody>
          <a:bodyPr/>
          <a:lstStyle/>
          <a:p>
            <a:r>
              <a:rPr lang="en-US" sz="2000" dirty="0"/>
              <a:t>When the text is ordered/resource to be used is reported?</a:t>
            </a:r>
          </a:p>
          <a:p>
            <a:pPr lvl="1"/>
            <a:r>
              <a:rPr lang="en-US" sz="1800" dirty="0"/>
              <a:t>Can you integrate into the text ordering process? </a:t>
            </a:r>
          </a:p>
          <a:p>
            <a:r>
              <a:rPr lang="en-US" sz="2000" dirty="0"/>
              <a:t>When the course is assigned? </a:t>
            </a:r>
            <a:endParaRPr lang="en-US" sz="1800" dirty="0"/>
          </a:p>
          <a:p>
            <a:r>
              <a:rPr lang="en-US" sz="2000" dirty="0"/>
              <a:t>When no-cost sections are identified? </a:t>
            </a:r>
          </a:p>
          <a:p>
            <a:endParaRPr lang="en-US" dirty="0"/>
          </a:p>
        </p:txBody>
      </p:sp>
    </p:spTree>
    <p:extLst>
      <p:ext uri="{BB962C8B-B14F-4D97-AF65-F5344CB8AC3E}">
        <p14:creationId xmlns:p14="http://schemas.microsoft.com/office/powerpoint/2010/main" val="2471846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BE0E5-6D93-9FAC-5360-CBFEC507C6B9}"/>
              </a:ext>
            </a:extLst>
          </p:cNvPr>
          <p:cNvSpPr>
            <a:spLocks noGrp="1"/>
          </p:cNvSpPr>
          <p:nvPr>
            <p:ph type="title"/>
          </p:nvPr>
        </p:nvSpPr>
        <p:spPr/>
        <p:txBody>
          <a:bodyPr/>
          <a:lstStyle/>
          <a:p>
            <a:r>
              <a:rPr lang="en-US" dirty="0"/>
              <a:t>Glendale’s XB12 Implementation</a:t>
            </a:r>
          </a:p>
        </p:txBody>
      </p:sp>
      <p:sp>
        <p:nvSpPr>
          <p:cNvPr id="3" name="Text Placeholder 2">
            <a:extLst>
              <a:ext uri="{FF2B5EF4-FFF2-40B4-BE49-F238E27FC236}">
                <a16:creationId xmlns:a16="http://schemas.microsoft.com/office/drawing/2014/main" id="{87EC1A35-F269-BA6F-C497-B6A99E0674FA}"/>
              </a:ext>
            </a:extLst>
          </p:cNvPr>
          <p:cNvSpPr>
            <a:spLocks noGrp="1"/>
          </p:cNvSpPr>
          <p:nvPr>
            <p:ph type="body" idx="1"/>
          </p:nvPr>
        </p:nvSpPr>
        <p:spPr/>
        <p:txBody>
          <a:bodyPr>
            <a:normAutofit fontScale="92500" lnSpcReduction="20000"/>
          </a:bodyPr>
          <a:lstStyle/>
          <a:p>
            <a:r>
              <a:rPr lang="en-US" dirty="0"/>
              <a:t>To help students find classes, GCC will continue to list classes as Zero Textbook Cost (ZTC) and Low Textbook Cost (LTC) in the </a:t>
            </a:r>
            <a:r>
              <a:rPr lang="en-US" dirty="0">
                <a:hlinkClick r:id="rId3"/>
              </a:rPr>
              <a:t>Online Class Schedule</a:t>
            </a:r>
            <a:r>
              <a:rPr lang="en-US" dirty="0"/>
              <a:t> based on the XB12 codes used for each course section. </a:t>
            </a:r>
          </a:p>
          <a:p>
            <a:r>
              <a:rPr lang="en-US" b="1" dirty="0">
                <a:effectLst/>
              </a:rPr>
              <a:t>Changing XB12 codes post-registration</a:t>
            </a:r>
            <a:endParaRPr lang="en-US" b="1" dirty="0"/>
          </a:p>
          <a:p>
            <a:pPr>
              <a:buFont typeface="Arial" panose="020B0604020202020204" pitchFamily="34" charset="0"/>
              <a:buChar char="•"/>
            </a:pPr>
            <a:r>
              <a:rPr lang="en-US" dirty="0"/>
              <a:t>If, after registration begins, a course section is listed in the Online Class Schedule as zero textbook cost (ZTC; XB12 codes A, C, E, F, G) or low textbook cost (LTC; XB12 code D) </a:t>
            </a:r>
            <a:r>
              <a:rPr lang="en-US" b="1" dirty="0"/>
              <a:t>and</a:t>
            </a:r>
            <a:r>
              <a:rPr lang="en-US" dirty="0"/>
              <a:t> the instructor wants to change to a text that will cost more than originally advertised (i.e. going from ZTC--&gt;LTC or removing ZTC/LTC completely), Curriculum will have to cancel the class and recreate it, as they do with day/time/modality/material fee changes.</a:t>
            </a:r>
          </a:p>
          <a:p>
            <a:pPr>
              <a:buFont typeface="Arial" panose="020B0604020202020204" pitchFamily="34" charset="0"/>
              <a:buChar char="•"/>
            </a:pPr>
            <a:r>
              <a:rPr lang="en-US" dirty="0"/>
              <a:t>On the other hand, if a class that was not listed as ZTC or LTC (XB12 code Y) is determined to be ZTC/LTC after registration begins, the notation can be added since it would only positively impact students.</a:t>
            </a:r>
          </a:p>
          <a:p>
            <a:pPr>
              <a:buFont typeface="Arial" panose="020B0604020202020204" pitchFamily="34" charset="0"/>
              <a:buChar char="•"/>
            </a:pPr>
            <a:r>
              <a:rPr lang="en-US" dirty="0"/>
              <a:t>If you're not sure whether a class will be ZTC or LTC before registration, list it using XB12 code Y.</a:t>
            </a:r>
          </a:p>
          <a:p>
            <a:endParaRPr lang="en-US" dirty="0"/>
          </a:p>
        </p:txBody>
      </p:sp>
    </p:spTree>
    <p:extLst>
      <p:ext uri="{BB962C8B-B14F-4D97-AF65-F5344CB8AC3E}">
        <p14:creationId xmlns:p14="http://schemas.microsoft.com/office/powerpoint/2010/main" val="387613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6AA50-1806-C4EA-A0D5-37F48B1BFB3F}"/>
              </a:ext>
            </a:extLst>
          </p:cNvPr>
          <p:cNvSpPr>
            <a:spLocks noGrp="1"/>
          </p:cNvSpPr>
          <p:nvPr>
            <p:ph type="title"/>
          </p:nvPr>
        </p:nvSpPr>
        <p:spPr/>
        <p:txBody>
          <a:bodyPr/>
          <a:lstStyle/>
          <a:p>
            <a:r>
              <a:rPr lang="en-US" dirty="0"/>
              <a:t>Developing a Form to Gather XB12 Data</a:t>
            </a:r>
          </a:p>
        </p:txBody>
      </p:sp>
      <p:sp>
        <p:nvSpPr>
          <p:cNvPr id="3" name="Text Placeholder 2">
            <a:extLst>
              <a:ext uri="{FF2B5EF4-FFF2-40B4-BE49-F238E27FC236}">
                <a16:creationId xmlns:a16="http://schemas.microsoft.com/office/drawing/2014/main" id="{4D27B8EB-FD1C-DE66-B640-06BB66065F86}"/>
              </a:ext>
            </a:extLst>
          </p:cNvPr>
          <p:cNvSpPr>
            <a:spLocks noGrp="1"/>
          </p:cNvSpPr>
          <p:nvPr>
            <p:ph type="body" idx="1"/>
          </p:nvPr>
        </p:nvSpPr>
        <p:spPr/>
        <p:txBody>
          <a:bodyPr>
            <a:normAutofit/>
          </a:bodyPr>
          <a:lstStyle/>
          <a:p>
            <a:r>
              <a:rPr lang="en-US" sz="2000" dirty="0"/>
              <a:t>“I got some preliminary feedback from Deans and am making some changes but I feel like this it becoming a little monster of a form.”</a:t>
            </a:r>
          </a:p>
          <a:p>
            <a:r>
              <a:rPr lang="en-US" sz="2000" dirty="0"/>
              <a:t>OERI has gathered examples and will soon make them available at “Implementing XB12” (</a:t>
            </a:r>
            <a:r>
              <a:rPr lang="en-US" sz="2000" dirty="0" err="1"/>
              <a:t>tinyurl.com</a:t>
            </a:r>
            <a:r>
              <a:rPr lang="en-US" sz="2000" dirty="0"/>
              <a:t>/OERIXB12)</a:t>
            </a:r>
          </a:p>
          <a:p>
            <a:r>
              <a:rPr lang="en-US" sz="2000" dirty="0"/>
              <a:t>Presently has Chaffey and Glendale links</a:t>
            </a:r>
          </a:p>
        </p:txBody>
      </p:sp>
    </p:spTree>
    <p:extLst>
      <p:ext uri="{BB962C8B-B14F-4D97-AF65-F5344CB8AC3E}">
        <p14:creationId xmlns:p14="http://schemas.microsoft.com/office/powerpoint/2010/main" val="2805179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C80797-056A-B07E-D819-3E8D9FA16E71}"/>
              </a:ext>
            </a:extLst>
          </p:cNvPr>
          <p:cNvSpPr>
            <a:spLocks noGrp="1"/>
          </p:cNvSpPr>
          <p:nvPr>
            <p:ph type="title"/>
          </p:nvPr>
        </p:nvSpPr>
        <p:spPr/>
        <p:txBody>
          <a:bodyPr/>
          <a:lstStyle/>
          <a:p>
            <a:r>
              <a:rPr lang="en-US" dirty="0"/>
              <a:t>Event Description – The past</a:t>
            </a:r>
          </a:p>
        </p:txBody>
      </p:sp>
      <p:sp>
        <p:nvSpPr>
          <p:cNvPr id="5" name="Text Placeholder 4">
            <a:extLst>
              <a:ext uri="{FF2B5EF4-FFF2-40B4-BE49-F238E27FC236}">
                <a16:creationId xmlns:a16="http://schemas.microsoft.com/office/drawing/2014/main" id="{DF604CFD-4399-5004-6F59-AE25AD122A25}"/>
              </a:ext>
            </a:extLst>
          </p:cNvPr>
          <p:cNvSpPr>
            <a:spLocks noGrp="1"/>
          </p:cNvSpPr>
          <p:nvPr>
            <p:ph type="body" idx="1"/>
          </p:nvPr>
        </p:nvSpPr>
        <p:spPr>
          <a:xfrm>
            <a:off x="880009" y="2015736"/>
            <a:ext cx="7801004" cy="4246168"/>
          </a:xfrm>
        </p:spPr>
        <p:txBody>
          <a:bodyPr>
            <a:noAutofit/>
          </a:bodyPr>
          <a:lstStyle/>
          <a:p>
            <a:pPr marL="0" marR="0">
              <a:lnSpc>
                <a:spcPct val="115000"/>
              </a:lnSpc>
              <a:spcBef>
                <a:spcPts val="0"/>
              </a:spcBef>
              <a:spcAft>
                <a:spcPts val="800"/>
              </a:spcAft>
            </a:pPr>
            <a:r>
              <a:rPr lang="en-US" sz="2400" dirty="0">
                <a:solidFill>
                  <a:schemeClr val="tx1">
                    <a:lumMod val="50000"/>
                  </a:schemeClr>
                </a:solidFill>
                <a:effectLst/>
              </a:rPr>
              <a:t>In 2010, a federal requirement that the costs of “college textbooks and supplemental materials” be made available to students at the time of registration took effect. This requirement was followed by regulatory changes that permitted the California Community Colleges to require students to purchase access to electronic resources and then by a new state law that required the marking of course sections with no textbook costs. </a:t>
            </a:r>
            <a:endParaRPr lang="en-US" sz="2400" kern="100" dirty="0">
              <a:solidFill>
                <a:schemeClr val="tx1">
                  <a:lumMod val="50000"/>
                </a:schemeClr>
              </a:solidFill>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632217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905AC-55F8-4402-D805-B3D0949BA11D}"/>
              </a:ext>
            </a:extLst>
          </p:cNvPr>
          <p:cNvSpPr>
            <a:spLocks noGrp="1"/>
          </p:cNvSpPr>
          <p:nvPr>
            <p:ph type="title"/>
          </p:nvPr>
        </p:nvSpPr>
        <p:spPr/>
        <p:txBody>
          <a:bodyPr/>
          <a:lstStyle/>
          <a:p>
            <a:r>
              <a:rPr lang="en-US" dirty="0"/>
              <a:t>Cost Transparency Timeline (2010 – 2023)</a:t>
            </a:r>
          </a:p>
        </p:txBody>
      </p:sp>
      <p:sp>
        <p:nvSpPr>
          <p:cNvPr id="3" name="Text Placeholder 2">
            <a:extLst>
              <a:ext uri="{FF2B5EF4-FFF2-40B4-BE49-F238E27FC236}">
                <a16:creationId xmlns:a16="http://schemas.microsoft.com/office/drawing/2014/main" id="{8DEDFFF0-FD8E-819E-459A-61E97389A4F4}"/>
              </a:ext>
            </a:extLst>
          </p:cNvPr>
          <p:cNvSpPr>
            <a:spLocks noGrp="1"/>
          </p:cNvSpPr>
          <p:nvPr>
            <p:ph type="body" idx="1"/>
          </p:nvPr>
        </p:nvSpPr>
        <p:spPr>
          <a:xfrm>
            <a:off x="1088686" y="2015734"/>
            <a:ext cx="7383982" cy="4558685"/>
          </a:xfrm>
        </p:spPr>
        <p:txBody>
          <a:bodyPr>
            <a:normAutofit fontScale="85000" lnSpcReduction="20000"/>
          </a:bodyPr>
          <a:lstStyle/>
          <a:p>
            <a:r>
              <a:rPr lang="en-US" sz="2100" dirty="0"/>
              <a:t>2010 - (July 1, 2010) Textbook provisions of the HEOA took effect.</a:t>
            </a:r>
          </a:p>
          <a:p>
            <a:r>
              <a:rPr lang="en-US" sz="2100" dirty="0"/>
              <a:t>2012 – Title 5 § 59400, 59402, 59404, 59406, and 59408 were modified by the Board of Governors.</a:t>
            </a:r>
          </a:p>
          <a:p>
            <a:r>
              <a:rPr lang="en-US" sz="2100" dirty="0"/>
              <a:t>2018 - (January 1, 2018) No-cost marking legislation takes effect in California.</a:t>
            </a:r>
          </a:p>
          <a:p>
            <a:pPr lvl="1"/>
            <a:r>
              <a:rPr lang="en-US" sz="2100" dirty="0"/>
              <a:t>SB 1359 (Block, 2016) &gt;&gt; </a:t>
            </a:r>
            <a:r>
              <a:rPr lang="en-US" sz="2100" dirty="0">
                <a:latin typeface="+mn-lt"/>
              </a:rPr>
              <a:t>California Education Code (CEC) 66406.9.  </a:t>
            </a:r>
          </a:p>
          <a:p>
            <a:r>
              <a:rPr lang="en-US" sz="2100" dirty="0">
                <a:latin typeface="+mn-lt"/>
              </a:rPr>
              <a:t>2021 - </a:t>
            </a:r>
            <a:r>
              <a:rPr lang="en-US" sz="2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Advocate for Development of a ZTC Data Element</a:t>
            </a:r>
            <a:r>
              <a:rPr lang="en-US" sz="2100" dirty="0">
                <a:effectLst/>
                <a:latin typeface="Arial" panose="020B0604020202020204" pitchFamily="34" charset="0"/>
                <a:ea typeface="Times New Roman" panose="02020603050405020304" pitchFamily="18" charset="0"/>
                <a:cs typeface="Times New Roman" panose="02020603050405020304" pitchFamily="18" charset="0"/>
              </a:rPr>
              <a:t> (Spring 2021; ASCCC Resolution Number: 11.02)</a:t>
            </a:r>
            <a:r>
              <a:rPr lang="en-US" sz="2100" dirty="0">
                <a:effectLst/>
              </a:rPr>
              <a:t> </a:t>
            </a:r>
          </a:p>
          <a:p>
            <a:r>
              <a:rPr lang="en-US" sz="2100" dirty="0">
                <a:latin typeface="+mn-lt"/>
              </a:rPr>
              <a:t>2022 – XB12 introduced</a:t>
            </a:r>
          </a:p>
          <a:p>
            <a:r>
              <a:rPr lang="en-US" sz="2100" dirty="0">
                <a:latin typeface="+mn-lt"/>
              </a:rPr>
              <a:t>2022 - </a:t>
            </a:r>
            <a:r>
              <a:rPr lang="en-US" sz="2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Clarify Components of XB12, the Instructional-Material-Cost Section-Level Data Element</a:t>
            </a:r>
            <a:r>
              <a:rPr lang="en-US" sz="2100" dirty="0">
                <a:effectLst/>
                <a:latin typeface="Arial" panose="020B0604020202020204" pitchFamily="34" charset="0"/>
                <a:ea typeface="Times New Roman" panose="02020603050405020304" pitchFamily="18" charset="0"/>
                <a:cs typeface="Times New Roman" panose="02020603050405020304" pitchFamily="18" charset="0"/>
              </a:rPr>
              <a:t> (Fall 2022; ASCCC Resolution Number 7.09)</a:t>
            </a:r>
            <a:r>
              <a:rPr lang="en-US" sz="2100" dirty="0">
                <a:effectLst/>
              </a:rPr>
              <a:t> </a:t>
            </a:r>
            <a:endParaRPr lang="en-US" sz="2100" dirty="0">
              <a:latin typeface="+mn-lt"/>
            </a:endParaRPr>
          </a:p>
        </p:txBody>
      </p:sp>
    </p:spTree>
    <p:extLst>
      <p:ext uri="{BB962C8B-B14F-4D97-AF65-F5344CB8AC3E}">
        <p14:creationId xmlns:p14="http://schemas.microsoft.com/office/powerpoint/2010/main" val="3470140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22474-2141-B7BB-3E0E-465877C6A562}"/>
              </a:ext>
            </a:extLst>
          </p:cNvPr>
          <p:cNvSpPr>
            <a:spLocks noGrp="1"/>
          </p:cNvSpPr>
          <p:nvPr>
            <p:ph type="title"/>
          </p:nvPr>
        </p:nvSpPr>
        <p:spPr/>
        <p:txBody>
          <a:bodyPr/>
          <a:lstStyle/>
          <a:p>
            <a:r>
              <a:rPr lang="en-US" sz="3200" dirty="0"/>
              <a:t>Title 5 § 59400, 59402, 59404, 59406, and 59408</a:t>
            </a:r>
            <a:endParaRPr lang="en-US" dirty="0"/>
          </a:p>
        </p:txBody>
      </p:sp>
      <p:sp>
        <p:nvSpPr>
          <p:cNvPr id="3" name="Text Placeholder 2">
            <a:extLst>
              <a:ext uri="{FF2B5EF4-FFF2-40B4-BE49-F238E27FC236}">
                <a16:creationId xmlns:a16="http://schemas.microsoft.com/office/drawing/2014/main" id="{A1EE1500-0646-94A5-E4E4-E2D7A277619A}"/>
              </a:ext>
            </a:extLst>
          </p:cNvPr>
          <p:cNvSpPr>
            <a:spLocks noGrp="1"/>
          </p:cNvSpPr>
          <p:nvPr>
            <p:ph type="body" idx="1"/>
          </p:nvPr>
        </p:nvSpPr>
        <p:spPr/>
        <p:txBody>
          <a:bodyPr/>
          <a:lstStyle/>
          <a:p>
            <a:r>
              <a:rPr lang="en-US" dirty="0">
                <a:hlinkClick r:id="rId3"/>
              </a:rPr>
              <a:t>Guidelines for Required Instructional Materials in the California Community Colleges, January 2013</a:t>
            </a:r>
            <a:endParaRPr lang="en-US" dirty="0"/>
          </a:p>
          <a:p>
            <a:r>
              <a:rPr lang="en-US" dirty="0"/>
              <a:t>“Tangible” removed as a requirement for what students can be asked to purchase.</a:t>
            </a:r>
          </a:p>
          <a:p>
            <a:r>
              <a:rPr lang="en-US" dirty="0"/>
              <a:t>Students can not be required to purchase “materials used or designed primarily for administrative purposes” prohibited.</a:t>
            </a:r>
          </a:p>
          <a:p>
            <a:r>
              <a:rPr lang="en-US" dirty="0"/>
              <a:t>Requirements associated with “access fees” established.</a:t>
            </a:r>
          </a:p>
        </p:txBody>
      </p:sp>
    </p:spTree>
    <p:extLst>
      <p:ext uri="{BB962C8B-B14F-4D97-AF65-F5344CB8AC3E}">
        <p14:creationId xmlns:p14="http://schemas.microsoft.com/office/powerpoint/2010/main" val="3385753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28CF3-9B5D-D076-9A00-E7B773457F2E}"/>
              </a:ext>
            </a:extLst>
          </p:cNvPr>
          <p:cNvSpPr>
            <a:spLocks noGrp="1"/>
          </p:cNvSpPr>
          <p:nvPr>
            <p:ph type="title"/>
          </p:nvPr>
        </p:nvSpPr>
        <p:spPr>
          <a:xfrm>
            <a:off x="1088686" y="1127157"/>
            <a:ext cx="7202456" cy="893111"/>
          </a:xfrm>
        </p:spPr>
        <p:txBody>
          <a:bodyPr/>
          <a:lstStyle/>
          <a:p>
            <a:r>
              <a:rPr lang="en-US" dirty="0"/>
              <a:t>§ 59402. Definitions. For the purposes of this subchapter the following definitions apply:</a:t>
            </a:r>
            <a:br>
              <a:rPr lang="en-US" dirty="0"/>
            </a:br>
            <a:endParaRPr lang="en-US" dirty="0"/>
          </a:p>
        </p:txBody>
      </p:sp>
      <p:sp>
        <p:nvSpPr>
          <p:cNvPr id="3" name="Text Placeholder 2">
            <a:extLst>
              <a:ext uri="{FF2B5EF4-FFF2-40B4-BE49-F238E27FC236}">
                <a16:creationId xmlns:a16="http://schemas.microsoft.com/office/drawing/2014/main" id="{82133757-66B4-E5FF-43CD-8303634F2378}"/>
              </a:ext>
            </a:extLst>
          </p:cNvPr>
          <p:cNvSpPr>
            <a:spLocks noGrp="1"/>
          </p:cNvSpPr>
          <p:nvPr>
            <p:ph type="body" idx="1"/>
          </p:nvPr>
        </p:nvSpPr>
        <p:spPr/>
        <p:txBody>
          <a:bodyPr>
            <a:normAutofit fontScale="92500" lnSpcReduction="10000"/>
          </a:bodyPr>
          <a:lstStyle/>
          <a:p>
            <a:r>
              <a:rPr lang="en-US" dirty="0"/>
              <a:t>(a) “Required instructional materials” means any materials which a student must procure or possess as a condition of registration, enrollment or entry into a class; or any such material which is necessary to achieve the required objectives of a course.</a:t>
            </a:r>
          </a:p>
          <a:p>
            <a:r>
              <a:rPr lang="en-US" dirty="0"/>
              <a:t>(b) “Solely or exclusively available from the district” means that the instructional material is not available except through the district, or that the district requires that the instructional material be purchased or procured from it. A material shall not be considered to be solely or exclusively available from the district if it is provided to the student at the district's actual cost and:</a:t>
            </a:r>
          </a:p>
          <a:p>
            <a:r>
              <a:rPr lang="en-US" dirty="0"/>
              <a:t>(1) the instructional material is otherwise generally available, but is provided solely or exclusively by the district for health and safety reasons; or</a:t>
            </a:r>
          </a:p>
          <a:p>
            <a:r>
              <a:rPr lang="en-US" dirty="0"/>
              <a:t>(2) the instructional material is provided in lieu of other generally available but more expensive material which would otherwise be required.</a:t>
            </a:r>
          </a:p>
        </p:txBody>
      </p:sp>
    </p:spTree>
    <p:extLst>
      <p:ext uri="{BB962C8B-B14F-4D97-AF65-F5344CB8AC3E}">
        <p14:creationId xmlns:p14="http://schemas.microsoft.com/office/powerpoint/2010/main" val="2986689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01A5F-1BB7-CAC3-777F-74E6E2ADA22F}"/>
              </a:ext>
            </a:extLst>
          </p:cNvPr>
          <p:cNvSpPr>
            <a:spLocks noGrp="1"/>
          </p:cNvSpPr>
          <p:nvPr>
            <p:ph type="title"/>
          </p:nvPr>
        </p:nvSpPr>
        <p:spPr/>
        <p:txBody>
          <a:bodyPr/>
          <a:lstStyle/>
          <a:p>
            <a:r>
              <a:rPr lang="en-US" dirty="0"/>
              <a:t>§ 59404. District Policies and Regulations for Instructional Materials.</a:t>
            </a:r>
          </a:p>
        </p:txBody>
      </p:sp>
      <p:sp>
        <p:nvSpPr>
          <p:cNvPr id="3" name="Text Placeholder 2">
            <a:extLst>
              <a:ext uri="{FF2B5EF4-FFF2-40B4-BE49-F238E27FC236}">
                <a16:creationId xmlns:a16="http://schemas.microsoft.com/office/drawing/2014/main" id="{60771FD3-3203-1AFA-2733-F9A5B6ED8EE0}"/>
              </a:ext>
            </a:extLst>
          </p:cNvPr>
          <p:cNvSpPr>
            <a:spLocks noGrp="1"/>
          </p:cNvSpPr>
          <p:nvPr>
            <p:ph type="body" idx="1"/>
          </p:nvPr>
        </p:nvSpPr>
        <p:spPr/>
        <p:txBody>
          <a:bodyPr>
            <a:normAutofit/>
          </a:bodyPr>
          <a:lstStyle/>
          <a:p>
            <a:r>
              <a:rPr lang="en-US" sz="1800" dirty="0"/>
              <a:t>(a) The governing board of a community college district which requires that students provide instructional materials for a course shall adopt policies or regulations, consistent with the provisions of this subchapter, which specify the conditions under which such materials will be required. </a:t>
            </a:r>
            <a:r>
              <a:rPr lang="en-US" sz="1800" b="1" u="sng" dirty="0"/>
              <a:t>These policies and regulations shall direct instructors to take reasonable steps to minimize the cost and ensure the necessity of instructional materials.</a:t>
            </a:r>
          </a:p>
          <a:p>
            <a:r>
              <a:rPr lang="en-US" sz="1800" dirty="0"/>
              <a:t>(b) The policies or regulations specified in subdivision (a) shall be published in each college catalog developed after the date of adoption.</a:t>
            </a:r>
          </a:p>
        </p:txBody>
      </p:sp>
    </p:spTree>
    <p:extLst>
      <p:ext uri="{BB962C8B-B14F-4D97-AF65-F5344CB8AC3E}">
        <p14:creationId xmlns:p14="http://schemas.microsoft.com/office/powerpoint/2010/main" val="903604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63F83-2125-055B-5984-D835CD779E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1722A8-ED9D-5752-2F28-46680126559C}"/>
              </a:ext>
            </a:extLst>
          </p:cNvPr>
          <p:cNvSpPr>
            <a:spLocks noGrp="1"/>
          </p:cNvSpPr>
          <p:nvPr>
            <p:ph type="title"/>
          </p:nvPr>
        </p:nvSpPr>
        <p:spPr/>
        <p:txBody>
          <a:bodyPr/>
          <a:lstStyle/>
          <a:p>
            <a:r>
              <a:rPr lang="en-US" dirty="0"/>
              <a:t>Cost Transparency Timeline (2024 - 2025)</a:t>
            </a:r>
          </a:p>
        </p:txBody>
      </p:sp>
      <p:sp>
        <p:nvSpPr>
          <p:cNvPr id="3" name="Text Placeholder 2">
            <a:extLst>
              <a:ext uri="{FF2B5EF4-FFF2-40B4-BE49-F238E27FC236}">
                <a16:creationId xmlns:a16="http://schemas.microsoft.com/office/drawing/2014/main" id="{22A266EA-6297-ADD8-16C9-6D5D5F25F8A2}"/>
              </a:ext>
            </a:extLst>
          </p:cNvPr>
          <p:cNvSpPr>
            <a:spLocks noGrp="1"/>
          </p:cNvSpPr>
          <p:nvPr>
            <p:ph type="body" idx="1"/>
          </p:nvPr>
        </p:nvSpPr>
        <p:spPr>
          <a:xfrm>
            <a:off x="1088686" y="2015734"/>
            <a:ext cx="7383982" cy="4558685"/>
          </a:xfrm>
        </p:spPr>
        <p:txBody>
          <a:bodyPr>
            <a:normAutofit/>
          </a:bodyPr>
          <a:lstStyle/>
          <a:p>
            <a:r>
              <a:rPr lang="en-US" sz="2100" dirty="0">
                <a:latin typeface="+mn-lt"/>
              </a:rPr>
              <a:t>2024 – XB12 significantly modified</a:t>
            </a:r>
          </a:p>
          <a:p>
            <a:r>
              <a:rPr lang="en-US" sz="2100" dirty="0">
                <a:latin typeface="+mn-lt"/>
              </a:rPr>
              <a:t>2024 – Title 5 § 54221. Burden-Free Access to Instructional Materials.</a:t>
            </a:r>
          </a:p>
          <a:p>
            <a:pPr lvl="1"/>
            <a:r>
              <a:rPr lang="en-US" sz="1900" dirty="0">
                <a:latin typeface="+mn-lt"/>
              </a:rPr>
              <a:t>45-Day Notice published September 9, 2024</a:t>
            </a:r>
          </a:p>
          <a:p>
            <a:pPr lvl="1"/>
            <a:r>
              <a:rPr lang="en-US" sz="1900" dirty="0">
                <a:latin typeface="+mn-lt"/>
              </a:rPr>
              <a:t>1</a:t>
            </a:r>
            <a:r>
              <a:rPr lang="en-US" sz="1900" baseline="30000" dirty="0">
                <a:latin typeface="+mn-lt"/>
              </a:rPr>
              <a:t>st</a:t>
            </a:r>
            <a:r>
              <a:rPr lang="en-US" sz="1900" dirty="0">
                <a:latin typeface="+mn-lt"/>
              </a:rPr>
              <a:t> reading at the Board of Governors on September 23, 2024</a:t>
            </a:r>
          </a:p>
          <a:p>
            <a:pPr lvl="1"/>
            <a:r>
              <a:rPr lang="en-US" sz="1900" dirty="0">
                <a:latin typeface="+mn-lt"/>
              </a:rPr>
              <a:t>Public comment period closes on October 24, 2024</a:t>
            </a:r>
          </a:p>
          <a:p>
            <a:r>
              <a:rPr lang="en-US" sz="2100" dirty="0">
                <a:latin typeface="+mn-lt"/>
              </a:rPr>
              <a:t>2025 – (January 1, 2025) CEC 66406.9 modifications established by AB 607 (Kalra, 2023) take effect. </a:t>
            </a:r>
          </a:p>
          <a:p>
            <a:endParaRPr lang="en-US" dirty="0"/>
          </a:p>
        </p:txBody>
      </p:sp>
    </p:spTree>
    <p:extLst>
      <p:ext uri="{BB962C8B-B14F-4D97-AF65-F5344CB8AC3E}">
        <p14:creationId xmlns:p14="http://schemas.microsoft.com/office/powerpoint/2010/main" val="782435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5BFF-9152-7038-9D7C-458BAFC0D4E0}"/>
              </a:ext>
            </a:extLst>
          </p:cNvPr>
          <p:cNvSpPr>
            <a:spLocks noGrp="1"/>
          </p:cNvSpPr>
          <p:nvPr>
            <p:ph type="title"/>
          </p:nvPr>
        </p:nvSpPr>
        <p:spPr>
          <a:xfrm>
            <a:off x="1088686" y="1122624"/>
            <a:ext cx="7202456" cy="893111"/>
          </a:xfrm>
        </p:spPr>
        <p:txBody>
          <a:bodyPr/>
          <a:lstStyle/>
          <a:p>
            <a:r>
              <a:rPr lang="en-US" sz="3200" dirty="0">
                <a:latin typeface="+mn-lt"/>
              </a:rPr>
              <a:t>Title 5 § 54221. Burden-Free Access to Instructional Materials.</a:t>
            </a:r>
            <a:br>
              <a:rPr lang="en-US" sz="3200" dirty="0">
                <a:latin typeface="+mn-lt"/>
              </a:rPr>
            </a:br>
            <a:endParaRPr lang="en-US" dirty="0"/>
          </a:p>
        </p:txBody>
      </p:sp>
      <p:sp>
        <p:nvSpPr>
          <p:cNvPr id="3" name="Text Placeholder 2">
            <a:extLst>
              <a:ext uri="{FF2B5EF4-FFF2-40B4-BE49-F238E27FC236}">
                <a16:creationId xmlns:a16="http://schemas.microsoft.com/office/drawing/2014/main" id="{69ECCEEC-00CA-05E6-AD39-A80FF756E4BF}"/>
              </a:ext>
            </a:extLst>
          </p:cNvPr>
          <p:cNvSpPr>
            <a:spLocks noGrp="1"/>
          </p:cNvSpPr>
          <p:nvPr>
            <p:ph type="body" idx="1"/>
          </p:nvPr>
        </p:nvSpPr>
        <p:spPr>
          <a:xfrm>
            <a:off x="636608" y="2015735"/>
            <a:ext cx="8171726" cy="4039079"/>
          </a:xfrm>
        </p:spPr>
        <p:txBody>
          <a:bodyPr>
            <a:normAutofit fontScale="25000" lnSpcReduction="20000"/>
          </a:bodyPr>
          <a:lstStyle/>
          <a:p>
            <a:r>
              <a:rPr lang="en-US" sz="8000" dirty="0"/>
              <a:t>(a) Governing boards shall adopt policies that ensure student access to textbooks and supplemental materials that are needed on the first day of class. Practices that enable first day access to zero-cost resources include, but are not limited to, the following:</a:t>
            </a:r>
          </a:p>
          <a:p>
            <a:r>
              <a:rPr lang="en-US" sz="8000" dirty="0"/>
              <a:t>(1) adapting or adopting OER for some or all textbook and ancillary material, when the option is available; and</a:t>
            </a:r>
          </a:p>
          <a:p>
            <a:r>
              <a:rPr lang="en-US" sz="8000" dirty="0"/>
              <a:t>(2) copying initial textbook chapters as permissible within copyright.</a:t>
            </a:r>
          </a:p>
          <a:p>
            <a:r>
              <a:rPr lang="en-US" sz="8000" dirty="0"/>
              <a:t>(b) Governing boards shall adopt policies that strengthen student access to other instructional materials before their required use in any course to minimize financial and administrative burdens to students.</a:t>
            </a:r>
          </a:p>
          <a:p>
            <a:endParaRPr lang="en-US" sz="8000" dirty="0"/>
          </a:p>
          <a:p>
            <a:pPr marL="127000" indent="0">
              <a:buNone/>
            </a:pPr>
            <a:endParaRPr lang="en-US" sz="8000" dirty="0"/>
          </a:p>
        </p:txBody>
      </p:sp>
    </p:spTree>
    <p:extLst>
      <p:ext uri="{BB962C8B-B14F-4D97-AF65-F5344CB8AC3E}">
        <p14:creationId xmlns:p14="http://schemas.microsoft.com/office/powerpoint/2010/main" val="1115625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8D64C-FC11-2610-F92F-5B4826A7B48A}"/>
              </a:ext>
            </a:extLst>
          </p:cNvPr>
          <p:cNvSpPr>
            <a:spLocks noGrp="1"/>
          </p:cNvSpPr>
          <p:nvPr>
            <p:ph type="title"/>
          </p:nvPr>
        </p:nvSpPr>
        <p:spPr/>
        <p:txBody>
          <a:bodyPr/>
          <a:lstStyle/>
          <a:p>
            <a:r>
              <a:rPr lang="en-US" dirty="0"/>
              <a:t>Questions about </a:t>
            </a:r>
            <a:r>
              <a:rPr lang="en-US" sz="3200" dirty="0">
                <a:latin typeface="+mn-lt"/>
              </a:rPr>
              <a:t>§ 54221…</a:t>
            </a:r>
            <a:r>
              <a:rPr lang="en-US" dirty="0"/>
              <a:t> </a:t>
            </a:r>
          </a:p>
        </p:txBody>
      </p:sp>
      <p:sp>
        <p:nvSpPr>
          <p:cNvPr id="3" name="Text Placeholder 2">
            <a:extLst>
              <a:ext uri="{FF2B5EF4-FFF2-40B4-BE49-F238E27FC236}">
                <a16:creationId xmlns:a16="http://schemas.microsoft.com/office/drawing/2014/main" id="{83908DBB-767A-EC01-62BC-FE2F8F265C0B}"/>
              </a:ext>
            </a:extLst>
          </p:cNvPr>
          <p:cNvSpPr>
            <a:spLocks noGrp="1"/>
          </p:cNvSpPr>
          <p:nvPr>
            <p:ph type="body" idx="1"/>
          </p:nvPr>
        </p:nvSpPr>
        <p:spPr/>
        <p:txBody>
          <a:bodyPr>
            <a:normAutofit/>
          </a:bodyPr>
          <a:lstStyle/>
          <a:p>
            <a:r>
              <a:rPr lang="en-US" sz="1800" dirty="0"/>
              <a:t>What do compliant policies look like?</a:t>
            </a:r>
          </a:p>
          <a:p>
            <a:r>
              <a:rPr lang="en-US" sz="1800" dirty="0"/>
              <a:t>When would policies need to be in place?</a:t>
            </a:r>
          </a:p>
          <a:p>
            <a:r>
              <a:rPr lang="en-US" sz="1800" dirty="0"/>
              <a:t>What happens if a district does not adopt such a policy?</a:t>
            </a:r>
          </a:p>
          <a:p>
            <a:r>
              <a:rPr lang="en-US" sz="1800" dirty="0"/>
              <a:t>What’s the timeline – when would a college need to have a policy in place?</a:t>
            </a:r>
          </a:p>
          <a:p>
            <a:r>
              <a:rPr lang="en-US" sz="1800" dirty="0"/>
              <a:t>What usually happens when there is a new regulation such as this – where does guidance come from?</a:t>
            </a:r>
          </a:p>
        </p:txBody>
      </p:sp>
    </p:spTree>
    <p:extLst>
      <p:ext uri="{BB962C8B-B14F-4D97-AF65-F5344CB8AC3E}">
        <p14:creationId xmlns:p14="http://schemas.microsoft.com/office/powerpoint/2010/main" val="920086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97B65-AB63-1E7A-C2BE-BFABF079D4D9}"/>
              </a:ext>
            </a:extLst>
          </p:cNvPr>
          <p:cNvSpPr>
            <a:spLocks noGrp="1"/>
          </p:cNvSpPr>
          <p:nvPr>
            <p:ph type="title"/>
          </p:nvPr>
        </p:nvSpPr>
        <p:spPr/>
        <p:txBody>
          <a:bodyPr/>
          <a:lstStyle/>
          <a:p>
            <a:r>
              <a:rPr lang="en-US" dirty="0"/>
              <a:t>CCLC Templates</a:t>
            </a:r>
          </a:p>
        </p:txBody>
      </p:sp>
      <p:sp>
        <p:nvSpPr>
          <p:cNvPr id="3" name="Text Placeholder 2">
            <a:extLst>
              <a:ext uri="{FF2B5EF4-FFF2-40B4-BE49-F238E27FC236}">
                <a16:creationId xmlns:a16="http://schemas.microsoft.com/office/drawing/2014/main" id="{56A82376-F518-3106-E9A4-5CF77E3BD89F}"/>
              </a:ext>
            </a:extLst>
          </p:cNvPr>
          <p:cNvSpPr>
            <a:spLocks noGrp="1"/>
          </p:cNvSpPr>
          <p:nvPr>
            <p:ph type="body" idx="1"/>
          </p:nvPr>
        </p:nvSpPr>
        <p:spPr/>
        <p:txBody>
          <a:bodyPr>
            <a:normAutofit fontScale="70000" lnSpcReduction="20000"/>
          </a:bodyPr>
          <a:lstStyle/>
          <a:p>
            <a:r>
              <a:rPr lang="en-US" sz="2600" dirty="0"/>
              <a:t>Community College League of California Statewide Policy &amp; Procedure Services</a:t>
            </a:r>
          </a:p>
          <a:p>
            <a:r>
              <a:rPr lang="en-US" sz="2600" dirty="0"/>
              <a:t>The Policy &amp; Procedure Service is provided to subscribing districts by the CCLC, in partnership with Liebert Cassidy Whitmore... </a:t>
            </a:r>
          </a:p>
          <a:p>
            <a:r>
              <a:rPr lang="en-US" sz="2600" dirty="0"/>
              <a:t>All 73 districts subscribe to the Service, which includes </a:t>
            </a:r>
            <a:r>
              <a:rPr lang="en-US" sz="2600" dirty="0">
                <a:effectLst/>
              </a:rPr>
              <a:t>Board Policy and Administrative Procedure Templates.</a:t>
            </a:r>
            <a:endParaRPr lang="en-US" sz="2600" dirty="0"/>
          </a:p>
          <a:p>
            <a:r>
              <a:rPr lang="en-US" sz="2600" dirty="0">
                <a:effectLst/>
              </a:rPr>
              <a:t>There are over 400 board policy and administrative procedure templates that are vetted by the legal firm of Liebert Cassidy Whitmore.  The language in the templates is indicated as legally required, legally advised, or suggested as good practice for boards and districts. </a:t>
            </a:r>
            <a:endParaRPr lang="en-US" sz="2600" dirty="0"/>
          </a:p>
          <a:p>
            <a:endParaRPr lang="en-US" dirty="0"/>
          </a:p>
        </p:txBody>
      </p:sp>
    </p:spTree>
    <p:extLst>
      <p:ext uri="{BB962C8B-B14F-4D97-AF65-F5344CB8AC3E}">
        <p14:creationId xmlns:p14="http://schemas.microsoft.com/office/powerpoint/2010/main" val="3077908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64F45-BCFC-3858-73E9-713C0C48180C}"/>
              </a:ext>
            </a:extLst>
          </p:cNvPr>
          <p:cNvSpPr>
            <a:spLocks noGrp="1"/>
          </p:cNvSpPr>
          <p:nvPr>
            <p:ph type="title"/>
          </p:nvPr>
        </p:nvSpPr>
        <p:spPr/>
        <p:txBody>
          <a:bodyPr/>
          <a:lstStyle/>
          <a:p>
            <a:r>
              <a:rPr lang="en-US" sz="3200" dirty="0">
                <a:latin typeface="+mn-lt"/>
              </a:rPr>
              <a:t>What does CEC 66406.9 require as of January 1, 2025?</a:t>
            </a:r>
            <a:endParaRPr lang="en-US" dirty="0"/>
          </a:p>
        </p:txBody>
      </p:sp>
      <p:sp>
        <p:nvSpPr>
          <p:cNvPr id="3" name="Text Placeholder 2">
            <a:extLst>
              <a:ext uri="{FF2B5EF4-FFF2-40B4-BE49-F238E27FC236}">
                <a16:creationId xmlns:a16="http://schemas.microsoft.com/office/drawing/2014/main" id="{C30564BB-3817-E345-3248-61B2DEFB48DB}"/>
              </a:ext>
            </a:extLst>
          </p:cNvPr>
          <p:cNvSpPr>
            <a:spLocks noGrp="1"/>
          </p:cNvSpPr>
          <p:nvPr>
            <p:ph type="body" idx="1"/>
          </p:nvPr>
        </p:nvSpPr>
        <p:spPr/>
        <p:txBody>
          <a:bodyPr>
            <a:normAutofit fontScale="92500" lnSpcReduction="20000"/>
          </a:bodyPr>
          <a:lstStyle/>
          <a:p>
            <a:r>
              <a:rPr lang="en-US" sz="1800" dirty="0"/>
              <a:t>Prominently display, by means that may include a link to a separate internet web page, the estimated costs for each course of all required course materials and fees directly related to those materials, for no less than 40 percent by January 1, 2025, 55 percent by January 1, 2026, 65 percent by January 1, 2027, and 75 percent by January 1, 2028, of the total number of courses on the online campus course schedule for which a faculty member or course instructor has been assigned. </a:t>
            </a:r>
          </a:p>
          <a:p>
            <a:r>
              <a:rPr lang="en-US" sz="1800" dirty="0"/>
              <a:t>“Course materials” as used in this paragraph includes digital or physical textbooks, devices such as calculators and remote attendance platforms, and software subscriptions.</a:t>
            </a:r>
          </a:p>
          <a:p>
            <a:r>
              <a:rPr lang="en-US" sz="1800" dirty="0"/>
              <a:t>CCCCO is interpreting this as being limited to the listed elements – but encouraging colleges to focus on everything – all instructional materials - in anticipation of needed clarification.</a:t>
            </a:r>
          </a:p>
        </p:txBody>
      </p:sp>
    </p:spTree>
    <p:extLst>
      <p:ext uri="{BB962C8B-B14F-4D97-AF65-F5344CB8AC3E}">
        <p14:creationId xmlns:p14="http://schemas.microsoft.com/office/powerpoint/2010/main" val="2886506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679F6-B5F0-8477-85B6-89EB7AB8210D}"/>
              </a:ext>
            </a:extLst>
          </p:cNvPr>
          <p:cNvSpPr>
            <a:spLocks noGrp="1"/>
          </p:cNvSpPr>
          <p:nvPr>
            <p:ph type="ctrTitle"/>
          </p:nvPr>
        </p:nvSpPr>
        <p:spPr/>
        <p:txBody>
          <a:bodyPr>
            <a:normAutofit fontScale="90000"/>
          </a:bodyPr>
          <a:lstStyle/>
          <a:p>
            <a:r>
              <a:rPr lang="en-US" sz="3600" dirty="0">
                <a:effectLst/>
              </a:rPr>
              <a:t>Are there inconsistencies or contradictions? Or are the CCCs demonstrating how to truly make college affordable?</a:t>
            </a:r>
            <a:endParaRPr lang="en-US" dirty="0"/>
          </a:p>
        </p:txBody>
      </p:sp>
      <p:sp>
        <p:nvSpPr>
          <p:cNvPr id="3" name="Subtitle 2">
            <a:extLst>
              <a:ext uri="{FF2B5EF4-FFF2-40B4-BE49-F238E27FC236}">
                <a16:creationId xmlns:a16="http://schemas.microsoft.com/office/drawing/2014/main" id="{34E20A78-F5C7-A4F0-4699-52BAA8145EF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99741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6FCF2-E8EE-2711-7C7C-F1C089DB7432}"/>
              </a:ext>
            </a:extLst>
          </p:cNvPr>
          <p:cNvSpPr>
            <a:spLocks noGrp="1"/>
          </p:cNvSpPr>
          <p:nvPr>
            <p:ph type="title"/>
          </p:nvPr>
        </p:nvSpPr>
        <p:spPr/>
        <p:txBody>
          <a:bodyPr/>
          <a:lstStyle/>
          <a:p>
            <a:r>
              <a:rPr lang="en-US" dirty="0"/>
              <a:t>Event Description – The present and the future</a:t>
            </a:r>
          </a:p>
        </p:txBody>
      </p:sp>
      <p:sp>
        <p:nvSpPr>
          <p:cNvPr id="3" name="Text Placeholder 2">
            <a:extLst>
              <a:ext uri="{FF2B5EF4-FFF2-40B4-BE49-F238E27FC236}">
                <a16:creationId xmlns:a16="http://schemas.microsoft.com/office/drawing/2014/main" id="{A204879C-0BE7-EAD5-E704-E56FA6F91123}"/>
              </a:ext>
            </a:extLst>
          </p:cNvPr>
          <p:cNvSpPr>
            <a:spLocks noGrp="1"/>
          </p:cNvSpPr>
          <p:nvPr>
            <p:ph type="body" idx="1"/>
          </p:nvPr>
        </p:nvSpPr>
        <p:spPr>
          <a:xfrm>
            <a:off x="717630" y="2015735"/>
            <a:ext cx="7573512" cy="4039079"/>
          </a:xfrm>
        </p:spPr>
        <p:txBody>
          <a:bodyPr>
            <a:normAutofit/>
          </a:bodyPr>
          <a:lstStyle/>
          <a:p>
            <a:r>
              <a:rPr lang="en-US" sz="2000" dirty="0">
                <a:solidFill>
                  <a:schemeClr val="tx1">
                    <a:lumMod val="50000"/>
                  </a:schemeClr>
                </a:solidFill>
                <a:effectLst/>
              </a:rPr>
              <a:t>In 2024, our colleges are grappling with implementing a section-level data element (XB12) that captures course cost data, a new transparency law that takes effect on January 1, 2025, and a proposed new regulation that pushes colleges to ensure students have the instructional materials they need to fully participate on the 1st day of class. </a:t>
            </a:r>
          </a:p>
          <a:p>
            <a:r>
              <a:rPr lang="en-US" sz="2000" dirty="0">
                <a:solidFill>
                  <a:schemeClr val="tx1">
                    <a:lumMod val="50000"/>
                  </a:schemeClr>
                </a:solidFill>
                <a:effectLst/>
              </a:rPr>
              <a:t>In this webinar, we will explore the history and interaction of these various requirements. Are there inconsistencies or contradictions? Or are the CCCs demonstrating how to truly make college affordable?</a:t>
            </a:r>
            <a:endParaRPr lang="en-US" sz="2000" dirty="0"/>
          </a:p>
        </p:txBody>
      </p:sp>
    </p:spTree>
    <p:extLst>
      <p:ext uri="{BB962C8B-B14F-4D97-AF65-F5344CB8AC3E}">
        <p14:creationId xmlns:p14="http://schemas.microsoft.com/office/powerpoint/2010/main" val="3315574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56C49-2056-23A7-BFD9-F190D88EA236}"/>
              </a:ext>
            </a:extLst>
          </p:cNvPr>
          <p:cNvSpPr>
            <a:spLocks noGrp="1"/>
          </p:cNvSpPr>
          <p:nvPr>
            <p:ph type="title"/>
          </p:nvPr>
        </p:nvSpPr>
        <p:spPr/>
        <p:txBody>
          <a:bodyPr/>
          <a:lstStyle/>
          <a:p>
            <a:r>
              <a:rPr lang="en-US" sz="3200" dirty="0">
                <a:solidFill>
                  <a:schemeClr val="bg1"/>
                </a:solidFill>
                <a:effectLst/>
              </a:rPr>
              <a:t>Are there inconsistencies or contradictions?</a:t>
            </a:r>
            <a:endParaRPr lang="en-US" dirty="0">
              <a:solidFill>
                <a:schemeClr val="bg1"/>
              </a:solidFill>
            </a:endParaRPr>
          </a:p>
        </p:txBody>
      </p:sp>
      <p:sp>
        <p:nvSpPr>
          <p:cNvPr id="3" name="Text Placeholder 2">
            <a:extLst>
              <a:ext uri="{FF2B5EF4-FFF2-40B4-BE49-F238E27FC236}">
                <a16:creationId xmlns:a16="http://schemas.microsoft.com/office/drawing/2014/main" id="{5E8B247E-38FE-0945-918C-268B1A3DBEF7}"/>
              </a:ext>
            </a:extLst>
          </p:cNvPr>
          <p:cNvSpPr>
            <a:spLocks noGrp="1"/>
          </p:cNvSpPr>
          <p:nvPr>
            <p:ph type="body" idx="1"/>
          </p:nvPr>
        </p:nvSpPr>
        <p:spPr/>
        <p:txBody>
          <a:bodyPr/>
          <a:lstStyle/>
          <a:p>
            <a:r>
              <a:rPr lang="en-US" sz="1600" dirty="0">
                <a:solidFill>
                  <a:schemeClr val="tx1">
                    <a:lumMod val="50000"/>
                  </a:schemeClr>
                </a:solidFill>
                <a:effectLst/>
              </a:rPr>
              <a:t>Technically, yes. </a:t>
            </a:r>
          </a:p>
          <a:p>
            <a:r>
              <a:rPr lang="en-US" dirty="0">
                <a:solidFill>
                  <a:schemeClr val="tx1">
                    <a:lumMod val="50000"/>
                  </a:schemeClr>
                </a:solidFill>
              </a:rPr>
              <a:t>Practically, no.</a:t>
            </a:r>
          </a:p>
          <a:p>
            <a:r>
              <a:rPr lang="en-US" dirty="0">
                <a:solidFill>
                  <a:schemeClr val="tx1">
                    <a:lumMod val="50000"/>
                  </a:schemeClr>
                </a:solidFill>
              </a:rPr>
              <a:t>XB12 is misnamed – it is not capturing instructional material costs.</a:t>
            </a:r>
          </a:p>
          <a:p>
            <a:r>
              <a:rPr lang="en-US" dirty="0">
                <a:solidFill>
                  <a:schemeClr val="tx1">
                    <a:lumMod val="50000"/>
                  </a:schemeClr>
                </a:solidFill>
              </a:rPr>
              <a:t>Where are instructional materials the focus?</a:t>
            </a:r>
          </a:p>
          <a:p>
            <a:r>
              <a:rPr lang="en-US" dirty="0">
                <a:solidFill>
                  <a:schemeClr val="tx1">
                    <a:lumMod val="50000"/>
                  </a:schemeClr>
                </a:solidFill>
              </a:rPr>
              <a:t>Draft title 5 – “</a:t>
            </a:r>
            <a:r>
              <a:rPr lang="en-US" dirty="0"/>
              <a:t>Governing boards shall adopt policies that </a:t>
            </a:r>
            <a:r>
              <a:rPr lang="en-US" b="1" dirty="0"/>
              <a:t>strengthen student access</a:t>
            </a:r>
            <a:r>
              <a:rPr lang="en-US" dirty="0"/>
              <a:t> to other instructional materials before their required use in any course to minimize financial and administrative burdens to students.”</a:t>
            </a:r>
            <a:endParaRPr lang="en-US" dirty="0">
              <a:solidFill>
                <a:schemeClr val="tx1">
                  <a:lumMod val="50000"/>
                </a:schemeClr>
              </a:solidFill>
            </a:endParaRPr>
          </a:p>
          <a:p>
            <a:r>
              <a:rPr lang="en-US" dirty="0">
                <a:solidFill>
                  <a:schemeClr val="tx1">
                    <a:lumMod val="50000"/>
                  </a:schemeClr>
                </a:solidFill>
              </a:rPr>
              <a:t>New California cost transparency law effective January 1, 2025.</a:t>
            </a:r>
          </a:p>
          <a:p>
            <a:endParaRPr lang="en-US" dirty="0"/>
          </a:p>
        </p:txBody>
      </p:sp>
    </p:spTree>
    <p:extLst>
      <p:ext uri="{BB962C8B-B14F-4D97-AF65-F5344CB8AC3E}">
        <p14:creationId xmlns:p14="http://schemas.microsoft.com/office/powerpoint/2010/main" val="312357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1AB47-203A-54FB-C19F-BD46E214CC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C69BEA-FA30-5B3B-9599-A61A14326630}"/>
              </a:ext>
            </a:extLst>
          </p:cNvPr>
          <p:cNvSpPr>
            <a:spLocks noGrp="1"/>
          </p:cNvSpPr>
          <p:nvPr>
            <p:ph type="ctrTitle"/>
          </p:nvPr>
        </p:nvSpPr>
        <p:spPr>
          <a:xfrm>
            <a:off x="1250066" y="2281813"/>
            <a:ext cx="7041073" cy="2294373"/>
          </a:xfrm>
        </p:spPr>
        <p:txBody>
          <a:bodyPr>
            <a:noAutofit/>
          </a:bodyPr>
          <a:lstStyle/>
          <a:p>
            <a:r>
              <a:rPr lang="en-US" sz="4000" dirty="0">
                <a:effectLst/>
              </a:rPr>
              <a:t>Are the CCCs demonstrating how to truly make college affordable?</a:t>
            </a:r>
            <a:endParaRPr lang="en-US" sz="4000" dirty="0"/>
          </a:p>
        </p:txBody>
      </p:sp>
      <p:sp>
        <p:nvSpPr>
          <p:cNvPr id="3" name="Text Placeholder 2">
            <a:extLst>
              <a:ext uri="{FF2B5EF4-FFF2-40B4-BE49-F238E27FC236}">
                <a16:creationId xmlns:a16="http://schemas.microsoft.com/office/drawing/2014/main" id="{B63D5880-C66B-FBE7-11F0-ABBDE51CA41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34268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9"/>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a:t>More Information</a:t>
            </a:r>
            <a:endParaRPr/>
          </a:p>
        </p:txBody>
      </p:sp>
      <p:sp>
        <p:nvSpPr>
          <p:cNvPr id="540" name="Google Shape;540;p19"/>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171446" lvl="0" indent="-177800" algn="l" rtl="0">
              <a:lnSpc>
                <a:spcPct val="120000"/>
              </a:lnSpc>
              <a:spcBef>
                <a:spcPts val="0"/>
              </a:spcBef>
              <a:spcAft>
                <a:spcPts val="0"/>
              </a:spcAft>
              <a:buSzPts val="2800"/>
              <a:buChar char="•"/>
            </a:pPr>
            <a:r>
              <a:rPr lang="en-US" sz="2400" u="sng" dirty="0">
                <a:solidFill>
                  <a:schemeClr val="hlink"/>
                </a:solidFill>
                <a:hlinkClick r:id="rId3"/>
              </a:rPr>
              <a:t>ASCCC OERI Website </a:t>
            </a:r>
            <a:r>
              <a:rPr lang="en-US" sz="2400" dirty="0"/>
              <a:t>(</a:t>
            </a:r>
            <a:r>
              <a:rPr lang="en-US" sz="2400" dirty="0" err="1"/>
              <a:t>asccc-oeri.org</a:t>
            </a:r>
            <a:r>
              <a:rPr lang="en-US" sz="2400" dirty="0"/>
              <a:t>)</a:t>
            </a:r>
            <a:endParaRPr sz="2400" dirty="0"/>
          </a:p>
          <a:p>
            <a:pPr marL="514337" lvl="1" indent="-260346" algn="l" rtl="0">
              <a:lnSpc>
                <a:spcPct val="120000"/>
              </a:lnSpc>
              <a:spcBef>
                <a:spcPts val="0"/>
              </a:spcBef>
              <a:spcAft>
                <a:spcPts val="0"/>
              </a:spcAft>
              <a:buSzPts val="2800"/>
              <a:buChar char="•"/>
            </a:pPr>
            <a:r>
              <a:rPr lang="en-US" sz="2400" dirty="0"/>
              <a:t>Resources</a:t>
            </a:r>
            <a:endParaRPr sz="2400" dirty="0"/>
          </a:p>
          <a:p>
            <a:pPr marL="514337" lvl="1" indent="-260346" algn="l" rtl="0">
              <a:lnSpc>
                <a:spcPct val="120000"/>
              </a:lnSpc>
              <a:spcBef>
                <a:spcPts val="0"/>
              </a:spcBef>
              <a:spcAft>
                <a:spcPts val="0"/>
              </a:spcAft>
              <a:buSzPts val="2800"/>
              <a:buChar char="•"/>
            </a:pPr>
            <a:r>
              <a:rPr lang="en-US" sz="2400" dirty="0"/>
              <a:t>Webinars and Events</a:t>
            </a:r>
            <a:endParaRPr sz="2400" dirty="0"/>
          </a:p>
          <a:p>
            <a:pPr marL="171446" lvl="0" indent="-177800" algn="l" rtl="0">
              <a:lnSpc>
                <a:spcPct val="120000"/>
              </a:lnSpc>
              <a:spcBef>
                <a:spcPts val="750"/>
              </a:spcBef>
              <a:spcAft>
                <a:spcPts val="0"/>
              </a:spcAft>
              <a:buSzPts val="2800"/>
              <a:buChar char="•"/>
            </a:pPr>
            <a:r>
              <a:rPr lang="en-US" sz="2400" u="sng" dirty="0">
                <a:solidFill>
                  <a:schemeClr val="hlink"/>
                </a:solidFill>
                <a:hlinkClick r:id="rId4"/>
              </a:rPr>
              <a:t>ASCCC OER E-Mail</a:t>
            </a:r>
            <a:r>
              <a:rPr lang="en-US" sz="2400" dirty="0"/>
              <a:t> (</a:t>
            </a:r>
            <a:r>
              <a:rPr lang="en-US" sz="2400" u="sng" dirty="0">
                <a:solidFill>
                  <a:schemeClr val="hlink"/>
                </a:solidFill>
                <a:hlinkClick r:id="rId5"/>
              </a:rPr>
              <a:t>oeri@asccc.org)</a:t>
            </a:r>
            <a:endParaRPr sz="2400" dirty="0"/>
          </a:p>
          <a:p>
            <a:pPr marL="171446" lvl="0" indent="0" algn="l" rtl="0">
              <a:lnSpc>
                <a:spcPct val="120000"/>
              </a:lnSpc>
              <a:spcBef>
                <a:spcPts val="750"/>
              </a:spcBef>
              <a:spcAft>
                <a:spcPts val="0"/>
              </a:spcAft>
              <a:buNone/>
            </a:pPr>
            <a:endParaRPr sz="2800" dirty="0"/>
          </a:p>
        </p:txBody>
      </p:sp>
    </p:spTree>
    <p:extLst>
      <p:ext uri="{BB962C8B-B14F-4D97-AF65-F5344CB8AC3E}">
        <p14:creationId xmlns:p14="http://schemas.microsoft.com/office/powerpoint/2010/main" val="157849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Overview</a:t>
            </a:r>
          </a:p>
        </p:txBody>
      </p:sp>
      <p:sp>
        <p:nvSpPr>
          <p:cNvPr id="3" name="Text Placeholder 2"/>
          <p:cNvSpPr>
            <a:spLocks noGrp="1"/>
          </p:cNvSpPr>
          <p:nvPr>
            <p:ph type="body" idx="1"/>
          </p:nvPr>
        </p:nvSpPr>
        <p:spPr/>
        <p:txBody>
          <a:bodyPr>
            <a:normAutofit fontScale="92500" lnSpcReduction="10000"/>
          </a:bodyPr>
          <a:lstStyle/>
          <a:p>
            <a:pPr marL="0" marR="0">
              <a:lnSpc>
                <a:spcPct val="115000"/>
              </a:lnSpc>
              <a:spcBef>
                <a:spcPts val="0"/>
              </a:spcBef>
              <a:spcAft>
                <a:spcPts val="800"/>
              </a:spcAft>
            </a:pPr>
            <a:r>
              <a:rPr lang="en-US" sz="2400" dirty="0"/>
              <a:t>Definitions</a:t>
            </a:r>
          </a:p>
          <a:p>
            <a:pPr marL="0" marR="0">
              <a:lnSpc>
                <a:spcPct val="115000"/>
              </a:lnSpc>
              <a:spcBef>
                <a:spcPts val="0"/>
              </a:spcBef>
              <a:spcAft>
                <a:spcPts val="800"/>
              </a:spcAft>
            </a:pPr>
            <a:r>
              <a:rPr lang="en-US" sz="2400" dirty="0"/>
              <a:t>XB12</a:t>
            </a:r>
          </a:p>
          <a:p>
            <a:pPr marL="0" marR="0">
              <a:lnSpc>
                <a:spcPct val="115000"/>
              </a:lnSpc>
              <a:spcBef>
                <a:spcPts val="0"/>
              </a:spcBef>
              <a:spcAft>
                <a:spcPts val="800"/>
              </a:spcAft>
            </a:pPr>
            <a:r>
              <a:rPr lang="en-US" sz="2400" dirty="0"/>
              <a:t>Cost Transparency Timeline</a:t>
            </a:r>
          </a:p>
          <a:p>
            <a:pPr marL="0" marR="0">
              <a:lnSpc>
                <a:spcPct val="115000"/>
              </a:lnSpc>
              <a:spcBef>
                <a:spcPts val="0"/>
              </a:spcBef>
              <a:spcAft>
                <a:spcPts val="800"/>
              </a:spcAft>
            </a:pPr>
            <a:r>
              <a:rPr lang="en-US" sz="2400" dirty="0">
                <a:latin typeface="+mn-lt"/>
              </a:rPr>
              <a:t>Title 5 § 54221. Burden-Free Access to Instructional Materials. (AKA </a:t>
            </a:r>
            <a:r>
              <a:rPr lang="en-US" sz="2400" dirty="0"/>
              <a:t>Day One Access to Course Materials)</a:t>
            </a:r>
          </a:p>
          <a:p>
            <a:pPr marL="0" marR="0">
              <a:lnSpc>
                <a:spcPct val="115000"/>
              </a:lnSpc>
              <a:spcBef>
                <a:spcPts val="0"/>
              </a:spcBef>
              <a:spcAft>
                <a:spcPts val="800"/>
              </a:spcAft>
            </a:pPr>
            <a:r>
              <a:rPr lang="en-US" sz="2400" dirty="0"/>
              <a:t>What changes January 1, 2025?</a:t>
            </a:r>
          </a:p>
          <a:p>
            <a:pPr marL="0" marR="0">
              <a:lnSpc>
                <a:spcPct val="115000"/>
              </a:lnSpc>
              <a:spcBef>
                <a:spcPts val="0"/>
              </a:spcBef>
              <a:spcAft>
                <a:spcPts val="800"/>
              </a:spcAft>
            </a:pPr>
            <a:r>
              <a:rPr lang="en-US" sz="2400" dirty="0">
                <a:solidFill>
                  <a:schemeClr val="tx1">
                    <a:lumMod val="50000"/>
                  </a:schemeClr>
                </a:solidFill>
                <a:effectLst/>
              </a:rPr>
              <a:t>Are there inconsistencies or contradictions? Or are the CCCs demonstrating how to truly make college affordable?</a:t>
            </a:r>
            <a:endParaRPr lang="en-US" sz="2400" dirty="0"/>
          </a:p>
        </p:txBody>
      </p:sp>
    </p:spTree>
    <p:extLst>
      <p:ext uri="{BB962C8B-B14F-4D97-AF65-F5344CB8AC3E}">
        <p14:creationId xmlns:p14="http://schemas.microsoft.com/office/powerpoint/2010/main" val="1012819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BEA68-FAEE-6A13-C87C-609CBFDD1A77}"/>
              </a:ext>
            </a:extLst>
          </p:cNvPr>
          <p:cNvSpPr>
            <a:spLocks noGrp="1"/>
          </p:cNvSpPr>
          <p:nvPr>
            <p:ph type="ctrTitle"/>
          </p:nvPr>
        </p:nvSpPr>
        <p:spPr/>
        <p:txBody>
          <a:bodyPr/>
          <a:lstStyle/>
          <a:p>
            <a:r>
              <a:rPr lang="en-US" dirty="0"/>
              <a:t>Why do we need to begin with definitions?</a:t>
            </a:r>
          </a:p>
        </p:txBody>
      </p:sp>
      <p:sp>
        <p:nvSpPr>
          <p:cNvPr id="3" name="Subtitle 2">
            <a:extLst>
              <a:ext uri="{FF2B5EF4-FFF2-40B4-BE49-F238E27FC236}">
                <a16:creationId xmlns:a16="http://schemas.microsoft.com/office/drawing/2014/main" id="{3FA26E90-3E65-3445-5AF4-B3629286F40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62856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9DE14-6E11-7712-1584-0C9EC84B204B}"/>
              </a:ext>
            </a:extLst>
          </p:cNvPr>
          <p:cNvSpPr>
            <a:spLocks noGrp="1"/>
          </p:cNvSpPr>
          <p:nvPr>
            <p:ph type="title"/>
          </p:nvPr>
        </p:nvSpPr>
        <p:spPr/>
        <p:txBody>
          <a:bodyPr/>
          <a:lstStyle/>
          <a:p>
            <a:r>
              <a:rPr lang="en-US" dirty="0"/>
              <a:t>Because….</a:t>
            </a:r>
          </a:p>
        </p:txBody>
      </p:sp>
      <p:sp>
        <p:nvSpPr>
          <p:cNvPr id="3" name="Text Placeholder 2">
            <a:extLst>
              <a:ext uri="{FF2B5EF4-FFF2-40B4-BE49-F238E27FC236}">
                <a16:creationId xmlns:a16="http://schemas.microsoft.com/office/drawing/2014/main" id="{44F6B56D-1E93-E8A1-1F58-0E7CED48E5BD}"/>
              </a:ext>
            </a:extLst>
          </p:cNvPr>
          <p:cNvSpPr>
            <a:spLocks noGrp="1"/>
          </p:cNvSpPr>
          <p:nvPr>
            <p:ph type="body" idx="1"/>
          </p:nvPr>
        </p:nvSpPr>
        <p:spPr>
          <a:xfrm>
            <a:off x="1088685" y="2015735"/>
            <a:ext cx="7360833" cy="4489237"/>
          </a:xfrm>
        </p:spPr>
        <p:txBody>
          <a:bodyPr>
            <a:noAutofit/>
          </a:bodyPr>
          <a:lstStyle/>
          <a:p>
            <a:r>
              <a:rPr lang="en-US" sz="2400" kern="100" dirty="0">
                <a:latin typeface="Arial" panose="020B0604020202020204" pitchFamily="34" charset="0"/>
              </a:rPr>
              <a:t>… a common understanding of what must be zero – what “counts” - in the context of XB12 and the Zero Textbook Cost (ZTC) Degree Program is needed.</a:t>
            </a:r>
          </a:p>
          <a:p>
            <a:r>
              <a:rPr lang="en-US" sz="2400" kern="100" dirty="0">
                <a:latin typeface="Arial" panose="020B0604020202020204" pitchFamily="34" charset="0"/>
              </a:rPr>
              <a:t>… the costs that must be included in course schedules are changing and the challenges associated with this change need to be acknowledged.</a:t>
            </a:r>
          </a:p>
          <a:p>
            <a:r>
              <a:rPr lang="en-US" sz="2400" kern="100" dirty="0">
                <a:latin typeface="Arial" panose="020B0604020202020204" pitchFamily="34" charset="0"/>
              </a:rPr>
              <a:t>… there’s a lot of confusion.</a:t>
            </a:r>
            <a:endParaRPr lang="en-US" sz="2400" dirty="0"/>
          </a:p>
        </p:txBody>
      </p:sp>
    </p:spTree>
    <p:extLst>
      <p:ext uri="{BB962C8B-B14F-4D97-AF65-F5344CB8AC3E}">
        <p14:creationId xmlns:p14="http://schemas.microsoft.com/office/powerpoint/2010/main" val="3235036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B523B-7320-36B6-12A3-4DFDFD5371AD}"/>
              </a:ext>
            </a:extLst>
          </p:cNvPr>
          <p:cNvSpPr>
            <a:spLocks noGrp="1"/>
          </p:cNvSpPr>
          <p:nvPr>
            <p:ph type="title"/>
          </p:nvPr>
        </p:nvSpPr>
        <p:spPr/>
        <p:txBody>
          <a:bodyPr/>
          <a:lstStyle/>
          <a:p>
            <a:r>
              <a:rPr lang="en-US" dirty="0"/>
              <a:t>“Instructional Materials”</a:t>
            </a:r>
          </a:p>
        </p:txBody>
      </p:sp>
      <p:sp>
        <p:nvSpPr>
          <p:cNvPr id="3" name="Text Placeholder 2">
            <a:extLst>
              <a:ext uri="{FF2B5EF4-FFF2-40B4-BE49-F238E27FC236}">
                <a16:creationId xmlns:a16="http://schemas.microsoft.com/office/drawing/2014/main" id="{1B482419-94A5-7C86-680B-5E3CB6D1CD24}"/>
              </a:ext>
            </a:extLst>
          </p:cNvPr>
          <p:cNvSpPr>
            <a:spLocks noGrp="1"/>
          </p:cNvSpPr>
          <p:nvPr>
            <p:ph type="body" idx="1"/>
          </p:nvPr>
        </p:nvSpPr>
        <p:spPr/>
        <p:txBody>
          <a:bodyPr>
            <a:normAutofit lnSpcReduction="10000"/>
          </a:bodyPr>
          <a:lstStyle/>
          <a:p>
            <a:pPr marL="0" marR="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“any materials which a student must procure or possess as a condition of registration, enrollment or entry into a class; or any such material which is necessary to achieve the required objectives of a course” (California Code of Regulations, title 5, §59402)</a:t>
            </a:r>
          </a:p>
          <a:p>
            <a:pPr marL="0" marR="0">
              <a:lnSpc>
                <a:spcPct val="107000"/>
              </a:lnSpc>
              <a:spcBef>
                <a:spcPts val="0"/>
              </a:spcBef>
              <a:spcAft>
                <a:spcPts val="800"/>
              </a:spcAft>
            </a:pPr>
            <a:r>
              <a:rPr lang="en-US" sz="2000" b="1" dirty="0">
                <a:latin typeface="Arial" panose="020B0604020202020204" pitchFamily="34" charset="0"/>
                <a:ea typeface="Calibri" panose="020F0502020204030204" pitchFamily="34" charset="0"/>
                <a:cs typeface="Times New Roman" panose="02020603050405020304" pitchFamily="18" charset="0"/>
              </a:rPr>
              <a:t>“Instructional Materials” </a:t>
            </a:r>
            <a:r>
              <a:rPr lang="en-US" sz="2000" dirty="0">
                <a:latin typeface="Arial" panose="020B0604020202020204" pitchFamily="34" charset="0"/>
                <a:ea typeface="Calibri" panose="020F0502020204030204" pitchFamily="34" charset="0"/>
                <a:cs typeface="Times New Roman" panose="02020603050405020304" pitchFamily="18" charset="0"/>
              </a:rPr>
              <a:t>is a broad term that </a:t>
            </a:r>
            <a:r>
              <a:rPr lang="en-US" sz="2000" b="1" dirty="0">
                <a:latin typeface="Arial" panose="020B0604020202020204" pitchFamily="34" charset="0"/>
                <a:ea typeface="Calibri" panose="020F0502020204030204" pitchFamily="34" charset="0"/>
                <a:cs typeface="Times New Roman" panose="02020603050405020304" pitchFamily="18" charset="0"/>
              </a:rPr>
              <a:t>includes supplies</a:t>
            </a:r>
            <a:r>
              <a:rPr lang="en-US" sz="2000" dirty="0">
                <a:latin typeface="Arial" panose="020B0604020202020204" pitchFamily="34" charset="0"/>
                <a:ea typeface="Calibri" panose="020F0502020204030204" pitchFamily="34" charset="0"/>
                <a:cs typeface="Times New Roman" panose="02020603050405020304" pitchFamily="18" charset="0"/>
              </a:rPr>
              <a:t> that would always have to be purchased by someone, such as brushes, goggles, and other resources.</a:t>
            </a:r>
          </a:p>
          <a:p>
            <a:pPr marL="0" marR="0">
              <a:lnSpc>
                <a:spcPct val="107000"/>
              </a:lnSpc>
              <a:spcBef>
                <a:spcPts val="0"/>
              </a:spcBef>
              <a:spcAft>
                <a:spcPts val="800"/>
              </a:spcAft>
            </a:pPr>
            <a:r>
              <a:rPr lang="en-US" sz="2000" dirty="0">
                <a:latin typeface="Arial" panose="020B0604020202020204" pitchFamily="34" charset="0"/>
                <a:ea typeface="Calibri" panose="020F0502020204030204" pitchFamily="34" charset="0"/>
                <a:cs typeface="Times New Roman" panose="02020603050405020304" pitchFamily="18" charset="0"/>
              </a:rPr>
              <a:t>Federal cost transparency requirements and California state law related to no-cost marking are focused on “</a:t>
            </a:r>
            <a:r>
              <a:rPr lang="en-US" sz="2000" dirty="0">
                <a:effectLst/>
                <a:latin typeface="Arial" panose="020B0604020202020204" pitchFamily="34" charset="0"/>
                <a:ea typeface="Calibri" panose="020F0502020204030204" pitchFamily="34" charset="0"/>
                <a:cs typeface="Times New Roman" panose="02020603050405020304" pitchFamily="18" charset="0"/>
              </a:rPr>
              <a:t>college textbooks and supplemental materials.</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b="1" dirty="0">
                <a:latin typeface="Arial" panose="020B0604020202020204" pitchFamily="34" charset="0"/>
                <a:ea typeface="Calibri" panose="020F0502020204030204" pitchFamily="34" charset="0"/>
                <a:cs typeface="Times New Roman" panose="02020603050405020304" pitchFamily="18" charset="0"/>
              </a:rPr>
              <a:t>Not</a:t>
            </a:r>
            <a:r>
              <a:rPr lang="en-US" sz="2000" dirty="0">
                <a:latin typeface="Arial" panose="020B0604020202020204" pitchFamily="34" charset="0"/>
                <a:ea typeface="Calibri" panose="020F0502020204030204" pitchFamily="34" charset="0"/>
                <a:cs typeface="Times New Roman" panose="02020603050405020304" pitchFamily="18" charset="0"/>
              </a:rPr>
              <a:t> instructional materials.)</a:t>
            </a:r>
          </a:p>
          <a:p>
            <a:pPr marL="0" marR="0" indent="0">
              <a:lnSpc>
                <a:spcPct val="107000"/>
              </a:lnSpc>
              <a:spcBef>
                <a:spcPts val="0"/>
              </a:spcBef>
              <a:spcAft>
                <a:spcPts val="800"/>
              </a:spcAft>
              <a:buNone/>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8797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99ABC-7A7F-0A29-EA01-6E116306E7A2}"/>
              </a:ext>
            </a:extLst>
          </p:cNvPr>
          <p:cNvSpPr>
            <a:spLocks noGrp="1"/>
          </p:cNvSpPr>
          <p:nvPr>
            <p:ph type="title"/>
          </p:nvPr>
        </p:nvSpPr>
        <p:spPr/>
        <p:txBody>
          <a:bodyPr/>
          <a:lstStyle/>
          <a:p>
            <a:r>
              <a:rPr lang="en-US" dirty="0"/>
              <a:t>“</a:t>
            </a:r>
            <a:r>
              <a:rPr lang="en-US" sz="2800" dirty="0">
                <a:latin typeface="Arial" panose="020B0604020202020204" pitchFamily="34" charset="0"/>
                <a:cs typeface="Times New Roman" panose="02020603050405020304" pitchFamily="18" charset="0"/>
              </a:rPr>
              <a:t>C</a:t>
            </a:r>
            <a:r>
              <a:rPr lang="en-US" sz="2800" dirty="0">
                <a:effectLst/>
                <a:latin typeface="Arial" panose="020B0604020202020204" pitchFamily="34" charset="0"/>
                <a:ea typeface="Calibri" panose="020F0502020204030204" pitchFamily="34" charset="0"/>
                <a:cs typeface="Times New Roman" panose="02020603050405020304" pitchFamily="18" charset="0"/>
              </a:rPr>
              <a:t>ollege textbooks and supplemental materials</a:t>
            </a:r>
            <a:r>
              <a:rPr lang="en-US" dirty="0"/>
              <a:t>”</a:t>
            </a:r>
          </a:p>
        </p:txBody>
      </p:sp>
      <p:sp>
        <p:nvSpPr>
          <p:cNvPr id="3" name="Text Placeholder 2">
            <a:extLst>
              <a:ext uri="{FF2B5EF4-FFF2-40B4-BE49-F238E27FC236}">
                <a16:creationId xmlns:a16="http://schemas.microsoft.com/office/drawing/2014/main" id="{68E9F03C-1F51-ED44-8243-E2BD66CF12C2}"/>
              </a:ext>
            </a:extLst>
          </p:cNvPr>
          <p:cNvSpPr>
            <a:spLocks noGrp="1"/>
          </p:cNvSpPr>
          <p:nvPr>
            <p:ph type="body" idx="1"/>
          </p:nvPr>
        </p:nvSpPr>
        <p:spPr>
          <a:xfrm>
            <a:off x="763929" y="2015735"/>
            <a:ext cx="7202455" cy="4039079"/>
          </a:xfrm>
        </p:spPr>
        <p:txBody>
          <a:bodyPr>
            <a:normAutofit/>
          </a:bodyPr>
          <a:lstStyle/>
          <a:p>
            <a:pPr marL="0" indent="457200">
              <a:lnSpc>
                <a:spcPct val="107000"/>
              </a:lnSpc>
              <a:spcBef>
                <a:spcPts val="0"/>
              </a:spcBef>
            </a:pPr>
            <a:r>
              <a:rPr lang="en-US" sz="2000" dirty="0">
                <a:effectLst/>
                <a:latin typeface="Arial" panose="020B0604020202020204" pitchFamily="34" charset="0"/>
                <a:ea typeface="Calibri" panose="020F0502020204030204" pitchFamily="34" charset="0"/>
                <a:cs typeface="Times New Roman" panose="02020603050405020304" pitchFamily="18" charset="0"/>
              </a:rPr>
              <a:t>“College textbooks and supplemental materials” is a subset of “instructional materials” and the focus of:</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457200" lvl="1" indent="457200">
              <a:lnSpc>
                <a:spcPct val="107000"/>
              </a:lnSpc>
              <a:spcBef>
                <a:spcPts val="0"/>
              </a:spcBef>
            </a:pPr>
            <a:r>
              <a:rPr lang="en-US" sz="2000" dirty="0">
                <a:effectLst/>
                <a:latin typeface="Arial" panose="020B0604020202020204" pitchFamily="34" charset="0"/>
                <a:ea typeface="Calibri" panose="020F0502020204030204" pitchFamily="34" charset="0"/>
                <a:cs typeface="Times New Roman" panose="02020603050405020304" pitchFamily="18" charset="0"/>
              </a:rPr>
              <a:t>the Higher Education Opportunity Act (federal cost transparency), </a:t>
            </a:r>
          </a:p>
          <a:p>
            <a:pPr marL="457200" lvl="1" indent="457200">
              <a:lnSpc>
                <a:spcPct val="107000"/>
              </a:lnSpc>
              <a:spcBef>
                <a:spcPts val="0"/>
              </a:spcBef>
            </a:pPr>
            <a:r>
              <a:rPr lang="en-US" sz="2000" dirty="0">
                <a:latin typeface="Arial" panose="020B0604020202020204" pitchFamily="34" charset="0"/>
                <a:ea typeface="Calibri" panose="020F0502020204030204" pitchFamily="34" charset="0"/>
                <a:cs typeface="Times New Roman" panose="02020603050405020304" pitchFamily="18" charset="0"/>
              </a:rPr>
              <a:t>t</a:t>
            </a:r>
            <a:r>
              <a:rPr lang="en-US" sz="2000" dirty="0">
                <a:effectLst/>
                <a:latin typeface="Arial" panose="020B0604020202020204" pitchFamily="34" charset="0"/>
                <a:ea typeface="Calibri" panose="020F0502020204030204" pitchFamily="34" charset="0"/>
                <a:cs typeface="Times New Roman" panose="02020603050405020304" pitchFamily="18" charset="0"/>
              </a:rPr>
              <a:t>he course-marking requirement </a:t>
            </a:r>
            <a:r>
              <a:rPr lang="en-US" sz="2000" dirty="0">
                <a:latin typeface="Arial" panose="020B0604020202020204" pitchFamily="34" charset="0"/>
                <a:ea typeface="Calibri" panose="020F0502020204030204" pitchFamily="34" charset="0"/>
                <a:cs typeface="Times New Roman" panose="02020603050405020304" pitchFamily="18" charset="0"/>
              </a:rPr>
              <a:t>of </a:t>
            </a:r>
            <a:r>
              <a:rPr lang="en-US" sz="2000" dirty="0">
                <a:effectLst/>
                <a:latin typeface="Arial" panose="020B0604020202020204" pitchFamily="34" charset="0"/>
                <a:ea typeface="Calibri" panose="020F0502020204030204" pitchFamily="34" charset="0"/>
                <a:cs typeface="Times New Roman" panose="02020603050405020304" pitchFamily="18" charset="0"/>
              </a:rPr>
              <a:t>California Education Code §66406.9 (AKA SB 3509),</a:t>
            </a:r>
            <a:r>
              <a:rPr lang="en-US" sz="2000" baseline="30000" dirty="0">
                <a:solidFill>
                  <a:srgbClr val="0000FF"/>
                </a:solidFill>
                <a:latin typeface="Arial" panose="020B060402020202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and</a:t>
            </a:r>
          </a:p>
          <a:p>
            <a:pPr marL="457200" lvl="1" indent="457200">
              <a:lnSpc>
                <a:spcPct val="107000"/>
              </a:lnSpc>
              <a:spcBef>
                <a:spcPts val="0"/>
              </a:spcBef>
            </a:pPr>
            <a:r>
              <a:rPr lang="en-US" sz="2000" dirty="0">
                <a:effectLst/>
                <a:latin typeface="Arial" panose="020B0604020202020204" pitchFamily="34" charset="0"/>
                <a:ea typeface="Calibri" panose="020F0502020204030204" pitchFamily="34" charset="0"/>
                <a:cs typeface="Times New Roman" panose="02020603050405020304" pitchFamily="18" charset="0"/>
              </a:rPr>
              <a:t>California Education Code §78052 (ZTC Degree Program)</a:t>
            </a:r>
            <a:endParaRPr lang="en-US" sz="2000" baseline="30000" dirty="0">
              <a:solidFill>
                <a:srgbClr val="0000FF"/>
              </a:solidFill>
              <a:latin typeface="Arial" panose="020B0604020202020204" pitchFamily="34" charset="0"/>
              <a:ea typeface="Calibri" panose="020F0502020204030204" pitchFamily="34" charset="0"/>
              <a:cs typeface="Times New Roman" panose="02020603050405020304" pitchFamily="18" charset="0"/>
            </a:endParaRPr>
          </a:p>
          <a:p>
            <a:pPr marL="0" indent="457200">
              <a:lnSpc>
                <a:spcPct val="107000"/>
              </a:lnSpc>
              <a:spcBef>
                <a:spcPts val="0"/>
              </a:spcBef>
            </a:pPr>
            <a:r>
              <a:rPr lang="en-US" sz="2000" dirty="0">
                <a:effectLst/>
                <a:latin typeface="Arial" panose="020B0604020202020204" pitchFamily="34" charset="0"/>
                <a:ea typeface="Calibri" panose="020F0502020204030204" pitchFamily="34" charset="0"/>
                <a:cs typeface="Times New Roman" panose="02020603050405020304" pitchFamily="18" charset="0"/>
              </a:rPr>
              <a:t>Translation?</a:t>
            </a:r>
          </a:p>
          <a:p>
            <a:pPr marL="127000" indent="0">
              <a:buNone/>
            </a:pPr>
            <a:endParaRPr lang="en-US" dirty="0"/>
          </a:p>
        </p:txBody>
      </p:sp>
    </p:spTree>
    <p:extLst>
      <p:ext uri="{BB962C8B-B14F-4D97-AF65-F5344CB8AC3E}">
        <p14:creationId xmlns:p14="http://schemas.microsoft.com/office/powerpoint/2010/main" val="491748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AF8E-8AB6-1585-0566-218E5386C0FE}"/>
              </a:ext>
            </a:extLst>
          </p:cNvPr>
          <p:cNvSpPr>
            <a:spLocks noGrp="1"/>
          </p:cNvSpPr>
          <p:nvPr>
            <p:ph type="title"/>
          </p:nvPr>
        </p:nvSpPr>
        <p:spPr/>
        <p:txBody>
          <a:bodyPr/>
          <a:lstStyle/>
          <a:p>
            <a:r>
              <a:rPr lang="en-US" dirty="0"/>
              <a:t>ZTC and No-Cost Marking</a:t>
            </a:r>
          </a:p>
        </p:txBody>
      </p:sp>
      <p:sp>
        <p:nvSpPr>
          <p:cNvPr id="3" name="Text Placeholder 2">
            <a:extLst>
              <a:ext uri="{FF2B5EF4-FFF2-40B4-BE49-F238E27FC236}">
                <a16:creationId xmlns:a16="http://schemas.microsoft.com/office/drawing/2014/main" id="{C696F893-AFAD-584B-774D-35A5F49C437B}"/>
              </a:ext>
            </a:extLst>
          </p:cNvPr>
          <p:cNvSpPr>
            <a:spLocks noGrp="1"/>
          </p:cNvSpPr>
          <p:nvPr>
            <p:ph type="body" idx="1"/>
          </p:nvPr>
        </p:nvSpPr>
        <p:spPr/>
        <p:txBody>
          <a:bodyPr>
            <a:normAutofit/>
          </a:bodyPr>
          <a:lstStyle/>
          <a:p>
            <a:r>
              <a:rPr lang="en-US" sz="2000" dirty="0"/>
              <a:t>For the purposes of ZTC and no-cost marking, the section costs that need to be zero are limited to the costs of “</a:t>
            </a:r>
            <a:r>
              <a:rPr lang="en-US" sz="2000" dirty="0">
                <a:effectLst/>
                <a:latin typeface="Arial" panose="020B0604020202020204" pitchFamily="34" charset="0"/>
                <a:ea typeface="Calibri" panose="020F0502020204030204" pitchFamily="34" charset="0"/>
                <a:cs typeface="Times New Roman" panose="02020603050405020304" pitchFamily="18" charset="0"/>
              </a:rPr>
              <a:t>textbooks and supplemental materials.</a:t>
            </a:r>
            <a:r>
              <a:rPr lang="en-US" sz="2000" dirty="0"/>
              <a:t>”</a:t>
            </a:r>
          </a:p>
          <a:p>
            <a:r>
              <a:rPr lang="en-US" sz="2000" dirty="0"/>
              <a:t>In other words, the resources that will always have a cost are excluded.</a:t>
            </a:r>
          </a:p>
          <a:p>
            <a:r>
              <a:rPr lang="en-US" sz="2000" dirty="0"/>
              <a:t>This is also the focus of XB12.</a:t>
            </a:r>
          </a:p>
          <a:p>
            <a:r>
              <a:rPr lang="en-US" sz="2000" dirty="0"/>
              <a:t>Why might you question this conclusion when it comes to XB12?</a:t>
            </a:r>
          </a:p>
        </p:txBody>
      </p:sp>
    </p:spTree>
    <p:extLst>
      <p:ext uri="{BB962C8B-B14F-4D97-AF65-F5344CB8AC3E}">
        <p14:creationId xmlns:p14="http://schemas.microsoft.com/office/powerpoint/2010/main" val="3848948335"/>
      </p:ext>
    </p:extLst>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29843</TotalTime>
  <Words>4506</Words>
  <Application>Microsoft Office PowerPoint</Application>
  <PresentationFormat>On-screen Show (4:3)</PresentationFormat>
  <Paragraphs>240</Paragraphs>
  <Slides>32</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Aptos</vt:lpstr>
      <vt:lpstr>Arial</vt:lpstr>
      <vt:lpstr>Calibri</vt:lpstr>
      <vt:lpstr>Gallery</vt:lpstr>
      <vt:lpstr>Course Cost Transparency in the California Community Colleges – The Past, the Present, and the Future</vt:lpstr>
      <vt:lpstr>Event Description – The past</vt:lpstr>
      <vt:lpstr>Event Description – The present and the future</vt:lpstr>
      <vt:lpstr>Overview</vt:lpstr>
      <vt:lpstr>Why do we need to begin with definitions?</vt:lpstr>
      <vt:lpstr>Because….</vt:lpstr>
      <vt:lpstr>“Instructional Materials”</vt:lpstr>
      <vt:lpstr>“College textbooks and supplemental materials”</vt:lpstr>
      <vt:lpstr>ZTC and No-Cost Marking</vt:lpstr>
      <vt:lpstr>XB12, “INSTRUCTIONAL-MATERIAL-COST”</vt:lpstr>
      <vt:lpstr>XB12 – Current Definitions – Effective Summer 2024</vt:lpstr>
      <vt:lpstr>XB12 – Current Definitions and Examples</vt:lpstr>
      <vt:lpstr>The XB12 Challenge</vt:lpstr>
      <vt:lpstr>Chaffey College – Textbook Transformation Project (TTP)</vt:lpstr>
      <vt:lpstr>XB12 Infographic – Glendale</vt:lpstr>
      <vt:lpstr>Definitions and Examples - Glendale</vt:lpstr>
      <vt:lpstr>XB12 – When do you gather the data?</vt:lpstr>
      <vt:lpstr>Glendale’s XB12 Implementation</vt:lpstr>
      <vt:lpstr>Developing a Form to Gather XB12 Data</vt:lpstr>
      <vt:lpstr>Cost Transparency Timeline (2010 – 2023)</vt:lpstr>
      <vt:lpstr>Title 5 § 59400, 59402, 59404, 59406, and 59408</vt:lpstr>
      <vt:lpstr>§ 59402. Definitions. For the purposes of this subchapter the following definitions apply: </vt:lpstr>
      <vt:lpstr>§ 59404. District Policies and Regulations for Instructional Materials.</vt:lpstr>
      <vt:lpstr>Cost Transparency Timeline (2024 - 2025)</vt:lpstr>
      <vt:lpstr>Title 5 § 54221. Burden-Free Access to Instructional Materials. </vt:lpstr>
      <vt:lpstr>Questions about § 54221… </vt:lpstr>
      <vt:lpstr>CCLC Templates</vt:lpstr>
      <vt:lpstr>What does CEC 66406.9 require as of January 1, 2025?</vt:lpstr>
      <vt:lpstr>Are there inconsistencies or contradictions? Or are the CCCs demonstrating how to truly make college affordable?</vt:lpstr>
      <vt:lpstr>Are there inconsistencies or contradictions?</vt:lpstr>
      <vt:lpstr>Are the CCCs demonstrating how to truly make college affordable?</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Voice</dc:title>
  <dc:creator>Katie Nash</dc:creator>
  <cp:lastModifiedBy>ASCCC1</cp:lastModifiedBy>
  <cp:revision>88</cp:revision>
  <cp:lastPrinted>2024-04-15T13:18:46Z</cp:lastPrinted>
  <dcterms:created xsi:type="dcterms:W3CDTF">2020-03-05T11:04:57Z</dcterms:created>
  <dcterms:modified xsi:type="dcterms:W3CDTF">2024-10-08T21:01:53Z</dcterms:modified>
</cp:coreProperties>
</file>