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gbNVDmsmu3GsY8D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spreadsheets/d/16n5GtdBnz4jXFj1xPREiGkXPAKfk40ZXhVli9OlVzoM/edit?usp=shari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ZTUsyLDMtNEbf5c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>
              <a:solidFill>
                <a:srgbClr val="FF0000"/>
              </a:solidFill>
            </a:endParaRPr>
          </a:p>
        </p:txBody>
      </p:sp>
      <p:sp>
        <p:nvSpPr>
          <p:cNvPr id="74" name="Google Shape;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574823d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09574823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Form: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https://forms.gle/dgbNVDmsmu3GsY8D7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Spreadsheet: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https://docs.google.com/spreadsheets/d/16n5GtdBnz4jXFj1xPREiGkXPAKfk40ZXhVli9OlVzoM/edit?usp=sharing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9574823d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309574823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9d8da6b98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309d8da6b9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4fa5c43e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f4fa5c43e4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f4fa5c43e4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9d8da6b98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309d8da6b9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https://forms.gle/tZTUsyLDMtNEbf5c8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https://www.mentimeter.com/app/presentation/n/alhedz1jdfm6ueqjwjnj8wfh8zmgwcf2/edit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">
  <p:cSld name="1_Title Slide with ph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060606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5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6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7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8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19254" y="4683512"/>
            <a:ext cx="7824187" cy="173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0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galileo.usg.edu/biology-textbooks/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er.galileo.usg.edu/biology-textbooks/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Bookshelves/Anatomy_and_Physiology/Book%3A_Anatomy_and_Physiology_2e_%28OpenStax%2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.libretexts.org/Bookshelves/Anatomy_and_Physiology/Human_Anatomy_(Lange_et_al.)" TargetMode="External"/><Relationship Id="rId4" Type="http://schemas.openxmlformats.org/officeDocument/2006/relationships/hyperlink" Target="https://med.libretexts.org/Bookshelves/Anatomy_and_Physiology/Human_Anatomy_(OERI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Human_Biology/Human_Biology_(Wakim_and_Grewal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o.libretexts.org/Bookshelves/Genetics/Online_Open_Genetics_(Nickle_and_Barrette-Ng)" TargetMode="External"/><Relationship Id="rId4" Type="http://schemas.openxmlformats.org/officeDocument/2006/relationships/hyperlink" Target="https://bio.libretexts.org/Bookshelves/Microbiology/Microbiology_%28OpenStax%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.libretexts.org/instructors/courses/1727/assignmen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udio.libretexts.org/collection/2326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-oeri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ccc-oeri.org/image-sources/" TargetMode="External"/><Relationship Id="rId4" Type="http://schemas.openxmlformats.org/officeDocument/2006/relationships/hyperlink" Target="https://asccc-oeri.org/open-educational-resources-and-biolog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short-coated-brown-dog-AoqgGAqrLpU?utm_content=creditCopyText&amp;utm_medium=referral&amp;utm_source=unsplash" TargetMode="External"/><Relationship Id="rId4" Type="http://schemas.openxmlformats.org/officeDocument/2006/relationships/hyperlink" Target="https://unsplash.com/@camylla93?utm_content=creditCopyText&amp;utm_medium=referral&amp;utm_source=unsplas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eri@asccc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ccc-oeri.org/about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photo/girl-holding-dandelion-flower-1857068/?utm_content=attributionCopyText&amp;utm_medium=referral&amp;utm_source=pexels" TargetMode="External"/><Relationship Id="rId4" Type="http://schemas.openxmlformats.org/officeDocument/2006/relationships/hyperlink" Target="https://www.pexels.com/@thgusstavo?utm_content=attributionCopyText&amp;utm_medium=referral&amp;utm_source=pexe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7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ccc-oeri.org/" TargetMode="External"/><Relationship Id="rId5" Type="http://schemas.openxmlformats.org/officeDocument/2006/relationships/hyperlink" Target="https://asccc-oeri.org/2024/09/25/open-educational-resources-oer-for-biology-needs-and-usage/" TargetMode="External"/><Relationship Id="rId4" Type="http://schemas.openxmlformats.org/officeDocument/2006/relationships/hyperlink" Target="https://asccc-oeri.org/oeri-liais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biolog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akimsu@butt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details/books/biology-2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apt.libretexts.org/students/courses/433/assignments/anonymous-user" TargetMode="External"/><Relationship Id="rId4" Type="http://schemas.openxmlformats.org/officeDocument/2006/relationships/hyperlink" Target="https://openstax.org/details/books/concepts-biolo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Welcome!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 behalf of the ASCCC OERI, welcome to this discipline webinar, “OER for Biology – Needs and Usage”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you are not already muted, please mute yourself upon arrival. As this is set up as a meeting, we will be able to have an actual discussion – but we need all those who are not speaking to be muted.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are also encouraged to use the “chat” feature.</a:t>
            </a:r>
            <a:endParaRPr/>
          </a:p>
          <a:p>
            <a:pPr marL="171446" lvl="0" indent="-698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78" name="Google Shape;78;p11" descr="Screenshot of the mic icon on Z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686" y="6045285"/>
            <a:ext cx="27559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screenshot of the chat feature in Zoom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501" y="5924625"/>
            <a:ext cx="26162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OER Usage: General Biology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Lab Manuals:</a:t>
            </a:r>
            <a:endParaRPr/>
          </a:p>
          <a:p>
            <a:pPr marL="914400" lvl="1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Principle of Biology I Lab Manual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 (Burran et al)</a:t>
            </a:r>
            <a:endParaRPr sz="1800"/>
          </a:p>
          <a:p>
            <a:pPr marL="1371600" lvl="2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Palo Verde College</a:t>
            </a:r>
            <a:endParaRPr sz="1800"/>
          </a:p>
          <a:p>
            <a:pPr marL="914400" lvl="1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Principle of Biology I ILab Manual (Burran et al)</a:t>
            </a:r>
            <a:endParaRPr sz="1800"/>
          </a:p>
          <a:p>
            <a: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Palo Verde College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OER Usage: Anatomy and Physiology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61378" y="1619876"/>
            <a:ext cx="34839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Books being used</a:t>
            </a:r>
            <a:endParaRPr sz="1800"/>
          </a:p>
        </p:txBody>
      </p:sp>
      <p:sp>
        <p:nvSpPr>
          <p:cNvPr id="143" name="Google Shape;143;p21"/>
          <p:cNvSpPr txBox="1"/>
          <p:nvPr/>
        </p:nvSpPr>
        <p:spPr>
          <a:xfrm>
            <a:off x="214700" y="2349500"/>
            <a:ext cx="3483900" cy="258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Anatomy and Physiology 2e (OpenStax)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Cosumnes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 College of San Francisco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OERI Human Anatomy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Whitney Menefee, Julie Jenks, Chiara Mazzasette, &amp; Kim-Leiloni Nguyen</a:t>
            </a:r>
            <a:endParaRPr sz="1000" b="0" i="0" u="sng" strike="noStrike" cap="none">
              <a:solidFill>
                <a:srgbClr val="BF17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61378" y="4535034"/>
            <a:ext cx="34839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Book Available for Fall 2024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214700" y="5398942"/>
            <a:ext cx="6845100" cy="136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Human Anatomy (Lange et al.)</a:t>
            </a:r>
            <a:endParaRPr sz="1400" b="0" i="0" u="sng" strike="noStrike" cap="none">
              <a:solidFill>
                <a:srgbClr val="BF17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Jennifer Lange, John Polos, Yancy Aquino, Cheri Calcagno; Illustrators Justin Greene, Mark Schaeffer, Sofia Elizondo, Gabrielle Spurlock, and Claire McGuire</a:t>
            </a:r>
            <a:endParaRPr sz="1400" b="0" i="0" u="sng" strike="noStrike" cap="none">
              <a:solidFill>
                <a:srgbClr val="BF17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809272" y="1565806"/>
            <a:ext cx="34839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&amp; proposed work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4887700" y="2349500"/>
            <a:ext cx="3913500" cy="214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 Textbook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Anatomy Textbook - </a:t>
            </a:r>
            <a:r>
              <a:rPr lang="en-US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coming soon!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Openly licensed images - new resources on list, LibreTexts - </a:t>
            </a:r>
            <a:r>
              <a:rPr lang="en-US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coming soon!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 &amp; Combined Lab Manuals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3999425" y="6426900"/>
            <a:ext cx="510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D372F"/>
                </a:solidFill>
              </a:rPr>
              <a:t>Slide prepared by Jennifer Lange (Chabot College)</a:t>
            </a:r>
            <a:endParaRPr sz="1600">
              <a:solidFill>
                <a:srgbClr val="3D372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OER Usage: Other Biology Resources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Textbook:</a:t>
            </a:r>
            <a:endParaRPr/>
          </a:p>
          <a:p>
            <a:pPr marL="914400" lvl="1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Biology (Wakim and Grewal)</a:t>
            </a:r>
            <a:endParaRPr sz="1800"/>
          </a:p>
          <a:p>
            <a:pPr marL="1371600" lvl="2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CCSF</a:t>
            </a:r>
            <a:endParaRPr sz="1800"/>
          </a:p>
          <a:p>
            <a:pPr marL="914400" lvl="1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 (OpenStax) </a:t>
            </a:r>
            <a:endParaRPr sz="1800"/>
          </a:p>
          <a:p>
            <a: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Consumes River College, CCSF, SDCC, Palo Verde College, Foothill College</a:t>
            </a:r>
            <a:endParaRPr sz="1800"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Online Open Genetics (Nickle et al)</a:t>
            </a:r>
            <a:endParaRPr sz="1800"/>
          </a:p>
          <a:p>
            <a: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Citrus College</a:t>
            </a:r>
            <a:endParaRPr sz="1800"/>
          </a:p>
          <a:p>
            <a:pPr marL="914400" lvl="1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Microbiology Ancillaries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088675" y="2015722"/>
            <a:ext cx="7202400" cy="50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 Microbiology (OpenStax) Ancillaries (Liu, et al)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CCSF, SDCC, Palo Verde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Format: LibreTexts ADAPT homework system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Pros: secure, learning analytics, accessible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Cons: course/assignments have deadlines</a:t>
            </a:r>
            <a:endParaRPr sz="1800"/>
          </a:p>
          <a:p>
            <a:pPr marL="457200" lvl="0" indent="-33020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 for OpenStax Microbiology</a:t>
            </a:r>
            <a:endParaRPr sz="1800"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CCSF</a:t>
            </a:r>
            <a:endParaRPr sz="1800"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Format: LibreTexts Studio/H5P</a:t>
            </a:r>
            <a:endParaRPr sz="1800"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Pros: interactive, more graphic</a:t>
            </a:r>
            <a:endParaRPr sz="1800"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Cons: less secure, accessibility issues, lack learning analytics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4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Biology OER Needs Discussion</a:t>
            </a:r>
            <a:endParaRPr/>
          </a:p>
        </p:txBody>
      </p:sp>
      <p:pic>
        <p:nvPicPr>
          <p:cNvPr id="167" name="Google Shape;167;p24" descr="QR code for biology OER Needs Discussio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816" y="3865851"/>
            <a:ext cx="2992127" cy="299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ASCCC OERI Website </a:t>
            </a:r>
            <a:r>
              <a:rPr lang="en-US" sz="2800"/>
              <a:t>(asccc-oeri.org)</a:t>
            </a:r>
            <a:endParaRPr sz="2800"/>
          </a:p>
          <a:p>
            <a:pPr marL="514337" lvl="1" indent="-2603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Resources</a:t>
            </a:r>
            <a:endParaRPr sz="2800"/>
          </a:p>
          <a:p>
            <a:pPr marL="1371600" lvl="2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Biology Resources</a:t>
            </a:r>
            <a:endParaRPr sz="2800"/>
          </a:p>
          <a:p>
            <a:pPr marL="1371600" lvl="2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5"/>
              </a:rPr>
              <a:t>Image Resources</a:t>
            </a:r>
            <a:endParaRPr sz="2800"/>
          </a:p>
          <a:p>
            <a:pPr marL="514337" lvl="1" indent="-2603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Webinars and Events</a:t>
            </a:r>
            <a:endParaRPr sz="2800"/>
          </a:p>
          <a:p>
            <a:pPr marL="171446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Questions / Discussions / Comments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81" name="Google Shape;181;p26" descr="A dog with one paw rais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648" y="2015735"/>
            <a:ext cx="6588532" cy="439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2403914" y="64970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Camylla Battani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And to contact us…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General OERI E-Mail: </a:t>
            </a:r>
            <a:r>
              <a:rPr lang="en-US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oeri@asccc.org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171446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Find everyone’s e-mail at: </a:t>
            </a:r>
            <a:r>
              <a:rPr lang="en-US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https://asccc-oeri.org/about-us/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Thanks!</a:t>
            </a:r>
            <a:endParaRPr sz="3200"/>
          </a:p>
        </p:txBody>
      </p:sp>
      <p:pic>
        <p:nvPicPr>
          <p:cNvPr id="195" name="Google Shape;195;p28" descr="A child holding a dandel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4407" y="2214245"/>
            <a:ext cx="2691323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5214550" y="3451672"/>
            <a:ext cx="25454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Thgusstavo Santana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556592" y="1661160"/>
            <a:ext cx="7612628" cy="296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000"/>
              <a:t>Open Educational Resources (OER) for Biology – Needs and Usage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311726" y="5220084"/>
            <a:ext cx="8344593" cy="133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14285"/>
              <a:buNone/>
            </a:pPr>
            <a:r>
              <a:rPr lang="en-US" sz="2000"/>
              <a:t>Revised October 10, 2024. </a:t>
            </a:r>
            <a:br>
              <a:rPr lang="en-US" sz="2000"/>
            </a:br>
            <a:r>
              <a:rPr lang="en-US" sz="2000"/>
              <a:t>This work is licensed under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Creative Commons Attribution 4.0 International License</a:t>
            </a:r>
            <a:r>
              <a:rPr lang="en-US" sz="2000"/>
              <a:t>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14285"/>
              <a:buNone/>
            </a:pPr>
            <a:r>
              <a:rPr lang="en-US" sz="2000"/>
              <a:t>Attribute this slide deck as: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"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OER for Biology - Needs and Usage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"</a:t>
            </a:r>
            <a:r>
              <a:rPr lang="en-US" sz="2000"/>
              <a:t> by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ASCCC OERI</a:t>
            </a:r>
            <a:r>
              <a:rPr lang="en-US" sz="2000"/>
              <a:t> is licensed under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CC BY 4.0</a:t>
            </a:r>
            <a:r>
              <a:rPr lang="en-US" sz="2000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Event Description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969935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730"/>
              <a:buChar char="•"/>
            </a:pPr>
            <a:r>
              <a:rPr lang="en-US" sz="2400"/>
              <a:t>There are many openly-licensed textbooks and ancillaries available for biology faculty to adopt or adapt (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Open Educational Resources and Biology</a:t>
            </a:r>
            <a:r>
              <a:rPr lang="en-US" sz="2400"/>
              <a:t>) and the Zero Textbook Degree Program funds are enabling faculty at different colleges to modify and create additional OER.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Event Description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730"/>
              <a:buChar char="•"/>
            </a:pPr>
            <a:r>
              <a:rPr lang="en-US" sz="2400"/>
              <a:t>Join us to explore what current OER are being used, discuss the new resources under development, and consider what resources are currently missing.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730"/>
              <a:buChar char="•"/>
            </a:pPr>
            <a:r>
              <a:rPr lang="en-US" sz="2400"/>
              <a:t>We will also share the resources we may use to engage biology majors and other students to help them succeed in our classes.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Presenters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68054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Ying Liu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OERI Biology Discipline Lead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Biology, City College of San Francisco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ying.liu@mail.ccsf.edu</a:t>
            </a:r>
            <a:endParaRPr sz="1800"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/>
              <a:t>Suzanne Wakim</a:t>
            </a:r>
            <a:endParaRPr sz="1800"/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OERI Project Facilitator</a:t>
            </a:r>
            <a:endParaRPr/>
          </a:p>
          <a:p>
            <a:pPr marL="91440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Biology, Butte College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wakimsu@butte.edu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106" name="Google Shape;106;p15" descr="A computer on top of a 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565" y="2897580"/>
            <a:ext cx="3051958" cy="305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5530180" y="6369135"/>
            <a:ext cx="36138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OpenAI (ChatGPT 4.0)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Biology Collaboration Cohort Wrap-Up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Biology OER Usage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Microbiology Ancillaries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Biology OER Needs (Open Discussion)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Collaboration Cohort Wrap-Up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All cohort colleges asked to share information regarding the courses in their proposed zero textbook cost (ZTC) pathways that are – and are not – ZTC.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If courses were ZTC, how was this accomplished?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If not, how do they plan to get to ZTC?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OER Usage (Mentimeter)</a:t>
            </a:r>
            <a:endParaRPr/>
          </a:p>
        </p:txBody>
      </p:sp>
      <p:pic>
        <p:nvPicPr>
          <p:cNvPr id="124" name="Google Shape;124;p18" descr="QR code for the Biology OER Usage through Mentime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574" y="1951125"/>
            <a:ext cx="4906851" cy="49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Biology OER Usage: General Biology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Textbook:</a:t>
            </a:r>
            <a:endParaRPr/>
          </a:p>
          <a:p>
            <a:pPr marL="914400" lvl="1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OpenStax General Biology 2e (Clark et al)</a:t>
            </a:r>
            <a:endParaRPr sz="1800"/>
          </a:p>
          <a:p>
            <a:pPr marL="1371600" lvl="2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CCSF, SDCC, Citrus College, Palo Verde College</a:t>
            </a:r>
            <a:endParaRPr sz="1800"/>
          </a:p>
          <a:p>
            <a:pPr marL="914400" lvl="1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OpenStax Concepts of Biology (Fowler et al)</a:t>
            </a:r>
            <a:endParaRPr sz="1800"/>
          </a:p>
          <a:p>
            <a: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SDCC, Citrus College, Palo Verde College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Ancillaries:</a:t>
            </a:r>
            <a:endParaRPr/>
          </a:p>
          <a:p>
            <a:pPr marL="914400" lvl="1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ADAPT General Biology (OpenStax) Assignments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On-screen Show (4:3)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Gill Sans</vt:lpstr>
      <vt:lpstr>Gallery</vt:lpstr>
      <vt:lpstr>Welcome!</vt:lpstr>
      <vt:lpstr>Open Educational Resources (OER) for Biology – Needs and Usage</vt:lpstr>
      <vt:lpstr>Event Description</vt:lpstr>
      <vt:lpstr>Event Description</vt:lpstr>
      <vt:lpstr>Presenters</vt:lpstr>
      <vt:lpstr>Overview</vt:lpstr>
      <vt:lpstr>Biology Collaboration Cohort Wrap-Up</vt:lpstr>
      <vt:lpstr>Biology OER Usage (Mentimeter)</vt:lpstr>
      <vt:lpstr>Biology OER Usage: General Biology</vt:lpstr>
      <vt:lpstr>Biology OER Usage: General Biology</vt:lpstr>
      <vt:lpstr>Biology OER Usage: Anatomy and Physiology</vt:lpstr>
      <vt:lpstr>Biology OER Usage: Other Biology Resources</vt:lpstr>
      <vt:lpstr>Microbiology Ancillaries</vt:lpstr>
      <vt:lpstr>Biology OER Needs Discussion</vt:lpstr>
      <vt:lpstr>Resources</vt:lpstr>
      <vt:lpstr>Questions / Discussions / Comments</vt:lpstr>
      <vt:lpstr>And to contact us…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1</cp:revision>
  <dcterms:modified xsi:type="dcterms:W3CDTF">2024-10-16T15:07:17Z</dcterms:modified>
</cp:coreProperties>
</file>