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Gill Sans"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eBX4VH6hOA2YRDq/vIwOPBWod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kXVO-Juur0i12Y8_DdChhr4abdcEgGoJb8QhR0C_X9Q/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o.boarddocs.com/ca/cccchan/Board.nsf/files/D8528T00FDFC/$file/proposed-regulatory-text-burden-free-access-(1st%20read)-v3-a11y.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700" u="sng">
                <a:solidFill>
                  <a:schemeClr val="hlink"/>
                </a:solidFill>
                <a:hlinkClick r:id="rId3"/>
              </a:rPr>
              <a:t>https://docs.google.com/document/d/1kXVO-Juur0i12Y8_DdChhr4abdcEgGoJb8QhR0C_X9Q/edit?usp=sharing</a:t>
            </a:r>
            <a:r>
              <a:rPr lang="en-US" sz="1700">
                <a:solidFill>
                  <a:srgbClr val="FF0000"/>
                </a:solidFill>
              </a:rPr>
              <a:t> </a:t>
            </a:r>
            <a:endParaRPr sz="1700">
              <a:solidFill>
                <a:srgbClr val="FF0000"/>
              </a:solidFill>
            </a:endParaRPr>
          </a:p>
        </p:txBody>
      </p:sp>
      <p:sp>
        <p:nvSpPr>
          <p:cNvPr id="94" name="Google Shape;9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add you to the listserv it you are not on it already.</a:t>
            </a:r>
            <a:endParaRPr/>
          </a:p>
        </p:txBody>
      </p:sp>
      <p:sp>
        <p:nvSpPr>
          <p:cNvPr id="173" name="Google Shape;17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endParaRPr sz="1800">
              <a:latin typeface="Arial"/>
              <a:ea typeface="Arial"/>
              <a:cs typeface="Arial"/>
              <a:sym typeface="Arial"/>
            </a:endParaRPr>
          </a:p>
          <a:p>
            <a:pPr marL="228600" marR="0" lvl="0" indent="0" algn="l" rtl="0">
              <a:lnSpc>
                <a:spcPct val="100000"/>
              </a:lnSpc>
              <a:spcBef>
                <a:spcPts val="0"/>
              </a:spcBef>
              <a:spcAft>
                <a:spcPts val="0"/>
              </a:spcAft>
              <a:buSzPts val="1400"/>
              <a:buNone/>
            </a:pPr>
            <a:r>
              <a:rPr lang="en-US" sz="1800">
                <a:latin typeface="Times New Roman"/>
                <a:ea typeface="Times New Roman"/>
                <a:cs typeface="Times New Roman"/>
                <a:sym typeface="Times New Roman"/>
              </a:rPr>
              <a:t>Videos are available!</a:t>
            </a:r>
            <a:endParaRPr sz="1800">
              <a:latin typeface="Times New Roman"/>
              <a:ea typeface="Times New Roman"/>
              <a:cs typeface="Times New Roman"/>
              <a:sym typeface="Times New Roman"/>
            </a:endParaRPr>
          </a:p>
          <a:p>
            <a:pPr marL="228600" marR="0" lvl="0" indent="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p:txBody>
      </p:sp>
      <p:sp>
        <p:nvSpPr>
          <p:cNvPr id="214" name="Google Shape;21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3" name="Google Shape;10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***All the latest information and resources are made available on the OERI’s OER and ZTC page.</a:t>
            </a:r>
            <a:endParaRPr/>
          </a:p>
        </p:txBody>
      </p:sp>
      <p:sp>
        <p:nvSpPr>
          <p:cNvPr id="227" name="Google Shape;227;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highlight>
                  <a:srgbClr val="FFFF00"/>
                </a:highlight>
              </a:rPr>
              <a:t>Draft regulation as of August 15, 2024 - </a:t>
            </a:r>
            <a:r>
              <a:rPr lang="en-US" u="sng">
                <a:solidFill>
                  <a:schemeClr val="hlink"/>
                </a:solidFill>
                <a:hlinkClick r:id="rId3"/>
              </a:rPr>
              <a:t>https://go.boarddocs.com/ca/cccchan/Board.nsf/files/D8528T00FDFC/$file/proposed-regulatory-text-burden-free-access-(1st%20read)-v3-a11y.pdf</a:t>
            </a:r>
            <a:br>
              <a:rPr lang="en-US"/>
            </a:br>
            <a:r>
              <a:rPr lang="en-US"/>
              <a:t>Slide updated 9-17-24</a:t>
            </a:r>
            <a:endParaRPr/>
          </a:p>
        </p:txBody>
      </p:sp>
      <p:sp>
        <p:nvSpPr>
          <p:cNvPr id="234" name="Google Shape;23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58fd55a31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f58fd55a3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Issues?</a:t>
            </a:r>
            <a:endParaRPr/>
          </a:p>
        </p:txBody>
      </p:sp>
      <p:sp>
        <p:nvSpPr>
          <p:cNvPr id="241" name="Google Shape;241;g2f58fd55a31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Issues?</a:t>
            </a:r>
            <a:endParaRPr/>
          </a:p>
        </p:txBody>
      </p:sp>
      <p:sp>
        <p:nvSpPr>
          <p:cNvPr id="248" name="Google Shape;24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https://leginfo.legislature.ca.gov/faces/billCompareClient.xhtml?bill_id=202320240AB607&amp;showamends=false</a:t>
            </a:r>
            <a:endParaRPr/>
          </a:p>
          <a:p>
            <a:pPr marL="457200" marR="0" lvl="0" indent="-228600" algn="l" rtl="0">
              <a:lnSpc>
                <a:spcPct val="100000"/>
              </a:lnSpc>
              <a:spcBef>
                <a:spcPts val="0"/>
              </a:spcBef>
              <a:spcAft>
                <a:spcPts val="0"/>
              </a:spcAft>
              <a:buSzPts val="1400"/>
              <a:buNone/>
            </a:pPr>
            <a:endParaRPr/>
          </a:p>
        </p:txBody>
      </p:sp>
      <p:sp>
        <p:nvSpPr>
          <p:cNvPr id="267" name="Google Shape;26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81708d6f4a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81708d6f4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81708d6f4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1708d6f4a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81708d6f4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281708d6f4a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81708d6f4a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81708d6f4a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17" name="Google Shape;317;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*New (sort of!)</a:t>
            </a:r>
            <a:endParaRPr/>
          </a:p>
        </p:txBody>
      </p:sp>
      <p:sp>
        <p:nvSpPr>
          <p:cNvPr id="118" name="Google Shape;11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OERI Listserv – you’re expected to sign up for it. This will provide you with the general newsletter – which you might choose to forward (as opposed to creating your own message on from the OERL one). You should also consider signing up for your discipline listserv – and you should encourage your faculty to as well. </a:t>
            </a:r>
            <a:endParaRPr/>
          </a:p>
        </p:txBody>
      </p:sp>
      <p:sp>
        <p:nvSpPr>
          <p:cNvPr id="132" name="Google Shape;13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Discipline list-servs are used for discipline-specific communications – recruiting Discipline Leads, sharing new resources, matchmaking for projects, etc. </a:t>
            </a:r>
            <a:endParaRPr/>
          </a:p>
        </p:txBody>
      </p:sp>
      <p:sp>
        <p:nvSpPr>
          <p:cNvPr id="139" name="Google Shape;13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0"/>
        <p:cNvGrpSpPr/>
        <p:nvPr/>
      </p:nvGrpSpPr>
      <p:grpSpPr>
        <a:xfrm>
          <a:off x="0" y="0"/>
          <a:ext cx="0" cy="0"/>
          <a:chOff x="0" y="0"/>
          <a:chExt cx="0" cy="0"/>
        </a:xfrm>
      </p:grpSpPr>
      <p:sp>
        <p:nvSpPr>
          <p:cNvPr id="81" name="Google Shape;81;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2" name="Google Shape;82;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84" name="Google Shape;84;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7"/>
        <p:cNvGrpSpPr/>
        <p:nvPr/>
      </p:nvGrpSpPr>
      <p:grpSpPr>
        <a:xfrm>
          <a:off x="0" y="0"/>
          <a:ext cx="0" cy="0"/>
          <a:chOff x="0" y="0"/>
          <a:chExt cx="0" cy="0"/>
        </a:xfrm>
      </p:grpSpPr>
      <p:sp>
        <p:nvSpPr>
          <p:cNvPr id="88" name="Google Shape;88;p6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9" name="Google Shape;89;p6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91" name="Google Shape;91;p69"/>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21"/>
        <p:cNvGrpSpPr/>
        <p:nvPr/>
      </p:nvGrpSpPr>
      <p:grpSpPr>
        <a:xfrm>
          <a:off x="0" y="0"/>
          <a:ext cx="0" cy="0"/>
          <a:chOff x="0" y="0"/>
          <a:chExt cx="0" cy="0"/>
        </a:xfrm>
      </p:grpSpPr>
      <p:pic>
        <p:nvPicPr>
          <p:cNvPr id="22" name="Google Shape;22;p67"/>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3" name="Google Shape;23;p67"/>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7"/>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25" name="Google Shape;25;p67"/>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6" name="Google Shape;26;p67"/>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7"/>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27"/>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27"/>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27"/>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5" name="Google Shape;35;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8" name="Google Shape;38;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0"/>
        <p:cNvGrpSpPr/>
        <p:nvPr/>
      </p:nvGrpSpPr>
      <p:grpSpPr>
        <a:xfrm>
          <a:off x="0" y="0"/>
          <a:ext cx="0" cy="0"/>
          <a:chOff x="0" y="0"/>
          <a:chExt cx="0" cy="0"/>
        </a:xfrm>
      </p:grpSpPr>
      <p:sp>
        <p:nvSpPr>
          <p:cNvPr id="41" name="Google Shape;41;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2" name="Google Shape;42;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3" name="Google Shape;43;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48"/>
        <p:cNvGrpSpPr/>
        <p:nvPr/>
      </p:nvGrpSpPr>
      <p:grpSpPr>
        <a:xfrm>
          <a:off x="0" y="0"/>
          <a:ext cx="0" cy="0"/>
          <a:chOff x="0" y="0"/>
          <a:chExt cx="0" cy="0"/>
        </a:xfrm>
      </p:grpSpPr>
      <p:sp>
        <p:nvSpPr>
          <p:cNvPr id="49" name="Google Shape;49;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0" name="Google Shape;50;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51" name="Google Shape;51;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54" name="Google Shape;54;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56"/>
        <p:cNvGrpSpPr/>
        <p:nvPr/>
      </p:nvGrpSpPr>
      <p:grpSpPr>
        <a:xfrm>
          <a:off x="0" y="0"/>
          <a:ext cx="0" cy="0"/>
          <a:chOff x="0" y="0"/>
          <a:chExt cx="0" cy="0"/>
        </a:xfrm>
      </p:grpSpPr>
      <p:sp>
        <p:nvSpPr>
          <p:cNvPr id="57" name="Google Shape;57;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8" name="Google Shape;58;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59" name="Google Shape;59;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a:spLocks noGrp="1"/>
          </p:cNvSpPr>
          <p:nvPr>
            <p:ph type="pic" idx="2"/>
          </p:nvPr>
        </p:nvSpPr>
        <p:spPr>
          <a:xfrm>
            <a:off x="5449305" y="797578"/>
            <a:ext cx="2841836" cy="5248677"/>
          </a:xfrm>
          <a:prstGeom prst="rect">
            <a:avLst/>
          </a:prstGeom>
          <a:solidFill>
            <a:srgbClr val="D8D8D8"/>
          </a:solidFill>
          <a:ln>
            <a:noFill/>
          </a:ln>
        </p:spPr>
      </p:sp>
      <p:sp>
        <p:nvSpPr>
          <p:cNvPr id="61" name="Google Shape;61;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62" name="Google Shape;62;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64"/>
        <p:cNvGrpSpPr/>
        <p:nvPr/>
      </p:nvGrpSpPr>
      <p:grpSpPr>
        <a:xfrm>
          <a:off x="0" y="0"/>
          <a:ext cx="0" cy="0"/>
          <a:chOff x="0" y="0"/>
          <a:chExt cx="0" cy="0"/>
        </a:xfrm>
      </p:grpSpPr>
      <p:cxnSp>
        <p:nvCxnSpPr>
          <p:cNvPr id="65" name="Google Shape;65;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66" name="Google Shape;66;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7" name="Google Shape;67;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8" name="Google Shape;68;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71"/>
        <p:cNvGrpSpPr/>
        <p:nvPr/>
      </p:nvGrpSpPr>
      <p:grpSpPr>
        <a:xfrm>
          <a:off x="0" y="0"/>
          <a:ext cx="0" cy="0"/>
          <a:chOff x="0" y="0"/>
          <a:chExt cx="0" cy="0"/>
        </a:xfrm>
      </p:grpSpPr>
      <p:cxnSp>
        <p:nvCxnSpPr>
          <p:cNvPr id="72" name="Google Shape;72;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73" name="Google Shape;73;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4" name="Google Shape;74;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6" name="Google Shape;76;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unsplash.com/s/photos/goal?utm_source=unsplash&amp;utm_medium=referral&amp;utm_content=creditCopyText" TargetMode="External"/><Relationship Id="rId4" Type="http://schemas.openxmlformats.org/officeDocument/2006/relationships/hyperlink" Target="https://unsplash.com/@markuswinkler?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unsplash.com/photos/St4qInZrYC4?utm_source=unsplash&amp;utm_medium=referral&amp;utm_content=creditCopyText" TargetMode="External"/><Relationship Id="rId4" Type="http://schemas.openxmlformats.org/officeDocument/2006/relationships/hyperlink" Target="https://unsplash.com/@blnk_kanvas?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unsplash.com/@jamie452?utm_content=creditCopyText&amp;utm_medium=referral&amp;utm_source=unsplash"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pixabay.com/service/license-summary/" TargetMode="External"/><Relationship Id="rId5" Type="http://schemas.openxmlformats.org/officeDocument/2006/relationships/hyperlink" Target="https://pixabay.com/users/hans-2/" TargetMode="External"/><Relationship Id="rId4" Type="http://schemas.openxmlformats.org/officeDocument/2006/relationships/hyperlink" Target="https://pixabay.com/photos/clouds-heaven-blue-white-1117584/https:/pixabay.com/photos/clouds-heaven-blue-white-111758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sccc-oeri.org/2024/06/13/open-educational-resources-oer-integration-embedded-content-and-peer-online-course-review-pocr-guidelin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eri.org/california-community-colleges-open-educational-resourc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3cmediasolutions.org/privid/444987?key=ceef8e5079eb47fd53fd75ae7afe35f6da6bd61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tinyurl.com/CalOERYouTub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youtu.be/8Wb0rlIPc80?si=9R07thuNM0iUxlMt" TargetMode="External"/><Relationship Id="rId5" Type="http://schemas.openxmlformats.org/officeDocument/2006/relationships/hyperlink" Target="https://youtu.be/IedEwvvzmi0?si=d8ZMLMWauAR1FvF7" TargetMode="External"/><Relationship Id="rId4" Type="http://schemas.openxmlformats.org/officeDocument/2006/relationships/hyperlink" Target="https://youtu.be/Ohu4nX-Qwlk?si=KfVTsKuuP9TNgE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eginfo.legislature.ca.gov/faces/billCompareClient.xhtml?bill_id=202320240AB607&amp;showamends=fals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eginfo.legislature.ca.gov/faces/billCompareClient.xhtml?bill_id=202320240AB607&amp;showamends=fals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ebdata.cccco.edu/ded/2024/xb12.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photos/person-holding-compass-facing-towards-green-pine-trees-_94HLr_QXo8?utm_content=creditCopyText&amp;utm_medium=referral&amp;utm_source=unsplash" TargetMode="External"/><Relationship Id="rId4" Type="http://schemas.openxmlformats.org/officeDocument/2006/relationships/hyperlink" Target="https://unsplash.com/@jamie452?utm_content=creditCopyText&amp;utm_medium=referral&amp;utm_source=unsplash"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asccc-oeri.org/zero-textbook-cost-ztc-program-collaboration-cohort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asccc-oeri.org/ztc-acceleration-grant-collaboration-cohort-outcom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asccc-oeri.org/about-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asccc.org/sign-our-newsletter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ccconlineed.instructure.com/enroll/7RJL33"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tinyurl.com/ASCCC-Open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OER4ZT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 OER Liaisons!</a:t>
            </a:r>
            <a:endParaRPr sz="4800">
              <a:latin typeface="Arial"/>
              <a:ea typeface="Arial"/>
              <a:cs typeface="Arial"/>
              <a:sym typeface="Arial"/>
            </a:endParaRPr>
          </a:p>
        </p:txBody>
      </p:sp>
      <p:sp>
        <p:nvSpPr>
          <p:cNvPr id="97" name="Google Shape;97;p1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sz="2400"/>
              <a:t>On behalf of the ASCCC OERI, we are pleased to have you here for one of our term “kick-offs”.</a:t>
            </a:r>
            <a:endParaRPr sz="240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a:t>If you are not already muted, please mute yourself upon arrival. As this is set up as a meeting, we will be able to have an actual discussion – but we need all those who are not speaking to be muted.</a:t>
            </a:r>
            <a:endParaRPr/>
          </a:p>
          <a:p>
            <a:pPr marL="171446" lvl="0" indent="-171446" algn="l" rtl="0">
              <a:lnSpc>
                <a:spcPct val="120000"/>
              </a:lnSpc>
              <a:spcBef>
                <a:spcPts val="750"/>
              </a:spcBef>
              <a:spcAft>
                <a:spcPts val="0"/>
              </a:spcAft>
              <a:buSzPts val="2400"/>
              <a:buChar char="•"/>
            </a:pPr>
            <a:r>
              <a:rPr lang="en-US" sz="2400"/>
              <a:t>You are also encouraged to use the “chat” feature.</a:t>
            </a:r>
            <a:endParaRPr/>
          </a:p>
          <a:p>
            <a:pPr marL="171446" lvl="0" indent="-69846" algn="l" rtl="0">
              <a:lnSpc>
                <a:spcPct val="120000"/>
              </a:lnSpc>
              <a:spcBef>
                <a:spcPts val="750"/>
              </a:spcBef>
              <a:spcAft>
                <a:spcPts val="0"/>
              </a:spcAft>
              <a:buSzPts val="1600"/>
              <a:buNone/>
            </a:pPr>
            <a:endParaRPr/>
          </a:p>
          <a:p>
            <a:pPr marL="171446" lvl="0" indent="-171446" algn="l" rtl="0">
              <a:lnSpc>
                <a:spcPct val="120000"/>
              </a:lnSpc>
              <a:spcBef>
                <a:spcPts val="750"/>
              </a:spcBef>
              <a:spcAft>
                <a:spcPts val="0"/>
              </a:spcAft>
              <a:buSzPts val="1600"/>
              <a:buNone/>
            </a:pPr>
            <a:endParaRPr/>
          </a:p>
        </p:txBody>
      </p:sp>
      <p:pic>
        <p:nvPicPr>
          <p:cNvPr id="98" name="Google Shape;98;p15" descr="Welcome to the chat button from Zoom&#10;"/>
          <p:cNvPicPr preferRelativeResize="0"/>
          <p:nvPr/>
        </p:nvPicPr>
        <p:blipFill rotWithShape="1">
          <a:blip r:embed="rId3">
            <a:alphaModFix/>
          </a:blip>
          <a:srcRect/>
          <a:stretch/>
        </p:blipFill>
        <p:spPr>
          <a:xfrm>
            <a:off x="5497701" y="5617100"/>
            <a:ext cx="2616200" cy="889000"/>
          </a:xfrm>
          <a:prstGeom prst="rect">
            <a:avLst/>
          </a:prstGeom>
          <a:noFill/>
          <a:ln>
            <a:noFill/>
          </a:ln>
        </p:spPr>
      </p:pic>
      <p:pic>
        <p:nvPicPr>
          <p:cNvPr id="99" name="Google Shape;99;p15" descr="Unmute and Start Video button on Zoom"/>
          <p:cNvPicPr preferRelativeResize="0"/>
          <p:nvPr/>
        </p:nvPicPr>
        <p:blipFill rotWithShape="1">
          <a:blip r:embed="rId4">
            <a:alphaModFix/>
          </a:blip>
          <a:srcRect/>
          <a:stretch/>
        </p:blipFill>
        <p:spPr>
          <a:xfrm>
            <a:off x="1227086" y="5737760"/>
            <a:ext cx="2755900" cy="64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OERI’s Goal?</a:t>
            </a:r>
            <a:endParaRPr sz="4400">
              <a:latin typeface="Arial"/>
              <a:ea typeface="Arial"/>
              <a:cs typeface="Arial"/>
              <a:sym typeface="Arial"/>
            </a:endParaRPr>
          </a:p>
        </p:txBody>
      </p:sp>
      <p:sp>
        <p:nvSpPr>
          <p:cNvPr id="162" name="Google Shape;162;p4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sz="2800">
                <a:latin typeface="Arial"/>
                <a:ea typeface="Arial"/>
                <a:cs typeface="Arial"/>
                <a:sym typeface="Arial"/>
              </a:rPr>
              <a:t>Increase the use of open educational resources in lieu of commercial texts by all reasonable means available.</a:t>
            </a:r>
            <a:endParaRPr/>
          </a:p>
          <a:p>
            <a:pPr marL="0" lvl="0" indent="0" algn="l" rtl="0">
              <a:lnSpc>
                <a:spcPct val="100000"/>
              </a:lnSpc>
              <a:spcBef>
                <a:spcPts val="0"/>
              </a:spcBef>
              <a:spcAft>
                <a:spcPts val="0"/>
              </a:spcAft>
              <a:buSzPts val="4800"/>
              <a:buNone/>
            </a:pPr>
            <a:endParaRPr sz="3200">
              <a:latin typeface="Arial"/>
              <a:ea typeface="Arial"/>
              <a:cs typeface="Arial"/>
              <a:sym typeface="Arial"/>
            </a:endParaRPr>
          </a:p>
          <a:p>
            <a:pPr marL="0" lvl="0" indent="0" algn="l" rtl="0">
              <a:lnSpc>
                <a:spcPct val="100000"/>
              </a:lnSpc>
              <a:spcBef>
                <a:spcPts val="0"/>
              </a:spcBef>
              <a:spcAft>
                <a:spcPts val="0"/>
              </a:spcAft>
              <a:buSzPts val="4800"/>
              <a:buNone/>
            </a:pPr>
            <a:endParaRPr sz="3200">
              <a:latin typeface="Arial"/>
              <a:ea typeface="Arial"/>
              <a:cs typeface="Arial"/>
              <a:sym typeface="Arial"/>
            </a:endParaRPr>
          </a:p>
        </p:txBody>
      </p:sp>
      <p:pic>
        <p:nvPicPr>
          <p:cNvPr id="163" name="Google Shape;163;p44" descr="Image of a typewriter with a paper in the end with the words &quot;Goals&quot; typed out."/>
          <p:cNvPicPr preferRelativeResize="0"/>
          <p:nvPr/>
        </p:nvPicPr>
        <p:blipFill rotWithShape="1">
          <a:blip r:embed="rId3">
            <a:alphaModFix/>
          </a:blip>
          <a:srcRect/>
          <a:stretch/>
        </p:blipFill>
        <p:spPr>
          <a:xfrm>
            <a:off x="1326870" y="3819350"/>
            <a:ext cx="6726074" cy="2548656"/>
          </a:xfrm>
          <a:prstGeom prst="rect">
            <a:avLst/>
          </a:prstGeom>
          <a:noFill/>
          <a:ln>
            <a:noFill/>
          </a:ln>
        </p:spPr>
      </p:pic>
      <p:sp>
        <p:nvSpPr>
          <p:cNvPr id="164" name="Google Shape;164;p44"/>
          <p:cNvSpPr/>
          <p:nvPr/>
        </p:nvSpPr>
        <p:spPr>
          <a:xfrm>
            <a:off x="2961630" y="6472692"/>
            <a:ext cx="3220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Markus Winkler</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Increase OER Use By…</a:t>
            </a:r>
            <a:endParaRPr sz="4400">
              <a:latin typeface="Arial"/>
              <a:ea typeface="Arial"/>
              <a:cs typeface="Arial"/>
              <a:sym typeface="Arial"/>
            </a:endParaRPr>
          </a:p>
        </p:txBody>
      </p:sp>
      <p:sp>
        <p:nvSpPr>
          <p:cNvPr id="170" name="Google Shape;170;p4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Arial"/>
              <a:buChar char="•"/>
            </a:pPr>
            <a:r>
              <a:rPr lang="en-US" sz="2800">
                <a:latin typeface="Arial"/>
                <a:ea typeface="Arial"/>
                <a:cs typeface="Arial"/>
                <a:sym typeface="Arial"/>
              </a:rPr>
              <a:t>Increasing awareness</a:t>
            </a:r>
            <a:endParaRPr sz="2800">
              <a:latin typeface="Arial"/>
              <a:ea typeface="Arial"/>
              <a:cs typeface="Arial"/>
              <a:sym typeface="Arial"/>
            </a:endParaRPr>
          </a:p>
          <a:p>
            <a:pPr marL="457200" lvl="0" indent="-406400" algn="l" rtl="0">
              <a:lnSpc>
                <a:spcPct val="100000"/>
              </a:lnSpc>
              <a:spcBef>
                <a:spcPts val="1000"/>
              </a:spcBef>
              <a:spcAft>
                <a:spcPts val="0"/>
              </a:spcAft>
              <a:buSzPts val="2800"/>
              <a:buFont typeface="Arial"/>
              <a:buChar char="•"/>
            </a:pPr>
            <a:r>
              <a:rPr lang="en-US" sz="2800">
                <a:latin typeface="Arial"/>
                <a:ea typeface="Arial"/>
                <a:cs typeface="Arial"/>
                <a:sym typeface="Arial"/>
              </a:rPr>
              <a:t>Increasing the availability of high-quality OER</a:t>
            </a:r>
            <a:endParaRPr sz="2800">
              <a:latin typeface="Arial"/>
              <a:ea typeface="Arial"/>
              <a:cs typeface="Arial"/>
              <a:sym typeface="Arial"/>
            </a:endParaRPr>
          </a:p>
          <a:p>
            <a:pPr marL="457200" lvl="0" indent="-406400" algn="l" rtl="0">
              <a:lnSpc>
                <a:spcPct val="100000"/>
              </a:lnSpc>
              <a:spcBef>
                <a:spcPts val="1000"/>
              </a:spcBef>
              <a:spcAft>
                <a:spcPts val="0"/>
              </a:spcAft>
              <a:buSzPts val="2800"/>
              <a:buFont typeface="Arial"/>
              <a:buChar char="•"/>
            </a:pPr>
            <a:r>
              <a:rPr lang="en-US" sz="2800">
                <a:latin typeface="Arial"/>
                <a:ea typeface="Arial"/>
                <a:cs typeface="Arial"/>
                <a:sym typeface="Arial"/>
              </a:rPr>
              <a:t>Making the adoption of OER easier</a:t>
            </a:r>
            <a:endParaRPr sz="2800">
              <a:latin typeface="Arial"/>
              <a:ea typeface="Arial"/>
              <a:cs typeface="Arial"/>
              <a:sym typeface="Arial"/>
            </a:endParaRPr>
          </a:p>
          <a:p>
            <a:pPr marL="457200" lvl="0" indent="-406400" algn="l" rtl="0">
              <a:lnSpc>
                <a:spcPct val="100000"/>
              </a:lnSpc>
              <a:spcBef>
                <a:spcPts val="1000"/>
              </a:spcBef>
              <a:spcAft>
                <a:spcPts val="1000"/>
              </a:spcAft>
              <a:buSzPts val="2800"/>
              <a:buFont typeface="Arial"/>
              <a:buChar char="•"/>
            </a:pPr>
            <a:r>
              <a:rPr lang="en-US" sz="2800">
                <a:latin typeface="Arial"/>
                <a:ea typeface="Arial"/>
                <a:cs typeface="Arial"/>
                <a:sym typeface="Arial"/>
              </a:rPr>
              <a:t>Supporting you to help your faculty join us…</a:t>
            </a:r>
            <a:endParaRPr sz="28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Fall 2024 OERL Expectations </a:t>
            </a:r>
            <a:endParaRPr sz="4400">
              <a:latin typeface="Arial"/>
              <a:ea typeface="Arial"/>
              <a:cs typeface="Arial"/>
              <a:sym typeface="Arial"/>
            </a:endParaRPr>
          </a:p>
        </p:txBody>
      </p:sp>
      <p:sp>
        <p:nvSpPr>
          <p:cNvPr id="176" name="Google Shape;176;p46"/>
          <p:cNvSpPr txBox="1">
            <a:spLocks noGrp="1"/>
          </p:cNvSpPr>
          <p:nvPr>
            <p:ph type="body" idx="1"/>
          </p:nvPr>
        </p:nvSpPr>
        <p:spPr>
          <a:xfrm>
            <a:off x="1088675" y="2015724"/>
            <a:ext cx="7202400" cy="4602300"/>
          </a:xfrm>
          <a:prstGeom prst="rect">
            <a:avLst/>
          </a:prstGeom>
          <a:noFill/>
          <a:ln>
            <a:noFill/>
          </a:ln>
        </p:spPr>
        <p:txBody>
          <a:bodyPr spcFirstLastPara="1" wrap="square" lIns="91425" tIns="45700" rIns="91425" bIns="45700" anchor="t" anchorCtr="0">
            <a:noAutofit/>
          </a:bodyPr>
          <a:lstStyle/>
          <a:p>
            <a:pPr marL="533400" lvl="0" indent="-482600" algn="l" rtl="0">
              <a:lnSpc>
                <a:spcPct val="120000"/>
              </a:lnSpc>
              <a:spcBef>
                <a:spcPts val="750"/>
              </a:spcBef>
              <a:spcAft>
                <a:spcPts val="0"/>
              </a:spcAft>
              <a:buSzPts val="2000"/>
              <a:buFont typeface="Arial"/>
              <a:buAutoNum type="arabicPeriod"/>
            </a:pPr>
            <a:r>
              <a:rPr lang="en-US" sz="2200"/>
              <a:t>Complete the revised version of the annual OERL survey. The survey will be forwarded to you no later than October 7.</a:t>
            </a:r>
            <a:endParaRPr sz="2000"/>
          </a:p>
          <a:p>
            <a:pPr marL="533400" lvl="0" indent="-482600" algn="l" rtl="0">
              <a:lnSpc>
                <a:spcPct val="120000"/>
              </a:lnSpc>
              <a:spcBef>
                <a:spcPts val="750"/>
              </a:spcBef>
              <a:spcAft>
                <a:spcPts val="0"/>
              </a:spcAft>
              <a:buSzPts val="2000"/>
              <a:buFont typeface="Arial"/>
              <a:buAutoNum type="arabicPeriod"/>
            </a:pPr>
            <a:r>
              <a:rPr lang="en-US" sz="2200"/>
              <a:t>Complete – and document – your Fall 2024 OER Liaison “attendance” activities (items 4 and 5) by Wednesday, December 11. Activities should be tracked throughout the term via the Fall 2024 Liaison Tracking Spreadsheet (tinyurl.com/OERL-2024F)</a:t>
            </a:r>
            <a:endParaRPr sz="2000"/>
          </a:p>
          <a:p>
            <a:pPr marL="533400" lvl="0" indent="-482600" algn="l" rtl="0">
              <a:lnSpc>
                <a:spcPct val="120000"/>
              </a:lnSpc>
              <a:spcBef>
                <a:spcPts val="750"/>
              </a:spcBef>
              <a:spcAft>
                <a:spcPts val="0"/>
              </a:spcAft>
              <a:buSzPts val="2000"/>
              <a:buFont typeface="Arial"/>
              <a:buAutoNum type="arabicPeriod"/>
            </a:pPr>
            <a:r>
              <a:rPr lang="en-US" sz="2200"/>
              <a:t>Attend an OER Liaison Fall 2024 Kick-Off.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Expectations (continued)</a:t>
            </a:r>
            <a:endParaRPr sz="4400">
              <a:latin typeface="Arial"/>
              <a:ea typeface="Arial"/>
              <a:cs typeface="Arial"/>
              <a:sym typeface="Arial"/>
            </a:endParaRPr>
          </a:p>
        </p:txBody>
      </p:sp>
      <p:sp>
        <p:nvSpPr>
          <p:cNvPr id="182" name="Google Shape;182;p48"/>
          <p:cNvSpPr txBox="1">
            <a:spLocks noGrp="1"/>
          </p:cNvSpPr>
          <p:nvPr>
            <p:ph type="body" idx="1"/>
          </p:nvPr>
        </p:nvSpPr>
        <p:spPr>
          <a:xfrm>
            <a:off x="1088675" y="2015723"/>
            <a:ext cx="7202400" cy="4725300"/>
          </a:xfrm>
          <a:prstGeom prst="rect">
            <a:avLst/>
          </a:prstGeom>
          <a:noFill/>
          <a:ln>
            <a:noFill/>
          </a:ln>
        </p:spPr>
        <p:txBody>
          <a:bodyPr spcFirstLastPara="1" wrap="square" lIns="91425" tIns="45700" rIns="91425" bIns="45700" anchor="t" anchorCtr="0">
            <a:noAutofit/>
          </a:bodyPr>
          <a:lstStyle/>
          <a:p>
            <a:pPr marL="533400" lvl="0" indent="-469900" algn="l" rtl="0">
              <a:lnSpc>
                <a:spcPct val="120000"/>
              </a:lnSpc>
              <a:spcBef>
                <a:spcPts val="750"/>
              </a:spcBef>
              <a:spcAft>
                <a:spcPts val="0"/>
              </a:spcAft>
              <a:buSzPts val="1800"/>
              <a:buFont typeface="Arial"/>
              <a:buAutoNum type="arabicPeriod" startAt="5"/>
            </a:pPr>
            <a:r>
              <a:rPr lang="en-US" sz="2200"/>
              <a:t>Attend two additional OERI Webinars or OERL Conversations during the term or host an OERI Webinar or OERL Conversations during the term.</a:t>
            </a:r>
            <a:endParaRPr sz="1800"/>
          </a:p>
          <a:p>
            <a:pPr marL="533400" lvl="0" indent="-469900" algn="l" rtl="0">
              <a:lnSpc>
                <a:spcPct val="120000"/>
              </a:lnSpc>
              <a:spcBef>
                <a:spcPts val="750"/>
              </a:spcBef>
              <a:spcAft>
                <a:spcPts val="0"/>
              </a:spcAft>
              <a:buSzPts val="1800"/>
              <a:buFont typeface="Arial"/>
              <a:buAutoNum type="arabicPeriod" startAt="5"/>
            </a:pPr>
            <a:r>
              <a:rPr lang="en-US" sz="2200"/>
              <a:t>Communicate with your local senate and faculty regarding the work of the OERI, forwarding the OERI Newsletter broadly and reaching out to specific faculty and departments as warranted. </a:t>
            </a:r>
            <a:endParaRPr sz="1800"/>
          </a:p>
          <a:p>
            <a:pPr marL="533400" lvl="0" indent="-469900" algn="l" rtl="0">
              <a:lnSpc>
                <a:spcPct val="120000"/>
              </a:lnSpc>
              <a:spcBef>
                <a:spcPts val="750"/>
              </a:spcBef>
              <a:spcAft>
                <a:spcPts val="0"/>
              </a:spcAft>
              <a:buSzPts val="1800"/>
              <a:buFont typeface="Arial"/>
              <a:buAutoNum type="arabicPeriod" startAt="5"/>
            </a:pPr>
            <a:r>
              <a:rPr lang="en-US" sz="2200">
                <a:latin typeface="Arial"/>
                <a:ea typeface="Arial"/>
                <a:cs typeface="Arial"/>
                <a:sym typeface="Arial"/>
              </a:rPr>
              <a:t>Check-in at least twice with an OERI representative to share local needs and issues.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Important</a:t>
            </a:r>
            <a:endParaRPr/>
          </a:p>
        </p:txBody>
      </p:sp>
      <p:sp>
        <p:nvSpPr>
          <p:cNvPr id="188" name="Google Shape;188;p49"/>
          <p:cNvSpPr txBox="1">
            <a:spLocks noGrp="1"/>
          </p:cNvSpPr>
          <p:nvPr>
            <p:ph type="body" idx="1"/>
          </p:nvPr>
        </p:nvSpPr>
        <p:spPr>
          <a:xfrm>
            <a:off x="853440" y="2015735"/>
            <a:ext cx="4223057" cy="4039079"/>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750"/>
              </a:spcBef>
              <a:spcAft>
                <a:spcPts val="0"/>
              </a:spcAft>
              <a:buSzPts val="2600"/>
              <a:buChar char="•"/>
            </a:pPr>
            <a:r>
              <a:rPr lang="en-US" sz="2600"/>
              <a:t>You are our connection to your college.</a:t>
            </a:r>
            <a:endParaRPr sz="2600"/>
          </a:p>
          <a:p>
            <a:pPr marL="457200" lvl="0" indent="-393700" algn="l" rtl="0">
              <a:lnSpc>
                <a:spcPct val="100000"/>
              </a:lnSpc>
              <a:spcBef>
                <a:spcPts val="750"/>
              </a:spcBef>
              <a:spcAft>
                <a:spcPts val="0"/>
              </a:spcAft>
              <a:buSzPts val="2600"/>
              <a:buChar char="•"/>
            </a:pPr>
            <a:r>
              <a:rPr lang="en-US" sz="2600"/>
              <a:t>If you are not able to push communications to your college community as needed, please contact your Regional Representative for assistance.</a:t>
            </a:r>
            <a:endParaRPr sz="2600"/>
          </a:p>
        </p:txBody>
      </p:sp>
      <p:pic>
        <p:nvPicPr>
          <p:cNvPr id="189" name="Google Shape;189;p49" descr="A red rope tied to a tree branch&#10;&#10;Description automatically generated"/>
          <p:cNvPicPr preferRelativeResize="0"/>
          <p:nvPr/>
        </p:nvPicPr>
        <p:blipFill rotWithShape="1">
          <a:blip r:embed="rId3">
            <a:alphaModFix/>
          </a:blip>
          <a:srcRect/>
          <a:stretch/>
        </p:blipFill>
        <p:spPr>
          <a:xfrm>
            <a:off x="5433848" y="2523527"/>
            <a:ext cx="2983624" cy="1989083"/>
          </a:xfrm>
          <a:prstGeom prst="rect">
            <a:avLst/>
          </a:prstGeom>
          <a:noFill/>
          <a:ln>
            <a:noFill/>
          </a:ln>
        </p:spPr>
      </p:pic>
      <p:sp>
        <p:nvSpPr>
          <p:cNvPr id="190" name="Google Shape;190;p49"/>
          <p:cNvSpPr txBox="1"/>
          <p:nvPr/>
        </p:nvSpPr>
        <p:spPr>
          <a:xfrm>
            <a:off x="5596758" y="4754443"/>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Will O</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Summer Events / Developments</a:t>
            </a:r>
            <a:endParaRPr/>
          </a:p>
        </p:txBody>
      </p:sp>
      <p:sp>
        <p:nvSpPr>
          <p:cNvPr id="196" name="Google Shape;196;p50"/>
          <p:cNvSpPr txBox="1">
            <a:spLocks noGrp="1"/>
          </p:cNvSpPr>
          <p:nvPr>
            <p:ph type="body" idx="1"/>
          </p:nvPr>
        </p:nvSpPr>
        <p:spPr>
          <a:xfrm>
            <a:off x="2952600" y="2172775"/>
            <a:ext cx="5880900" cy="4039200"/>
          </a:xfrm>
          <a:prstGeom prst="rect">
            <a:avLst/>
          </a:prstGeom>
          <a:noFill/>
          <a:ln>
            <a:noFill/>
          </a:ln>
        </p:spPr>
        <p:txBody>
          <a:bodyPr spcFirstLastPara="1" wrap="square" lIns="91425" tIns="45700" rIns="91425" bIns="45700" anchor="t" anchorCtr="0">
            <a:normAutofit/>
          </a:bodyPr>
          <a:lstStyle/>
          <a:p>
            <a:pPr marL="457200" lvl="0" indent="-323850" algn="l" rtl="0">
              <a:lnSpc>
                <a:spcPct val="120000"/>
              </a:lnSpc>
              <a:spcBef>
                <a:spcPts val="750"/>
              </a:spcBef>
              <a:spcAft>
                <a:spcPts val="0"/>
              </a:spcAft>
              <a:buSzPts val="1500"/>
              <a:buChar char="●"/>
            </a:pPr>
            <a:r>
              <a:rPr lang="en-US" sz="3100"/>
              <a:t>Online Teaching Conference</a:t>
            </a:r>
            <a:endParaRPr sz="1500"/>
          </a:p>
          <a:p>
            <a:pPr marL="457200" lvl="0" indent="-323850" algn="l" rtl="0">
              <a:lnSpc>
                <a:spcPct val="120000"/>
              </a:lnSpc>
              <a:spcBef>
                <a:spcPts val="1200"/>
              </a:spcBef>
              <a:spcAft>
                <a:spcPts val="0"/>
              </a:spcAft>
              <a:buSzPts val="1500"/>
              <a:buChar char="●"/>
            </a:pPr>
            <a:r>
              <a:rPr lang="en-US" sz="3100"/>
              <a:t>Cal OER</a:t>
            </a:r>
            <a:endParaRPr sz="1500"/>
          </a:p>
          <a:p>
            <a:pPr marL="457200" lvl="0" indent="-323850" algn="l" rtl="0">
              <a:lnSpc>
                <a:spcPct val="120000"/>
              </a:lnSpc>
              <a:spcBef>
                <a:spcPts val="1200"/>
              </a:spcBef>
              <a:spcAft>
                <a:spcPts val="0"/>
              </a:spcAft>
              <a:buSzPts val="1500"/>
              <a:buChar char="●"/>
            </a:pPr>
            <a:r>
              <a:rPr lang="en-US" sz="3100"/>
              <a:t>IDEA Assessment</a:t>
            </a:r>
            <a:endParaRPr sz="1500"/>
          </a:p>
          <a:p>
            <a:pPr marL="457200" lvl="0" indent="-323850" algn="l" rtl="0">
              <a:lnSpc>
                <a:spcPct val="120000"/>
              </a:lnSpc>
              <a:spcBef>
                <a:spcPts val="1200"/>
              </a:spcBef>
              <a:spcAft>
                <a:spcPts val="0"/>
              </a:spcAft>
              <a:buSzPts val="1500"/>
              <a:buChar char="●"/>
            </a:pPr>
            <a:r>
              <a:rPr lang="en-US" sz="3100"/>
              <a:t>Regulations and Legislation</a:t>
            </a:r>
            <a:endParaRPr sz="3100"/>
          </a:p>
          <a:p>
            <a:pPr marL="457200" lvl="0" indent="-323850" algn="l" rtl="0">
              <a:lnSpc>
                <a:spcPct val="120000"/>
              </a:lnSpc>
              <a:spcBef>
                <a:spcPts val="1200"/>
              </a:spcBef>
              <a:spcAft>
                <a:spcPts val="1200"/>
              </a:spcAft>
              <a:buSzPts val="1500"/>
              <a:buChar char="●"/>
            </a:pPr>
            <a:r>
              <a:rPr lang="en-US" sz="3100"/>
              <a:t>OER and ZTC Developments</a:t>
            </a:r>
            <a:endParaRPr sz="3100"/>
          </a:p>
        </p:txBody>
      </p:sp>
      <p:pic>
        <p:nvPicPr>
          <p:cNvPr id="197" name="Google Shape;197;p50" descr="Image of the sun high in the sky during the afternoon as it is very bright. CLouds"/>
          <p:cNvPicPr preferRelativeResize="0"/>
          <p:nvPr/>
        </p:nvPicPr>
        <p:blipFill rotWithShape="1">
          <a:blip r:embed="rId3">
            <a:alphaModFix/>
          </a:blip>
          <a:srcRect l="20128" r="33116" b="20439"/>
          <a:stretch/>
        </p:blipFill>
        <p:spPr>
          <a:xfrm>
            <a:off x="609104" y="2570338"/>
            <a:ext cx="2186448" cy="2790324"/>
          </a:xfrm>
          <a:prstGeom prst="rect">
            <a:avLst/>
          </a:prstGeom>
          <a:noFill/>
          <a:ln>
            <a:noFill/>
          </a:ln>
        </p:spPr>
      </p:pic>
      <p:sp>
        <p:nvSpPr>
          <p:cNvPr id="198" name="Google Shape;198;p50"/>
          <p:cNvSpPr txBox="1"/>
          <p:nvPr/>
        </p:nvSpPr>
        <p:spPr>
          <a:xfrm>
            <a:off x="496475" y="5360650"/>
            <a:ext cx="2411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u="sng">
                <a:solidFill>
                  <a:schemeClr val="hlink"/>
                </a:solidFill>
                <a:hlinkClick r:id="rId4"/>
              </a:rPr>
              <a:t>Photo</a:t>
            </a:r>
            <a:r>
              <a:rPr lang="en-US" sz="1600"/>
              <a:t> by </a:t>
            </a:r>
            <a:r>
              <a:rPr lang="en-US" sz="1600" u="sng">
                <a:solidFill>
                  <a:schemeClr val="hlink"/>
                </a:solidFill>
                <a:hlinkClick r:id="rId5"/>
              </a:rPr>
              <a:t>Hans</a:t>
            </a:r>
            <a:r>
              <a:rPr lang="en-US" sz="1600"/>
              <a:t> on </a:t>
            </a:r>
            <a:r>
              <a:rPr lang="en-US" sz="1600" u="sng">
                <a:solidFill>
                  <a:schemeClr val="hlink"/>
                </a:solidFill>
                <a:hlinkClick r:id="rId6"/>
              </a:rPr>
              <a:t>Pixabay</a:t>
            </a:r>
            <a:r>
              <a:rPr lang="en-US" sz="1600">
                <a:uFill>
                  <a:noFill/>
                </a:uFill>
                <a:hlinkClick r:id="rId7"/>
              </a:rPr>
              <a:t> </a:t>
            </a:r>
            <a:endParaRPr sz="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Online Teaching Conference</a:t>
            </a:r>
            <a:endParaRPr/>
          </a:p>
        </p:txBody>
      </p:sp>
      <p:sp>
        <p:nvSpPr>
          <p:cNvPr id="204" name="Google Shape;204;p51"/>
          <p:cNvSpPr txBox="1">
            <a:spLocks noGrp="1"/>
          </p:cNvSpPr>
          <p:nvPr>
            <p:ph type="body" idx="1"/>
          </p:nvPr>
        </p:nvSpPr>
        <p:spPr>
          <a:xfrm>
            <a:off x="963250" y="2015725"/>
            <a:ext cx="7556100" cy="48423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750"/>
              </a:spcBef>
              <a:spcAft>
                <a:spcPts val="0"/>
              </a:spcAft>
              <a:buSzPts val="1900"/>
              <a:buChar char="•"/>
            </a:pPr>
            <a:r>
              <a:rPr lang="en-US" sz="2100"/>
              <a:t>OERI and LibreTexts at the OTC</a:t>
            </a:r>
            <a:endParaRPr sz="1900"/>
          </a:p>
          <a:p>
            <a:pPr marL="914400" lvl="1" indent="-336550" algn="l" rtl="0">
              <a:lnSpc>
                <a:spcPct val="120000"/>
              </a:lnSpc>
              <a:spcBef>
                <a:spcPts val="375"/>
              </a:spcBef>
              <a:spcAft>
                <a:spcPts val="0"/>
              </a:spcAft>
              <a:buSzPts val="1700"/>
              <a:buChar char="•"/>
            </a:pPr>
            <a:r>
              <a:rPr lang="en-US" sz="2100"/>
              <a:t> Recognizing the connection between distance education and connecting students to OER</a:t>
            </a:r>
            <a:endParaRPr sz="1700"/>
          </a:p>
          <a:p>
            <a:pPr marL="457200" lvl="0" indent="-349250" algn="l" rtl="0">
              <a:lnSpc>
                <a:spcPct val="120000"/>
              </a:lnSpc>
              <a:spcBef>
                <a:spcPts val="750"/>
              </a:spcBef>
              <a:spcAft>
                <a:spcPts val="0"/>
              </a:spcAft>
              <a:buSzPts val="1900"/>
              <a:buChar char="•"/>
            </a:pPr>
            <a:r>
              <a:rPr lang="en-US" sz="2100"/>
              <a:t>Ensuring awareness of ADAPT</a:t>
            </a:r>
            <a:endParaRPr sz="1900"/>
          </a:p>
          <a:p>
            <a:pPr marL="457200" lvl="0" indent="-349250" algn="l" rtl="0">
              <a:lnSpc>
                <a:spcPct val="120000"/>
              </a:lnSpc>
              <a:spcBef>
                <a:spcPts val="750"/>
              </a:spcBef>
              <a:spcAft>
                <a:spcPts val="0"/>
              </a:spcAft>
              <a:buSzPts val="1900"/>
              <a:buChar char="•"/>
            </a:pPr>
            <a:r>
              <a:rPr lang="en-US" sz="2100"/>
              <a:t>What connections need to be made between distance education and the OERI?</a:t>
            </a:r>
            <a:endParaRPr sz="1900"/>
          </a:p>
          <a:p>
            <a:pPr marL="457200" lvl="0" indent="-330200" algn="l" rtl="0">
              <a:lnSpc>
                <a:spcPct val="120000"/>
              </a:lnSpc>
              <a:spcBef>
                <a:spcPts val="750"/>
              </a:spcBef>
              <a:spcAft>
                <a:spcPts val="0"/>
              </a:spcAft>
              <a:buSzPts val="1600"/>
              <a:buChar char="•"/>
            </a:pPr>
            <a:r>
              <a:rPr lang="en-US" sz="2100"/>
              <a:t>2024 Spring CVC-OEI webinar – </a:t>
            </a:r>
            <a:r>
              <a:rPr lang="en-US" sz="2300" u="sng">
                <a:solidFill>
                  <a:schemeClr val="hlink"/>
                </a:solidFill>
                <a:hlinkClick r:id="rId3"/>
              </a:rPr>
              <a:t>Open Educational Resources (OER) Integration, Embedded Content, and Peer Online Course Review (POCR) Guidelines</a:t>
            </a:r>
            <a:endParaRPr sz="2100"/>
          </a:p>
          <a:p>
            <a:pPr marL="914400" lvl="1" indent="-342900" algn="l" rtl="0">
              <a:lnSpc>
                <a:spcPct val="120000"/>
              </a:lnSpc>
              <a:spcBef>
                <a:spcPts val="375"/>
              </a:spcBef>
              <a:spcAft>
                <a:spcPts val="0"/>
              </a:spcAft>
              <a:buSzPts val="1800"/>
              <a:buChar char="•"/>
            </a:pPr>
            <a:r>
              <a:rPr lang="en-US" sz="2000"/>
              <a:t>What other collaborations would support your local efforts?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OTC Keynote – Chancellor Christian</a:t>
            </a:r>
            <a:endParaRPr/>
          </a:p>
        </p:txBody>
      </p:sp>
      <p:sp>
        <p:nvSpPr>
          <p:cNvPr id="210" name="Google Shape;210;p5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68300" algn="l" rtl="0">
              <a:lnSpc>
                <a:spcPct val="120000"/>
              </a:lnSpc>
              <a:spcBef>
                <a:spcPts val="750"/>
              </a:spcBef>
              <a:spcAft>
                <a:spcPts val="0"/>
              </a:spcAft>
              <a:buSzPts val="2200"/>
              <a:buChar char="•"/>
            </a:pPr>
            <a:r>
              <a:rPr lang="en-US" sz="2400">
                <a:latin typeface="Arial"/>
                <a:ea typeface="Arial"/>
                <a:cs typeface="Arial"/>
                <a:sym typeface="Arial"/>
              </a:rPr>
              <a:t>The Chancellor discussed the intersection of artificial intelligence and OER and the importance of OER more generally. </a:t>
            </a:r>
            <a:endParaRPr sz="2200"/>
          </a:p>
          <a:p>
            <a:pPr marL="457200" lvl="0" indent="-368300" algn="l" rtl="0">
              <a:lnSpc>
                <a:spcPct val="120000"/>
              </a:lnSpc>
              <a:spcBef>
                <a:spcPts val="1000"/>
              </a:spcBef>
              <a:spcAft>
                <a:spcPts val="0"/>
              </a:spcAft>
              <a:buSzPts val="2200"/>
              <a:buChar char="•"/>
            </a:pPr>
            <a:r>
              <a:rPr lang="en-US" sz="2400">
                <a:latin typeface="Arial"/>
                <a:ea typeface="Arial"/>
                <a:cs typeface="Arial"/>
                <a:sym typeface="Arial"/>
              </a:rPr>
              <a:t>She also recognized OER as the key to ZTC – and encouraged attendees to visit the </a:t>
            </a:r>
            <a:r>
              <a:rPr lang="en-US" sz="2400" u="sng">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OERI’s curated OER collections</a:t>
            </a:r>
            <a:r>
              <a:rPr lang="en-US" sz="2400">
                <a:solidFill>
                  <a:schemeClr val="accent1"/>
                </a:solidFill>
                <a:latin typeface="Arial"/>
                <a:ea typeface="Arial"/>
                <a:cs typeface="Arial"/>
                <a:sym typeface="Arial"/>
              </a:rPr>
              <a:t>. </a:t>
            </a:r>
            <a:endParaRPr sz="2200">
              <a:solidFill>
                <a:schemeClr val="accent1"/>
              </a:solidFill>
            </a:endParaRPr>
          </a:p>
          <a:p>
            <a:pPr marL="457200" lvl="0" indent="-368300" algn="l" rtl="0">
              <a:lnSpc>
                <a:spcPct val="120000"/>
              </a:lnSpc>
              <a:spcBef>
                <a:spcPts val="1000"/>
              </a:spcBef>
              <a:spcAft>
                <a:spcPts val="0"/>
              </a:spcAft>
              <a:buSzPts val="2200"/>
              <a:buChar char="•"/>
            </a:pPr>
            <a:r>
              <a:rPr lang="en-US" sz="2400" u="sng">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View Chancellor Christian’s OTC Keynote</a:t>
            </a:r>
            <a:r>
              <a:rPr lang="en-US" sz="2400">
                <a:solidFill>
                  <a:schemeClr val="accent1"/>
                </a:solidFill>
                <a:latin typeface="Arial"/>
                <a:ea typeface="Arial"/>
                <a:cs typeface="Arial"/>
                <a:sym typeface="Arial"/>
              </a:rPr>
              <a:t>.</a:t>
            </a:r>
            <a:endParaRPr sz="2400">
              <a:solidFill>
                <a:schemeClr val="accent1"/>
              </a:solidFill>
              <a:latin typeface="Arial"/>
              <a:ea typeface="Arial"/>
              <a:cs typeface="Arial"/>
              <a:sym typeface="Arial"/>
            </a:endParaRPr>
          </a:p>
          <a:p>
            <a:pPr marL="457200" lvl="0" indent="-228600" algn="l" rtl="0">
              <a:lnSpc>
                <a:spcPct val="120000"/>
              </a:lnSpc>
              <a:spcBef>
                <a:spcPts val="1000"/>
              </a:spcBef>
              <a:spcAft>
                <a:spcPts val="0"/>
              </a:spcAft>
              <a:buSzPts val="1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Cal OER Keynote Presentations - </a:t>
            </a:r>
            <a:r>
              <a:rPr lang="en-US" u="sng">
                <a:hlinkClick r:id="rId3"/>
              </a:rPr>
              <a:t>tinyurl.com/CalOERYouTube</a:t>
            </a:r>
            <a:endParaRPr/>
          </a:p>
        </p:txBody>
      </p:sp>
      <p:sp>
        <p:nvSpPr>
          <p:cNvPr id="217" name="Google Shape;217;p53"/>
          <p:cNvSpPr txBox="1">
            <a:spLocks noGrp="1"/>
          </p:cNvSpPr>
          <p:nvPr>
            <p:ph type="body" idx="1"/>
          </p:nvPr>
        </p:nvSpPr>
        <p:spPr>
          <a:xfrm>
            <a:off x="851325" y="2015723"/>
            <a:ext cx="7966800" cy="4842300"/>
          </a:xfrm>
          <a:prstGeom prst="rect">
            <a:avLst/>
          </a:prstGeom>
          <a:noFill/>
          <a:ln>
            <a:noFill/>
          </a:ln>
        </p:spPr>
        <p:txBody>
          <a:bodyPr spcFirstLastPara="1" wrap="square" lIns="91425" tIns="45700" rIns="91425" bIns="45700" anchor="t" anchorCtr="0">
            <a:noAutofit/>
          </a:bodyPr>
          <a:lstStyle/>
          <a:p>
            <a:pPr marL="457200" lvl="0" indent="-361950" algn="l" rtl="0">
              <a:lnSpc>
                <a:spcPct val="120000"/>
              </a:lnSpc>
              <a:spcBef>
                <a:spcPts val="800"/>
              </a:spcBef>
              <a:spcAft>
                <a:spcPts val="0"/>
              </a:spcAft>
              <a:buSzPts val="2100"/>
              <a:buChar char="•"/>
            </a:pPr>
            <a:r>
              <a:rPr lang="en-US" sz="2100" u="sng">
                <a:solidFill>
                  <a:schemeClr val="hlink"/>
                </a:solidFill>
                <a:hlinkClick r:id="rId4"/>
              </a:rPr>
              <a:t>Shifting to Community Owned and Operated Open Knowledge</a:t>
            </a:r>
            <a:endParaRPr sz="2100"/>
          </a:p>
          <a:p>
            <a:pPr marL="914400" lvl="1" indent="-336550" algn="l" rtl="0">
              <a:lnSpc>
                <a:spcPct val="120000"/>
              </a:lnSpc>
              <a:spcBef>
                <a:spcPts val="0"/>
              </a:spcBef>
              <a:spcAft>
                <a:spcPts val="0"/>
              </a:spcAft>
              <a:buSzPts val="1700"/>
              <a:buChar char="•"/>
            </a:pPr>
            <a:r>
              <a:rPr lang="en-US" sz="1700"/>
              <a:t>Dr. Cable Green, Director of Open Knowledge, Creative Commons</a:t>
            </a:r>
            <a:endParaRPr sz="1700"/>
          </a:p>
          <a:p>
            <a:pPr marL="457200" lvl="0" indent="-361950" algn="l" rtl="0">
              <a:lnSpc>
                <a:spcPct val="120000"/>
              </a:lnSpc>
              <a:spcBef>
                <a:spcPts val="0"/>
              </a:spcBef>
              <a:spcAft>
                <a:spcPts val="0"/>
              </a:spcAft>
              <a:buSzPts val="2100"/>
              <a:buChar char="•"/>
            </a:pPr>
            <a:r>
              <a:rPr lang="en-US" sz="2100" u="sng">
                <a:solidFill>
                  <a:schemeClr val="hlink"/>
                </a:solidFill>
                <a:hlinkClick r:id="rId5"/>
              </a:rPr>
              <a:t>How Creative Commons Licensing Can Promote Equity and Innovation</a:t>
            </a:r>
            <a:endParaRPr sz="2100"/>
          </a:p>
          <a:p>
            <a:pPr marL="914400" lvl="1" indent="-336550" algn="l" rtl="0">
              <a:lnSpc>
                <a:spcPct val="120000"/>
              </a:lnSpc>
              <a:spcBef>
                <a:spcPts val="0"/>
              </a:spcBef>
              <a:spcAft>
                <a:spcPts val="0"/>
              </a:spcAft>
              <a:buSzPts val="1700"/>
              <a:buChar char="•"/>
            </a:pPr>
            <a:r>
              <a:rPr lang="en-US" sz="1700"/>
              <a:t>Speaker: Virginia Clinton-Lisell, PhD, Associate Professor in Educational Foundations and Research, University of North Dakota</a:t>
            </a:r>
            <a:endParaRPr sz="1700"/>
          </a:p>
          <a:p>
            <a:pPr marL="457200" lvl="0" indent="-361950" algn="l" rtl="0">
              <a:lnSpc>
                <a:spcPct val="120000"/>
              </a:lnSpc>
              <a:spcBef>
                <a:spcPts val="0"/>
              </a:spcBef>
              <a:spcAft>
                <a:spcPts val="0"/>
              </a:spcAft>
              <a:buSzPts val="2100"/>
              <a:buChar char="•"/>
            </a:pPr>
            <a:r>
              <a:rPr lang="en-US" sz="2100" u="sng">
                <a:solidFill>
                  <a:schemeClr val="hlink"/>
                </a:solidFill>
                <a:hlinkClick r:id="rId6"/>
              </a:rPr>
              <a:t>California Higher Education System Updates</a:t>
            </a:r>
            <a:endParaRPr sz="2100"/>
          </a:p>
          <a:p>
            <a:pPr marL="914400" lvl="1" indent="-336550" algn="l" rtl="0">
              <a:lnSpc>
                <a:spcPct val="120000"/>
              </a:lnSpc>
              <a:spcBef>
                <a:spcPts val="0"/>
              </a:spcBef>
              <a:spcAft>
                <a:spcPts val="0"/>
              </a:spcAft>
              <a:buSzPts val="1700"/>
              <a:buChar char="•"/>
            </a:pPr>
            <a:r>
              <a:rPr lang="en-US" sz="1700"/>
              <a:t>Representatives from California's three segments of public higher education, the California Community Colleges, the California State University, and the University of California, </a:t>
            </a:r>
            <a:endParaRPr sz="1700"/>
          </a:p>
          <a:p>
            <a:pPr marL="914400" lvl="1" indent="-336550" algn="l" rtl="0">
              <a:lnSpc>
                <a:spcPct val="120000"/>
              </a:lnSpc>
              <a:spcBef>
                <a:spcPts val="0"/>
              </a:spcBef>
              <a:spcAft>
                <a:spcPts val="0"/>
              </a:spcAft>
              <a:buSzPts val="1700"/>
              <a:buChar char="•"/>
            </a:pPr>
            <a:r>
              <a:rPr lang="en-US" sz="1700"/>
              <a:t>Updates on their systems' OER, zero-textbook-cost, and textbook affordability efforts. Legislation and state goals addressed, as appropriate. Questions and answer</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IDEA Assessment</a:t>
            </a:r>
            <a:endParaRPr/>
          </a:p>
        </p:txBody>
      </p:sp>
      <p:sp>
        <p:nvSpPr>
          <p:cNvPr id="223" name="Google Shape;223;p54"/>
          <p:cNvSpPr txBox="1">
            <a:spLocks noGrp="1"/>
          </p:cNvSpPr>
          <p:nvPr>
            <p:ph type="body" idx="1"/>
          </p:nvPr>
        </p:nvSpPr>
        <p:spPr>
          <a:xfrm>
            <a:off x="1088713" y="2172774"/>
            <a:ext cx="7202400" cy="45003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Char char="•"/>
            </a:pPr>
            <a:r>
              <a:rPr lang="en-US" sz="2400"/>
              <a:t>Over the summer, a small group of faculty piloted assessing existing OER with the IDEA Framework.</a:t>
            </a:r>
            <a:endParaRPr sz="2400"/>
          </a:p>
          <a:p>
            <a:pPr marL="457200" lvl="0" indent="-381000" algn="l" rtl="0">
              <a:lnSpc>
                <a:spcPct val="120000"/>
              </a:lnSpc>
              <a:spcBef>
                <a:spcPts val="0"/>
              </a:spcBef>
              <a:spcAft>
                <a:spcPts val="0"/>
              </a:spcAft>
              <a:buSzPts val="2400"/>
              <a:buChar char="•"/>
            </a:pPr>
            <a:r>
              <a:rPr lang="en-US" sz="2400"/>
              <a:t>Minor updates will be made to the Framework as a consequence of this process.</a:t>
            </a:r>
            <a:endParaRPr sz="2400"/>
          </a:p>
          <a:p>
            <a:pPr marL="457200" lvl="0" indent="-381000" algn="l" rtl="0">
              <a:lnSpc>
                <a:spcPct val="120000"/>
              </a:lnSpc>
              <a:spcBef>
                <a:spcPts val="0"/>
              </a:spcBef>
              <a:spcAft>
                <a:spcPts val="0"/>
              </a:spcAft>
              <a:buSzPts val="2400"/>
              <a:buChar char="•"/>
            </a:pPr>
            <a:r>
              <a:rPr lang="en-US" sz="2400"/>
              <a:t>Future trainings are planned as the OERI prepares to move forward with a formalized IDEA assessment process.</a:t>
            </a:r>
            <a:endParaRPr sz="2400"/>
          </a:p>
          <a:p>
            <a:pPr marL="457200" lvl="0" indent="-381000" algn="l" rtl="0">
              <a:lnSpc>
                <a:spcPct val="120000"/>
              </a:lnSpc>
              <a:spcBef>
                <a:spcPts val="0"/>
              </a:spcBef>
              <a:spcAft>
                <a:spcPts val="0"/>
              </a:spcAft>
              <a:buSzPts val="2400"/>
              <a:buChar char="•"/>
            </a:pPr>
            <a:r>
              <a:rPr lang="en-US" sz="2400"/>
              <a:t>Stay tuned for a webinar on the process and the findings.</a:t>
            </a:r>
            <a:endParaRPr sz="2400"/>
          </a:p>
        </p:txBody>
      </p:sp>
      <p:pic>
        <p:nvPicPr>
          <p:cNvPr id="224" name="Google Shape;224;p54" descr="cover of IDEA Framework"/>
          <p:cNvPicPr preferRelativeResize="0"/>
          <p:nvPr/>
        </p:nvPicPr>
        <p:blipFill>
          <a:blip r:embed="rId3">
            <a:alphaModFix/>
          </a:blip>
          <a:stretch>
            <a:fillRect/>
          </a:stretch>
        </p:blipFill>
        <p:spPr>
          <a:xfrm>
            <a:off x="6041325" y="181475"/>
            <a:ext cx="2950975" cy="1834250"/>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6"/>
          <p:cNvSpPr txBox="1">
            <a:spLocks noGrp="1"/>
          </p:cNvSpPr>
          <p:nvPr>
            <p:ph type="ctrTitle"/>
          </p:nvPr>
        </p:nvSpPr>
        <p:spPr>
          <a:xfrm>
            <a:off x="1127760" y="1661160"/>
            <a:ext cx="7041459" cy="248824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2800"/>
              <a:buNone/>
            </a:pPr>
            <a:r>
              <a:rPr lang="en-US" sz="4400"/>
              <a:t>ASCCC OERI Fall 2024 OER Liaison Kick-Off</a:t>
            </a:r>
            <a:endParaRPr/>
          </a:p>
        </p:txBody>
      </p:sp>
      <p:sp>
        <p:nvSpPr>
          <p:cNvPr id="106" name="Google Shape;106;p36"/>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20000"/>
              </a:lnSpc>
              <a:spcBef>
                <a:spcPts val="750"/>
              </a:spcBef>
              <a:spcAft>
                <a:spcPts val="0"/>
              </a:spcAft>
              <a:buSzPct val="128000"/>
              <a:buNone/>
            </a:pPr>
            <a:r>
              <a:rPr lang="en-US" sz="2000"/>
              <a:t>Revised September 17, 2024.</a:t>
            </a:r>
            <a:endParaRPr/>
          </a:p>
          <a:p>
            <a:pPr marL="0" lvl="0" indent="0" algn="l" rtl="0">
              <a:lnSpc>
                <a:spcPct val="120000"/>
              </a:lnSpc>
              <a:spcBef>
                <a:spcPts val="750"/>
              </a:spcBef>
              <a:spcAft>
                <a:spcPts val="0"/>
              </a:spcAft>
              <a:buSzPct val="128000"/>
              <a:buNone/>
            </a:pP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28000"/>
              <a:buNone/>
            </a:pPr>
            <a:r>
              <a:rPr lang="en-US" sz="2000"/>
              <a:t>Attribute this slide deck as: </a:t>
            </a:r>
            <a:r>
              <a:rPr lang="en-US" sz="2000" u="sng">
                <a:solidFill>
                  <a:schemeClr val="hlink"/>
                </a:solidFill>
                <a:hlinkClick r:id="rId4"/>
              </a:rPr>
              <a:t>"ASCCC OERI Fall 2024 OER Liaison Kick-Off"</a:t>
            </a:r>
            <a:r>
              <a:rPr lang="en-US" sz="2000"/>
              <a:t> by </a:t>
            </a:r>
            <a:r>
              <a:rPr lang="en-US" sz="2000" u="sng">
                <a:solidFill>
                  <a:schemeClr val="hlink"/>
                </a:solidFill>
                <a:hlinkClick r:id="rId5"/>
              </a:rPr>
              <a:t>ASCCC OERI</a:t>
            </a:r>
            <a:r>
              <a:rPr lang="en-US" sz="2000"/>
              <a:t> is licensed under </a:t>
            </a:r>
            <a:r>
              <a:rPr lang="en-US" sz="2000" u="sng">
                <a:solidFill>
                  <a:schemeClr val="hlink"/>
                </a:solidFill>
                <a:hlinkClick r:id="rId6"/>
              </a:rPr>
              <a:t>CC BY 4.0</a:t>
            </a:r>
            <a:r>
              <a:rPr lang="en-US" sz="2000"/>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5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Regulations and Legislation</a:t>
            </a:r>
            <a:endParaRPr/>
          </a:p>
        </p:txBody>
      </p:sp>
      <p:sp>
        <p:nvSpPr>
          <p:cNvPr id="230" name="Google Shape;230;p5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750"/>
              </a:spcBef>
              <a:spcAft>
                <a:spcPts val="0"/>
              </a:spcAft>
              <a:buSzPts val="1400"/>
              <a:buChar char="•"/>
            </a:pPr>
            <a:r>
              <a:rPr lang="en-US" sz="2400"/>
              <a:t>Burden-Free Draft Regulation </a:t>
            </a:r>
            <a:endParaRPr sz="2400"/>
          </a:p>
          <a:p>
            <a:pPr marL="914400" lvl="1" indent="-317500" algn="l" rtl="0">
              <a:lnSpc>
                <a:spcPct val="100000"/>
              </a:lnSpc>
              <a:spcBef>
                <a:spcPts val="1800"/>
              </a:spcBef>
              <a:spcAft>
                <a:spcPts val="0"/>
              </a:spcAft>
              <a:buSzPts val="1400"/>
              <a:buChar char="•"/>
            </a:pPr>
            <a:r>
              <a:rPr lang="en-US" sz="2400"/>
              <a:t>Revision brought to August Consultation Council</a:t>
            </a:r>
            <a:endParaRPr/>
          </a:p>
          <a:p>
            <a:pPr marL="914400" lvl="1" indent="-317500" algn="l" rtl="0">
              <a:lnSpc>
                <a:spcPct val="100000"/>
              </a:lnSpc>
              <a:spcBef>
                <a:spcPts val="1800"/>
              </a:spcBef>
              <a:spcAft>
                <a:spcPts val="0"/>
              </a:spcAft>
              <a:buSzPts val="1400"/>
              <a:buChar char="•"/>
            </a:pPr>
            <a:r>
              <a:rPr lang="en-US" sz="2400"/>
              <a:t>Scheduled for 1</a:t>
            </a:r>
            <a:r>
              <a:rPr lang="en-US" sz="2400" baseline="30000"/>
              <a:t>st</a:t>
            </a:r>
            <a:r>
              <a:rPr lang="en-US" sz="2400"/>
              <a:t> reading at the Board of Governors on September 23</a:t>
            </a:r>
            <a:endParaRPr sz="2400"/>
          </a:p>
          <a:p>
            <a:pPr marL="914400" lvl="1" indent="-317500" algn="l" rtl="0">
              <a:lnSpc>
                <a:spcPct val="100000"/>
              </a:lnSpc>
              <a:spcBef>
                <a:spcPts val="1800"/>
              </a:spcBef>
              <a:spcAft>
                <a:spcPts val="0"/>
              </a:spcAft>
              <a:buSzPts val="1400"/>
              <a:buChar char="•"/>
            </a:pPr>
            <a:r>
              <a:rPr lang="en-US" sz="2400"/>
              <a:t>New draft has circulated </a:t>
            </a:r>
            <a:endParaRPr sz="2400"/>
          </a:p>
          <a:p>
            <a:pPr marL="457200" lvl="0" indent="-317500" algn="l" rtl="0">
              <a:lnSpc>
                <a:spcPct val="100000"/>
              </a:lnSpc>
              <a:spcBef>
                <a:spcPts val="1800"/>
              </a:spcBef>
              <a:spcAft>
                <a:spcPts val="1800"/>
              </a:spcAft>
              <a:buSzPts val="1400"/>
              <a:buChar char="•"/>
            </a:pPr>
            <a:r>
              <a:rPr lang="en-US" sz="2400"/>
              <a:t>Potential proposal to modify </a:t>
            </a:r>
            <a:r>
              <a:rPr lang="en-US" sz="2400" u="sng">
                <a:solidFill>
                  <a:schemeClr val="hlink"/>
                </a:solidFill>
                <a:hlinkClick r:id="rId3"/>
              </a:rPr>
              <a:t>California Education Code 66406.9</a:t>
            </a:r>
            <a:r>
              <a:rPr lang="en-US" sz="2400"/>
              <a:t> (no-cost marking)</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 54221. Burden-Free Access to Instructional Materials. UPDATE</a:t>
            </a:r>
            <a:endParaRPr/>
          </a:p>
        </p:txBody>
      </p:sp>
      <p:sp>
        <p:nvSpPr>
          <p:cNvPr id="237" name="Google Shape;237;p56"/>
          <p:cNvSpPr txBox="1">
            <a:spLocks noGrp="1"/>
          </p:cNvSpPr>
          <p:nvPr>
            <p:ph type="body" idx="1"/>
          </p:nvPr>
        </p:nvSpPr>
        <p:spPr>
          <a:xfrm>
            <a:off x="563875" y="2015725"/>
            <a:ext cx="8130000" cy="48423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750"/>
              </a:spcBef>
              <a:spcAft>
                <a:spcPts val="0"/>
              </a:spcAft>
              <a:buSzPts val="1900"/>
              <a:buChar char="•"/>
            </a:pPr>
            <a:r>
              <a:rPr lang="en-US" sz="2300"/>
              <a:t>(a) Governing boards shall adopt policies that ensure student access to </a:t>
            </a:r>
            <a:r>
              <a:rPr lang="en-US" sz="2300">
                <a:solidFill>
                  <a:srgbClr val="FF0000"/>
                </a:solidFill>
              </a:rPr>
              <a:t>instructional materials</a:t>
            </a:r>
            <a:r>
              <a:rPr lang="en-US" sz="2300"/>
              <a:t> on the first day of class, or before the required use of the </a:t>
            </a:r>
            <a:r>
              <a:rPr lang="en-US" sz="2300">
                <a:solidFill>
                  <a:srgbClr val="FF0000"/>
                </a:solidFill>
              </a:rPr>
              <a:t>instructional materials</a:t>
            </a:r>
            <a:r>
              <a:rPr lang="en-US" sz="2300"/>
              <a:t> in any course to minimize financial and administrative burdens to students. </a:t>
            </a:r>
            <a:endParaRPr sz="2300"/>
          </a:p>
          <a:p>
            <a:pPr marL="457200" lvl="0" indent="-349250" algn="l" rtl="0">
              <a:lnSpc>
                <a:spcPct val="120000"/>
              </a:lnSpc>
              <a:spcBef>
                <a:spcPts val="750"/>
              </a:spcBef>
              <a:spcAft>
                <a:spcPts val="0"/>
              </a:spcAft>
              <a:buSzPts val="1900"/>
              <a:buChar char="•"/>
            </a:pPr>
            <a:r>
              <a:rPr lang="en-US" sz="2300"/>
              <a:t>District policies shall maintain an instructor’s responsibility to choose </a:t>
            </a:r>
            <a:r>
              <a:rPr lang="en-US" sz="2300">
                <a:solidFill>
                  <a:srgbClr val="FF0000"/>
                </a:solidFill>
              </a:rPr>
              <a:t>instructional materials</a:t>
            </a:r>
            <a:r>
              <a:rPr lang="en-US" sz="2300"/>
              <a:t>, support student-centered practices that encourage the use of zero-cost </a:t>
            </a:r>
            <a:r>
              <a:rPr lang="en-US" sz="2300">
                <a:solidFill>
                  <a:srgbClr val="FF0000"/>
                </a:solidFill>
              </a:rPr>
              <a:t>instructional materials</a:t>
            </a:r>
            <a:r>
              <a:rPr lang="en-US" sz="2300"/>
              <a:t>, and leverage available resources to the maximum extent feasible, including, but not limited to, the following:</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f58fd55a31_0_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Including, but not limited to…</a:t>
            </a:r>
            <a:endParaRPr/>
          </a:p>
        </p:txBody>
      </p:sp>
      <p:sp>
        <p:nvSpPr>
          <p:cNvPr id="244" name="Google Shape;244;g2f58fd55a31_0_1"/>
          <p:cNvSpPr txBox="1">
            <a:spLocks noGrp="1"/>
          </p:cNvSpPr>
          <p:nvPr>
            <p:ph type="body" idx="1"/>
          </p:nvPr>
        </p:nvSpPr>
        <p:spPr>
          <a:xfrm>
            <a:off x="1088675" y="2015723"/>
            <a:ext cx="7202400" cy="4674900"/>
          </a:xfrm>
          <a:prstGeom prst="rect">
            <a:avLst/>
          </a:prstGeom>
          <a:noFill/>
          <a:ln>
            <a:noFill/>
          </a:ln>
        </p:spPr>
        <p:txBody>
          <a:bodyPr spcFirstLastPara="1" wrap="square" lIns="91425" tIns="45700" rIns="91425" bIns="45700" anchor="t" anchorCtr="0">
            <a:normAutofit/>
          </a:bodyPr>
          <a:lstStyle/>
          <a:p>
            <a:pPr marL="457200" lvl="0" indent="-336550" algn="l" rtl="0">
              <a:spcBef>
                <a:spcPts val="750"/>
              </a:spcBef>
              <a:spcAft>
                <a:spcPts val="0"/>
              </a:spcAft>
              <a:buSzPts val="1700"/>
              <a:buAutoNum type="arabicPeriod"/>
            </a:pPr>
            <a:r>
              <a:rPr lang="en-US" sz="2300"/>
              <a:t>developing and implementing sustainable ZTC degrees, consistent with Education Code Section 78052;</a:t>
            </a:r>
            <a:endParaRPr sz="2300"/>
          </a:p>
          <a:p>
            <a:pPr marL="457200" lvl="0" indent="-336550" algn="l" rtl="0">
              <a:spcBef>
                <a:spcPts val="0"/>
              </a:spcBef>
              <a:spcAft>
                <a:spcPts val="0"/>
              </a:spcAft>
              <a:buSzPts val="1700"/>
              <a:buAutoNum type="arabicPeriod"/>
            </a:pPr>
            <a:r>
              <a:rPr lang="en-US" sz="2300"/>
              <a:t>adapting OER for use or adopting existing OER;</a:t>
            </a:r>
            <a:endParaRPr sz="2300"/>
          </a:p>
          <a:p>
            <a:pPr marL="457200" lvl="0" indent="-336550" algn="l" rtl="0">
              <a:spcBef>
                <a:spcPts val="0"/>
              </a:spcBef>
              <a:spcAft>
                <a:spcPts val="0"/>
              </a:spcAft>
              <a:buSzPts val="1700"/>
              <a:buAutoNum type="arabicPeriod"/>
            </a:pPr>
            <a:r>
              <a:rPr lang="en-US" sz="2300"/>
              <a:t>establishing lending programs and maintaining college library resources to support immediate access to course materials;</a:t>
            </a:r>
            <a:endParaRPr sz="2300"/>
          </a:p>
          <a:p>
            <a:pPr marL="457200" lvl="0" indent="-336550" algn="l" rtl="0">
              <a:spcBef>
                <a:spcPts val="0"/>
              </a:spcBef>
              <a:spcAft>
                <a:spcPts val="0"/>
              </a:spcAft>
              <a:buSzPts val="1700"/>
              <a:buAutoNum type="arabicPeriod"/>
            </a:pPr>
            <a:r>
              <a:rPr lang="en-US" sz="2300"/>
              <a:t>developing policies that enables financial aid early disbursements consistent with 34 CFR 668.164(i);</a:t>
            </a:r>
            <a:endParaRPr sz="2300"/>
          </a:p>
          <a:p>
            <a:pPr marL="0" lvl="0" indent="0" algn="l" rtl="0">
              <a:lnSpc>
                <a:spcPct val="120000"/>
              </a:lnSpc>
              <a:spcBef>
                <a:spcPts val="750"/>
              </a:spcBef>
              <a:spcAft>
                <a:spcPts val="0"/>
              </a:spcAft>
              <a:buNone/>
            </a:pPr>
            <a:endParaRPr sz="1717"/>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And….</a:t>
            </a:r>
            <a:endParaRPr/>
          </a:p>
        </p:txBody>
      </p:sp>
      <p:sp>
        <p:nvSpPr>
          <p:cNvPr id="251" name="Google Shape;251;p57"/>
          <p:cNvSpPr txBox="1">
            <a:spLocks noGrp="1"/>
          </p:cNvSpPr>
          <p:nvPr>
            <p:ph type="body" idx="1"/>
          </p:nvPr>
        </p:nvSpPr>
        <p:spPr>
          <a:xfrm>
            <a:off x="1088675" y="2015723"/>
            <a:ext cx="7202400" cy="4657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750"/>
              </a:spcBef>
              <a:spcAft>
                <a:spcPts val="0"/>
              </a:spcAft>
              <a:buNone/>
            </a:pPr>
            <a:r>
              <a:rPr lang="en-US" sz="2300">
                <a:solidFill>
                  <a:srgbClr val="FF0000"/>
                </a:solidFill>
              </a:rPr>
              <a:t>5.</a:t>
            </a:r>
            <a:r>
              <a:rPr lang="en-US" sz="2300"/>
              <a:t> encouraging and supporting students to complete their financial aid files early to receive timely disbursement; and</a:t>
            </a:r>
            <a:endParaRPr sz="2300"/>
          </a:p>
          <a:p>
            <a:pPr marL="0" lvl="0" indent="0" algn="l" rtl="0">
              <a:lnSpc>
                <a:spcPct val="120000"/>
              </a:lnSpc>
              <a:spcBef>
                <a:spcPts val="750"/>
              </a:spcBef>
              <a:spcAft>
                <a:spcPts val="0"/>
              </a:spcAft>
              <a:buNone/>
            </a:pPr>
            <a:r>
              <a:rPr lang="en-US" sz="2300">
                <a:solidFill>
                  <a:srgbClr val="FF0000"/>
                </a:solidFill>
              </a:rPr>
              <a:t>6.</a:t>
            </a:r>
            <a:r>
              <a:rPr lang="en-US" sz="2300"/>
              <a:t> deploying other forms of direct aid and support program resources to strengthen student financial stability.</a:t>
            </a:r>
            <a:endParaRPr sz="2300"/>
          </a:p>
          <a:p>
            <a:pPr marL="0" lvl="0" indent="0" algn="l" rtl="0">
              <a:spcBef>
                <a:spcPts val="750"/>
              </a:spcBef>
              <a:spcAft>
                <a:spcPts val="0"/>
              </a:spcAft>
              <a:buNone/>
            </a:pPr>
            <a:r>
              <a:rPr lang="en-US" sz="2300"/>
              <a:t>(b) For the purposes of this section, “Instructional materials” means all required materials for a course including textbooks, educational software, and supplemental materials and supplies. </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Issues?</a:t>
            </a:r>
            <a:endParaRPr/>
          </a:p>
        </p:txBody>
      </p:sp>
      <p:sp>
        <p:nvSpPr>
          <p:cNvPr id="257" name="Google Shape;257;p58"/>
          <p:cNvSpPr txBox="1">
            <a:spLocks noGrp="1"/>
          </p:cNvSpPr>
          <p:nvPr>
            <p:ph type="body" idx="1"/>
          </p:nvPr>
        </p:nvSpPr>
        <p:spPr>
          <a:xfrm>
            <a:off x="1088675" y="2015723"/>
            <a:ext cx="7202400" cy="4761900"/>
          </a:xfrm>
          <a:prstGeom prst="rect">
            <a:avLst/>
          </a:prstGeom>
          <a:noFill/>
          <a:ln>
            <a:noFill/>
          </a:ln>
        </p:spPr>
        <p:txBody>
          <a:bodyPr spcFirstLastPara="1" wrap="square" lIns="91425" tIns="45700" rIns="91425" bIns="45700" anchor="t" anchorCtr="0">
            <a:normAutofit/>
          </a:bodyPr>
          <a:lstStyle/>
          <a:p>
            <a:pPr marL="457200" lvl="0" indent="-349250" algn="l" rtl="0">
              <a:lnSpc>
                <a:spcPct val="120000"/>
              </a:lnSpc>
              <a:spcBef>
                <a:spcPts val="750"/>
              </a:spcBef>
              <a:spcAft>
                <a:spcPts val="0"/>
              </a:spcAft>
              <a:buSzPts val="1900"/>
              <a:buChar char="•"/>
            </a:pPr>
            <a:r>
              <a:rPr lang="en-US" sz="2300"/>
              <a:t>“Instructional materials” refers to textbooks, supplemental materials, and supplies. In other words, it includes supplies that will always have a cost that someone has to bear.</a:t>
            </a:r>
            <a:endParaRPr sz="2300"/>
          </a:p>
          <a:p>
            <a:pPr marL="457200" lvl="0" indent="-349250" algn="l" rtl="0">
              <a:lnSpc>
                <a:spcPct val="120000"/>
              </a:lnSpc>
              <a:spcBef>
                <a:spcPts val="750"/>
              </a:spcBef>
              <a:spcAft>
                <a:spcPts val="0"/>
              </a:spcAft>
              <a:buSzPts val="1900"/>
              <a:buChar char="•"/>
            </a:pPr>
            <a:r>
              <a:rPr lang="en-US" sz="2300"/>
              <a:t>Focus on “instructional materials” – actual costs are not actually known.</a:t>
            </a:r>
            <a:endParaRPr sz="1900"/>
          </a:p>
          <a:p>
            <a:pPr marL="457200" lvl="0" indent="-349250" algn="l" rtl="0">
              <a:lnSpc>
                <a:spcPct val="120000"/>
              </a:lnSpc>
              <a:spcBef>
                <a:spcPts val="750"/>
              </a:spcBef>
              <a:spcAft>
                <a:spcPts val="0"/>
              </a:spcAft>
              <a:buSzPts val="1900"/>
              <a:buChar char="•"/>
            </a:pPr>
            <a:r>
              <a:rPr lang="en-US" sz="2300"/>
              <a:t>How can a district “ensure” such access when the costs are not known – and no funds are provided? </a:t>
            </a:r>
            <a:endParaRPr sz="1900"/>
          </a:p>
          <a:p>
            <a:pPr marL="457200" lvl="0" indent="-349250" algn="l" rtl="0">
              <a:lnSpc>
                <a:spcPct val="120000"/>
              </a:lnSpc>
              <a:spcBef>
                <a:spcPts val="750"/>
              </a:spcBef>
              <a:spcAft>
                <a:spcPts val="0"/>
              </a:spcAft>
              <a:buSzPts val="1900"/>
              <a:buChar char="•"/>
            </a:pPr>
            <a:r>
              <a:rPr lang="en-US" sz="2300"/>
              <a:t>How do you prevent such a regulation from encouraging the use of automatic billing?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Automatic Billing and ZTC – Unanswered questions</a:t>
            </a:r>
            <a:endParaRPr/>
          </a:p>
        </p:txBody>
      </p:sp>
      <p:sp>
        <p:nvSpPr>
          <p:cNvPr id="263" name="Google Shape;263;p59"/>
          <p:cNvSpPr txBox="1">
            <a:spLocks noGrp="1"/>
          </p:cNvSpPr>
          <p:nvPr>
            <p:ph type="body" idx="1"/>
          </p:nvPr>
        </p:nvSpPr>
        <p:spPr>
          <a:xfrm>
            <a:off x="1088675" y="2015724"/>
            <a:ext cx="7202400" cy="4622400"/>
          </a:xfrm>
          <a:prstGeom prst="rect">
            <a:avLst/>
          </a:prstGeom>
          <a:noFill/>
          <a:ln>
            <a:noFill/>
          </a:ln>
        </p:spPr>
        <p:txBody>
          <a:bodyPr spcFirstLastPara="1" wrap="square" lIns="91425" tIns="45700" rIns="91425" bIns="45700" anchor="t" anchorCtr="0">
            <a:normAutofit/>
          </a:bodyPr>
          <a:lstStyle/>
          <a:p>
            <a:pPr marL="457200" lvl="0" indent="-374650" algn="l" rtl="0">
              <a:lnSpc>
                <a:spcPct val="120000"/>
              </a:lnSpc>
              <a:spcBef>
                <a:spcPts val="750"/>
              </a:spcBef>
              <a:spcAft>
                <a:spcPts val="0"/>
              </a:spcAft>
              <a:buSzPts val="2300"/>
              <a:buChar char="•"/>
            </a:pPr>
            <a:r>
              <a:rPr lang="en-US" sz="2300"/>
              <a:t>How can any course section be identified as ZTC at a college that is charging a per unit fee for all courses if a student does not opt out?</a:t>
            </a:r>
            <a:endParaRPr sz="2300"/>
          </a:p>
          <a:p>
            <a:pPr marL="457200" lvl="0" indent="-374650" algn="l" rtl="0">
              <a:lnSpc>
                <a:spcPct val="120000"/>
              </a:lnSpc>
              <a:spcBef>
                <a:spcPts val="750"/>
              </a:spcBef>
              <a:spcAft>
                <a:spcPts val="0"/>
              </a:spcAft>
              <a:buSzPts val="2300"/>
              <a:buChar char="•"/>
            </a:pPr>
            <a:r>
              <a:rPr lang="en-US" sz="2300"/>
              <a:t>How does it not violate existing laws when the per unit fee a student is charged is greater than the true cost of the course section?</a:t>
            </a:r>
            <a:endParaRPr sz="2300"/>
          </a:p>
          <a:p>
            <a:pPr marL="457200" lvl="0" indent="-374650" algn="l" rtl="0">
              <a:lnSpc>
                <a:spcPct val="120000"/>
              </a:lnSpc>
              <a:spcBef>
                <a:spcPts val="750"/>
              </a:spcBef>
              <a:spcAft>
                <a:spcPts val="0"/>
              </a:spcAft>
              <a:buSzPts val="2300"/>
              <a:buChar char="•"/>
            </a:pPr>
            <a:r>
              <a:rPr lang="en-US" sz="2300"/>
              <a:t>Is it a violation of law for a college to receive a percentage of the funds received via automatic billing?</a:t>
            </a: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6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3200" u="sng">
                <a:hlinkClick r:id="rId3"/>
              </a:rPr>
              <a:t>California Education Code 66406.9</a:t>
            </a:r>
            <a:r>
              <a:rPr lang="en-US"/>
              <a:t> (AB 607)</a:t>
            </a:r>
            <a:endParaRPr/>
          </a:p>
        </p:txBody>
      </p:sp>
      <p:sp>
        <p:nvSpPr>
          <p:cNvPr id="270" name="Google Shape;270;p6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No-cost marking </a:t>
            </a:r>
            <a:endParaRPr/>
          </a:p>
          <a:p>
            <a:pPr marL="457200" lvl="0" indent="-330200" algn="l" rtl="0">
              <a:lnSpc>
                <a:spcPct val="120000"/>
              </a:lnSpc>
              <a:spcBef>
                <a:spcPts val="750"/>
              </a:spcBef>
              <a:spcAft>
                <a:spcPts val="0"/>
              </a:spcAft>
              <a:buSzPts val="1600"/>
              <a:buChar char="•"/>
            </a:pPr>
            <a:r>
              <a:rPr lang="en-US" sz="2400"/>
              <a:t>Cost transparency</a:t>
            </a:r>
            <a:endParaRPr/>
          </a:p>
          <a:p>
            <a:pPr marL="457200" lvl="0" indent="-330200" algn="l" rtl="0">
              <a:lnSpc>
                <a:spcPct val="120000"/>
              </a:lnSpc>
              <a:spcBef>
                <a:spcPts val="750"/>
              </a:spcBef>
              <a:spcAft>
                <a:spcPts val="0"/>
              </a:spcAft>
              <a:buSzPts val="1600"/>
              <a:buChar char="•"/>
            </a:pPr>
            <a:r>
              <a:rPr lang="en-US" sz="2400"/>
              <a:t>The CCCCO is considering seeking a legislative fix to both sections.</a:t>
            </a:r>
            <a:endParaRPr/>
          </a:p>
          <a:p>
            <a:pPr marL="457200" lvl="0" indent="-330200" algn="l" rtl="0">
              <a:lnSpc>
                <a:spcPct val="120000"/>
              </a:lnSpc>
              <a:spcBef>
                <a:spcPts val="750"/>
              </a:spcBef>
              <a:spcAft>
                <a:spcPts val="0"/>
              </a:spcAft>
              <a:buSzPts val="1600"/>
              <a:buChar char="•"/>
            </a:pPr>
            <a:r>
              <a:rPr lang="en-US" sz="2400"/>
              <a:t>What needs to be fixed?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Issues with Education Code 66406.9</a:t>
            </a:r>
            <a:endParaRPr/>
          </a:p>
        </p:txBody>
      </p:sp>
      <p:sp>
        <p:nvSpPr>
          <p:cNvPr id="276" name="Google Shape;276;p61"/>
          <p:cNvSpPr txBox="1">
            <a:spLocks noGrp="1"/>
          </p:cNvSpPr>
          <p:nvPr>
            <p:ph type="body" idx="1"/>
          </p:nvPr>
        </p:nvSpPr>
        <p:spPr>
          <a:xfrm>
            <a:off x="630925" y="2015724"/>
            <a:ext cx="7964400" cy="4744500"/>
          </a:xfrm>
          <a:prstGeom prst="rect">
            <a:avLst/>
          </a:prstGeom>
          <a:noFill/>
          <a:ln>
            <a:noFill/>
          </a:ln>
        </p:spPr>
        <p:txBody>
          <a:bodyPr spcFirstLastPara="1" wrap="square" lIns="91425" tIns="45700" rIns="91425" bIns="45700" anchor="t" anchorCtr="0">
            <a:normAutofit/>
          </a:bodyPr>
          <a:lstStyle/>
          <a:p>
            <a:pPr marL="457200" lvl="0" indent="-336550" algn="l" rtl="0">
              <a:lnSpc>
                <a:spcPct val="120000"/>
              </a:lnSpc>
              <a:spcBef>
                <a:spcPts val="750"/>
              </a:spcBef>
              <a:spcAft>
                <a:spcPts val="0"/>
              </a:spcAft>
              <a:buSzPts val="1700"/>
              <a:buChar char="•"/>
            </a:pPr>
            <a:r>
              <a:rPr lang="en-US" sz="1700"/>
              <a:t>All sections that are no-cost should be marked – regardless of how they achieved no-cost. </a:t>
            </a:r>
            <a:endParaRPr sz="1700"/>
          </a:p>
          <a:p>
            <a:pPr marL="457200" lvl="0" indent="-336550" algn="l" rtl="0">
              <a:lnSpc>
                <a:spcPct val="120000"/>
              </a:lnSpc>
              <a:spcBef>
                <a:spcPts val="750"/>
              </a:spcBef>
              <a:spcAft>
                <a:spcPts val="0"/>
              </a:spcAft>
              <a:buSzPts val="1700"/>
              <a:buChar char="•"/>
            </a:pPr>
            <a:r>
              <a:rPr lang="en-US" sz="1700"/>
              <a:t>New cost transparency component is subject to interpretation – is it a new requirement (requiring all instructional material costs) or new standards for the existing requirement?</a:t>
            </a:r>
            <a:endParaRPr sz="1700"/>
          </a:p>
          <a:p>
            <a:pPr marL="457200" lvl="0" indent="-336550" algn="l" rtl="0">
              <a:lnSpc>
                <a:spcPct val="120000"/>
              </a:lnSpc>
              <a:spcBef>
                <a:spcPts val="750"/>
              </a:spcBef>
              <a:spcAft>
                <a:spcPts val="0"/>
              </a:spcAft>
              <a:buSzPts val="1700"/>
              <a:buChar char="•"/>
            </a:pPr>
            <a:r>
              <a:rPr lang="en-US" sz="1700" i="1"/>
              <a:t>Prominently display, by means that may include a link to a separate internet web page, the estimated costs for each course of all required course materials and fees directly related to those materials, for no less than 40 percent by January 1, 2025, 55 percent by January 1, 2026, 65 percent by January 1, 2027, and 75 percent by January 1, 2028, of the total number of courses on the online campus course schedule for which a faculty member or course instructor has been assigned. “Course materials” as used in this paragraph includes digital or physical textbooks, devices such as calculators and remote attendance platforms, and software subscriptions.</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81708d6f4a_0_1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FFFFFF"/>
                </a:solidFill>
              </a:rPr>
              <a:t>XB12 INSTRUCTIONAL-MATERIAL-COST Data Element</a:t>
            </a:r>
            <a:endParaRPr/>
          </a:p>
        </p:txBody>
      </p:sp>
      <p:sp>
        <p:nvSpPr>
          <p:cNvPr id="283" name="Google Shape;283;g281708d6f4a_0_10"/>
          <p:cNvSpPr txBox="1">
            <a:spLocks noGrp="1"/>
          </p:cNvSpPr>
          <p:nvPr>
            <p:ph type="body" idx="1"/>
          </p:nvPr>
        </p:nvSpPr>
        <p:spPr>
          <a:xfrm>
            <a:off x="1088675" y="2015723"/>
            <a:ext cx="7202400" cy="5023800"/>
          </a:xfrm>
          <a:prstGeom prst="rect">
            <a:avLst/>
          </a:prstGeom>
        </p:spPr>
        <p:txBody>
          <a:bodyPr spcFirstLastPara="1" wrap="square" lIns="91425" tIns="45700" rIns="91425" bIns="45700" anchor="t" anchorCtr="0">
            <a:normAutofit/>
          </a:bodyPr>
          <a:lstStyle/>
          <a:p>
            <a:pPr marL="457200" lvl="0" indent="-330200" algn="l" rtl="0">
              <a:lnSpc>
                <a:spcPct val="115000"/>
              </a:lnSpc>
              <a:spcBef>
                <a:spcPts val="0"/>
              </a:spcBef>
              <a:spcAft>
                <a:spcPts val="0"/>
              </a:spcAft>
              <a:buSzPts val="1600"/>
              <a:buChar char="•"/>
            </a:pPr>
            <a:r>
              <a:rPr lang="en-US"/>
              <a:t>How do you know if you have accessed</a:t>
            </a:r>
            <a:r>
              <a:rPr lang="en-US">
                <a:uFill>
                  <a:noFill/>
                </a:uFill>
                <a:hlinkClick r:id="rId3"/>
              </a:rPr>
              <a:t> </a:t>
            </a:r>
            <a:r>
              <a:rPr lang="en-US" u="sng">
                <a:solidFill>
                  <a:schemeClr val="hlink"/>
                </a:solidFill>
                <a:hlinkClick r:id="rId3"/>
              </a:rPr>
              <a:t>the most recent revision of the XB12 data element definitions</a:t>
            </a:r>
            <a:r>
              <a:rPr lang="en-US"/>
              <a:t>?</a:t>
            </a:r>
            <a:endParaRPr/>
          </a:p>
          <a:p>
            <a:pPr marL="457200" lvl="0" indent="-330200" algn="l" rtl="0">
              <a:lnSpc>
                <a:spcPct val="115000"/>
              </a:lnSpc>
              <a:spcBef>
                <a:spcPts val="0"/>
              </a:spcBef>
              <a:spcAft>
                <a:spcPts val="0"/>
              </a:spcAft>
              <a:buSzPts val="1600"/>
              <a:buChar char="•"/>
            </a:pPr>
            <a:r>
              <a:rPr lang="en-US"/>
              <a:t>The most recent version has an introduction that clarifies that the name of the data element and its focus are not aligned:</a:t>
            </a:r>
            <a:endParaRPr/>
          </a:p>
          <a:p>
            <a:pPr marL="914400" lvl="1" indent="-330200" algn="l" rtl="0">
              <a:lnSpc>
                <a:spcPct val="115000"/>
              </a:lnSpc>
              <a:spcBef>
                <a:spcPts val="0"/>
              </a:spcBef>
              <a:spcAft>
                <a:spcPts val="0"/>
              </a:spcAft>
              <a:buSzPts val="1600"/>
              <a:buChar char="•"/>
            </a:pPr>
            <a:r>
              <a:rPr lang="en-US" sz="1600"/>
              <a:t>The instructional material definition in Title 5 is more broadly defined; however, for the purpose of this data element, only the cost of course textbooks (including lab manuals) and supplementary materials (including software and homework systems) are to be reported.</a:t>
            </a:r>
            <a:endParaRPr sz="1600"/>
          </a:p>
          <a:p>
            <a:pPr marL="457200" lvl="0" indent="-330200" algn="l" rtl="0">
              <a:lnSpc>
                <a:spcPct val="115000"/>
              </a:lnSpc>
              <a:spcBef>
                <a:spcPts val="0"/>
              </a:spcBef>
              <a:spcAft>
                <a:spcPts val="0"/>
              </a:spcAft>
              <a:buSzPts val="1600"/>
              <a:buChar char="•"/>
            </a:pPr>
            <a:r>
              <a:rPr lang="en-US"/>
              <a:t>And indicates that revisions were made in Summer 2024:</a:t>
            </a:r>
            <a:endParaRPr/>
          </a:p>
          <a:p>
            <a:pPr marL="914400" lvl="1" indent="-330200" algn="l" rtl="0">
              <a:lnSpc>
                <a:spcPct val="115000"/>
              </a:lnSpc>
              <a:spcBef>
                <a:spcPts val="0"/>
              </a:spcBef>
              <a:spcAft>
                <a:spcPts val="0"/>
              </a:spcAft>
              <a:buSzPts val="1600"/>
              <a:buChar char="•"/>
            </a:pPr>
            <a:r>
              <a:rPr lang="en-US" sz="1600"/>
              <a:t>Revision: Summer 2024 Added clarifying language distinguishing “course materials” from instructional materials as defined in Title 5</a:t>
            </a:r>
            <a:endParaRPr sz="1600"/>
          </a:p>
          <a:p>
            <a:pPr marL="914400" lvl="1" indent="-330200" algn="l" rtl="0">
              <a:lnSpc>
                <a:spcPct val="115000"/>
              </a:lnSpc>
              <a:spcBef>
                <a:spcPts val="0"/>
              </a:spcBef>
              <a:spcAft>
                <a:spcPts val="0"/>
              </a:spcAft>
              <a:buSzPts val="1600"/>
              <a:buChar char="•"/>
            </a:pPr>
            <a:r>
              <a:rPr lang="en-US" sz="1600"/>
              <a:t>Removed “B - Section uses only no-cost digital instructional material”</a:t>
            </a:r>
            <a:endParaRPr sz="1600"/>
          </a:p>
          <a:p>
            <a:pPr marL="914400" lvl="1" indent="-330200" algn="l" rtl="0">
              <a:lnSpc>
                <a:spcPct val="115000"/>
              </a:lnSpc>
              <a:spcBef>
                <a:spcPts val="0"/>
              </a:spcBef>
              <a:spcAft>
                <a:spcPts val="0"/>
              </a:spcAft>
              <a:buSzPts val="1600"/>
              <a:buChar char="•"/>
            </a:pPr>
            <a:r>
              <a:rPr lang="en-US" sz="1600"/>
              <a:t>Added E, F, G to better distinguish between different types of no-cost instructional materials and to add a category where the section may use a mix of no-cost OER and other course materials</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81708d6f4a_0_1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FFFFFF"/>
                </a:solidFill>
              </a:rPr>
              <a:t>XB12 INSTRUCTIONAL-MATERIAL-COST Data Element</a:t>
            </a:r>
            <a:endParaRPr/>
          </a:p>
        </p:txBody>
      </p:sp>
      <p:sp>
        <p:nvSpPr>
          <p:cNvPr id="290" name="Google Shape;290;g281708d6f4a_0_18"/>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Autofit/>
          </a:bodyPr>
          <a:lstStyle/>
          <a:p>
            <a:pPr marL="457200" lvl="0" indent="-342900" algn="l" rtl="0">
              <a:lnSpc>
                <a:spcPct val="120000"/>
              </a:lnSpc>
              <a:spcBef>
                <a:spcPts val="800"/>
              </a:spcBef>
              <a:spcAft>
                <a:spcPts val="0"/>
              </a:spcAft>
              <a:buSzPts val="1800"/>
              <a:buAutoNum type="alphaUcPeriod"/>
            </a:pPr>
            <a:r>
              <a:rPr lang="en-US" sz="1800"/>
              <a:t>Section has no associated course material</a:t>
            </a:r>
            <a:endParaRPr sz="1800"/>
          </a:p>
          <a:p>
            <a:pPr marL="457200" lvl="0" indent="-342900" algn="l" rtl="0">
              <a:lnSpc>
                <a:spcPct val="120000"/>
              </a:lnSpc>
              <a:spcBef>
                <a:spcPts val="0"/>
              </a:spcBef>
              <a:spcAft>
                <a:spcPts val="0"/>
              </a:spcAft>
              <a:buSzPts val="1800"/>
              <a:buAutoNum type="alphaUcPeriod"/>
            </a:pPr>
            <a:r>
              <a:rPr lang="en-US" sz="1800" strike="sngStrike"/>
              <a:t>Section uses only no-cost digital instructional material</a:t>
            </a:r>
            <a:endParaRPr sz="1800" strike="sngStrike"/>
          </a:p>
          <a:p>
            <a:pPr marL="457200" lvl="0" indent="-342900" algn="l" rtl="0">
              <a:lnSpc>
                <a:spcPct val="120000"/>
              </a:lnSpc>
              <a:spcBef>
                <a:spcPts val="0"/>
              </a:spcBef>
              <a:spcAft>
                <a:spcPts val="0"/>
              </a:spcAft>
              <a:buSzPts val="1800"/>
              <a:buAutoNum type="alphaUcPeriod"/>
            </a:pPr>
            <a:r>
              <a:rPr lang="en-US" sz="1800"/>
              <a:t>Section has course material costs none of which are passed on to students</a:t>
            </a:r>
            <a:endParaRPr sz="1800"/>
          </a:p>
          <a:p>
            <a:pPr marL="457200" lvl="0" indent="-342900" algn="l" rtl="0">
              <a:lnSpc>
                <a:spcPct val="120000"/>
              </a:lnSpc>
              <a:spcBef>
                <a:spcPts val="0"/>
              </a:spcBef>
              <a:spcAft>
                <a:spcPts val="0"/>
              </a:spcAft>
              <a:buSzPts val="1800"/>
              <a:buAutoNum type="alphaUcPeriod"/>
            </a:pPr>
            <a:r>
              <a:rPr lang="en-US" sz="1800"/>
              <a:t>Section has low course material costs (as defined locally)</a:t>
            </a:r>
            <a:endParaRPr sz="1800"/>
          </a:p>
          <a:p>
            <a:pPr marL="457200" lvl="0" indent="-342900" algn="l" rtl="0">
              <a:lnSpc>
                <a:spcPct val="120000"/>
              </a:lnSpc>
              <a:spcBef>
                <a:spcPts val="0"/>
              </a:spcBef>
              <a:spcAft>
                <a:spcPts val="0"/>
              </a:spcAft>
              <a:buSzPts val="1800"/>
              <a:buAutoNum type="alphaUcPeriod"/>
            </a:pPr>
            <a:r>
              <a:rPr lang="en-US" sz="1800"/>
              <a:t>Section uses only no-cost, OER course material</a:t>
            </a:r>
            <a:endParaRPr sz="1800"/>
          </a:p>
          <a:p>
            <a:pPr marL="457200" lvl="0" indent="-342900" algn="l" rtl="0">
              <a:lnSpc>
                <a:spcPct val="120000"/>
              </a:lnSpc>
              <a:spcBef>
                <a:spcPts val="0"/>
              </a:spcBef>
              <a:spcAft>
                <a:spcPts val="0"/>
              </a:spcAft>
              <a:buSzPts val="1800"/>
              <a:buAutoNum type="alphaUcPeriod"/>
            </a:pPr>
            <a:r>
              <a:rPr lang="en-US" sz="1800"/>
              <a:t>Section uses only no-cost digital course material that does not meet OER guidelines</a:t>
            </a:r>
            <a:endParaRPr sz="1800"/>
          </a:p>
          <a:p>
            <a:pPr marL="457200" lvl="0" indent="-342900" algn="l" rtl="0">
              <a:lnSpc>
                <a:spcPct val="120000"/>
              </a:lnSpc>
              <a:spcBef>
                <a:spcPts val="0"/>
              </a:spcBef>
              <a:spcAft>
                <a:spcPts val="0"/>
              </a:spcAft>
              <a:buSzPts val="1800"/>
              <a:buAutoNum type="alphaUcPeriod"/>
            </a:pPr>
            <a:r>
              <a:rPr lang="en-US" sz="1800"/>
              <a:t>Section uses a mix of no-cost OER and other cost bearing resources, but no costs are passed to the student</a:t>
            </a:r>
            <a:endParaRPr sz="1800"/>
          </a:p>
          <a:p>
            <a:pPr marL="127000" lvl="0" indent="0" algn="l" rtl="0">
              <a:lnSpc>
                <a:spcPct val="120000"/>
              </a:lnSpc>
              <a:spcBef>
                <a:spcPts val="800"/>
              </a:spcBef>
              <a:spcAft>
                <a:spcPts val="0"/>
              </a:spcAft>
              <a:buNone/>
            </a:pPr>
            <a:r>
              <a:rPr lang="en-US" sz="1800" b="1">
                <a:solidFill>
                  <a:srgbClr val="FF0000"/>
                </a:solidFill>
              </a:rPr>
              <a:t>Y. </a:t>
            </a:r>
            <a:r>
              <a:rPr lang="en-US" sz="1800"/>
              <a:t>Section does not meet no-cost or low-cost course material criteria</a:t>
            </a:r>
            <a:endParaRPr sz="1800">
              <a:solidFill>
                <a:srgbClr val="DE1F3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sz="4800"/>
              <a:t>Overview</a:t>
            </a:r>
            <a:endParaRPr/>
          </a:p>
        </p:txBody>
      </p:sp>
      <p:sp>
        <p:nvSpPr>
          <p:cNvPr id="112" name="Google Shape;112;p37"/>
          <p:cNvSpPr txBox="1">
            <a:spLocks noGrp="1"/>
          </p:cNvSpPr>
          <p:nvPr>
            <p:ph type="body" idx="1"/>
          </p:nvPr>
        </p:nvSpPr>
        <p:spPr>
          <a:xfrm>
            <a:off x="2533848" y="2294925"/>
            <a:ext cx="5757300" cy="40392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800"/>
              <a:t>OER Liaison Basics</a:t>
            </a:r>
            <a:endParaRPr/>
          </a:p>
          <a:p>
            <a:pPr marL="457200" lvl="0" indent="-330200" algn="l" rtl="0">
              <a:lnSpc>
                <a:spcPct val="120000"/>
              </a:lnSpc>
              <a:spcBef>
                <a:spcPts val="1600"/>
              </a:spcBef>
              <a:spcAft>
                <a:spcPts val="0"/>
              </a:spcAft>
              <a:buSzPts val="1600"/>
              <a:buChar char="•"/>
            </a:pPr>
            <a:r>
              <a:rPr lang="en-US" sz="2800"/>
              <a:t>Summer Events / Developments</a:t>
            </a:r>
            <a:endParaRPr/>
          </a:p>
          <a:p>
            <a:pPr marL="457200" lvl="0" indent="-330200" algn="l" rtl="0">
              <a:lnSpc>
                <a:spcPct val="120000"/>
              </a:lnSpc>
              <a:spcBef>
                <a:spcPts val="1600"/>
              </a:spcBef>
              <a:spcAft>
                <a:spcPts val="0"/>
              </a:spcAft>
              <a:buSzPts val="1600"/>
              <a:buChar char="•"/>
            </a:pPr>
            <a:r>
              <a:rPr lang="en-US" sz="2800"/>
              <a:t>ZTC and OER Developments</a:t>
            </a:r>
            <a:endParaRPr/>
          </a:p>
          <a:p>
            <a:pPr marL="457200" lvl="0" indent="-330200" algn="l" rtl="0">
              <a:lnSpc>
                <a:spcPct val="120000"/>
              </a:lnSpc>
              <a:spcBef>
                <a:spcPts val="1600"/>
              </a:spcBef>
              <a:spcAft>
                <a:spcPts val="1600"/>
              </a:spcAft>
              <a:buSzPts val="1600"/>
              <a:buChar char="•"/>
            </a:pPr>
            <a:r>
              <a:rPr lang="en-US" sz="2800"/>
              <a:t>OERI and You</a:t>
            </a:r>
            <a:endParaRPr/>
          </a:p>
        </p:txBody>
      </p:sp>
      <p:pic>
        <p:nvPicPr>
          <p:cNvPr id="113" name="Google Shape;113;p37" descr="A hand holding a compass with the forest in the background"/>
          <p:cNvPicPr preferRelativeResize="0"/>
          <p:nvPr/>
        </p:nvPicPr>
        <p:blipFill rotWithShape="1">
          <a:blip r:embed="rId3">
            <a:alphaModFix/>
          </a:blip>
          <a:srcRect l="20683" r="22895"/>
          <a:stretch/>
        </p:blipFill>
        <p:spPr>
          <a:xfrm>
            <a:off x="303399" y="2808562"/>
            <a:ext cx="2055875" cy="2453524"/>
          </a:xfrm>
          <a:prstGeom prst="rect">
            <a:avLst/>
          </a:prstGeom>
          <a:noFill/>
          <a:ln>
            <a:noFill/>
          </a:ln>
        </p:spPr>
      </p:pic>
      <p:sp>
        <p:nvSpPr>
          <p:cNvPr id="114" name="Google Shape;114;p37"/>
          <p:cNvSpPr txBox="1"/>
          <p:nvPr/>
        </p:nvSpPr>
        <p:spPr>
          <a:xfrm>
            <a:off x="122150" y="5262075"/>
            <a:ext cx="2411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t>Photo by</a:t>
            </a:r>
            <a:r>
              <a:rPr lang="en-US" sz="1600">
                <a:uFill>
                  <a:noFill/>
                </a:uFill>
                <a:hlinkClick r:id="rId4"/>
              </a:rPr>
              <a:t> </a:t>
            </a:r>
            <a:r>
              <a:rPr lang="en-US" sz="1600" u="sng">
                <a:solidFill>
                  <a:schemeClr val="hlink"/>
                </a:solidFill>
                <a:hlinkClick r:id="rId4"/>
              </a:rPr>
              <a:t>Jamie Street</a:t>
            </a:r>
            <a:r>
              <a:rPr lang="en-US" sz="1600"/>
              <a:t> on</a:t>
            </a:r>
            <a:r>
              <a:rPr lang="en-US" sz="1600">
                <a:uFill>
                  <a:noFill/>
                </a:uFill>
                <a:hlinkClick r:id="rId5"/>
              </a:rPr>
              <a:t> </a:t>
            </a:r>
            <a:r>
              <a:rPr lang="en-US" sz="1600" u="sng">
                <a:solidFill>
                  <a:schemeClr val="hlink"/>
                </a:solidFill>
                <a:hlinkClick r:id="rId5"/>
              </a:rPr>
              <a:t>Unsplash</a:t>
            </a:r>
            <a:endParaRPr sz="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ZTC/OER Developments </a:t>
            </a:r>
            <a:endParaRPr/>
          </a:p>
        </p:txBody>
      </p:sp>
      <p:sp>
        <p:nvSpPr>
          <p:cNvPr id="296" name="Google Shape;296;p62"/>
          <p:cNvSpPr txBox="1">
            <a:spLocks noGrp="1"/>
          </p:cNvSpPr>
          <p:nvPr>
            <p:ph type="body" idx="1"/>
          </p:nvPr>
        </p:nvSpPr>
        <p:spPr>
          <a:xfrm>
            <a:off x="1088675" y="2026074"/>
            <a:ext cx="7202400" cy="45597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600"/>
              </a:spcBef>
              <a:spcAft>
                <a:spcPts val="0"/>
              </a:spcAft>
              <a:buSzPts val="2000"/>
              <a:buChar char="•"/>
            </a:pPr>
            <a:r>
              <a:rPr lang="en-US" sz="2200">
                <a:solidFill>
                  <a:srgbClr val="000000"/>
                </a:solidFill>
              </a:rPr>
              <a:t>Access the status of all cohorts at</a:t>
            </a:r>
            <a:r>
              <a:rPr lang="en-US" sz="2200">
                <a:solidFill>
                  <a:srgbClr val="000000"/>
                </a:solidFill>
                <a:uFill>
                  <a:noFill/>
                </a:uFill>
                <a:hlinkClick r:id="rId3">
                  <a:extLst>
                    <a:ext uri="{A12FA001-AC4F-418D-AE19-62706E023703}">
                      <ahyp:hlinkClr xmlns:ahyp="http://schemas.microsoft.com/office/drawing/2018/hyperlinkcolor" val="tx"/>
                    </a:ext>
                  </a:extLst>
                </a:hlinkClick>
              </a:rPr>
              <a:t> </a:t>
            </a:r>
            <a:r>
              <a:rPr lang="en-US" sz="2200" u="sng">
                <a:solidFill>
                  <a:schemeClr val="hlink"/>
                </a:solidFill>
                <a:hlinkClick r:id="rId3"/>
              </a:rPr>
              <a:t>ZTC Acceleration Grant Collaboration Cohort Information</a:t>
            </a:r>
            <a:r>
              <a:rPr lang="en-US" sz="2200">
                <a:solidFill>
                  <a:srgbClr val="000000"/>
                </a:solidFill>
              </a:rPr>
              <a:t>.</a:t>
            </a:r>
            <a:endParaRPr sz="2200">
              <a:solidFill>
                <a:srgbClr val="000000"/>
              </a:solidFill>
            </a:endParaRPr>
          </a:p>
          <a:p>
            <a:pPr marL="457200" lvl="0" indent="-355600" algn="l" rtl="0">
              <a:lnSpc>
                <a:spcPct val="115000"/>
              </a:lnSpc>
              <a:spcBef>
                <a:spcPts val="1000"/>
              </a:spcBef>
              <a:spcAft>
                <a:spcPts val="0"/>
              </a:spcAft>
              <a:buSzPts val="2000"/>
              <a:buChar char="•"/>
            </a:pPr>
            <a:r>
              <a:rPr lang="en-US" sz="2200">
                <a:solidFill>
                  <a:srgbClr val="000000"/>
                </a:solidFill>
              </a:rPr>
              <a:t>Access finalized Collaboration Cohort reports at</a:t>
            </a:r>
            <a:r>
              <a:rPr lang="en-US" sz="2200">
                <a:solidFill>
                  <a:srgbClr val="000000"/>
                </a:solidFill>
                <a:uFill>
                  <a:noFill/>
                </a:uFill>
                <a:hlinkClick r:id="rId4">
                  <a:extLst>
                    <a:ext uri="{A12FA001-AC4F-418D-AE19-62706E023703}">
                      <ahyp:hlinkClr xmlns:ahyp="http://schemas.microsoft.com/office/drawing/2018/hyperlinkcolor" val="tx"/>
                    </a:ext>
                  </a:extLst>
                </a:hlinkClick>
              </a:rPr>
              <a:t> </a:t>
            </a:r>
            <a:r>
              <a:rPr lang="en-US" sz="2200" u="sng">
                <a:solidFill>
                  <a:schemeClr val="hlink"/>
                </a:solidFill>
                <a:hlinkClick r:id="rId4"/>
              </a:rPr>
              <a:t>ZTC Acceleration Grant Collaboration Cohort Outcomes</a:t>
            </a:r>
            <a:r>
              <a:rPr lang="en-US" sz="2200">
                <a:solidFill>
                  <a:srgbClr val="000000"/>
                </a:solidFill>
              </a:rPr>
              <a:t>.</a:t>
            </a:r>
            <a:endParaRPr sz="2200">
              <a:solidFill>
                <a:srgbClr val="000000"/>
              </a:solidFill>
            </a:endParaRPr>
          </a:p>
          <a:p>
            <a:pPr marL="457200" lvl="0" indent="-355600" algn="l" rtl="0">
              <a:lnSpc>
                <a:spcPct val="115000"/>
              </a:lnSpc>
              <a:spcBef>
                <a:spcPts val="1000"/>
              </a:spcBef>
              <a:spcAft>
                <a:spcPts val="0"/>
              </a:spcAft>
              <a:buSzPts val="2000"/>
              <a:buChar char="•"/>
            </a:pPr>
            <a:r>
              <a:rPr lang="en-US" sz="2200">
                <a:solidFill>
                  <a:srgbClr val="000000"/>
                </a:solidFill>
              </a:rPr>
              <a:t>As of September 17, 2024, Collaboration Cohort reports are available for the following disciplines:</a:t>
            </a:r>
            <a:endParaRPr sz="2200">
              <a:solidFill>
                <a:srgbClr val="000000"/>
              </a:solidFill>
            </a:endParaRPr>
          </a:p>
          <a:p>
            <a:pPr marL="914400" lvl="1" indent="-342900" algn="l" rtl="0">
              <a:lnSpc>
                <a:spcPct val="100000"/>
              </a:lnSpc>
              <a:spcBef>
                <a:spcPts val="1000"/>
              </a:spcBef>
              <a:spcAft>
                <a:spcPts val="0"/>
              </a:spcAft>
              <a:buSzPts val="1800"/>
              <a:buChar char="•"/>
            </a:pPr>
            <a:r>
              <a:rPr lang="en-US" sz="1800">
                <a:solidFill>
                  <a:srgbClr val="000000"/>
                </a:solidFill>
              </a:rPr>
              <a:t>Geology</a:t>
            </a:r>
            <a:endParaRPr sz="1800">
              <a:solidFill>
                <a:srgbClr val="000000"/>
              </a:solidFill>
            </a:endParaRPr>
          </a:p>
          <a:p>
            <a:pPr marL="914400" lvl="1" indent="-342900" algn="l" rtl="0">
              <a:lnSpc>
                <a:spcPct val="100000"/>
              </a:lnSpc>
              <a:spcBef>
                <a:spcPts val="0"/>
              </a:spcBef>
              <a:spcAft>
                <a:spcPts val="0"/>
              </a:spcAft>
              <a:buSzPts val="1800"/>
              <a:buChar char="•"/>
            </a:pPr>
            <a:r>
              <a:rPr lang="en-US" sz="1800">
                <a:solidFill>
                  <a:srgbClr val="000000"/>
                </a:solidFill>
              </a:rPr>
              <a:t>Humanities</a:t>
            </a:r>
            <a:endParaRPr sz="1800">
              <a:solidFill>
                <a:srgbClr val="000000"/>
              </a:solidFill>
            </a:endParaRPr>
          </a:p>
          <a:p>
            <a:pPr marL="914400" lvl="1" indent="-342900" algn="l" rtl="0">
              <a:lnSpc>
                <a:spcPct val="100000"/>
              </a:lnSpc>
              <a:spcBef>
                <a:spcPts val="0"/>
              </a:spcBef>
              <a:spcAft>
                <a:spcPts val="0"/>
              </a:spcAft>
              <a:buClr>
                <a:srgbClr val="000000"/>
              </a:buClr>
              <a:buSzPts val="1800"/>
              <a:buChar char="•"/>
            </a:pPr>
            <a:r>
              <a:rPr lang="en-US" sz="1800">
                <a:solidFill>
                  <a:srgbClr val="000000"/>
                </a:solidFill>
              </a:rPr>
              <a:t>Philosophy</a:t>
            </a:r>
            <a:endParaRPr sz="1800">
              <a:solidFill>
                <a:srgbClr val="000000"/>
              </a:solidFill>
            </a:endParaRPr>
          </a:p>
          <a:p>
            <a:pPr marL="914400" lvl="1" indent="-342900" algn="l" rtl="0">
              <a:lnSpc>
                <a:spcPct val="100000"/>
              </a:lnSpc>
              <a:spcBef>
                <a:spcPts val="0"/>
              </a:spcBef>
              <a:spcAft>
                <a:spcPts val="0"/>
              </a:spcAft>
              <a:buSzPts val="1800"/>
              <a:buChar char="•"/>
            </a:pPr>
            <a:r>
              <a:rPr lang="en-US" sz="1800">
                <a:solidFill>
                  <a:srgbClr val="000000"/>
                </a:solidFill>
              </a:rPr>
              <a:t>Political Science</a:t>
            </a:r>
            <a:endParaRPr sz="1800">
              <a:solidFill>
                <a:srgbClr val="000000"/>
              </a:solidFill>
            </a:endParaRPr>
          </a:p>
          <a:p>
            <a:pPr marL="914400" lvl="1" indent="-342900" algn="l" rtl="0">
              <a:lnSpc>
                <a:spcPct val="100000"/>
              </a:lnSpc>
              <a:spcBef>
                <a:spcPts val="0"/>
              </a:spcBef>
              <a:spcAft>
                <a:spcPts val="0"/>
              </a:spcAft>
              <a:buSzPts val="1800"/>
              <a:buChar char="•"/>
            </a:pPr>
            <a:r>
              <a:rPr lang="en-US" sz="1800">
                <a:solidFill>
                  <a:srgbClr val="000000"/>
                </a:solidFill>
              </a:rPr>
              <a:t>Social Work and Human Services</a:t>
            </a:r>
            <a:endParaRPr sz="1800">
              <a:solidFill>
                <a:srgbClr val="000000"/>
              </a:solidFill>
            </a:endParaRPr>
          </a:p>
          <a:p>
            <a:pPr marL="914400" lvl="1" indent="-342900" algn="l" rtl="0">
              <a:lnSpc>
                <a:spcPct val="100000"/>
              </a:lnSpc>
              <a:spcBef>
                <a:spcPts val="0"/>
              </a:spcBef>
              <a:spcAft>
                <a:spcPts val="0"/>
              </a:spcAft>
              <a:buSzPts val="1800"/>
              <a:buChar char="•"/>
            </a:pPr>
            <a:r>
              <a:rPr lang="en-US" sz="1800">
                <a:solidFill>
                  <a:srgbClr val="000000"/>
                </a:solidFill>
              </a:rPr>
              <a:t>Spanish</a:t>
            </a:r>
            <a:endParaRPr sz="1800">
              <a:solidFill>
                <a:srgbClr val="000000"/>
              </a:solidFill>
            </a:endParaRPr>
          </a:p>
          <a:p>
            <a:pPr marL="0" lvl="0" indent="0" algn="l" rtl="0">
              <a:lnSpc>
                <a:spcPct val="120000"/>
              </a:lnSpc>
              <a:spcBef>
                <a:spcPts val="750"/>
              </a:spcBef>
              <a:spcAft>
                <a:spcPts val="0"/>
              </a:spcAft>
              <a:buNone/>
            </a:pPr>
            <a:endParaRPr sz="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81708d6f4a_0_3"/>
          <p:cNvSpPr txBox="1">
            <a:spLocks noGrp="1"/>
          </p:cNvSpPr>
          <p:nvPr>
            <p:ph type="title"/>
          </p:nvPr>
        </p:nvSpPr>
        <p:spPr>
          <a:xfrm>
            <a:off x="1026511" y="777228"/>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solidFill>
                  <a:srgbClr val="FFFFFF"/>
                </a:solidFill>
              </a:rPr>
              <a:t>Collaboration Cohorts – Preliminary Data and Next Steps</a:t>
            </a:r>
            <a:endParaRPr/>
          </a:p>
        </p:txBody>
      </p:sp>
      <p:sp>
        <p:nvSpPr>
          <p:cNvPr id="302" name="Google Shape;302;g281708d6f4a_0_3"/>
          <p:cNvSpPr txBox="1">
            <a:spLocks noGrp="1"/>
          </p:cNvSpPr>
          <p:nvPr>
            <p:ph type="body" idx="1"/>
          </p:nvPr>
        </p:nvSpPr>
        <p:spPr>
          <a:xfrm>
            <a:off x="928350" y="2026075"/>
            <a:ext cx="7590900" cy="4961100"/>
          </a:xfrm>
          <a:prstGeom prst="rect">
            <a:avLst/>
          </a:prstGeom>
          <a:noFill/>
          <a:ln>
            <a:noFill/>
          </a:ln>
        </p:spPr>
        <p:txBody>
          <a:bodyPr spcFirstLastPara="1" wrap="square" lIns="91425" tIns="45700" rIns="91425" bIns="45700" anchor="t" anchorCtr="0">
            <a:normAutofit fontScale="85000"/>
          </a:bodyPr>
          <a:lstStyle/>
          <a:p>
            <a:pPr marL="457200" lvl="0" indent="-350996" algn="l" rtl="0">
              <a:lnSpc>
                <a:spcPct val="120000"/>
              </a:lnSpc>
              <a:spcBef>
                <a:spcPts val="800"/>
              </a:spcBef>
              <a:spcAft>
                <a:spcPts val="0"/>
              </a:spcAft>
              <a:buSzPct val="100000"/>
              <a:buChar char="•"/>
            </a:pPr>
            <a:r>
              <a:rPr lang="en-US" sz="2267"/>
              <a:t>OERI will soon begin to publish information about the work of the Collaboration Cohorts – in advance of the publication of the Cohort’s final report. </a:t>
            </a:r>
            <a:endParaRPr sz="2267"/>
          </a:p>
          <a:p>
            <a:pPr marL="914400" lvl="1" indent="-350996" algn="l" rtl="0">
              <a:lnSpc>
                <a:spcPct val="120000"/>
              </a:lnSpc>
              <a:spcBef>
                <a:spcPts val="1000"/>
              </a:spcBef>
              <a:spcAft>
                <a:spcPts val="0"/>
              </a:spcAft>
              <a:buSzPct val="100000"/>
              <a:buChar char="•"/>
            </a:pPr>
            <a:r>
              <a:rPr lang="en-US" sz="2267"/>
              <a:t>This will allow colleges to consider the resources being used by Cohort colleges and the work planned by them as they plan their future ZTC work.</a:t>
            </a:r>
            <a:endParaRPr sz="2267"/>
          </a:p>
          <a:p>
            <a:pPr marL="457200" lvl="0" indent="-350996" algn="l" rtl="0">
              <a:lnSpc>
                <a:spcPct val="120000"/>
              </a:lnSpc>
              <a:spcBef>
                <a:spcPts val="1000"/>
              </a:spcBef>
              <a:spcAft>
                <a:spcPts val="0"/>
              </a:spcAft>
              <a:buSzPct val="100000"/>
              <a:buChar char="•"/>
            </a:pPr>
            <a:r>
              <a:rPr lang="en-US" sz="2267"/>
              <a:t>Collaboration Cohorts that are engaging in collaborative work are only </a:t>
            </a:r>
            <a:r>
              <a:rPr lang="en-US" sz="2267" b="1" i="1"/>
              <a:t>planning</a:t>
            </a:r>
            <a:r>
              <a:rPr lang="en-US" sz="2267"/>
              <a:t> their work as a part of the Cohort process. </a:t>
            </a:r>
            <a:endParaRPr sz="2267"/>
          </a:p>
          <a:p>
            <a:pPr marL="914400" lvl="1" indent="-350996" algn="l" rtl="0">
              <a:lnSpc>
                <a:spcPct val="120000"/>
              </a:lnSpc>
              <a:spcBef>
                <a:spcPts val="1000"/>
              </a:spcBef>
              <a:spcAft>
                <a:spcPts val="0"/>
              </a:spcAft>
              <a:buSzPct val="100000"/>
              <a:buChar char="•"/>
            </a:pPr>
            <a:r>
              <a:rPr lang="en-US" sz="2267"/>
              <a:t>Once the Cohort’s work has been finalized, how the Cohort members work together is left for them to determine.</a:t>
            </a:r>
            <a:endParaRPr sz="2267"/>
          </a:p>
          <a:p>
            <a:pPr marL="457200" lvl="0" indent="-350996" algn="l" rtl="0">
              <a:lnSpc>
                <a:spcPct val="120000"/>
              </a:lnSpc>
              <a:spcBef>
                <a:spcPts val="1000"/>
              </a:spcBef>
              <a:spcAft>
                <a:spcPts val="1000"/>
              </a:spcAft>
              <a:buSzPct val="100000"/>
              <a:buChar char="•"/>
            </a:pPr>
            <a:r>
              <a:rPr lang="en-US" sz="2267"/>
              <a:t>Once a Cohort’s work has concluded, colleges that are eligible for additional funding will be provided directions to do so. </a:t>
            </a:r>
            <a:endParaRPr sz="18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6000"/>
              <a:buFont typeface="Gill Sans"/>
              <a:buNone/>
            </a:pPr>
            <a:r>
              <a:rPr lang="en-US" sz="6000">
                <a:latin typeface="Arial"/>
                <a:ea typeface="Arial"/>
                <a:cs typeface="Arial"/>
                <a:sym typeface="Arial"/>
              </a:rPr>
              <a:t>How can OERI help you?</a:t>
            </a:r>
            <a:endParaRPr sz="60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Our Website</a:t>
            </a:r>
            <a:endParaRPr/>
          </a:p>
        </p:txBody>
      </p:sp>
      <p:sp>
        <p:nvSpPr>
          <p:cNvPr id="313" name="Google Shape;313;p64"/>
          <p:cNvSpPr txBox="1">
            <a:spLocks noGrp="1"/>
          </p:cNvSpPr>
          <p:nvPr>
            <p:ph type="body" idx="1"/>
          </p:nvPr>
        </p:nvSpPr>
        <p:spPr>
          <a:xfrm>
            <a:off x="1088675" y="2015725"/>
            <a:ext cx="7378200" cy="4039200"/>
          </a:xfrm>
          <a:prstGeom prst="rect">
            <a:avLst/>
          </a:prstGeom>
          <a:noFill/>
          <a:ln>
            <a:noFill/>
          </a:ln>
        </p:spPr>
        <p:txBody>
          <a:bodyPr spcFirstLastPara="1" wrap="square" lIns="91425" tIns="45700" rIns="91425" bIns="45700" anchor="t" anchorCtr="0">
            <a:normAutofit/>
          </a:bodyPr>
          <a:lstStyle/>
          <a:p>
            <a:pPr marL="171446" lvl="0" indent="-184146" algn="l" rtl="0">
              <a:lnSpc>
                <a:spcPct val="120000"/>
              </a:lnSpc>
              <a:spcBef>
                <a:spcPts val="0"/>
              </a:spcBef>
              <a:spcAft>
                <a:spcPts val="0"/>
              </a:spcAft>
              <a:buSzPts val="3000"/>
              <a:buChar char="•"/>
            </a:pPr>
            <a:r>
              <a:rPr lang="en-US" sz="3000" u="sng">
                <a:solidFill>
                  <a:schemeClr val="hlink"/>
                </a:solidFill>
                <a:hlinkClick r:id="rId3"/>
              </a:rPr>
              <a:t>ASCCC OERI Website </a:t>
            </a:r>
            <a:r>
              <a:rPr lang="en-US" sz="3000"/>
              <a:t>(asccc-oeri.org)</a:t>
            </a:r>
            <a:endParaRPr sz="3000"/>
          </a:p>
          <a:p>
            <a:pPr marL="514337" lvl="1" indent="-273046" algn="l" rtl="0">
              <a:lnSpc>
                <a:spcPct val="120000"/>
              </a:lnSpc>
              <a:spcBef>
                <a:spcPts val="1000"/>
              </a:spcBef>
              <a:spcAft>
                <a:spcPts val="0"/>
              </a:spcAft>
              <a:buSzPts val="3000"/>
              <a:buChar char="•"/>
            </a:pPr>
            <a:r>
              <a:rPr lang="en-US" sz="3000"/>
              <a:t>Resources</a:t>
            </a:r>
            <a:endParaRPr sz="3000"/>
          </a:p>
          <a:p>
            <a:pPr marL="514337" lvl="1" indent="-273046" algn="l" rtl="0">
              <a:lnSpc>
                <a:spcPct val="120000"/>
              </a:lnSpc>
              <a:spcBef>
                <a:spcPts val="1000"/>
              </a:spcBef>
              <a:spcAft>
                <a:spcPts val="0"/>
              </a:spcAft>
              <a:buSzPts val="3000"/>
              <a:buChar char="•"/>
            </a:pPr>
            <a:r>
              <a:rPr lang="en-US" sz="3000"/>
              <a:t>Webinars and Event</a:t>
            </a:r>
            <a:endParaRPr sz="3000"/>
          </a:p>
          <a:p>
            <a:pPr marL="514337" lvl="1" indent="-273046" algn="l" rtl="0">
              <a:lnSpc>
                <a:spcPct val="120000"/>
              </a:lnSpc>
              <a:spcBef>
                <a:spcPts val="1000"/>
              </a:spcBef>
              <a:spcAft>
                <a:spcPts val="0"/>
              </a:spcAft>
              <a:buSzPts val="3000"/>
              <a:buChar char="•"/>
            </a:pPr>
            <a:r>
              <a:rPr lang="en-US" sz="3000"/>
              <a:t>And more</a:t>
            </a:r>
            <a:endParaRPr sz="3000"/>
          </a:p>
          <a:p>
            <a:pPr marL="457200" lvl="0" indent="0" algn="l" rtl="0">
              <a:lnSpc>
                <a:spcPct val="120000"/>
              </a:lnSpc>
              <a:spcBef>
                <a:spcPts val="1000"/>
              </a:spcBef>
              <a:spcAft>
                <a:spcPts val="0"/>
              </a:spcAft>
              <a:buNone/>
            </a:pPr>
            <a:endParaRPr sz="3000"/>
          </a:p>
          <a:p>
            <a:pPr marL="171446" lvl="0" indent="0" algn="l" rtl="0">
              <a:lnSpc>
                <a:spcPct val="120000"/>
              </a:lnSpc>
              <a:spcBef>
                <a:spcPts val="1000"/>
              </a:spcBef>
              <a:spcAft>
                <a:spcPts val="0"/>
              </a:spcAft>
              <a:buSzPts val="1600"/>
              <a:buNone/>
            </a:pP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200">
                <a:latin typeface="Arial"/>
                <a:ea typeface="Arial"/>
                <a:cs typeface="Arial"/>
                <a:sym typeface="Arial"/>
              </a:rPr>
              <a:t>And to contact us…</a:t>
            </a:r>
            <a:endParaRPr sz="4200">
              <a:latin typeface="Arial"/>
              <a:ea typeface="Arial"/>
              <a:cs typeface="Arial"/>
              <a:sym typeface="Arial"/>
            </a:endParaRPr>
          </a:p>
        </p:txBody>
      </p:sp>
      <p:sp>
        <p:nvSpPr>
          <p:cNvPr id="320" name="Google Shape;320;p6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58746" algn="l" rtl="0">
              <a:lnSpc>
                <a:spcPct val="120000"/>
              </a:lnSpc>
              <a:spcBef>
                <a:spcPts val="0"/>
              </a:spcBef>
              <a:spcAft>
                <a:spcPts val="0"/>
              </a:spcAft>
              <a:buSzPts val="3400"/>
              <a:buChar char="•"/>
            </a:pPr>
            <a:r>
              <a:rPr lang="en-US" sz="3400">
                <a:latin typeface="Arial"/>
                <a:ea typeface="Arial"/>
                <a:cs typeface="Arial"/>
                <a:sym typeface="Arial"/>
              </a:rPr>
              <a:t>General OERI E-Mail: </a:t>
            </a:r>
            <a:r>
              <a:rPr lang="en-US" sz="3400" u="sng">
                <a:solidFill>
                  <a:schemeClr val="hlink"/>
                </a:solidFill>
                <a:latin typeface="Arial"/>
                <a:ea typeface="Arial"/>
                <a:cs typeface="Arial"/>
                <a:sym typeface="Arial"/>
                <a:hlinkClick r:id="rId3"/>
              </a:rPr>
              <a:t>oeri@asccc.org</a:t>
            </a:r>
            <a:endParaRPr sz="3400">
              <a:latin typeface="Arial"/>
              <a:ea typeface="Arial"/>
              <a:cs typeface="Arial"/>
              <a:sym typeface="Arial"/>
            </a:endParaRPr>
          </a:p>
          <a:p>
            <a:pPr marL="171446" lvl="0" indent="-158746" algn="l" rtl="0">
              <a:lnSpc>
                <a:spcPct val="120000"/>
              </a:lnSpc>
              <a:spcBef>
                <a:spcPts val="1000"/>
              </a:spcBef>
              <a:spcAft>
                <a:spcPts val="1000"/>
              </a:spcAft>
              <a:buSzPts val="3400"/>
              <a:buChar char="•"/>
            </a:pPr>
            <a:r>
              <a:rPr lang="en-US" sz="3400">
                <a:latin typeface="Arial"/>
                <a:ea typeface="Arial"/>
                <a:cs typeface="Arial"/>
                <a:sym typeface="Arial"/>
              </a:rPr>
              <a:t>Find everyone’s e-mail at: </a:t>
            </a:r>
            <a:r>
              <a:rPr lang="en-US" sz="3400" u="sng">
                <a:solidFill>
                  <a:schemeClr val="hlink"/>
                </a:solidFill>
                <a:latin typeface="Arial"/>
                <a:ea typeface="Arial"/>
                <a:cs typeface="Arial"/>
                <a:sym typeface="Arial"/>
                <a:hlinkClick r:id="rId4"/>
              </a:rPr>
              <a:t>https://asccc-oeri.org/about-us/</a:t>
            </a:r>
            <a:endParaRPr sz="34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326" name="Google Shape;326;p66" descr="A young little girl holding a flower in a field"/>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327" name="Google Shape;327;p66"/>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OERI Regional Leads</a:t>
            </a:r>
            <a:endParaRPr>
              <a:latin typeface="Arial"/>
              <a:ea typeface="Arial"/>
              <a:cs typeface="Arial"/>
              <a:sym typeface="Arial"/>
            </a:endParaRPr>
          </a:p>
        </p:txBody>
      </p:sp>
      <p:sp>
        <p:nvSpPr>
          <p:cNvPr id="121" name="Google Shape;121;p38"/>
          <p:cNvSpPr txBox="1">
            <a:spLocks noGrp="1"/>
          </p:cNvSpPr>
          <p:nvPr>
            <p:ph type="body" idx="1"/>
          </p:nvPr>
        </p:nvSpPr>
        <p:spPr>
          <a:xfrm>
            <a:off x="1088675" y="2015724"/>
            <a:ext cx="7202400" cy="4360800"/>
          </a:xfrm>
          <a:prstGeom prst="rect">
            <a:avLst/>
          </a:prstGeom>
          <a:noFill/>
          <a:ln>
            <a:noFill/>
          </a:ln>
        </p:spPr>
        <p:txBody>
          <a:bodyPr spcFirstLastPara="1" wrap="square" lIns="91425" tIns="45700" rIns="91425" bIns="45700" anchor="t" anchorCtr="0">
            <a:normAutofit/>
          </a:bodyPr>
          <a:lstStyle/>
          <a:p>
            <a:pPr marL="171446" lvl="0" indent="-177796" algn="l" rtl="0">
              <a:lnSpc>
                <a:spcPct val="100000"/>
              </a:lnSpc>
              <a:spcBef>
                <a:spcPts val="750"/>
              </a:spcBef>
              <a:spcAft>
                <a:spcPts val="0"/>
              </a:spcAft>
              <a:buSzPts val="2140"/>
              <a:buChar char="•"/>
            </a:pPr>
            <a:r>
              <a:rPr lang="en-US" sz="2140">
                <a:latin typeface="Arial"/>
                <a:ea typeface="Arial"/>
                <a:cs typeface="Arial"/>
                <a:sym typeface="Arial"/>
              </a:rPr>
              <a:t>*Amanda Taintor (Area A)</a:t>
            </a:r>
            <a:endParaRPr sz="1700"/>
          </a:p>
          <a:p>
            <a:pPr marL="514337" lvl="1" indent="-177796" algn="l" rtl="0">
              <a:lnSpc>
                <a:spcPct val="100000"/>
              </a:lnSpc>
              <a:spcBef>
                <a:spcPts val="375"/>
              </a:spcBef>
              <a:spcAft>
                <a:spcPts val="0"/>
              </a:spcAft>
              <a:buSzPts val="2140"/>
              <a:buChar char="•"/>
            </a:pPr>
            <a:r>
              <a:rPr lang="en-US" sz="2140">
                <a:latin typeface="Arial"/>
                <a:ea typeface="Arial"/>
                <a:cs typeface="Arial"/>
                <a:sym typeface="Arial"/>
              </a:rPr>
              <a:t>Early Childhood Education/ID, Reedley</a:t>
            </a:r>
            <a:endParaRPr sz="1500">
              <a:latin typeface="Arial"/>
              <a:ea typeface="Arial"/>
              <a:cs typeface="Arial"/>
              <a:sym typeface="Arial"/>
            </a:endParaRPr>
          </a:p>
          <a:p>
            <a:pPr marL="171446" lvl="0" indent="-41906" algn="l" rtl="0">
              <a:lnSpc>
                <a:spcPct val="100000"/>
              </a:lnSpc>
              <a:spcBef>
                <a:spcPts val="0"/>
              </a:spcBef>
              <a:spcAft>
                <a:spcPts val="0"/>
              </a:spcAft>
              <a:buSzPts val="2040"/>
              <a:buNone/>
            </a:pPr>
            <a:endParaRPr sz="2040">
              <a:latin typeface="Arial"/>
              <a:ea typeface="Arial"/>
              <a:cs typeface="Arial"/>
              <a:sym typeface="Arial"/>
            </a:endParaRPr>
          </a:p>
          <a:p>
            <a:pPr marL="171446" lvl="0" indent="-177796" algn="l" rtl="0">
              <a:lnSpc>
                <a:spcPct val="100000"/>
              </a:lnSpc>
              <a:spcBef>
                <a:spcPts val="0"/>
              </a:spcBef>
              <a:spcAft>
                <a:spcPts val="0"/>
              </a:spcAft>
              <a:buSzPts val="2140"/>
              <a:buChar char="•"/>
            </a:pPr>
            <a:r>
              <a:rPr lang="en-US" sz="2140">
                <a:latin typeface="Arial"/>
                <a:ea typeface="Arial"/>
                <a:cs typeface="Arial"/>
                <a:sym typeface="Arial"/>
              </a:rPr>
              <a:t>Heather Dodge (Area B)</a:t>
            </a:r>
            <a:endParaRPr sz="1700"/>
          </a:p>
          <a:p>
            <a:pPr marL="628646" lvl="1" indent="-177795" algn="l" rtl="0">
              <a:lnSpc>
                <a:spcPct val="100000"/>
              </a:lnSpc>
              <a:spcBef>
                <a:spcPts val="0"/>
              </a:spcBef>
              <a:spcAft>
                <a:spcPts val="0"/>
              </a:spcAft>
              <a:buSzPts val="2140"/>
              <a:buChar char="•"/>
            </a:pPr>
            <a:r>
              <a:rPr lang="en-US" sz="2140">
                <a:latin typeface="Arial"/>
                <a:ea typeface="Arial"/>
                <a:cs typeface="Arial"/>
                <a:sym typeface="Arial"/>
              </a:rPr>
              <a:t>Library, Berkeley City</a:t>
            </a:r>
            <a:endParaRPr sz="1500"/>
          </a:p>
          <a:p>
            <a:pPr marL="457200" lvl="1" indent="0" algn="l" rtl="0">
              <a:lnSpc>
                <a:spcPct val="100000"/>
              </a:lnSpc>
              <a:spcBef>
                <a:spcPts val="0"/>
              </a:spcBef>
              <a:spcAft>
                <a:spcPts val="0"/>
              </a:spcAft>
              <a:buSzPts val="2040"/>
              <a:buNone/>
            </a:pPr>
            <a:endParaRPr sz="2040">
              <a:latin typeface="Arial"/>
              <a:ea typeface="Arial"/>
              <a:cs typeface="Arial"/>
              <a:sym typeface="Arial"/>
            </a:endParaRPr>
          </a:p>
          <a:p>
            <a:pPr marL="171446" lvl="0" indent="-177796" algn="l" rtl="0">
              <a:lnSpc>
                <a:spcPct val="100000"/>
              </a:lnSpc>
              <a:spcBef>
                <a:spcPts val="750"/>
              </a:spcBef>
              <a:spcAft>
                <a:spcPts val="0"/>
              </a:spcAft>
              <a:buSzPts val="2140"/>
              <a:buChar char="•"/>
            </a:pPr>
            <a:r>
              <a:rPr lang="en-US" sz="2140">
                <a:latin typeface="Arial"/>
                <a:ea typeface="Arial"/>
                <a:cs typeface="Arial"/>
                <a:sym typeface="Arial"/>
              </a:rPr>
              <a:t>Jennifer Paris (Area C)</a:t>
            </a:r>
            <a:endParaRPr sz="1700">
              <a:latin typeface="Arial"/>
              <a:ea typeface="Arial"/>
              <a:cs typeface="Arial"/>
              <a:sym typeface="Arial"/>
            </a:endParaRPr>
          </a:p>
          <a:p>
            <a:pPr marL="514337" lvl="1" indent="-177796" algn="l" rtl="0">
              <a:lnSpc>
                <a:spcPct val="100000"/>
              </a:lnSpc>
              <a:spcBef>
                <a:spcPts val="375"/>
              </a:spcBef>
              <a:spcAft>
                <a:spcPts val="0"/>
              </a:spcAft>
              <a:buSzPts val="2140"/>
              <a:buChar char="•"/>
            </a:pPr>
            <a:r>
              <a:rPr lang="en-US" sz="2140">
                <a:latin typeface="Arial"/>
                <a:ea typeface="Arial"/>
                <a:cs typeface="Arial"/>
                <a:sym typeface="Arial"/>
              </a:rPr>
              <a:t>ECE/CD, College of the Canyons</a:t>
            </a:r>
            <a:endParaRPr sz="1500">
              <a:latin typeface="Arial"/>
              <a:ea typeface="Arial"/>
              <a:cs typeface="Arial"/>
              <a:sym typeface="Arial"/>
            </a:endParaRPr>
          </a:p>
          <a:p>
            <a:pPr marL="171446" lvl="0" indent="-41906" algn="l" rtl="0">
              <a:lnSpc>
                <a:spcPct val="100000"/>
              </a:lnSpc>
              <a:spcBef>
                <a:spcPts val="0"/>
              </a:spcBef>
              <a:spcAft>
                <a:spcPts val="0"/>
              </a:spcAft>
              <a:buSzPts val="2040"/>
              <a:buNone/>
            </a:pPr>
            <a:endParaRPr sz="2040">
              <a:latin typeface="Arial"/>
              <a:ea typeface="Arial"/>
              <a:cs typeface="Arial"/>
              <a:sym typeface="Arial"/>
            </a:endParaRPr>
          </a:p>
          <a:p>
            <a:pPr marL="171446" lvl="0" indent="-177796" algn="l" rtl="0">
              <a:lnSpc>
                <a:spcPct val="100000"/>
              </a:lnSpc>
              <a:spcBef>
                <a:spcPts val="0"/>
              </a:spcBef>
              <a:spcAft>
                <a:spcPts val="0"/>
              </a:spcAft>
              <a:buSzPts val="2140"/>
              <a:buChar char="•"/>
            </a:pPr>
            <a:r>
              <a:rPr lang="en-US" sz="2140">
                <a:latin typeface="Arial"/>
                <a:ea typeface="Arial"/>
                <a:cs typeface="Arial"/>
                <a:sym typeface="Arial"/>
              </a:rPr>
              <a:t>Lara Braff (Area D)</a:t>
            </a:r>
            <a:endParaRPr sz="1700">
              <a:latin typeface="Arial"/>
              <a:ea typeface="Arial"/>
              <a:cs typeface="Arial"/>
              <a:sym typeface="Arial"/>
            </a:endParaRPr>
          </a:p>
          <a:p>
            <a:pPr marL="514337" lvl="1" indent="-177796" algn="l" rtl="0">
              <a:lnSpc>
                <a:spcPct val="100000"/>
              </a:lnSpc>
              <a:spcBef>
                <a:spcPts val="375"/>
              </a:spcBef>
              <a:spcAft>
                <a:spcPts val="0"/>
              </a:spcAft>
              <a:buSzPts val="2140"/>
              <a:buChar char="•"/>
            </a:pPr>
            <a:r>
              <a:rPr lang="en-US" sz="2140">
                <a:latin typeface="Arial"/>
                <a:ea typeface="Arial"/>
                <a:cs typeface="Arial"/>
                <a:sym typeface="Arial"/>
              </a:rPr>
              <a:t>Anthropology, Grossmont</a:t>
            </a:r>
            <a:endParaRPr sz="214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Other OERI Personnel</a:t>
            </a:r>
            <a:endParaRPr>
              <a:latin typeface="Arial"/>
              <a:ea typeface="Arial"/>
              <a:cs typeface="Arial"/>
              <a:sym typeface="Arial"/>
            </a:endParaRPr>
          </a:p>
        </p:txBody>
      </p:sp>
      <p:sp>
        <p:nvSpPr>
          <p:cNvPr id="128" name="Google Shape;128;p3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171446" algn="l" rtl="0">
              <a:lnSpc>
                <a:spcPct val="100000"/>
              </a:lnSpc>
              <a:spcBef>
                <a:spcPts val="750"/>
              </a:spcBef>
              <a:spcAft>
                <a:spcPts val="0"/>
              </a:spcAft>
              <a:buSzPts val="2040"/>
              <a:buChar char="•"/>
            </a:pPr>
            <a:r>
              <a:rPr lang="en-US" sz="2000">
                <a:latin typeface="Arial"/>
                <a:ea typeface="Arial"/>
                <a:cs typeface="Arial"/>
                <a:sym typeface="Arial"/>
              </a:rPr>
              <a:t>Project Director</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Michelle Pilati – Psychology, Rio Hondo</a:t>
            </a:r>
            <a:endParaRPr/>
          </a:p>
          <a:p>
            <a:pPr marL="171446" lvl="0" indent="-171446" algn="l" rtl="0">
              <a:lnSpc>
                <a:spcPct val="100000"/>
              </a:lnSpc>
              <a:spcBef>
                <a:spcPts val="750"/>
              </a:spcBef>
              <a:spcAft>
                <a:spcPts val="0"/>
              </a:spcAft>
              <a:buSzPts val="2040"/>
              <a:buChar char="•"/>
            </a:pPr>
            <a:r>
              <a:rPr lang="en-US" sz="2000">
                <a:latin typeface="Arial"/>
                <a:ea typeface="Arial"/>
                <a:cs typeface="Arial"/>
                <a:sym typeface="Arial"/>
              </a:rPr>
              <a:t>OERI Project Facilitators</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Shagun Kaur - Communication Studies, DeAnza</a:t>
            </a:r>
            <a:endParaRPr sz="2000">
              <a:latin typeface="Arial"/>
              <a:ea typeface="Arial"/>
              <a:cs typeface="Arial"/>
              <a:sym typeface="Arial"/>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Suzanne Wakim - Biology, Butte</a:t>
            </a:r>
            <a:endParaRPr/>
          </a:p>
          <a:p>
            <a:pPr marL="171446" lvl="0" indent="-171446" algn="l" rtl="0">
              <a:lnSpc>
                <a:spcPct val="100000"/>
              </a:lnSpc>
              <a:spcBef>
                <a:spcPts val="750"/>
              </a:spcBef>
              <a:spcAft>
                <a:spcPts val="0"/>
              </a:spcAft>
              <a:buSzPts val="2040"/>
              <a:buChar char="•"/>
            </a:pPr>
            <a:r>
              <a:rPr lang="en-US" sz="2000">
                <a:latin typeface="Arial"/>
                <a:ea typeface="Arial"/>
                <a:cs typeface="Arial"/>
                <a:sym typeface="Arial"/>
              </a:rPr>
              <a:t>Communication Lead</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Julie Bruno – Communication Studies, Sierra</a:t>
            </a:r>
            <a:endParaRPr/>
          </a:p>
          <a:p>
            <a:pPr marL="171446" lvl="0" indent="-171446" algn="l" rtl="0">
              <a:lnSpc>
                <a:spcPct val="100000"/>
              </a:lnSpc>
              <a:spcBef>
                <a:spcPts val="750"/>
              </a:spcBef>
              <a:spcAft>
                <a:spcPts val="0"/>
              </a:spcAft>
              <a:buSzPts val="2040"/>
              <a:buChar char="•"/>
            </a:pPr>
            <a:r>
              <a:rPr lang="en-US" sz="2000">
                <a:latin typeface="Arial"/>
                <a:ea typeface="Arial"/>
                <a:cs typeface="Arial"/>
                <a:sym typeface="Arial"/>
              </a:rPr>
              <a:t>*IDEA Framework Lead</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Tiffany Lanoix – Sociology, West Los Angeles</a:t>
            </a:r>
            <a:endParaRPr/>
          </a:p>
          <a:p>
            <a:pPr marL="171446" lvl="0" indent="-171446" algn="l" rtl="0">
              <a:lnSpc>
                <a:spcPct val="100000"/>
              </a:lnSpc>
              <a:spcBef>
                <a:spcPts val="750"/>
              </a:spcBef>
              <a:spcAft>
                <a:spcPts val="0"/>
              </a:spcAft>
              <a:buSzPts val="2040"/>
              <a:buChar char="•"/>
            </a:pPr>
            <a:r>
              <a:rPr lang="en-US" sz="2000">
                <a:latin typeface="Arial"/>
                <a:ea typeface="Arial"/>
                <a:cs typeface="Arial"/>
                <a:sym typeface="Arial"/>
              </a:rPr>
              <a:t>LibreTexts Liaison</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Jennifer Rogers</a:t>
            </a:r>
            <a:endParaRPr/>
          </a:p>
          <a:p>
            <a:pPr marL="628646" lvl="1" indent="-171445" algn="l" rtl="0">
              <a:lnSpc>
                <a:spcPct val="100000"/>
              </a:lnSpc>
              <a:spcBef>
                <a:spcPts val="375"/>
              </a:spcBef>
              <a:spcAft>
                <a:spcPts val="0"/>
              </a:spcAft>
              <a:buSzPts val="2040"/>
              <a:buChar char="•"/>
            </a:pPr>
            <a:r>
              <a:rPr lang="en-US" sz="2000">
                <a:latin typeface="Arial"/>
                <a:ea typeface="Arial"/>
                <a:cs typeface="Arial"/>
                <a:sym typeface="Arial"/>
              </a:rPr>
              <a:t>Contact your Regional Lead to schedule training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Stay Informed</a:t>
            </a:r>
            <a:endParaRPr/>
          </a:p>
        </p:txBody>
      </p:sp>
      <p:sp>
        <p:nvSpPr>
          <p:cNvPr id="135" name="Google Shape;135;p40"/>
          <p:cNvSpPr txBox="1">
            <a:spLocks noGrp="1"/>
          </p:cNvSpPr>
          <p:nvPr>
            <p:ph type="body" idx="1"/>
          </p:nvPr>
        </p:nvSpPr>
        <p:spPr>
          <a:xfrm>
            <a:off x="1088725" y="2015725"/>
            <a:ext cx="7326000" cy="46572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750"/>
              </a:spcBef>
              <a:spcAft>
                <a:spcPts val="0"/>
              </a:spcAft>
              <a:buSzPts val="1900"/>
              <a:buChar char="•"/>
            </a:pPr>
            <a:r>
              <a:rPr lang="en-US" sz="2300"/>
              <a:t>As an OER Liaison, you will be on the OERI and the OER Liaison Newsletters. You may wish to forward the OERI Newsletter to your college community. The OERL Newsletter:</a:t>
            </a:r>
            <a:endParaRPr sz="1900"/>
          </a:p>
          <a:p>
            <a:pPr marL="914400" lvl="1" indent="-336550" algn="l" rtl="0">
              <a:lnSpc>
                <a:spcPct val="120000"/>
              </a:lnSpc>
              <a:spcBef>
                <a:spcPts val="375"/>
              </a:spcBef>
              <a:spcAft>
                <a:spcPts val="0"/>
              </a:spcAft>
              <a:buSzPts val="1700"/>
              <a:buChar char="•"/>
            </a:pPr>
            <a:r>
              <a:rPr lang="en-US" sz="2300"/>
              <a:t>Contains information intended just for OERLs (and general information)</a:t>
            </a:r>
            <a:endParaRPr sz="1700"/>
          </a:p>
          <a:p>
            <a:pPr marL="914400" lvl="1" indent="-336550" algn="l" rtl="0">
              <a:lnSpc>
                <a:spcPct val="120000"/>
              </a:lnSpc>
              <a:spcBef>
                <a:spcPts val="375"/>
              </a:spcBef>
              <a:spcAft>
                <a:spcPts val="0"/>
              </a:spcAft>
              <a:buSzPts val="1700"/>
              <a:buChar char="•"/>
            </a:pPr>
            <a:r>
              <a:rPr lang="en-US" sz="2300"/>
              <a:t>Typically distributed before the OERI Newsletter</a:t>
            </a:r>
            <a:endParaRPr sz="1700"/>
          </a:p>
          <a:p>
            <a:pPr marL="457200" lvl="0" indent="-349250" algn="l" rtl="0">
              <a:lnSpc>
                <a:spcPct val="120000"/>
              </a:lnSpc>
              <a:spcBef>
                <a:spcPts val="750"/>
              </a:spcBef>
              <a:spcAft>
                <a:spcPts val="0"/>
              </a:spcAft>
              <a:buSzPts val="1900"/>
              <a:buChar char="•"/>
            </a:pPr>
            <a:r>
              <a:rPr lang="en-US" sz="2300"/>
              <a:t>Discipline Listservs – encourage your colleagues to sign up</a:t>
            </a:r>
            <a:endParaRPr sz="1900"/>
          </a:p>
          <a:p>
            <a:pPr marL="457200" lvl="0" indent="-349250" algn="l" rtl="0">
              <a:lnSpc>
                <a:spcPct val="120000"/>
              </a:lnSpc>
              <a:spcBef>
                <a:spcPts val="750"/>
              </a:spcBef>
              <a:spcAft>
                <a:spcPts val="0"/>
              </a:spcAft>
              <a:buSzPts val="1900"/>
              <a:buChar char="•"/>
            </a:pPr>
            <a:r>
              <a:rPr lang="en-US" sz="2300"/>
              <a:t>Canvas Course</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ASCCC.org &gt; Resources</a:t>
            </a:r>
            <a:endParaRPr/>
          </a:p>
        </p:txBody>
      </p:sp>
      <p:sp>
        <p:nvSpPr>
          <p:cNvPr id="142" name="Google Shape;142;p4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68300" algn="l" rtl="0">
              <a:lnSpc>
                <a:spcPct val="120000"/>
              </a:lnSpc>
              <a:spcBef>
                <a:spcPts val="750"/>
              </a:spcBef>
              <a:spcAft>
                <a:spcPts val="0"/>
              </a:spcAft>
              <a:buSzPts val="2200"/>
              <a:buChar char="•"/>
            </a:pPr>
            <a:r>
              <a:rPr lang="en-US" sz="2400" u="sng">
                <a:solidFill>
                  <a:schemeClr val="hlink"/>
                </a:solidFill>
                <a:hlinkClick r:id="rId3"/>
              </a:rPr>
              <a:t>https://www.asccc.org/sign-our-newsletters</a:t>
            </a:r>
            <a:r>
              <a:rPr lang="en-US" sz="2400"/>
              <a:t>  &gt; Subscribe to Listservs</a:t>
            </a:r>
            <a:endParaRPr sz="2200"/>
          </a:p>
          <a:p>
            <a:pPr marL="457200" lvl="0" indent="-228600" algn="l" rtl="0">
              <a:lnSpc>
                <a:spcPct val="120000"/>
              </a:lnSpc>
              <a:spcBef>
                <a:spcPts val="750"/>
              </a:spcBef>
              <a:spcAft>
                <a:spcPts val="0"/>
              </a:spcAft>
              <a:buSzPts val="1600"/>
              <a:buNone/>
            </a:pPr>
            <a:endParaRPr/>
          </a:p>
        </p:txBody>
      </p:sp>
      <p:pic>
        <p:nvPicPr>
          <p:cNvPr id="143" name="Google Shape;143;p41" descr="Screenshot of the ASCCC listservs list&#10;"/>
          <p:cNvPicPr preferRelativeResize="0"/>
          <p:nvPr/>
        </p:nvPicPr>
        <p:blipFill rotWithShape="1">
          <a:blip r:embed="rId4">
            <a:alphaModFix/>
          </a:blip>
          <a:srcRect/>
          <a:stretch/>
        </p:blipFill>
        <p:spPr>
          <a:xfrm>
            <a:off x="1948675" y="3027024"/>
            <a:ext cx="4948076" cy="420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Canvas Course - For Communication</a:t>
            </a:r>
            <a:endParaRPr/>
          </a:p>
        </p:txBody>
      </p:sp>
      <p:sp>
        <p:nvSpPr>
          <p:cNvPr id="149" name="Google Shape;149;p42"/>
          <p:cNvSpPr txBox="1">
            <a:spLocks noGrp="1"/>
          </p:cNvSpPr>
          <p:nvPr>
            <p:ph type="body" idx="1"/>
          </p:nvPr>
        </p:nvSpPr>
        <p:spPr>
          <a:xfrm>
            <a:off x="1088675" y="2015724"/>
            <a:ext cx="7202400" cy="4622400"/>
          </a:xfrm>
          <a:prstGeom prst="rect">
            <a:avLst/>
          </a:prstGeom>
          <a:noFill/>
          <a:ln>
            <a:noFill/>
          </a:ln>
        </p:spPr>
        <p:txBody>
          <a:bodyPr spcFirstLastPara="1" wrap="square" lIns="91425" tIns="45700" rIns="91425" bIns="45700" anchor="t" anchorCtr="0">
            <a:normAutofit lnSpcReduction="20000"/>
          </a:bodyPr>
          <a:lstStyle/>
          <a:p>
            <a:pPr marL="457200" lvl="0" indent="-330200" algn="l" rtl="0">
              <a:lnSpc>
                <a:spcPct val="120000"/>
              </a:lnSpc>
              <a:spcBef>
                <a:spcPts val="750"/>
              </a:spcBef>
              <a:spcAft>
                <a:spcPts val="0"/>
              </a:spcAft>
              <a:buSzPts val="1600"/>
              <a:buChar char="•"/>
            </a:pPr>
            <a:r>
              <a:rPr lang="en-US" sz="2000"/>
              <a:t>A</a:t>
            </a:r>
            <a:r>
              <a:rPr lang="en-US" sz="2308"/>
              <a:t>lthough we are no longer adding content to the course, we do use it for communication – and we populate its calendar with our events. </a:t>
            </a:r>
            <a:endParaRPr sz="1908"/>
          </a:p>
          <a:p>
            <a:pPr marL="457200" lvl="0" indent="-349765" algn="l" rtl="0">
              <a:lnSpc>
                <a:spcPct val="120000"/>
              </a:lnSpc>
              <a:spcBef>
                <a:spcPts val="750"/>
              </a:spcBef>
              <a:spcAft>
                <a:spcPts val="0"/>
              </a:spcAft>
              <a:buSzPts val="1908"/>
              <a:buChar char="•"/>
            </a:pPr>
            <a:r>
              <a:rPr lang="en-US" sz="2308"/>
              <a:t>Self-enroll at: </a:t>
            </a:r>
            <a:r>
              <a:rPr lang="en-US" sz="2308" b="1" u="sng">
                <a:solidFill>
                  <a:schemeClr val="hlink"/>
                </a:solidFill>
                <a:hlinkClick r:id="rId3"/>
              </a:rPr>
              <a:t>https://ccconlineed.instructure.com/enroll/7RJL33. </a:t>
            </a:r>
            <a:endParaRPr sz="2308"/>
          </a:p>
          <a:p>
            <a:pPr marL="457200" lvl="0" indent="-349765" algn="l" rtl="0">
              <a:lnSpc>
                <a:spcPct val="120000"/>
              </a:lnSpc>
              <a:spcBef>
                <a:spcPts val="750"/>
              </a:spcBef>
              <a:spcAft>
                <a:spcPts val="0"/>
              </a:spcAft>
              <a:buSzPts val="1908"/>
              <a:buChar char="•"/>
            </a:pPr>
            <a:r>
              <a:rPr lang="en-US" sz="2308"/>
              <a:t>"Enrollment" is necessary to receive communications.</a:t>
            </a:r>
            <a:endParaRPr sz="1908"/>
          </a:p>
          <a:p>
            <a:pPr marL="457200" lvl="0" indent="-349765" algn="l" rtl="0">
              <a:lnSpc>
                <a:spcPct val="120000"/>
              </a:lnSpc>
              <a:spcBef>
                <a:spcPts val="750"/>
              </a:spcBef>
              <a:spcAft>
                <a:spcPts val="0"/>
              </a:spcAft>
              <a:buSzPts val="1908"/>
              <a:buChar char="•"/>
            </a:pPr>
            <a:r>
              <a:rPr lang="en-US" sz="2308"/>
              <a:t>Direct access via: </a:t>
            </a:r>
            <a:r>
              <a:rPr lang="en-US" sz="2308" b="1" u="sng">
                <a:solidFill>
                  <a:schemeClr val="hlink"/>
                </a:solidFill>
                <a:hlinkClick r:id="rId4"/>
              </a:rPr>
              <a:t>tinyurl.com/ASCCC-OpenEd</a:t>
            </a:r>
            <a:endParaRPr sz="2308"/>
          </a:p>
          <a:p>
            <a:pPr marL="457200" lvl="0" indent="-228600" algn="l" rtl="0">
              <a:lnSpc>
                <a:spcPct val="120000"/>
              </a:lnSpc>
              <a:spcBef>
                <a:spcPts val="750"/>
              </a:spcBef>
              <a:spcAft>
                <a:spcPts val="0"/>
              </a:spcAft>
              <a:buSzPts val="1600"/>
              <a:buNone/>
            </a:pPr>
            <a:endParaRPr sz="2000"/>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ASCCC-OERI.org</a:t>
            </a:r>
            <a:endParaRPr sz="4400">
              <a:latin typeface="Arial"/>
              <a:ea typeface="Arial"/>
              <a:cs typeface="Arial"/>
              <a:sym typeface="Arial"/>
            </a:endParaRPr>
          </a:p>
        </p:txBody>
      </p:sp>
      <p:sp>
        <p:nvSpPr>
          <p:cNvPr id="155" name="Google Shape;155;p43"/>
          <p:cNvSpPr txBox="1">
            <a:spLocks noGrp="1"/>
          </p:cNvSpPr>
          <p:nvPr>
            <p:ph type="body" idx="1"/>
          </p:nvPr>
        </p:nvSpPr>
        <p:spPr>
          <a:xfrm>
            <a:off x="624850" y="2015723"/>
            <a:ext cx="7666200" cy="4971300"/>
          </a:xfrm>
          <a:prstGeom prst="rect">
            <a:avLst/>
          </a:prstGeom>
          <a:noFill/>
          <a:ln>
            <a:noFill/>
          </a:ln>
        </p:spPr>
        <p:txBody>
          <a:bodyPr spcFirstLastPara="1" wrap="square" lIns="91425" tIns="45700" rIns="91425" bIns="45700" anchor="t" anchorCtr="0">
            <a:normAutofit/>
          </a:bodyPr>
          <a:lstStyle/>
          <a:p>
            <a:pPr marL="514337" lvl="1" indent="-171446" algn="l" rtl="0">
              <a:lnSpc>
                <a:spcPct val="110000"/>
              </a:lnSpc>
              <a:spcBef>
                <a:spcPts val="375"/>
              </a:spcBef>
              <a:spcAft>
                <a:spcPts val="0"/>
              </a:spcAft>
              <a:buSzPts val="2220"/>
              <a:buChar char="•"/>
            </a:pPr>
            <a:r>
              <a:rPr lang="en-US" sz="2400">
                <a:latin typeface="Arial"/>
                <a:ea typeface="Arial"/>
                <a:cs typeface="Arial"/>
                <a:sym typeface="Arial"/>
              </a:rPr>
              <a:t>Your go-to for everything (we hope)</a:t>
            </a:r>
            <a:endParaRPr/>
          </a:p>
          <a:p>
            <a:pPr marL="514337" lvl="1" indent="-171446" algn="l" rtl="0">
              <a:lnSpc>
                <a:spcPct val="110000"/>
              </a:lnSpc>
              <a:spcBef>
                <a:spcPts val="1000"/>
              </a:spcBef>
              <a:spcAft>
                <a:spcPts val="0"/>
              </a:spcAft>
              <a:buSzPts val="2220"/>
              <a:buChar char="•"/>
            </a:pPr>
            <a:r>
              <a:rPr lang="en-US" sz="2400">
                <a:latin typeface="Arial"/>
                <a:ea typeface="Arial"/>
                <a:cs typeface="Arial"/>
                <a:sym typeface="Arial"/>
              </a:rPr>
              <a:t>Updated regularly</a:t>
            </a:r>
            <a:endParaRPr/>
          </a:p>
          <a:p>
            <a:pPr marL="514337" lvl="1" indent="-171446" algn="l" rtl="0">
              <a:lnSpc>
                <a:spcPct val="110000"/>
              </a:lnSpc>
              <a:spcBef>
                <a:spcPts val="1000"/>
              </a:spcBef>
              <a:spcAft>
                <a:spcPts val="0"/>
              </a:spcAft>
              <a:buSzPts val="2220"/>
              <a:buChar char="•"/>
            </a:pPr>
            <a:r>
              <a:rPr lang="en-US" sz="2400">
                <a:latin typeface="Arial"/>
                <a:ea typeface="Arial"/>
                <a:cs typeface="Arial"/>
                <a:sym typeface="Arial"/>
              </a:rPr>
              <a:t>Archives of webinars and newsletters </a:t>
            </a:r>
            <a:endParaRPr/>
          </a:p>
          <a:p>
            <a:pPr marL="514337" lvl="1" indent="-171446" algn="l" rtl="0">
              <a:lnSpc>
                <a:spcPct val="110000"/>
              </a:lnSpc>
              <a:spcBef>
                <a:spcPts val="1000"/>
              </a:spcBef>
              <a:spcAft>
                <a:spcPts val="0"/>
              </a:spcAft>
              <a:buSzPts val="2220"/>
              <a:buChar char="•"/>
            </a:pPr>
            <a:r>
              <a:rPr lang="en-US" sz="2400">
                <a:latin typeface="Arial"/>
                <a:ea typeface="Arial"/>
                <a:cs typeface="Arial"/>
                <a:sym typeface="Arial"/>
              </a:rPr>
              <a:t>Curated Collections – by discipline, TMC, GE</a:t>
            </a:r>
            <a:endParaRPr/>
          </a:p>
          <a:p>
            <a:pPr marL="514337" lvl="1" indent="-171446" algn="l" rtl="0">
              <a:lnSpc>
                <a:spcPct val="110000"/>
              </a:lnSpc>
              <a:spcBef>
                <a:spcPts val="1000"/>
              </a:spcBef>
              <a:spcAft>
                <a:spcPts val="0"/>
              </a:spcAft>
              <a:buSzPts val="2220"/>
              <a:buChar char="•"/>
            </a:pPr>
            <a:r>
              <a:rPr lang="en-US" sz="2400">
                <a:latin typeface="Arial"/>
                <a:ea typeface="Arial"/>
                <a:cs typeface="Arial"/>
                <a:sym typeface="Arial"/>
              </a:rPr>
              <a:t>OER and ZTC - </a:t>
            </a:r>
            <a:r>
              <a:rPr lang="en-US" sz="2400" u="sng">
                <a:solidFill>
                  <a:schemeClr val="hlink"/>
                </a:solidFill>
                <a:hlinkClick r:id="rId3"/>
              </a:rPr>
              <a:t>tinyurl.com/OER4ZTC</a:t>
            </a:r>
            <a:endParaRPr/>
          </a:p>
          <a:p>
            <a:pPr marL="971537" lvl="2" indent="-171446" algn="l" rtl="0">
              <a:lnSpc>
                <a:spcPct val="110000"/>
              </a:lnSpc>
              <a:spcBef>
                <a:spcPts val="1000"/>
              </a:spcBef>
              <a:spcAft>
                <a:spcPts val="0"/>
              </a:spcAft>
              <a:buSzPts val="2220"/>
              <a:buChar char="•"/>
            </a:pPr>
            <a:r>
              <a:rPr lang="en-US" sz="2200">
                <a:latin typeface="Arial"/>
                <a:ea typeface="Arial"/>
                <a:cs typeface="Arial"/>
                <a:sym typeface="Arial"/>
              </a:rPr>
              <a:t>Everything available can be found under “The ZTC Degree Program”</a:t>
            </a:r>
            <a:endParaRPr/>
          </a:p>
          <a:p>
            <a:pPr marL="971537" lvl="2" indent="-171446" algn="l" rtl="0">
              <a:lnSpc>
                <a:spcPct val="110000"/>
              </a:lnSpc>
              <a:spcBef>
                <a:spcPts val="1000"/>
              </a:spcBef>
              <a:spcAft>
                <a:spcPts val="1000"/>
              </a:spcAft>
              <a:buSzPts val="2220"/>
              <a:buChar char="•"/>
            </a:pPr>
            <a:r>
              <a:rPr lang="en-US" sz="2200">
                <a:latin typeface="Arial"/>
                <a:ea typeface="Arial"/>
                <a:cs typeface="Arial"/>
                <a:sym typeface="Arial"/>
              </a:rPr>
              <a:t>Scroll to the bottom of the main page for information on existing ZTC pathways</a:t>
            </a:r>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2435</Words>
  <Application>Microsoft Office PowerPoint</Application>
  <PresentationFormat>On-screen Show (4:3)</PresentationFormat>
  <Paragraphs>216</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Times New Roman</vt:lpstr>
      <vt:lpstr>Gill Sans</vt:lpstr>
      <vt:lpstr>Arial</vt:lpstr>
      <vt:lpstr>Calibri</vt:lpstr>
      <vt:lpstr>Arial</vt:lpstr>
      <vt:lpstr>Gallery</vt:lpstr>
      <vt:lpstr>Welcome OER Liaisons!</vt:lpstr>
      <vt:lpstr>ASCCC OERI Fall 2024 OER Liaison Kick-Off</vt:lpstr>
      <vt:lpstr>Overview</vt:lpstr>
      <vt:lpstr>OERI Regional Leads</vt:lpstr>
      <vt:lpstr>Other OERI Personnel</vt:lpstr>
      <vt:lpstr>Stay Informed</vt:lpstr>
      <vt:lpstr>ASCCC.org &gt; Resources</vt:lpstr>
      <vt:lpstr>Canvas Course - For Communication</vt:lpstr>
      <vt:lpstr>ASCCC-OERI.org</vt:lpstr>
      <vt:lpstr>OERI’s Goal?</vt:lpstr>
      <vt:lpstr>Increase OER Use By…</vt:lpstr>
      <vt:lpstr>Fall 2024 OERL Expectations </vt:lpstr>
      <vt:lpstr>Expectations (continued)</vt:lpstr>
      <vt:lpstr>Important</vt:lpstr>
      <vt:lpstr>Summer Events / Developments</vt:lpstr>
      <vt:lpstr>Online Teaching Conference</vt:lpstr>
      <vt:lpstr>OTC Keynote – Chancellor Christian</vt:lpstr>
      <vt:lpstr>Cal OER Keynote Presentations - tinyurl.com/CalOERYouTube</vt:lpstr>
      <vt:lpstr>IDEA Assessment</vt:lpstr>
      <vt:lpstr>Regulations and Legislation</vt:lpstr>
      <vt:lpstr>§ 54221. Burden-Free Access to Instructional Materials. UPDATE</vt:lpstr>
      <vt:lpstr>Including, but not limited to…</vt:lpstr>
      <vt:lpstr>And….</vt:lpstr>
      <vt:lpstr>Issues?</vt:lpstr>
      <vt:lpstr>Automatic Billing and ZTC – Unanswered questions</vt:lpstr>
      <vt:lpstr>California Education Code 66406.9 (AB 607)</vt:lpstr>
      <vt:lpstr>Issues with Education Code 66406.9</vt:lpstr>
      <vt:lpstr>XB12 INSTRUCTIONAL-MATERIAL-COST Data Element</vt:lpstr>
      <vt:lpstr>XB12 INSTRUCTIONAL-MATERIAL-COST Data Element</vt:lpstr>
      <vt:lpstr>ZTC/OER Developments </vt:lpstr>
      <vt:lpstr>Collaboration Cohorts – Preliminary Data and Next Steps</vt:lpstr>
      <vt:lpstr>How can OERI help you?</vt:lpstr>
      <vt:lpstr>Our Website</vt:lpstr>
      <vt:lpstr>And to contact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1</cp:revision>
  <dcterms:created xsi:type="dcterms:W3CDTF">2020-03-05T11:04:57Z</dcterms:created>
  <dcterms:modified xsi:type="dcterms:W3CDTF">2024-10-07T17:52:26Z</dcterms:modified>
</cp:coreProperties>
</file>