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41" d="100"/>
          <a:sy n="41" d="100"/>
        </p:scale>
        <p:origin x="90" y="408"/>
      </p:cViewPr>
      <p:guideLst/>
    </p:cSldViewPr>
  </p:slideViewPr>
  <p:outlineViewPr>
    <p:cViewPr>
      <p:scale>
        <a:sx n="33" d="100"/>
        <a:sy n="33" d="100"/>
      </p:scale>
      <p:origin x="0" y="-47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include the varied experiences of students in a way that recognizes the value, legitimacy, and importance of those experiences</a:t>
            </a:r>
          </a:p>
          <a:p>
            <a:endParaRPr/>
          </a:p>
          <a:p>
            <a:r>
              <a:t>includes, but is not limited to, race and ethnicity, gender, class, ability, sexual orientation, country of origin and cultural affiliations  </a:t>
            </a:r>
          </a:p>
          <a:p>
            <a:endParaRPr/>
          </a:p>
          <a:p>
            <a:r>
              <a:t>focused effort on reducing racial and ethnic inequities and dismantling white supremacy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nclusion, Diversity, Equity, and Anti-Racism (IDEA) Framework Summer Pilot Program"/>
          <p:cNvSpPr txBox="1">
            <a:spLocks noGrp="1"/>
          </p:cNvSpPr>
          <p:nvPr>
            <p:ph type="ctrTitle"/>
          </p:nvPr>
        </p:nvSpPr>
        <p:spPr>
          <a:prstGeom prst="rect">
            <a:avLst/>
          </a:prstGeom>
        </p:spPr>
        <p:txBody>
          <a:bodyPr/>
          <a:lstStyle>
            <a:lvl1pPr defTabSz="2365188">
              <a:defRPr sz="11252" spc="-225"/>
            </a:lvl1pPr>
          </a:lstStyle>
          <a:p>
            <a:r>
              <a:rPr dirty="0"/>
              <a:t>Inclusion, Diversity, Equity, and Anti-Racism (IDEA) Framework Summer Pilot Program</a:t>
            </a:r>
          </a:p>
        </p:txBody>
      </p:sp>
      <p:sp>
        <p:nvSpPr>
          <p:cNvPr id="173" name="Overview and Update of the IDEA Assessment Process"/>
          <p:cNvSpPr txBox="1">
            <a:spLocks noGrp="1"/>
          </p:cNvSpPr>
          <p:nvPr>
            <p:ph type="subTitle" sz="quarter" idx="1"/>
          </p:nvPr>
        </p:nvSpPr>
        <p:spPr>
          <a:prstGeom prst="rect">
            <a:avLst/>
          </a:prstGeom>
        </p:spPr>
        <p:txBody>
          <a:bodyPr/>
          <a:lstStyle/>
          <a:p>
            <a:r>
              <a:t>Overview and Update of the IDEA Assessment Process</a:t>
            </a:r>
          </a:p>
        </p:txBody>
      </p:sp>
      <p:sp>
        <p:nvSpPr>
          <p:cNvPr id="171" name="Facilitated by Tiffany Lanoix on 10/18/24"/>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Facilitated by Tiffany Lanoix on 10/18/24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IDEA Summer Pilot Program"/>
          <p:cNvSpPr txBox="1">
            <a:spLocks noGrp="1"/>
          </p:cNvSpPr>
          <p:nvPr>
            <p:ph type="title"/>
          </p:nvPr>
        </p:nvSpPr>
        <p:spPr>
          <a:prstGeom prst="rect">
            <a:avLst/>
          </a:prstGeom>
        </p:spPr>
        <p:txBody>
          <a:bodyPr/>
          <a:lstStyle/>
          <a:p>
            <a:r>
              <a:rPr dirty="0"/>
              <a:t>IDEA Summer Pilot Program</a:t>
            </a:r>
          </a:p>
        </p:txBody>
      </p:sp>
      <p:sp>
        <p:nvSpPr>
          <p:cNvPr id="210" name="Way did we d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Way did we do?</a:t>
            </a:r>
          </a:p>
        </p:txBody>
      </p:sp>
      <p:sp>
        <p:nvSpPr>
          <p:cNvPr id="211" name="Weeks Two &amp; Three: Assessment Categories…"/>
          <p:cNvSpPr txBox="1">
            <a:spLocks noGrp="1"/>
          </p:cNvSpPr>
          <p:nvPr>
            <p:ph type="body" idx="1"/>
          </p:nvPr>
        </p:nvSpPr>
        <p:spPr>
          <a:prstGeom prst="rect">
            <a:avLst/>
          </a:prstGeom>
        </p:spPr>
        <p:txBody>
          <a:bodyPr/>
          <a:lstStyle/>
          <a:p>
            <a:pPr marL="560831" indent="-560831" defTabSz="2243271">
              <a:spcBef>
                <a:spcPts val="4100"/>
              </a:spcBef>
              <a:defRPr sz="4416"/>
            </a:pPr>
            <a:r>
              <a:t>Weeks Two &amp; Three: Assessment Categories</a:t>
            </a:r>
          </a:p>
          <a:p>
            <a:pPr marL="1121663" lvl="1" indent="-560831" defTabSz="2243271">
              <a:spcBef>
                <a:spcPts val="4100"/>
              </a:spcBef>
              <a:defRPr sz="4416"/>
            </a:pPr>
            <a:r>
              <a:t>Review and apply assessment categories</a:t>
            </a:r>
          </a:p>
          <a:p>
            <a:pPr marL="1121663" lvl="1" indent="-560831" defTabSz="2243271">
              <a:spcBef>
                <a:spcPts val="4100"/>
              </a:spcBef>
              <a:defRPr sz="4416"/>
            </a:pPr>
            <a:r>
              <a:t>Review and apply rubric</a:t>
            </a:r>
          </a:p>
          <a:p>
            <a:pPr marL="1121663" lvl="1" indent="-560831" defTabSz="2243271">
              <a:spcBef>
                <a:spcPts val="4100"/>
              </a:spcBef>
              <a:defRPr sz="4416"/>
            </a:pPr>
            <a:r>
              <a:t>Assignment: OER assessments, rubric survey, continuing to review IDEA Framework &amp; Implementation Guidebook</a:t>
            </a:r>
          </a:p>
          <a:p>
            <a:pPr marL="560831" indent="-560831" defTabSz="2243271">
              <a:spcBef>
                <a:spcPts val="4100"/>
              </a:spcBef>
              <a:defRPr sz="4416"/>
            </a:pPr>
            <a:r>
              <a:t>Week Four: Wrap Up</a:t>
            </a:r>
          </a:p>
          <a:p>
            <a:pPr marL="1121663" lvl="1" indent="-560831" defTabSz="2243271">
              <a:spcBef>
                <a:spcPts val="4100"/>
              </a:spcBef>
              <a:defRPr sz="4416"/>
            </a:pPr>
            <a:r>
              <a:t>Final assessment, rubric and IDEA Framework &amp; Guidebook surveys and feedback</a:t>
            </a:r>
          </a:p>
          <a:p>
            <a:pPr marL="1121663" lvl="1" indent="-560831" defTabSz="2243271">
              <a:spcBef>
                <a:spcPts val="4100"/>
              </a:spcBef>
              <a:defRPr sz="4416"/>
            </a:pPr>
            <a:r>
              <a:t>Question, concerns and debrief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11">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11">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11">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11">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IDEA Summer Pilot Program"/>
          <p:cNvSpPr txBox="1">
            <a:spLocks noGrp="1"/>
          </p:cNvSpPr>
          <p:nvPr>
            <p:ph type="title"/>
          </p:nvPr>
        </p:nvSpPr>
        <p:spPr>
          <a:prstGeom prst="rect">
            <a:avLst/>
          </a:prstGeom>
        </p:spPr>
        <p:txBody>
          <a:bodyPr/>
          <a:lstStyle/>
          <a:p>
            <a:r>
              <a:rPr dirty="0"/>
              <a:t>IDEA Summer Pilot Program</a:t>
            </a:r>
          </a:p>
        </p:txBody>
      </p:sp>
      <p:sp>
        <p:nvSpPr>
          <p:cNvPr id="214" name="Findings &amp; Feedbac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Findings &amp; Feedback</a:t>
            </a:r>
          </a:p>
        </p:txBody>
      </p:sp>
      <p:sp>
        <p:nvSpPr>
          <p:cNvPr id="215" name="General consensus that the following was useful…"/>
          <p:cNvSpPr txBox="1">
            <a:spLocks noGrp="1"/>
          </p:cNvSpPr>
          <p:nvPr>
            <p:ph type="body" idx="1"/>
          </p:nvPr>
        </p:nvSpPr>
        <p:spPr>
          <a:prstGeom prst="rect">
            <a:avLst/>
          </a:prstGeom>
        </p:spPr>
        <p:txBody>
          <a:bodyPr/>
          <a:lstStyle/>
          <a:p>
            <a:pPr marL="536447" indent="-536447" defTabSz="2145738">
              <a:spcBef>
                <a:spcPts val="3900"/>
              </a:spcBef>
              <a:defRPr sz="4224"/>
            </a:pPr>
            <a:r>
              <a:t>General consensus that the following was useful </a:t>
            </a:r>
          </a:p>
          <a:p>
            <a:pPr marL="1072895" lvl="1" indent="-536447" defTabSz="2145738">
              <a:spcBef>
                <a:spcPts val="3900"/>
              </a:spcBef>
              <a:defRPr sz="4224"/>
            </a:pPr>
            <a:r>
              <a:t>IDEA Framework &amp; Implementation Guide</a:t>
            </a:r>
          </a:p>
          <a:p>
            <a:pPr marL="1072895" lvl="1" indent="-536447" defTabSz="2145738">
              <a:spcBef>
                <a:spcPts val="3900"/>
              </a:spcBef>
              <a:defRPr sz="4224"/>
            </a:pPr>
            <a:r>
              <a:t>IDEA Rubric</a:t>
            </a:r>
          </a:p>
          <a:p>
            <a:pPr marL="1072895" lvl="1" indent="-536447" defTabSz="2145738">
              <a:spcBef>
                <a:spcPts val="3900"/>
              </a:spcBef>
              <a:defRPr sz="4224"/>
            </a:pPr>
            <a:r>
              <a:t>Training curriculum &amp; activities </a:t>
            </a:r>
          </a:p>
          <a:p>
            <a:pPr marL="536447" indent="-536447" defTabSz="2145738">
              <a:spcBef>
                <a:spcPts val="3900"/>
              </a:spcBef>
              <a:defRPr sz="4224"/>
            </a:pPr>
            <a:r>
              <a:t>Time</a:t>
            </a:r>
          </a:p>
          <a:p>
            <a:pPr marL="1072895" lvl="1" indent="-536447" defTabSz="2145738">
              <a:spcBef>
                <a:spcPts val="3900"/>
              </a:spcBef>
              <a:defRPr sz="4224"/>
            </a:pPr>
            <a:r>
              <a:t>Assessments got quicker </a:t>
            </a:r>
          </a:p>
          <a:p>
            <a:pPr marL="1609344" lvl="2" indent="-536447" defTabSz="2145738">
              <a:spcBef>
                <a:spcPts val="3900"/>
              </a:spcBef>
              <a:defRPr sz="4224"/>
            </a:pPr>
            <a:r>
              <a:t>1st assessment: Chapters assessments hovered around 2-3 </a:t>
            </a:r>
          </a:p>
          <a:p>
            <a:pPr marL="1609344" lvl="2" indent="-536447" defTabSz="2145738">
              <a:spcBef>
                <a:spcPts val="3900"/>
              </a:spcBef>
              <a:defRPr sz="4224"/>
            </a:pPr>
            <a:r>
              <a:t>2nd assessment: 1-2 hours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5">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15">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15">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15">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15">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15">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2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What did you find useful about the rubric? What worked well? Please provide specific examples and a thorough explanation."/>
          <p:cNvSpPr txBox="1">
            <a:spLocks noGrp="1"/>
          </p:cNvSpPr>
          <p:nvPr>
            <p:ph type="title"/>
          </p:nvPr>
        </p:nvSpPr>
        <p:spPr>
          <a:xfrm>
            <a:off x="1206500" y="1079500"/>
            <a:ext cx="21971000" cy="2587630"/>
          </a:xfrm>
          <a:prstGeom prst="rect">
            <a:avLst/>
          </a:prstGeom>
        </p:spPr>
        <p:txBody>
          <a:bodyPr/>
          <a:lstStyle>
            <a:lvl1pPr defTabSz="1731220">
              <a:defRPr sz="6035" spc="-120"/>
            </a:lvl1pPr>
          </a:lstStyle>
          <a:p>
            <a:r>
              <a:t>What did you find useful about the rubric? What worked well? Please provide specific examples and a thorough explanation.</a:t>
            </a:r>
          </a:p>
        </p:txBody>
      </p:sp>
      <p:sp>
        <p:nvSpPr>
          <p:cNvPr id="218" name="The rubric was very detailed and useful in assessing the OER materials.…"/>
          <p:cNvSpPr txBox="1">
            <a:spLocks noGrp="1"/>
          </p:cNvSpPr>
          <p:nvPr>
            <p:ph type="body" idx="1"/>
          </p:nvPr>
        </p:nvSpPr>
        <p:spPr>
          <a:xfrm>
            <a:off x="1206500" y="4056321"/>
            <a:ext cx="21971000" cy="8448195"/>
          </a:xfrm>
          <a:prstGeom prst="rect">
            <a:avLst/>
          </a:prstGeom>
        </p:spPr>
        <p:txBody>
          <a:bodyPr/>
          <a:lstStyle/>
          <a:p>
            <a:pPr marL="530352" indent="-530352" defTabSz="2121354">
              <a:spcBef>
                <a:spcPts val="3900"/>
              </a:spcBef>
              <a:defRPr sz="4176"/>
            </a:pPr>
            <a:r>
              <a:t>The rubric was very detailed and useful in assessing the OER materials.</a:t>
            </a:r>
          </a:p>
          <a:p>
            <a:pPr marL="530352" indent="-530352" defTabSz="2121354">
              <a:spcBef>
                <a:spcPts val="3900"/>
              </a:spcBef>
              <a:defRPr sz="4176"/>
            </a:pPr>
            <a:r>
              <a:t>The categories are clear and the 3 levels (exclusive, emerging, and inclusive) were easy to distinguish.</a:t>
            </a:r>
          </a:p>
          <a:p>
            <a:pPr marL="530352" indent="-530352" defTabSz="2121354">
              <a:spcBef>
                <a:spcPts val="3900"/>
              </a:spcBef>
              <a:defRPr sz="4176"/>
            </a:pPr>
            <a:r>
              <a:t>I think that the counting was useful. It's like in the affinity bias: you might "feel" like there is diversity, but there actually isn't when you start counting. For example, I felt like there were way more women artists when I started reading the Art History textbook, but when I counted there were over double the number of pictures by men than by women.</a:t>
            </a:r>
          </a:p>
          <a:p>
            <a:pPr marL="530352" indent="-530352" defTabSz="2121354">
              <a:spcBef>
                <a:spcPts val="3900"/>
              </a:spcBef>
              <a:defRPr sz="4176"/>
            </a:pPr>
            <a:r>
              <a:t>I think the rubric is set up very nicely in regard to how difficult it can be to quantify things at times. Having the option to consider these resources either as exclusive, emerging, or inclusive made the evaluation process a lot easier.</a:t>
            </a:r>
          </a:p>
          <a:p>
            <a:pPr marL="530352" indent="-530352" defTabSz="2121354">
              <a:spcBef>
                <a:spcPts val="3900"/>
              </a:spcBef>
              <a:defRPr sz="4176"/>
            </a:pPr>
            <a:r>
              <a:t>I appreciated the clarity and alignment with the IDEA framework.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o you have any suggestions for improving the rubric for categories? Please provide specific examples and a thorough explanation."/>
          <p:cNvSpPr txBox="1">
            <a:spLocks noGrp="1"/>
          </p:cNvSpPr>
          <p:nvPr>
            <p:ph type="title"/>
          </p:nvPr>
        </p:nvSpPr>
        <p:spPr>
          <a:xfrm>
            <a:off x="1206500" y="1077359"/>
            <a:ext cx="21971000" cy="2349724"/>
          </a:xfrm>
          <a:prstGeom prst="rect">
            <a:avLst/>
          </a:prstGeom>
        </p:spPr>
        <p:txBody>
          <a:bodyPr/>
          <a:lstStyle>
            <a:lvl1pPr defTabSz="1560536">
              <a:defRPr sz="5440" spc="-108"/>
            </a:lvl1pPr>
          </a:lstStyle>
          <a:p>
            <a:r>
              <a:t>Do you have any suggestions for improving the rubric for categories? Please provide specific examples and a thorough explanation.</a:t>
            </a:r>
          </a:p>
        </p:txBody>
      </p:sp>
      <p:sp>
        <p:nvSpPr>
          <p:cNvPr id="221" name="No…"/>
          <p:cNvSpPr txBox="1">
            <a:spLocks noGrp="1"/>
          </p:cNvSpPr>
          <p:nvPr>
            <p:ph type="body" idx="1"/>
          </p:nvPr>
        </p:nvSpPr>
        <p:spPr>
          <a:xfrm>
            <a:off x="1206500" y="3256339"/>
            <a:ext cx="21971000" cy="9248177"/>
          </a:xfrm>
          <a:prstGeom prst="rect">
            <a:avLst/>
          </a:prstGeom>
        </p:spPr>
        <p:txBody>
          <a:bodyPr/>
          <a:lstStyle/>
          <a:p>
            <a:pPr marL="377952" indent="-377952" defTabSz="1511770">
              <a:spcBef>
                <a:spcPts val="2700"/>
              </a:spcBef>
              <a:defRPr sz="2976"/>
            </a:pPr>
            <a:r>
              <a:t>No</a:t>
            </a:r>
          </a:p>
          <a:p>
            <a:pPr marL="377952" indent="-377952" defTabSz="1511770">
              <a:spcBef>
                <a:spcPts val="2700"/>
              </a:spcBef>
              <a:defRPr sz="2976"/>
            </a:pPr>
            <a:r>
              <a:t>The percentages in Categories 1 &amp; 2 didn't seem necessary because the quantity seems less important than the appropriateness for the context. Even though there might be a high percentage of photos and illustrations featuring BIPOC individuals, the context in which they are used might compromise the frequency of their representation.</a:t>
            </a:r>
          </a:p>
          <a:p>
            <a:pPr marL="377952" indent="-377952" defTabSz="1511770">
              <a:spcBef>
                <a:spcPts val="2700"/>
              </a:spcBef>
              <a:defRPr sz="2976"/>
            </a:pPr>
            <a:r>
              <a:t>I would add the notes area to the table after each category, and make the font larger in the fillable PDF. I also suggest having something different for art textbooks or at least add a way to count pictures with people compared to without people, and then start on counting the gender and ethnicity of the people in the pictures.</a:t>
            </a:r>
          </a:p>
          <a:p>
            <a:pPr marL="377952" indent="-377952" defTabSz="1511770">
              <a:spcBef>
                <a:spcPts val="2700"/>
              </a:spcBef>
              <a:defRPr sz="2976"/>
            </a:pPr>
            <a:r>
              <a:t>I honestly think the rubric is in really good condition. My only small feedback on potential change would maybe to be rearrange the notes area since there are two areas for each category and then general notes. The way my brain operates I would like to have just all the categories be subheadings under notes but that is just personal preference and the rubric in its current state is fine to me!</a:t>
            </a:r>
          </a:p>
          <a:p>
            <a:pPr marL="377952" indent="-377952" defTabSz="1511770">
              <a:spcBef>
                <a:spcPts val="2700"/>
              </a:spcBef>
              <a:defRPr sz="2976"/>
            </a:pPr>
            <a:r>
              <a:t>"I found it frustrating that I had to use ""does not apply"" twice while the framework encourages the application of all categories to support IDEA principles. Perhaps we should consider developing a different category to better guide OER authors in effectively applying IDEA principles. It could lead to more comprehensive and inclusive educational resources. “</a:t>
            </a:r>
          </a:p>
          <a:p>
            <a:pPr marL="377952" indent="-377952" defTabSz="1511770">
              <a:spcBef>
                <a:spcPts val="2700"/>
              </a:spcBef>
              <a:defRPr sz="2976"/>
            </a:pPr>
            <a:r>
              <a:t>It would be helpful to have fields under each category for notes rather than at the end of the document. The fields for section notes utilize very small font - like 9pt. Could we make that bigger? It is super hard to read - in fact, I couldn't read my own notes in the Diverse authors field unless I increased the magnification to 200%. The other fields which have fewer notes needed to be increased to 150%. This makes the form unwieldy.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What did you find useful about the IDEA Framework &amp; Implementation Guide? What worked well? Please provide specific examples and a thorough explanation."/>
          <p:cNvSpPr txBox="1">
            <a:spLocks noGrp="1"/>
          </p:cNvSpPr>
          <p:nvPr>
            <p:ph type="title"/>
          </p:nvPr>
        </p:nvSpPr>
        <p:spPr>
          <a:xfrm>
            <a:off x="1206500" y="1079500"/>
            <a:ext cx="21971000" cy="2463631"/>
          </a:xfrm>
          <a:prstGeom prst="rect">
            <a:avLst/>
          </a:prstGeom>
        </p:spPr>
        <p:txBody>
          <a:bodyPr/>
          <a:lstStyle>
            <a:lvl1pPr defTabSz="1316703">
              <a:defRPr sz="4590" spc="-91"/>
            </a:lvl1pPr>
          </a:lstStyle>
          <a:p>
            <a:r>
              <a:t>What did you find useful about the IDEA Framework &amp; Implementation Guide? What worked well? Please provide specific examples and a thorough explanation.</a:t>
            </a:r>
          </a:p>
        </p:txBody>
      </p:sp>
      <p:sp>
        <p:nvSpPr>
          <p:cNvPr id="224" name="It was very useful to pinpoint specific ways in which textbooks continue to implicitly and explicitly reinforce colonialist and racist, sexist, ableist ideologies. This assessment process helps spotlight how even the seemingly most casual reference carri"/>
          <p:cNvSpPr txBox="1">
            <a:spLocks noGrp="1"/>
          </p:cNvSpPr>
          <p:nvPr>
            <p:ph type="body" idx="1"/>
          </p:nvPr>
        </p:nvSpPr>
        <p:spPr>
          <a:xfrm>
            <a:off x="1206500" y="3519513"/>
            <a:ext cx="21971000" cy="8985003"/>
          </a:xfrm>
          <a:prstGeom prst="rect">
            <a:avLst/>
          </a:prstGeom>
        </p:spPr>
        <p:txBody>
          <a:bodyPr/>
          <a:lstStyle/>
          <a:p>
            <a:pPr marL="402336" indent="-402336" defTabSz="1609303">
              <a:spcBef>
                <a:spcPts val="2900"/>
              </a:spcBef>
              <a:defRPr sz="3168"/>
            </a:pPr>
            <a:r>
              <a:t>It was very useful to pinpoint specific ways in which textbooks continue to implicitly and explicitly reinforce colonialist and racist, sexist, ableist ideologies. This assessment process helps spotlight how even the seemingly most casual reference carries a lot of weight in terms of representation and validation of our students but also of ourselves as faculty of color. It is empowering, though, to conduct this assessment process and feel like we have a space to voice back how these textbooks marginalize, if not erase, our histories in the name of "science" or "medicine" or “objectivity."</a:t>
            </a:r>
          </a:p>
          <a:p>
            <a:pPr marL="402336" indent="-402336" defTabSz="1609303">
              <a:spcBef>
                <a:spcPts val="2900"/>
              </a:spcBef>
              <a:defRPr sz="3168"/>
            </a:pPr>
            <a:r>
              <a:t>It is an excellent reference document to have in hand while evaluating.</a:t>
            </a:r>
          </a:p>
          <a:p>
            <a:pPr marL="402336" indent="-402336" defTabSz="1609303">
              <a:spcBef>
                <a:spcPts val="2900"/>
              </a:spcBef>
              <a:defRPr sz="3168"/>
            </a:pPr>
            <a:r>
              <a:t>I think the best part were the examples provided in each section. Examples such as ableist language (blind spot) and cultural context (Saving Private Ryan) were super helpful in making the concepts concrete. I would add more in the sections that are missing specific examples.</a:t>
            </a:r>
          </a:p>
          <a:p>
            <a:pPr marL="402336" indent="-402336" defTabSz="1609303">
              <a:spcBef>
                <a:spcPts val="2900"/>
              </a:spcBef>
              <a:defRPr sz="3168"/>
            </a:pPr>
            <a:r>
              <a:t>In general, having 3 categories makes it easier to quantify and measure where the resource/textbook is in terms of the categories.</a:t>
            </a:r>
          </a:p>
          <a:p>
            <a:pPr marL="402336" indent="-402336" defTabSz="1609303">
              <a:spcBef>
                <a:spcPts val="2900"/>
              </a:spcBef>
              <a:defRPr sz="3168"/>
            </a:pPr>
            <a:r>
              <a:t>I liked the focus on pedagogy, and the summary of culturally responsive pedagogy. The quote from Sleeter (2011) about how making something more representative isn't enough was also enlightening. It's not just "diverse" in IDEA that is needed.</a:t>
            </a:r>
          </a:p>
          <a:p>
            <a:pPr marL="402336" indent="-402336" defTabSz="1609303">
              <a:spcBef>
                <a:spcPts val="2900"/>
              </a:spcBef>
              <a:defRPr sz="3168"/>
            </a:pPr>
            <a:r>
              <a:t>The examples are very helpful to understand how to apply the IDEA principles.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Do you have any suggestions for improving section IDEA Framework &amp; Implementation Guide? Please provide specific examples and a thorough explanation."/>
          <p:cNvSpPr txBox="1">
            <a:spLocks noGrp="1"/>
          </p:cNvSpPr>
          <p:nvPr>
            <p:ph type="title"/>
          </p:nvPr>
        </p:nvSpPr>
        <p:spPr>
          <a:xfrm>
            <a:off x="1206500" y="1079500"/>
            <a:ext cx="21971000" cy="2839067"/>
          </a:xfrm>
          <a:prstGeom prst="rect">
            <a:avLst/>
          </a:prstGeom>
        </p:spPr>
        <p:txBody>
          <a:bodyPr/>
          <a:lstStyle>
            <a:lvl1pPr defTabSz="1463003">
              <a:defRPr sz="5100" spc="-102"/>
            </a:lvl1pPr>
          </a:lstStyle>
          <a:p>
            <a:r>
              <a:t>Do you have any suggestions for improving section IDEA Framework &amp; Implementation Guide? Please provide specific examples and a thorough explanation.</a:t>
            </a:r>
          </a:p>
        </p:txBody>
      </p:sp>
      <p:sp>
        <p:nvSpPr>
          <p:cNvPr id="227" name="Regarding race and ethnicity, it is easy to view things in black and white, both literally and figuratively. ‘A picture is worth a thousand words’ and it can be powerful to include even more pictures demonstrating the diversity we are aiming to create in"/>
          <p:cNvSpPr txBox="1">
            <a:spLocks noGrp="1"/>
          </p:cNvSpPr>
          <p:nvPr>
            <p:ph type="body" idx="1"/>
          </p:nvPr>
        </p:nvSpPr>
        <p:spPr>
          <a:prstGeom prst="rect">
            <a:avLst/>
          </a:prstGeom>
        </p:spPr>
        <p:txBody>
          <a:bodyPr/>
          <a:lstStyle/>
          <a:p>
            <a:pPr marL="402336" indent="-402336" defTabSz="1609303">
              <a:spcBef>
                <a:spcPts val="2900"/>
              </a:spcBef>
              <a:defRPr sz="3168"/>
            </a:pPr>
            <a:r>
              <a:t>Regarding race and ethnicity, it is easy to view things in black and white, both literally and figuratively. ‘A picture is worth a thousand words’ and it can be powerful to include even more pictures demonstrating the diversity we are aiming to create in OER. For instance, Islamophobia is a very present problem in U.S. society and it would be helpful to increasingly show inclusivity in illustrations/examples.</a:t>
            </a:r>
          </a:p>
          <a:p>
            <a:pPr marL="402336" indent="-402336" defTabSz="1609303">
              <a:spcBef>
                <a:spcPts val="2900"/>
              </a:spcBef>
              <a:defRPr sz="3168"/>
            </a:pPr>
            <a:r>
              <a:t>Section 0.0-6.0 is an ideal starting point for anyone interested in IDEA. Within this topic my go to suggestion would always be to include information/data on who is authoring current and past materials to show the disparities but since that is covered, I'd say this section is well covered.</a:t>
            </a:r>
          </a:p>
          <a:p>
            <a:pPr marL="402336" indent="-402336" defTabSz="1609303">
              <a:spcBef>
                <a:spcPts val="2900"/>
              </a:spcBef>
              <a:defRPr sz="3168"/>
            </a:pPr>
            <a:r>
              <a:t>Maybe more examples.</a:t>
            </a:r>
          </a:p>
          <a:p>
            <a:pPr marL="402336" indent="-402336" defTabSz="1609303">
              <a:spcBef>
                <a:spcPts val="2900"/>
              </a:spcBef>
              <a:defRPr sz="3168"/>
            </a:pPr>
            <a:r>
              <a:t>Terminology and application are very discipline specific and there needs to be more sub categories that acknowledge the range of discipline or major categories like Science, and Social Sciences.</a:t>
            </a:r>
          </a:p>
          <a:p>
            <a:pPr marL="402336" indent="-402336" defTabSz="1609303">
              <a:spcBef>
                <a:spcPts val="2900"/>
              </a:spcBef>
              <a:defRPr sz="3168"/>
            </a:pPr>
            <a:r>
              <a:t>"In 7.4, maybe add some examples of how you'd phrase the acknowledgement that the field is based on the ideas of cis, straight, white men (from Europe/US). After doing the rubric, I would suggest have a successive rubric that only focused on one thing (like racial and global representation of topics), then moved on to only look at culturally-relevant examples, and then maybe look at the social identities of the experts in the field, etc. It's just a lot to try to review at once (even just one category).”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ext Steps"/>
          <p:cNvSpPr txBox="1">
            <a:spLocks noGrp="1"/>
          </p:cNvSpPr>
          <p:nvPr>
            <p:ph type="title"/>
          </p:nvPr>
        </p:nvSpPr>
        <p:spPr>
          <a:prstGeom prst="rect">
            <a:avLst/>
          </a:prstGeom>
        </p:spPr>
        <p:txBody>
          <a:bodyPr/>
          <a:lstStyle/>
          <a:p>
            <a:r>
              <a:t>Next Steps</a:t>
            </a:r>
          </a:p>
        </p:txBody>
      </p:sp>
      <p:sp>
        <p:nvSpPr>
          <p:cNvPr id="230" name="Slide Subtitle"/>
          <p:cNvSpPr txBox="1">
            <a:spLocks noGrp="1"/>
          </p:cNvSpPr>
          <p:nvPr>
            <p:ph type="body" idx="21"/>
          </p:nvPr>
        </p:nvSpPr>
        <p:spPr>
          <a:prstGeom prst="rect">
            <a:avLst/>
          </a:prstGeom>
        </p:spPr>
        <p:txBody>
          <a:bodyPr/>
          <a:lstStyle/>
          <a:p>
            <a:endParaRPr/>
          </a:p>
        </p:txBody>
      </p:sp>
      <p:sp>
        <p:nvSpPr>
          <p:cNvPr id="231" name="Update rubric and guidebook…"/>
          <p:cNvSpPr txBox="1">
            <a:spLocks noGrp="1"/>
          </p:cNvSpPr>
          <p:nvPr>
            <p:ph type="body" idx="1"/>
          </p:nvPr>
        </p:nvSpPr>
        <p:spPr>
          <a:prstGeom prst="rect">
            <a:avLst/>
          </a:prstGeom>
        </p:spPr>
        <p:txBody>
          <a:bodyPr/>
          <a:lstStyle/>
          <a:p>
            <a:pPr marL="323087" indent="-323087" defTabSz="1292319">
              <a:spcBef>
                <a:spcPts val="2300"/>
              </a:spcBef>
              <a:defRPr sz="2543"/>
            </a:pPr>
            <a:r>
              <a:t>Update rubric and guidebook</a:t>
            </a:r>
          </a:p>
          <a:p>
            <a:pPr marL="323087" indent="-323087" defTabSz="1292319">
              <a:spcBef>
                <a:spcPts val="2300"/>
              </a:spcBef>
              <a:defRPr sz="2543"/>
            </a:pPr>
            <a:r>
              <a:t>Build the assessment process</a:t>
            </a:r>
          </a:p>
          <a:p>
            <a:pPr marL="646175" lvl="1" indent="-323087" defTabSz="1292319">
              <a:spcBef>
                <a:spcPts val="2300"/>
              </a:spcBef>
              <a:defRPr sz="2543"/>
            </a:pPr>
            <a:r>
              <a:t>Application process</a:t>
            </a:r>
          </a:p>
          <a:p>
            <a:pPr marL="969263" lvl="2" indent="-323087" defTabSz="1292319">
              <a:spcBef>
                <a:spcPts val="2300"/>
              </a:spcBef>
              <a:defRPr sz="2543"/>
            </a:pPr>
            <a:r>
              <a:t>Preferred skills &amp; qualifications </a:t>
            </a:r>
          </a:p>
          <a:p>
            <a:pPr marL="646175" lvl="1" indent="-323087" defTabSz="1292319">
              <a:spcBef>
                <a:spcPts val="2300"/>
              </a:spcBef>
              <a:defRPr sz="2543"/>
            </a:pPr>
            <a:r>
              <a:t>Trainings </a:t>
            </a:r>
          </a:p>
          <a:p>
            <a:pPr marL="969263" lvl="2" indent="-323087" defTabSz="1292319">
              <a:spcBef>
                <a:spcPts val="2300"/>
              </a:spcBef>
              <a:defRPr sz="2543"/>
            </a:pPr>
            <a:r>
              <a:t>Self paced, facilitated </a:t>
            </a:r>
          </a:p>
          <a:p>
            <a:pPr marL="646175" lvl="1" indent="-323087" defTabSz="1292319">
              <a:spcBef>
                <a:spcPts val="2300"/>
              </a:spcBef>
              <a:defRPr sz="2543"/>
            </a:pPr>
            <a:r>
              <a:t>Assessments </a:t>
            </a:r>
          </a:p>
          <a:p>
            <a:pPr marL="969263" lvl="2" indent="-323087" defTabSz="1292319">
              <a:spcBef>
                <a:spcPts val="2300"/>
              </a:spcBef>
              <a:defRPr sz="2543"/>
            </a:pPr>
            <a:r>
              <a:t>Individual or multiple assessors; cross/within disciplines</a:t>
            </a:r>
          </a:p>
          <a:p>
            <a:pPr marL="646175" lvl="1" indent="-323087" defTabSz="1292319">
              <a:spcBef>
                <a:spcPts val="2300"/>
              </a:spcBef>
              <a:defRPr sz="2543"/>
            </a:pPr>
            <a:r>
              <a:t>Calendar</a:t>
            </a:r>
          </a:p>
          <a:p>
            <a:pPr marL="969263" lvl="2" indent="-323087" defTabSz="1292319">
              <a:spcBef>
                <a:spcPts val="2300"/>
              </a:spcBef>
              <a:defRPr sz="2543"/>
            </a:pPr>
            <a:r>
              <a:t>Trainings, assessments and author submissions </a:t>
            </a:r>
          </a:p>
          <a:p>
            <a:pPr marL="646175" lvl="1" indent="-323087" defTabSz="1292319">
              <a:spcBef>
                <a:spcPts val="2300"/>
              </a:spcBef>
              <a:defRPr sz="2543"/>
            </a:pPr>
            <a:r>
              <a:t>Compensation </a:t>
            </a:r>
          </a:p>
          <a:p>
            <a:pPr marL="323087" indent="-323087" defTabSz="1292319">
              <a:spcBef>
                <a:spcPts val="2300"/>
              </a:spcBef>
              <a:defRPr sz="2543"/>
            </a:pPr>
            <a:r>
              <a:t>Creating IDEA Assessment “Stamp”</a:t>
            </a:r>
          </a:p>
          <a:p>
            <a:pPr marL="646175" lvl="1" indent="-323087" defTabSz="1292319">
              <a:spcBef>
                <a:spcPts val="2300"/>
              </a:spcBef>
              <a:defRPr sz="2543"/>
            </a:pPr>
            <a:r>
              <a:t>Repository for IDEA approved materials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1">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31">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231">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231">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31">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31">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231">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231">
                                            <p:txEl>
                                              <p:pRg st="8" end="8"/>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231">
                                            <p:txEl>
                                              <p:pRg st="9" end="9"/>
                                            </p:txEl>
                                          </p:spTgt>
                                        </p:tgtEl>
                                        <p:attrNameLst>
                                          <p:attrName>style.visibility</p:attrName>
                                        </p:attrNameLst>
                                      </p:cBhvr>
                                      <p:to>
                                        <p:strVal val="visible"/>
                                      </p:to>
                                    </p:set>
                                  </p:childTnLst>
                                </p:cTn>
                              </p:par>
                              <p:par>
                                <p:cTn id="29" presetID="1" presetClass="entr" presetSubtype="0" fill="hold" grpId="1" nodeType="withEffect">
                                  <p:stCondLst>
                                    <p:cond delay="0"/>
                                  </p:stCondLst>
                                  <p:iterate>
                                    <p:tmAbs val="0"/>
                                  </p:iterate>
                                  <p:childTnLst>
                                    <p:set>
                                      <p:cBhvr>
                                        <p:cTn id="30" fill="hold"/>
                                        <p:tgtEl>
                                          <p:spTgt spid="23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231">
                                            <p:txEl>
                                              <p:pRg st="11" end="11"/>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2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onsiderations"/>
          <p:cNvSpPr txBox="1">
            <a:spLocks noGrp="1"/>
          </p:cNvSpPr>
          <p:nvPr>
            <p:ph type="title"/>
          </p:nvPr>
        </p:nvSpPr>
        <p:spPr>
          <a:prstGeom prst="rect">
            <a:avLst/>
          </a:prstGeom>
        </p:spPr>
        <p:txBody>
          <a:bodyPr/>
          <a:lstStyle/>
          <a:p>
            <a:r>
              <a:t>Considerations</a:t>
            </a:r>
          </a:p>
        </p:txBody>
      </p:sp>
      <p:sp>
        <p:nvSpPr>
          <p:cNvPr id="234" name="Slide Subtitle"/>
          <p:cNvSpPr txBox="1">
            <a:spLocks noGrp="1"/>
          </p:cNvSpPr>
          <p:nvPr>
            <p:ph type="body" idx="21"/>
          </p:nvPr>
        </p:nvSpPr>
        <p:spPr>
          <a:prstGeom prst="rect">
            <a:avLst/>
          </a:prstGeom>
        </p:spPr>
        <p:txBody>
          <a:bodyPr/>
          <a:lstStyle/>
          <a:p>
            <a:endParaRPr/>
          </a:p>
        </p:txBody>
      </p:sp>
      <p:sp>
        <p:nvSpPr>
          <p:cNvPr id="235" name="What should we keep in mind as we build out the IDEA Framework Assessment process?…"/>
          <p:cNvSpPr txBox="1">
            <a:spLocks noGrp="1"/>
          </p:cNvSpPr>
          <p:nvPr>
            <p:ph type="body" idx="1"/>
          </p:nvPr>
        </p:nvSpPr>
        <p:spPr>
          <a:prstGeom prst="rect">
            <a:avLst/>
          </a:prstGeom>
        </p:spPr>
        <p:txBody>
          <a:bodyPr/>
          <a:lstStyle/>
          <a:p>
            <a:r>
              <a:t>What should we keep in mind as we build out the IDEA Framework Assessment process?</a:t>
            </a:r>
          </a:p>
          <a:p>
            <a:pPr lvl="1"/>
            <a:r>
              <a:t>OER authors</a:t>
            </a:r>
          </a:p>
          <a:p>
            <a:pPr lvl="1"/>
            <a:r>
              <a:t>Assessors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genda"/>
          <p:cNvSpPr txBox="1">
            <a:spLocks noGrp="1"/>
          </p:cNvSpPr>
          <p:nvPr>
            <p:ph type="title"/>
          </p:nvPr>
        </p:nvSpPr>
        <p:spPr>
          <a:prstGeom prst="rect">
            <a:avLst/>
          </a:prstGeom>
        </p:spPr>
        <p:txBody>
          <a:bodyPr/>
          <a:lstStyle/>
          <a:p>
            <a:r>
              <a:t>Agenda</a:t>
            </a:r>
          </a:p>
        </p:txBody>
      </p:sp>
      <p:sp>
        <p:nvSpPr>
          <p:cNvPr id="176" name="Slide Subtitle"/>
          <p:cNvSpPr txBox="1">
            <a:spLocks noGrp="1"/>
          </p:cNvSpPr>
          <p:nvPr>
            <p:ph type="body" idx="21"/>
          </p:nvPr>
        </p:nvSpPr>
        <p:spPr>
          <a:prstGeom prst="rect">
            <a:avLst/>
          </a:prstGeom>
        </p:spPr>
        <p:txBody>
          <a:bodyPr/>
          <a:lstStyle/>
          <a:p>
            <a:endParaRPr/>
          </a:p>
        </p:txBody>
      </p:sp>
      <p:sp>
        <p:nvSpPr>
          <p:cNvPr id="177" name="What is the IDEA Framework?…"/>
          <p:cNvSpPr txBox="1">
            <a:spLocks noGrp="1"/>
          </p:cNvSpPr>
          <p:nvPr>
            <p:ph type="body" idx="1"/>
          </p:nvPr>
        </p:nvSpPr>
        <p:spPr>
          <a:prstGeom prst="rect">
            <a:avLst/>
          </a:prstGeom>
        </p:spPr>
        <p:txBody>
          <a:bodyPr/>
          <a:lstStyle/>
          <a:p>
            <a:r>
              <a:t>What is the IDEA Framework?</a:t>
            </a:r>
          </a:p>
          <a:p>
            <a:r>
              <a:t>What was the IDEA Framework Summer Pilot program?</a:t>
            </a:r>
          </a:p>
          <a:p>
            <a:r>
              <a:t>Findings</a:t>
            </a:r>
          </a:p>
          <a:p>
            <a:r>
              <a:t>Next Steps</a:t>
            </a:r>
          </a:p>
          <a:p>
            <a:r>
              <a:t>Consideration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IDEA Framework Background"/>
          <p:cNvSpPr txBox="1">
            <a:spLocks noGrp="1"/>
          </p:cNvSpPr>
          <p:nvPr>
            <p:ph type="title"/>
          </p:nvPr>
        </p:nvSpPr>
        <p:spPr>
          <a:prstGeom prst="rect">
            <a:avLst/>
          </a:prstGeom>
        </p:spPr>
        <p:txBody>
          <a:bodyPr/>
          <a:lstStyle>
            <a:lvl1pPr defTabSz="1584920">
              <a:defRPr sz="5524" spc="-110"/>
            </a:lvl1pPr>
          </a:lstStyle>
          <a:p>
            <a:r>
              <a:rPr dirty="0"/>
              <a:t>IDEA Framework Background</a:t>
            </a:r>
          </a:p>
        </p:txBody>
      </p:sp>
      <p:sp>
        <p:nvSpPr>
          <p:cNvPr id="179" name="OERI"/>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OERI</a:t>
            </a:r>
          </a:p>
        </p:txBody>
      </p:sp>
      <p:sp>
        <p:nvSpPr>
          <p:cNvPr id="180" name="Expanding availability and adoption of high-quality OER materials…"/>
          <p:cNvSpPr txBox="1">
            <a:spLocks noGrp="1"/>
          </p:cNvSpPr>
          <p:nvPr>
            <p:ph type="body" sz="half" idx="1"/>
          </p:nvPr>
        </p:nvSpPr>
        <p:spPr>
          <a:prstGeom prst="rect">
            <a:avLst/>
          </a:prstGeom>
        </p:spPr>
        <p:txBody>
          <a:bodyPr/>
          <a:lstStyle/>
          <a:p>
            <a:r>
              <a:t>Expanding availability and adoption of high-quality OER materials</a:t>
            </a:r>
          </a:p>
          <a:p>
            <a:pPr lvl="1"/>
            <a:r>
              <a:t>Freely available online </a:t>
            </a:r>
          </a:p>
          <a:p>
            <a:r>
              <a:t>Support implementation efforts</a:t>
            </a:r>
          </a:p>
          <a:p>
            <a:pPr lvl="1"/>
            <a:r>
              <a:t>Professional development, technical support, and technical resources</a:t>
            </a:r>
          </a:p>
        </p:txBody>
      </p:sp>
      <p:pic>
        <p:nvPicPr>
          <p:cNvPr id="182" name="Image" descr="Image"/>
          <p:cNvPicPr>
            <a:picLocks noChangeAspect="1"/>
          </p:cNvPicPr>
          <p:nvPr/>
        </p:nvPicPr>
        <p:blipFill>
          <a:blip r:embed="rId2"/>
          <a:stretch>
            <a:fillRect/>
          </a:stretch>
        </p:blipFill>
        <p:spPr>
          <a:xfrm>
            <a:off x="10627860" y="4884868"/>
            <a:ext cx="12722752" cy="394626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DEA Framework"/>
          <p:cNvSpPr txBox="1">
            <a:spLocks noGrp="1"/>
          </p:cNvSpPr>
          <p:nvPr>
            <p:ph type="title"/>
          </p:nvPr>
        </p:nvSpPr>
        <p:spPr>
          <a:prstGeom prst="rect">
            <a:avLst/>
          </a:prstGeom>
        </p:spPr>
        <p:txBody>
          <a:bodyPr/>
          <a:lstStyle/>
          <a:p>
            <a:r>
              <a:t>IDEA Framework</a:t>
            </a:r>
          </a:p>
        </p:txBody>
      </p:sp>
      <p:sp>
        <p:nvSpPr>
          <p:cNvPr id="185" name="Purpos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Purpose</a:t>
            </a:r>
          </a:p>
        </p:txBody>
      </p:sp>
      <p:sp>
        <p:nvSpPr>
          <p:cNvPr id="186" name="Support faculty as they implement culturally responsive and anti-racist pedagogy…"/>
          <p:cNvSpPr txBox="1">
            <a:spLocks noGrp="1"/>
          </p:cNvSpPr>
          <p:nvPr>
            <p:ph type="body" idx="1"/>
          </p:nvPr>
        </p:nvSpPr>
        <p:spPr>
          <a:prstGeom prst="rect">
            <a:avLst/>
          </a:prstGeom>
        </p:spPr>
        <p:txBody>
          <a:bodyPr/>
          <a:lstStyle/>
          <a:p>
            <a:r>
              <a:t>Support faculty as they implement culturally responsive and anti-racist pedagogy</a:t>
            </a:r>
          </a:p>
          <a:p>
            <a:pPr lvl="1"/>
            <a:r>
              <a:t>Provide a process and review framework to evaluate existing ASCCC OERI-supported materials </a:t>
            </a:r>
          </a:p>
          <a:p>
            <a:pPr lvl="2"/>
            <a:r>
              <a:t>Inclusive, diverse, equitable, and anti-racist (IDEA)</a:t>
            </a:r>
          </a:p>
          <a:p>
            <a:pPr lvl="1"/>
            <a:r>
              <a:t>Encourage consideration of how we know what we know and how education has been shaped by those in power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What do we mean by IDEA?"/>
          <p:cNvSpPr txBox="1">
            <a:spLocks noGrp="1"/>
          </p:cNvSpPr>
          <p:nvPr>
            <p:ph type="title"/>
          </p:nvPr>
        </p:nvSpPr>
        <p:spPr>
          <a:prstGeom prst="rect">
            <a:avLst/>
          </a:prstGeom>
        </p:spPr>
        <p:txBody>
          <a:bodyPr/>
          <a:lstStyle/>
          <a:p>
            <a:r>
              <a:t>What do we mean by IDEA?</a:t>
            </a:r>
          </a:p>
        </p:txBody>
      </p:sp>
      <p:sp>
        <p:nvSpPr>
          <p:cNvPr id="189" name="Inclusion, diversity, equity and anti-racis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Inclusion, diversity, equity and anti-racism</a:t>
            </a:r>
          </a:p>
        </p:txBody>
      </p:sp>
      <p:sp>
        <p:nvSpPr>
          <p:cNvPr id="190" name="Inclusion: Intentional efforts to ensure students feel welcome, included, respected, and valued…"/>
          <p:cNvSpPr txBox="1">
            <a:spLocks noGrp="1"/>
          </p:cNvSpPr>
          <p:nvPr>
            <p:ph type="body" idx="1"/>
          </p:nvPr>
        </p:nvSpPr>
        <p:spPr>
          <a:prstGeom prst="rect">
            <a:avLst/>
          </a:prstGeom>
        </p:spPr>
        <p:txBody>
          <a:bodyPr/>
          <a:lstStyle/>
          <a:p>
            <a:r>
              <a:rPr b="1" i="1">
                <a:solidFill>
                  <a:srgbClr val="FF2F92"/>
                </a:solidFill>
              </a:rPr>
              <a:t>I</a:t>
            </a:r>
            <a:r>
              <a:rPr b="1" i="1"/>
              <a:t>nclusion:</a:t>
            </a:r>
            <a:r>
              <a:t> Intentional efforts to ensure students feel welcome, included, respected, and valued </a:t>
            </a:r>
          </a:p>
          <a:p>
            <a:r>
              <a:rPr b="1" i="1">
                <a:solidFill>
                  <a:srgbClr val="FF2F92"/>
                </a:solidFill>
              </a:rPr>
              <a:t>D</a:t>
            </a:r>
            <a:r>
              <a:rPr b="1" i="1"/>
              <a:t>iversity:</a:t>
            </a:r>
            <a:r>
              <a:t> Materials are representative of the varied experiences of our diverse student body  </a:t>
            </a:r>
          </a:p>
          <a:p>
            <a:r>
              <a:rPr b="1" i="1">
                <a:solidFill>
                  <a:srgbClr val="FF2F92"/>
                </a:solidFill>
              </a:rPr>
              <a:t>E</a:t>
            </a:r>
            <a:r>
              <a:rPr b="1" i="1"/>
              <a:t>quity:</a:t>
            </a:r>
            <a:r>
              <a:t> Address issues of access to and relevancy of course materials for historically marginalized groups  </a:t>
            </a:r>
          </a:p>
          <a:p>
            <a:r>
              <a:rPr b="1" i="1">
                <a:solidFill>
                  <a:srgbClr val="FF2F92"/>
                </a:solidFill>
              </a:rPr>
              <a:t>A</a:t>
            </a:r>
            <a:r>
              <a:rPr b="1" i="1"/>
              <a:t>nti-racism:</a:t>
            </a:r>
            <a:r>
              <a:t> Materials do not attempt to be culturally neutral since doing so perpetuates racial and ethnic inequities and white supremacy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IDEA Summer Pilot Program"/>
          <p:cNvSpPr txBox="1">
            <a:spLocks noGrp="1"/>
          </p:cNvSpPr>
          <p:nvPr>
            <p:ph type="title"/>
          </p:nvPr>
        </p:nvSpPr>
        <p:spPr>
          <a:prstGeom prst="rect">
            <a:avLst/>
          </a:prstGeom>
        </p:spPr>
        <p:txBody>
          <a:bodyPr/>
          <a:lstStyle/>
          <a:p>
            <a:r>
              <a:t>IDEA Summer Pilot Program</a:t>
            </a:r>
          </a:p>
        </p:txBody>
      </p:sp>
      <p:sp>
        <p:nvSpPr>
          <p:cNvPr id="195" name="What was i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What was it?</a:t>
            </a:r>
          </a:p>
        </p:txBody>
      </p:sp>
      <p:sp>
        <p:nvSpPr>
          <p:cNvPr id="196" name="Recruited CCC faculty to participate in a summer pilot project to help build the ASCCC OERI’s IDEA Framework assessment process…"/>
          <p:cNvSpPr txBox="1">
            <a:spLocks noGrp="1"/>
          </p:cNvSpPr>
          <p:nvPr>
            <p:ph type="body" idx="1"/>
          </p:nvPr>
        </p:nvSpPr>
        <p:spPr>
          <a:prstGeom prst="rect">
            <a:avLst/>
          </a:prstGeom>
        </p:spPr>
        <p:txBody>
          <a:bodyPr/>
          <a:lstStyle/>
          <a:p>
            <a:pPr marL="566927" indent="-566927" defTabSz="2267655">
              <a:spcBef>
                <a:spcPts val="4100"/>
              </a:spcBef>
              <a:defRPr sz="4464"/>
            </a:pPr>
            <a:r>
              <a:t>Recruited CCC faculty to participate in a summer pilot project to help build the ASCCC OERI’s IDEA Framework assessment process</a:t>
            </a:r>
          </a:p>
          <a:p>
            <a:pPr marL="566927" indent="-566927" defTabSz="2267655">
              <a:spcBef>
                <a:spcPts val="4100"/>
              </a:spcBef>
              <a:defRPr sz="4464"/>
            </a:pPr>
            <a:r>
              <a:t>4 week program</a:t>
            </a:r>
          </a:p>
          <a:p>
            <a:pPr marL="1133855" lvl="1" indent="-566927" defTabSz="2267655">
              <a:spcBef>
                <a:spcPts val="4100"/>
              </a:spcBef>
              <a:defRPr sz="4464"/>
            </a:pPr>
            <a:r>
              <a:t>Meet once a week (2 hour sessions) w/outside readings &amp; assignments</a:t>
            </a:r>
          </a:p>
          <a:p>
            <a:pPr marL="566927" indent="-566927" defTabSz="2267655">
              <a:spcBef>
                <a:spcPts val="4100"/>
              </a:spcBef>
              <a:defRPr sz="4464"/>
            </a:pPr>
            <a:r>
              <a:t>Goals: </a:t>
            </a:r>
          </a:p>
          <a:p>
            <a:pPr marL="1133855" lvl="1" indent="-566927" defTabSz="2267655">
              <a:spcBef>
                <a:spcPts val="4100"/>
              </a:spcBef>
              <a:defRPr sz="4464"/>
            </a:pPr>
            <a:r>
              <a:t>Test training curriculum and activities   </a:t>
            </a:r>
          </a:p>
          <a:p>
            <a:pPr marL="1133855" lvl="1" indent="-566927" defTabSz="2267655">
              <a:spcBef>
                <a:spcPts val="4100"/>
              </a:spcBef>
              <a:defRPr sz="4464"/>
            </a:pPr>
            <a:r>
              <a:t>Conduct assessments of OER </a:t>
            </a:r>
          </a:p>
          <a:p>
            <a:pPr marL="1133855" lvl="1" indent="-566927" defTabSz="2267655">
              <a:spcBef>
                <a:spcPts val="4100"/>
              </a:spcBef>
              <a:defRPr sz="4464"/>
            </a:pPr>
            <a:r>
              <a:t>Learn more about assessment timelines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6">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6">
                                            <p:txEl>
                                              <p:pRg st="3" end="3"/>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96">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196">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IDEA Summer Pilot Program"/>
          <p:cNvSpPr txBox="1">
            <a:spLocks noGrp="1"/>
          </p:cNvSpPr>
          <p:nvPr>
            <p:ph type="title"/>
          </p:nvPr>
        </p:nvSpPr>
        <p:spPr>
          <a:prstGeom prst="rect">
            <a:avLst/>
          </a:prstGeom>
        </p:spPr>
        <p:txBody>
          <a:bodyPr/>
          <a:lstStyle/>
          <a:p>
            <a:r>
              <a:rPr dirty="0"/>
              <a:t>IDEA Summer Pilot Program</a:t>
            </a:r>
          </a:p>
        </p:txBody>
      </p:sp>
      <p:sp>
        <p:nvSpPr>
          <p:cNvPr id="199" name="What did we d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What did we do?</a:t>
            </a:r>
          </a:p>
        </p:txBody>
      </p:sp>
      <p:sp>
        <p:nvSpPr>
          <p:cNvPr id="200" name="Week One: Introduction to the IDEA Framework…"/>
          <p:cNvSpPr txBox="1">
            <a:spLocks noGrp="1"/>
          </p:cNvSpPr>
          <p:nvPr>
            <p:ph type="body" idx="1"/>
          </p:nvPr>
        </p:nvSpPr>
        <p:spPr>
          <a:prstGeom prst="rect">
            <a:avLst/>
          </a:prstGeom>
        </p:spPr>
        <p:txBody>
          <a:bodyPr/>
          <a:lstStyle/>
          <a:p>
            <a:r>
              <a:t>Week One: Introduction to the IDEA Framework</a:t>
            </a:r>
          </a:p>
          <a:p>
            <a:pPr lvl="1"/>
            <a:r>
              <a:t>Culturally responsive &amp; anti-racist pedagogy </a:t>
            </a:r>
          </a:p>
          <a:p>
            <a:pPr lvl="1"/>
            <a:r>
              <a:t>White supremacy &amp; education</a:t>
            </a:r>
          </a:p>
          <a:p>
            <a:pPr lvl="1"/>
            <a:r>
              <a:t>Implicit bias</a:t>
            </a:r>
          </a:p>
          <a:p>
            <a:pPr lvl="1"/>
            <a:r>
              <a:t>Assignment: affinity bias assignment &amp; review IDEA Framework &amp; Implementation Guidebook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IDEA Framework Assessment Categories"/>
          <p:cNvSpPr txBox="1">
            <a:spLocks noGrp="1"/>
          </p:cNvSpPr>
          <p:nvPr>
            <p:ph type="title"/>
          </p:nvPr>
        </p:nvSpPr>
        <p:spPr>
          <a:prstGeom prst="rect">
            <a:avLst/>
          </a:prstGeom>
        </p:spPr>
        <p:txBody>
          <a:bodyPr/>
          <a:lstStyle/>
          <a:p>
            <a:r>
              <a:t>IDEA Framework Assessment Categories </a:t>
            </a:r>
          </a:p>
        </p:txBody>
      </p:sp>
      <p:sp>
        <p:nvSpPr>
          <p:cNvPr id="203" name="Slide Subtitle"/>
          <p:cNvSpPr txBox="1">
            <a:spLocks noGrp="1"/>
          </p:cNvSpPr>
          <p:nvPr>
            <p:ph type="body" idx="21"/>
          </p:nvPr>
        </p:nvSpPr>
        <p:spPr>
          <a:prstGeom prst="rect">
            <a:avLst/>
          </a:prstGeom>
        </p:spPr>
        <p:txBody>
          <a:bodyPr/>
          <a:lstStyle/>
          <a:p>
            <a:endParaRPr/>
          </a:p>
        </p:txBody>
      </p:sp>
      <p:sp>
        <p:nvSpPr>
          <p:cNvPr id="204" name="Illustrations and Photos…"/>
          <p:cNvSpPr txBox="1">
            <a:spLocks noGrp="1"/>
          </p:cNvSpPr>
          <p:nvPr>
            <p:ph type="body" idx="1"/>
          </p:nvPr>
        </p:nvSpPr>
        <p:spPr>
          <a:prstGeom prst="rect">
            <a:avLst/>
          </a:prstGeom>
        </p:spPr>
        <p:txBody>
          <a:bodyPr/>
          <a:lstStyle/>
          <a:p>
            <a:pPr marL="499872" indent="-499872" defTabSz="1999437">
              <a:spcBef>
                <a:spcPts val="3600"/>
              </a:spcBef>
              <a:defRPr sz="3936"/>
            </a:pPr>
            <a:r>
              <a:t>Illustrations and Photos</a:t>
            </a:r>
          </a:p>
          <a:p>
            <a:pPr marL="499872" indent="-499872" defTabSz="1999437">
              <a:spcBef>
                <a:spcPts val="3600"/>
              </a:spcBef>
              <a:defRPr sz="3936"/>
            </a:pPr>
            <a:r>
              <a:t>Example Names</a:t>
            </a:r>
          </a:p>
          <a:p>
            <a:pPr marL="499872" indent="-499872" defTabSz="1999437">
              <a:spcBef>
                <a:spcPts val="3600"/>
              </a:spcBef>
              <a:defRPr sz="3936"/>
            </a:pPr>
            <a:r>
              <a:t>Gender Inclusive Language and Use of Pronouns</a:t>
            </a:r>
          </a:p>
          <a:p>
            <a:pPr marL="499872" indent="-499872" defTabSz="1999437">
              <a:spcBef>
                <a:spcPts val="3600"/>
              </a:spcBef>
              <a:defRPr sz="3936"/>
            </a:pPr>
            <a:r>
              <a:t>Diverse Authors, Researchers, and Studies</a:t>
            </a:r>
          </a:p>
          <a:p>
            <a:pPr marL="499872" indent="-499872" defTabSz="1999437">
              <a:spcBef>
                <a:spcPts val="3600"/>
              </a:spcBef>
              <a:defRPr sz="3936"/>
            </a:pPr>
            <a:r>
              <a:t>Applications, Examples, and Problem Scenarios that Relate to Diverse Audiences</a:t>
            </a:r>
          </a:p>
          <a:p>
            <a:pPr marL="499872" indent="-499872" defTabSz="1999437">
              <a:spcBef>
                <a:spcPts val="3600"/>
              </a:spcBef>
              <a:defRPr sz="3936"/>
            </a:pPr>
            <a:r>
              <a:t>Appropriate Terminology </a:t>
            </a:r>
          </a:p>
          <a:p>
            <a:pPr marL="499872" indent="-499872" defTabSz="1999437">
              <a:spcBef>
                <a:spcPts val="3600"/>
              </a:spcBef>
              <a:defRPr sz="3936"/>
            </a:pPr>
            <a:r>
              <a:t>Keyword, Glossary, and Metadata Representation</a:t>
            </a:r>
          </a:p>
          <a:p>
            <a:pPr marL="499872" indent="-499872" defTabSz="1999437">
              <a:spcBef>
                <a:spcPts val="3600"/>
              </a:spcBef>
              <a:defRPr sz="3936"/>
            </a:pPr>
            <a:r>
              <a:t>Incorporating Diverse Perspectives on Issues, Events, and Concepts that are Relevant to Underrepresented Groups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F64D-10C9-113E-A6D2-8479F47FECFC}"/>
              </a:ext>
            </a:extLst>
          </p:cNvPr>
          <p:cNvSpPr>
            <a:spLocks noGrp="1"/>
          </p:cNvSpPr>
          <p:nvPr>
            <p:ph type="title" idx="4294967295"/>
          </p:nvPr>
        </p:nvSpPr>
        <p:spPr>
          <a:xfrm>
            <a:off x="1206500" y="-1433163"/>
            <a:ext cx="21971000" cy="1433163"/>
          </a:xfrm>
        </p:spPr>
        <p:txBody>
          <a:bodyPr lIns="50800" tIns="50800" rIns="50800" bIns="50800" anchor="b">
            <a:normAutofit/>
          </a:bodyPr>
          <a:lstStyle/>
          <a:p>
            <a:r>
              <a:rPr lang="en-US" dirty="0"/>
              <a:t>IDEA Framework – Appendix A</a:t>
            </a:r>
          </a:p>
        </p:txBody>
      </p:sp>
      <p:pic>
        <p:nvPicPr>
          <p:cNvPr id="206" name="Pages from IDEA-Framework-Sept-2023-revised_Page_1.jpg" descr="Pages from IDEA-Framework"/>
          <p:cNvPicPr>
            <a:picLocks noChangeAspect="1"/>
          </p:cNvPicPr>
          <p:nvPr/>
        </p:nvPicPr>
        <p:blipFill>
          <a:blip r:embed="rId2"/>
          <a:stretch>
            <a:fillRect/>
          </a:stretch>
        </p:blipFill>
        <p:spPr>
          <a:xfrm>
            <a:off x="632401" y="0"/>
            <a:ext cx="10598729" cy="13716001"/>
          </a:xfrm>
          <a:prstGeom prst="rect">
            <a:avLst/>
          </a:prstGeom>
          <a:ln w="12700">
            <a:miter lim="400000"/>
          </a:ln>
        </p:spPr>
      </p:pic>
      <p:pic>
        <p:nvPicPr>
          <p:cNvPr id="207" name="pasted-movie.png" descr="The second page to the IDEA Framework Assessment&#10;"/>
          <p:cNvPicPr>
            <a:picLocks noChangeAspect="1"/>
          </p:cNvPicPr>
          <p:nvPr/>
        </p:nvPicPr>
        <p:blipFill>
          <a:blip r:embed="rId3"/>
          <a:stretch>
            <a:fillRect/>
          </a:stretch>
        </p:blipFill>
        <p:spPr>
          <a:xfrm>
            <a:off x="11143412" y="0"/>
            <a:ext cx="10598729" cy="137160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Custom</PresentationFormat>
  <Paragraphs>121</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Helvetica Neue</vt:lpstr>
      <vt:lpstr>Helvetica Neue Medium</vt:lpstr>
      <vt:lpstr>21_BasicWhite</vt:lpstr>
      <vt:lpstr>Inclusion, Diversity, Equity, and Anti-Racism (IDEA) Framework Summer Pilot Program</vt:lpstr>
      <vt:lpstr>Agenda</vt:lpstr>
      <vt:lpstr>IDEA Framework Background</vt:lpstr>
      <vt:lpstr>IDEA Framework</vt:lpstr>
      <vt:lpstr>What do we mean by IDEA?</vt:lpstr>
      <vt:lpstr>IDEA Summer Pilot Program</vt:lpstr>
      <vt:lpstr>IDEA Summer Pilot Program</vt:lpstr>
      <vt:lpstr>IDEA Framework Assessment Categories </vt:lpstr>
      <vt:lpstr>IDEA Framework – Appendix A</vt:lpstr>
      <vt:lpstr>IDEA Summer Pilot Program</vt:lpstr>
      <vt:lpstr>IDEA Summer Pilot Program</vt:lpstr>
      <vt:lpstr>What did you find useful about the rubric? What worked well? Please provide specific examples and a thorough explanation.</vt:lpstr>
      <vt:lpstr>Do you have any suggestions for improving the rubric for categories? Please provide specific examples and a thorough explanation.</vt:lpstr>
      <vt:lpstr>What did you find useful about the IDEA Framework &amp; Implementation Guide? What worked well? Please provide specific examples and a thorough explanation.</vt:lpstr>
      <vt:lpstr>Do you have any suggestions for improving section IDEA Framework &amp; Implementation Guide? Please provide specific examples and a thorough explanation.</vt:lpstr>
      <vt:lpstr>Next Steps</vt:lpstr>
      <vt:lpstr>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1</cp:revision>
  <dcterms:modified xsi:type="dcterms:W3CDTF">2024-10-22T15:36:21Z</dcterms:modified>
</cp:coreProperties>
</file>