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8" r:id="rId2"/>
    <p:sldId id="259" r:id="rId3"/>
    <p:sldId id="282" r:id="rId4"/>
    <p:sldId id="284" r:id="rId5"/>
    <p:sldId id="283" r:id="rId6"/>
    <p:sldId id="260" r:id="rId7"/>
    <p:sldId id="261" r:id="rId8"/>
    <p:sldId id="263" r:id="rId9"/>
    <p:sldId id="264" r:id="rId10"/>
    <p:sldId id="265" r:id="rId11"/>
    <p:sldId id="266" r:id="rId12"/>
    <p:sldId id="278" r:id="rId13"/>
    <p:sldId id="267" r:id="rId14"/>
    <p:sldId id="281" r:id="rId15"/>
    <p:sldId id="269" r:id="rId16"/>
    <p:sldId id="279" r:id="rId17"/>
    <p:sldId id="270" r:id="rId18"/>
    <p:sldId id="275" r:id="rId19"/>
    <p:sldId id="277"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69" autoAdjust="0"/>
  </p:normalViewPr>
  <p:slideViewPr>
    <p:cSldViewPr snapToGrid="0">
      <p:cViewPr varScale="1">
        <p:scale>
          <a:sx n="31" d="100"/>
          <a:sy n="31" d="100"/>
        </p:scale>
        <p:origin x="86" y="278"/>
      </p:cViewPr>
      <p:guideLst/>
    </p:cSldViewPr>
  </p:slideViewPr>
  <p:outlineViewPr>
    <p:cViewPr>
      <p:scale>
        <a:sx n="33" d="100"/>
        <a:sy n="33" d="100"/>
      </p:scale>
      <p:origin x="0" y="-150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381000" y="685800"/>
            <a:ext cx="6096000" cy="3429000"/>
          </a:xfrm>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t>Housekeeping:</a:t>
            </a:r>
          </a:p>
          <a:p>
            <a:r>
              <a:t>Interactive, there are built in discussions but please participate throughout</a:t>
            </a:r>
          </a:p>
          <a:p>
            <a:r>
              <a:t>To do so: raise hand, post in the chat, unmute yourself</a:t>
            </a:r>
          </a:p>
          <a:p>
            <a:endParaRP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r>
              <a:rPr dirty="0"/>
              <a:t>Ableist language is built into our everyday conversation and is omnipresent in mainstream culture. Unless you’ve made an effort to remove ableist language from your vocabulary, you almost certainly use it. In many cases people use it without any intention of being harmful, yet, the impact remains. You are not responsible for the existence of ableist language but you are responsible for your use of it. Let’s start the process of moving toward ability inclusive language.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t>We are often using ableist language to describe something as undesirable, problematic or as not going well. For example, if we are feeling overwhelmed with work we might say that we feel “crippled.” Or maybe we’ve been asked to complete a task that we don’t know how to start and say that we feel “paralyzed.” Instead of using ableist language there are other more precise options that we can use. However, because this type of language is so common, we often use it without much thought. So, if we want to avoid it, we have to be thoughtful about the language we use.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806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Switch slide and add photo</a:t>
            </a:r>
          </a:p>
        </p:txBody>
      </p:sp>
    </p:spTree>
    <p:extLst>
      <p:ext uri="{BB962C8B-B14F-4D97-AF65-F5344CB8AC3E}">
        <p14:creationId xmlns:p14="http://schemas.microsoft.com/office/powerpoint/2010/main" val="101409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3" r:id="rId1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dawsonwomensshelter.com/blog/unlearning-ableis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kidsensetherapygroup.com/an-evolving-mindset-person-first-vs-identity-first-language/"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isabilityrightstx.org/en/2023/04/13/identity-first-language-vs-people-first-language/" TargetMode="External"/><Relationship Id="rId2" Type="http://schemas.openxmlformats.org/officeDocument/2006/relationships/hyperlink" Target="https://autisticadvocacy.org/about-asan/identity-first-languag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video" Target="https://www.youtube.com/embed/RhSKmPne2k4?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hallenging Ableism"/>
          <p:cNvSpPr txBox="1">
            <a:spLocks noGrp="1"/>
          </p:cNvSpPr>
          <p:nvPr>
            <p:ph type="ctrTitle"/>
          </p:nvPr>
        </p:nvSpPr>
        <p:spPr>
          <a:prstGeom prst="rect">
            <a:avLst/>
          </a:prstGeom>
        </p:spPr>
        <p:txBody>
          <a:bodyPr/>
          <a:lstStyle/>
          <a:p>
            <a:r>
              <a:rPr dirty="0"/>
              <a:t>Challenging Ableism</a:t>
            </a:r>
          </a:p>
        </p:txBody>
      </p:sp>
      <p:sp>
        <p:nvSpPr>
          <p:cNvPr id="160" name="Removing Ableist and Offensive Language from Your Vocabulary"/>
          <p:cNvSpPr txBox="1">
            <a:spLocks noGrp="1"/>
          </p:cNvSpPr>
          <p:nvPr>
            <p:ph type="subTitle" sz="quarter" idx="1"/>
          </p:nvPr>
        </p:nvSpPr>
        <p:spPr>
          <a:prstGeom prst="rect">
            <a:avLst/>
          </a:prstGeom>
        </p:spPr>
        <p:txBody>
          <a:bodyPr/>
          <a:lstStyle/>
          <a:p>
            <a:r>
              <a:t>Removing Ableist and Offensive Language from Your Vocabulary</a:t>
            </a:r>
          </a:p>
        </p:txBody>
      </p:sp>
      <p:sp>
        <p:nvSpPr>
          <p:cNvPr id="158" name="Tiffany Lanoix 9/20/24"/>
          <p:cNvSpPr txBox="1">
            <a:spLocks noGrp="1"/>
          </p:cNvSpPr>
          <p:nvPr>
            <p:ph type="body" idx="21"/>
          </p:nvPr>
        </p:nvSpPr>
        <p:spPr>
          <a:xfrm>
            <a:off x="1201340" y="9991494"/>
            <a:ext cx="21971003" cy="250534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dirty="0"/>
              <a:t>Tiffany Lanoix</a:t>
            </a:r>
            <a:r>
              <a:rPr lang="en-US" dirty="0"/>
              <a:t>, IDEA Faculty Lead</a:t>
            </a:r>
          </a:p>
          <a:p>
            <a:r>
              <a:rPr lang="en-US" dirty="0"/>
              <a:t>ASCCC</a:t>
            </a:r>
          </a:p>
          <a:p>
            <a:r>
              <a:rPr lang="en-US" dirty="0"/>
              <a:t>11/6/24</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B2C663-5B9F-D1BD-420B-70DBA1E70339}"/>
              </a:ext>
            </a:extLst>
          </p:cNvPr>
          <p:cNvSpPr>
            <a:spLocks noGrp="1"/>
          </p:cNvSpPr>
          <p:nvPr>
            <p:ph type="title" idx="4294967295"/>
          </p:nvPr>
        </p:nvSpPr>
        <p:spPr>
          <a:xfrm>
            <a:off x="1206500" y="2241035"/>
            <a:ext cx="21971000" cy="1433163"/>
          </a:xfrm>
        </p:spPr>
        <p:txBody>
          <a:bodyPr/>
          <a:lstStyle/>
          <a:p>
            <a:pPr algn="ctr" defTabSz="1487386">
              <a:defRPr sz="7076" spc="-141"/>
            </a:pPr>
            <a:r>
              <a:rPr lang="en-US" dirty="0"/>
              <a:t>Removing ableist language</a:t>
            </a:r>
          </a:p>
        </p:txBody>
      </p:sp>
      <p:sp>
        <p:nvSpPr>
          <p:cNvPr id="195" name="Ableist-&gt;Ability inclusive/neutral language…"/>
          <p:cNvSpPr txBox="1">
            <a:spLocks noGrp="1"/>
          </p:cNvSpPr>
          <p:nvPr>
            <p:ph type="body" sz="half" idx="1"/>
          </p:nvPr>
        </p:nvSpPr>
        <p:spPr>
          <a:prstGeom prst="rect">
            <a:avLst/>
          </a:prstGeom>
        </p:spPr>
        <p:txBody>
          <a:bodyPr/>
          <a:lstStyle/>
          <a:p>
            <a:pPr defTabSz="1487386">
              <a:defRPr sz="7076" spc="-141"/>
            </a:pPr>
            <a:r>
              <a:rPr dirty="0"/>
              <a:t> 1) Be more precise</a:t>
            </a:r>
          </a:p>
          <a:p>
            <a:pPr defTabSz="1487386">
              <a:defRPr sz="7076" spc="-141"/>
            </a:pPr>
            <a:r>
              <a:rPr dirty="0"/>
              <a:t>2)</a:t>
            </a:r>
            <a:r>
              <a:rPr lang="en-US" dirty="0"/>
              <a:t> Considering</a:t>
            </a:r>
            <a:r>
              <a:rPr dirty="0"/>
              <a:t> </a:t>
            </a:r>
            <a:r>
              <a:rPr lang="en-US" dirty="0"/>
              <a:t>p</a:t>
            </a:r>
            <a:r>
              <a:rPr dirty="0"/>
              <a:t>erson first vs. </a:t>
            </a:r>
            <a:r>
              <a:rPr lang="en-US" dirty="0"/>
              <a:t>i</a:t>
            </a:r>
            <a:r>
              <a:rPr dirty="0"/>
              <a:t>dentity first language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Ability Inclusive/Neutral Language"/>
          <p:cNvSpPr txBox="1">
            <a:spLocks noGrp="1"/>
          </p:cNvSpPr>
          <p:nvPr>
            <p:ph type="title"/>
          </p:nvPr>
        </p:nvSpPr>
        <p:spPr>
          <a:prstGeom prst="rect">
            <a:avLst/>
          </a:prstGeom>
        </p:spPr>
        <p:txBody>
          <a:bodyPr/>
          <a:lstStyle/>
          <a:p>
            <a:r>
              <a:rPr lang="en-US" dirty="0"/>
              <a:t>Tools to Remove Ableist Language</a:t>
            </a:r>
            <a:endParaRPr dirty="0"/>
          </a:p>
        </p:txBody>
      </p:sp>
      <p:sp>
        <p:nvSpPr>
          <p:cNvPr id="198" name="Be more precis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Be more precise! </a:t>
            </a:r>
          </a:p>
        </p:txBody>
      </p:sp>
      <p:sp>
        <p:nvSpPr>
          <p:cNvPr id="199" name="Replace ableist language with more precise options…"/>
          <p:cNvSpPr txBox="1">
            <a:spLocks noGrp="1"/>
          </p:cNvSpPr>
          <p:nvPr>
            <p:ph type="body" sz="quarter" idx="1"/>
          </p:nvPr>
        </p:nvSpPr>
        <p:spPr>
          <a:prstGeom prst="rect">
            <a:avLst/>
          </a:prstGeom>
        </p:spPr>
        <p:txBody>
          <a:bodyPr>
            <a:normAutofit/>
          </a:bodyPr>
          <a:lstStyle/>
          <a:p>
            <a:pPr marL="524255" indent="-524255" defTabSz="2096971">
              <a:spcBef>
                <a:spcPts val="3800"/>
              </a:spcBef>
              <a:defRPr sz="4128"/>
            </a:pPr>
            <a:r>
              <a:rPr dirty="0"/>
              <a:t>Replace ableist language with </a:t>
            </a:r>
            <a:r>
              <a:rPr u="sng" dirty="0"/>
              <a:t>more precise </a:t>
            </a:r>
            <a:r>
              <a:rPr dirty="0"/>
              <a:t>options</a:t>
            </a:r>
            <a:endParaRPr lang="en-US" dirty="0"/>
          </a:p>
          <a:p>
            <a:pPr marL="1133855" lvl="1" indent="-524255" defTabSz="2096971">
              <a:spcBef>
                <a:spcPts val="3800"/>
              </a:spcBef>
              <a:defRPr sz="4128"/>
            </a:pPr>
            <a:r>
              <a:rPr lang="en-US" dirty="0"/>
              <a:t>Use other words or phrases to convey the same meaning</a:t>
            </a:r>
            <a:endParaRPr dirty="0"/>
          </a:p>
          <a:p>
            <a:pPr marL="524255" indent="-524255" defTabSz="2096971">
              <a:spcBef>
                <a:spcPts val="3800"/>
              </a:spcBef>
              <a:defRPr sz="4128"/>
            </a:pPr>
            <a:r>
              <a:rPr dirty="0"/>
              <a:t>Below are examples of ableist language</a:t>
            </a:r>
          </a:p>
          <a:p>
            <a:pPr marL="1048511" lvl="1" indent="-524255" defTabSz="2096971">
              <a:spcBef>
                <a:spcPts val="3800"/>
              </a:spcBef>
              <a:defRPr sz="4128"/>
            </a:pPr>
            <a:r>
              <a:rPr dirty="0"/>
              <a:t>Insane, crazy, “falling on deaf ears”, paralyzed, psycho, lame, crippled, OCD, “blind spot”</a:t>
            </a:r>
          </a:p>
          <a:p>
            <a:pPr marL="524255" indent="-524255" defTabSz="2096971">
              <a:spcBef>
                <a:spcPts val="3800"/>
              </a:spcBef>
              <a:defRPr sz="4128"/>
            </a:pPr>
            <a:r>
              <a:rPr dirty="0"/>
              <a:t>Pick</a:t>
            </a:r>
            <a:r>
              <a:rPr lang="en-US" dirty="0"/>
              <a:t> at least one</a:t>
            </a:r>
            <a:r>
              <a:rPr dirty="0"/>
              <a:t> of the ableist examples above and:</a:t>
            </a:r>
          </a:p>
          <a:p>
            <a:pPr marL="720852" lvl="1" indent="-196596" defTabSz="2096971">
              <a:spcBef>
                <a:spcPts val="3800"/>
              </a:spcBef>
              <a:buSzPct val="100000"/>
              <a:buAutoNum type="arabicPeriod"/>
              <a:defRPr sz="4128"/>
            </a:pPr>
            <a:r>
              <a:rPr dirty="0"/>
              <a:t> Provide </a:t>
            </a:r>
            <a:r>
              <a:rPr lang="en-US" dirty="0"/>
              <a:t>a </a:t>
            </a:r>
            <a:r>
              <a:rPr dirty="0"/>
              <a:t>specific example of how it gets used</a:t>
            </a:r>
          </a:p>
          <a:p>
            <a:pPr marL="720852" lvl="1" indent="-196596" defTabSz="2096971">
              <a:spcBef>
                <a:spcPts val="3800"/>
              </a:spcBef>
              <a:buSzPct val="100000"/>
              <a:buAutoNum type="arabicPeriod"/>
              <a:defRPr sz="4128"/>
            </a:pPr>
            <a:r>
              <a:rPr dirty="0"/>
              <a:t> Explain the underlying message behind the word or phrase </a:t>
            </a:r>
          </a:p>
          <a:p>
            <a:pPr marL="720852" lvl="1" indent="-196596" defTabSz="2096971">
              <a:spcBef>
                <a:spcPts val="3800"/>
              </a:spcBef>
              <a:buSzPct val="100000"/>
              <a:buAutoNum type="arabicPeriod"/>
              <a:defRPr sz="4128"/>
            </a:pPr>
            <a:r>
              <a:rPr dirty="0"/>
              <a:t> Offer </a:t>
            </a:r>
            <a:r>
              <a:rPr lang="en-US" dirty="0"/>
              <a:t>more precise words </a:t>
            </a:r>
            <a:r>
              <a:rPr dirty="0"/>
              <a:t>or phrases to use instead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9">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99">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199">
                                            <p:txEl>
                                              <p:pRg st="2" end="2"/>
                                            </p:txEl>
                                          </p:spTgt>
                                        </p:tgtEl>
                                        <p:attrNameLst>
                                          <p:attrName>style.visibility</p:attrName>
                                        </p:attrNameLst>
                                      </p:cBhvr>
                                      <p:to>
                                        <p:strVal val="visible"/>
                                      </p:to>
                                    </p:set>
                                  </p:childTnLst>
                                </p:cTn>
                              </p:par>
                              <p:par>
                                <p:cTn id="14" presetID="1" presetClass="entr" presetSubtype="0" fill="hold" grpId="1" nodeType="withEffect">
                                  <p:stCondLst>
                                    <p:cond delay="0"/>
                                  </p:stCondLst>
                                  <p:iterate>
                                    <p:tmAbs val="0"/>
                                  </p:iterate>
                                  <p:childTnLst>
                                    <p:set>
                                      <p:cBhvr>
                                        <p:cTn id="15" fill="hold"/>
                                        <p:tgtEl>
                                          <p:spTgt spid="199">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99">
                                            <p:txEl>
                                              <p:pRg st="4" end="4"/>
                                            </p:txEl>
                                          </p:spTgt>
                                        </p:tgtEl>
                                        <p:attrNameLst>
                                          <p:attrName>style.visibility</p:attrName>
                                        </p:attrNameLst>
                                      </p:cBhvr>
                                      <p:to>
                                        <p:strVal val="visible"/>
                                      </p:to>
                                    </p:set>
                                  </p:childTnLst>
                                </p:cTn>
                              </p:par>
                              <p:par>
                                <p:cTn id="20" presetID="1" presetClass="entr" presetSubtype="0" fill="hold" grpId="1" nodeType="withEffect">
                                  <p:stCondLst>
                                    <p:cond delay="0"/>
                                  </p:stCondLst>
                                  <p:iterate>
                                    <p:tmAbs val="0"/>
                                  </p:iterate>
                                  <p:childTnLst>
                                    <p:set>
                                      <p:cBhvr>
                                        <p:cTn id="21" fill="hold"/>
                                        <p:tgtEl>
                                          <p:spTgt spid="199">
                                            <p:txEl>
                                              <p:pRg st="5" end="5"/>
                                            </p:txEl>
                                          </p:spTgt>
                                        </p:tgtEl>
                                        <p:attrNameLst>
                                          <p:attrName>style.visibility</p:attrName>
                                        </p:attrNameLst>
                                      </p:cBhvr>
                                      <p:to>
                                        <p:strVal val="visible"/>
                                      </p:to>
                                    </p:set>
                                  </p:childTnLst>
                                </p:cTn>
                              </p:par>
                              <p:par>
                                <p:cTn id="22" presetID="1" presetClass="entr" presetSubtype="0" fill="hold" grpId="1" nodeType="withEffect">
                                  <p:stCondLst>
                                    <p:cond delay="0"/>
                                  </p:stCondLst>
                                  <p:iterate>
                                    <p:tmAbs val="0"/>
                                  </p:iterate>
                                  <p:childTnLst>
                                    <p:set>
                                      <p:cBhvr>
                                        <p:cTn id="23" fill="hold"/>
                                        <p:tgtEl>
                                          <p:spTgt spid="199">
                                            <p:txEl>
                                              <p:pRg st="6" end="6"/>
                                            </p:txEl>
                                          </p:spTgt>
                                        </p:tgtEl>
                                        <p:attrNameLst>
                                          <p:attrName>style.visibility</p:attrName>
                                        </p:attrNameLst>
                                      </p:cBhvr>
                                      <p:to>
                                        <p:strVal val="visible"/>
                                      </p:to>
                                    </p:set>
                                  </p:childTnLst>
                                </p:cTn>
                              </p:par>
                              <p:par>
                                <p:cTn id="24" presetID="1" presetClass="entr" presetSubtype="0" fill="hold" grpId="1" nodeType="withEffect">
                                  <p:stCondLst>
                                    <p:cond delay="0"/>
                                  </p:stCondLst>
                                  <p:iterate>
                                    <p:tmAbs val="0"/>
                                  </p:iterate>
                                  <p:childTnLst>
                                    <p:set>
                                      <p:cBhvr>
                                        <p:cTn id="25" fill="hold"/>
                                        <p:tgtEl>
                                          <p:spTgt spid="1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BE2835-B059-9407-EE56-05C612756859}"/>
              </a:ext>
            </a:extLst>
          </p:cNvPr>
          <p:cNvSpPr>
            <a:spLocks noGrp="1"/>
          </p:cNvSpPr>
          <p:nvPr>
            <p:ph type="title"/>
          </p:nvPr>
        </p:nvSpPr>
        <p:spPr>
          <a:xfrm>
            <a:off x="1206500" y="13716000"/>
            <a:ext cx="21971000" cy="4648200"/>
          </a:xfrm>
        </p:spPr>
        <p:txBody>
          <a:bodyPr lIns="50800" tIns="50800" rIns="50800" bIns="50800" anchor="t">
            <a:normAutofit/>
          </a:bodyPr>
          <a:lstStyle/>
          <a:p>
            <a:r>
              <a:rPr lang="en-US" dirty="0"/>
              <a:t>Unlearning Ableist Language</a:t>
            </a:r>
          </a:p>
        </p:txBody>
      </p:sp>
      <p:pic>
        <p:nvPicPr>
          <p:cNvPr id="1026" name="Picture 2" descr="Table about unlearning ableist language. For instead of, use.">
            <a:extLst>
              <a:ext uri="{FF2B5EF4-FFF2-40B4-BE49-F238E27FC236}">
                <a16:creationId xmlns:a16="http://schemas.microsoft.com/office/drawing/2014/main" id="{8AF678B9-1F7E-F535-8979-5D03C7B85F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8017" y="136525"/>
            <a:ext cx="10787967" cy="13442950"/>
          </a:xfrm>
          <a:prstGeom prst="rect">
            <a:avLst/>
          </a:prstGeom>
          <a:solidFill>
            <a:srgbClr val="FFFFFF"/>
          </a:solidFill>
        </p:spPr>
      </p:pic>
      <p:sp>
        <p:nvSpPr>
          <p:cNvPr id="2" name="TextBox 1">
            <a:hlinkClick r:id="rId4"/>
            <a:extLst>
              <a:ext uri="{FF2B5EF4-FFF2-40B4-BE49-F238E27FC236}">
                <a16:creationId xmlns:a16="http://schemas.microsoft.com/office/drawing/2014/main" id="{C3BFF8C9-880F-E5E9-288D-B9E03F7C0FA3}"/>
              </a:ext>
            </a:extLst>
          </p:cNvPr>
          <p:cNvSpPr txBox="1"/>
          <p:nvPr/>
        </p:nvSpPr>
        <p:spPr>
          <a:xfrm flipH="1">
            <a:off x="785618" y="12829091"/>
            <a:ext cx="425743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Source: </a:t>
            </a:r>
            <a:r>
              <a:rPr kumimoji="0" lang="en-US" sz="2400" b="0" i="0" u="none" strike="noStrike" cap="none" spc="0" normalizeH="0" baseline="0" dirty="0">
                <a:ln>
                  <a:noFill/>
                </a:ln>
                <a:solidFill>
                  <a:srgbClr val="5E5E5E"/>
                </a:solidFill>
                <a:effectLst/>
                <a:uFillTx/>
                <a:latin typeface="+mn-lt"/>
                <a:ea typeface="+mn-ea"/>
                <a:cs typeface="+mn-cs"/>
                <a:sym typeface="Helvetica Neue"/>
                <a:hlinkClick r:id="rId4"/>
              </a:rPr>
              <a:t>Unlearning Ableism</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29381365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erson First vs. Identity First Language"/>
          <p:cNvSpPr txBox="1">
            <a:spLocks noGrp="1"/>
          </p:cNvSpPr>
          <p:nvPr>
            <p:ph type="title"/>
          </p:nvPr>
        </p:nvSpPr>
        <p:spPr>
          <a:prstGeom prst="rect">
            <a:avLst/>
          </a:prstGeom>
        </p:spPr>
        <p:txBody>
          <a:bodyPr/>
          <a:lstStyle/>
          <a:p>
            <a:r>
              <a:rPr lang="en-US" dirty="0"/>
              <a:t>Tools to Remove Ableist Language</a:t>
            </a:r>
            <a:endParaRPr dirty="0"/>
          </a:p>
        </p:txBody>
      </p:sp>
      <p:sp>
        <p:nvSpPr>
          <p:cNvPr id="204" name="Slide Subtitle"/>
          <p:cNvSpPr txBox="1">
            <a:spLocks noGrp="1"/>
          </p:cNvSpPr>
          <p:nvPr>
            <p:ph type="body" idx="21"/>
          </p:nvPr>
        </p:nvSpPr>
        <p:spPr>
          <a:prstGeom prst="rect">
            <a:avLst/>
          </a:prstGeom>
        </p:spPr>
        <p:txBody>
          <a:bodyPr/>
          <a:lstStyle/>
          <a:p>
            <a:r>
              <a:rPr lang="en-US" dirty="0"/>
              <a:t>Considering Person First Language vs. Identity First Language </a:t>
            </a:r>
            <a:endParaRPr dirty="0"/>
          </a:p>
        </p:txBody>
      </p:sp>
      <p:sp>
        <p:nvSpPr>
          <p:cNvPr id="205" name="Identity-first language…"/>
          <p:cNvSpPr txBox="1">
            <a:spLocks noGrp="1"/>
          </p:cNvSpPr>
          <p:nvPr>
            <p:ph type="body" idx="1"/>
          </p:nvPr>
        </p:nvSpPr>
        <p:spPr>
          <a:prstGeom prst="rect">
            <a:avLst/>
          </a:prstGeom>
        </p:spPr>
        <p:txBody>
          <a:bodyPr>
            <a:normAutofit fontScale="92500" lnSpcReduction="20000"/>
          </a:bodyPr>
          <a:lstStyle/>
          <a:p>
            <a:pPr marL="499872" indent="-499872" defTabSz="1999437">
              <a:spcBef>
                <a:spcPts val="3600"/>
              </a:spcBef>
              <a:defRPr sz="3936"/>
            </a:pPr>
            <a:r>
              <a:rPr lang="en-US" dirty="0"/>
              <a:t>Person-first language (PFL)</a:t>
            </a:r>
          </a:p>
          <a:p>
            <a:pPr marL="999744" lvl="1" indent="-499872" defTabSz="1999437">
              <a:spcBef>
                <a:spcPts val="3600"/>
              </a:spcBef>
              <a:defRPr sz="3936"/>
            </a:pPr>
            <a:r>
              <a:rPr lang="en-US" dirty="0"/>
              <a:t>Personhood is the primary identity</a:t>
            </a:r>
          </a:p>
          <a:p>
            <a:pPr marL="999744" lvl="1" indent="-499872" defTabSz="1999437">
              <a:spcBef>
                <a:spcPts val="3600"/>
              </a:spcBef>
              <a:defRPr sz="3936"/>
            </a:pPr>
            <a:r>
              <a:rPr lang="en-US" dirty="0"/>
              <a:t>a person that has a disability </a:t>
            </a:r>
          </a:p>
          <a:p>
            <a:pPr marL="999744" lvl="1" indent="-499872" defTabSz="1999437">
              <a:spcBef>
                <a:spcPts val="3600"/>
              </a:spcBef>
              <a:defRPr sz="3936"/>
            </a:pPr>
            <a:r>
              <a:rPr lang="en-US" dirty="0"/>
              <a:t>Ex., “they have bipolar disorder”, “person with schizophrenia”, “person with autism” </a:t>
            </a:r>
          </a:p>
          <a:p>
            <a:pPr marL="0" indent="0" defTabSz="1999437">
              <a:spcBef>
                <a:spcPts val="3600"/>
              </a:spcBef>
              <a:buNone/>
              <a:defRPr sz="3936"/>
            </a:pPr>
            <a:endParaRPr lang="en-US" dirty="0"/>
          </a:p>
          <a:p>
            <a:pPr marL="499872" indent="-499872" defTabSz="1999437">
              <a:spcBef>
                <a:spcPts val="3600"/>
              </a:spcBef>
              <a:defRPr sz="3936"/>
            </a:pPr>
            <a:r>
              <a:rPr dirty="0"/>
              <a:t>Identity-first language</a:t>
            </a:r>
            <a:r>
              <a:rPr lang="en-US" dirty="0"/>
              <a:t> (IFL)</a:t>
            </a:r>
            <a:endParaRPr dirty="0"/>
          </a:p>
          <a:p>
            <a:pPr marL="999744" lvl="1" indent="-499872" defTabSz="1999437">
              <a:spcBef>
                <a:spcPts val="3600"/>
              </a:spcBef>
              <a:defRPr sz="3936"/>
            </a:pPr>
            <a:r>
              <a:rPr dirty="0"/>
              <a:t>Disability is the primary identity </a:t>
            </a:r>
          </a:p>
          <a:p>
            <a:pPr marL="999744" lvl="1" indent="-499872" defTabSz="1999437">
              <a:spcBef>
                <a:spcPts val="3600"/>
              </a:spcBef>
              <a:defRPr sz="3936"/>
            </a:pPr>
            <a:r>
              <a:rPr dirty="0"/>
              <a:t>a way of referring to individuals that emphasizes </a:t>
            </a:r>
            <a:r>
              <a:rPr lang="en-US" dirty="0"/>
              <a:t>their disability as </a:t>
            </a:r>
            <a:r>
              <a:rPr dirty="0"/>
              <a:t>a core part of identity</a:t>
            </a:r>
            <a:r>
              <a:rPr lang="en-US" dirty="0"/>
              <a:t> </a:t>
            </a:r>
          </a:p>
          <a:p>
            <a:pPr marL="1609344" lvl="2" indent="-499872" defTabSz="1999437">
              <a:spcBef>
                <a:spcPts val="3600"/>
              </a:spcBef>
              <a:defRPr sz="3936"/>
            </a:pPr>
            <a:r>
              <a:rPr lang="en-US" dirty="0"/>
              <a:t>Recognizes the role of the disability in shaping their experience and identity </a:t>
            </a:r>
            <a:endParaRPr dirty="0"/>
          </a:p>
          <a:p>
            <a:pPr marL="999744" lvl="1" indent="-499872" defTabSz="1999437">
              <a:spcBef>
                <a:spcPts val="3600"/>
              </a:spcBef>
              <a:defRPr sz="3936"/>
            </a:pPr>
            <a:r>
              <a:rPr dirty="0"/>
              <a:t>Ex., “</a:t>
            </a:r>
            <a:r>
              <a:rPr lang="en-US" dirty="0"/>
              <a:t>they are bipolar</a:t>
            </a:r>
            <a:r>
              <a:rPr dirty="0"/>
              <a:t>”, “schizophrenic”, “</a:t>
            </a:r>
            <a:r>
              <a:rPr lang="en-US" dirty="0"/>
              <a:t>autistic</a:t>
            </a: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5">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205">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205">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205">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fill="hold"/>
                                        <p:tgtEl>
                                          <p:spTgt spid="205">
                                            <p:txEl>
                                              <p:pRg st="5" end="5"/>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205">
                                            <p:txEl>
                                              <p:pRg st="6" end="6"/>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205">
                                            <p:txEl>
                                              <p:pRg st="7" end="7"/>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205">
                                            <p:txEl>
                                              <p:pRg st="8" end="8"/>
                                            </p:txEl>
                                          </p:spTgt>
                                        </p:tgtEl>
                                        <p:attrNameLst>
                                          <p:attrName>style.visibility</p:attrName>
                                        </p:attrNameLst>
                                      </p:cBhvr>
                                      <p:to>
                                        <p:strVal val="visible"/>
                                      </p:to>
                                    </p:set>
                                  </p:childTnLst>
                                </p:cTn>
                              </p:par>
                              <p:par>
                                <p:cTn id="23" presetID="1" presetClass="entr" presetSubtype="0" fill="hold" grpId="1" nodeType="withEffect">
                                  <p:stCondLst>
                                    <p:cond delay="0"/>
                                  </p:stCondLst>
                                  <p:iterate>
                                    <p:tmAbs val="0"/>
                                  </p:iterate>
                                  <p:childTnLst>
                                    <p:set>
                                      <p:cBhvr>
                                        <p:cTn id="24" fill="hold"/>
                                        <p:tgtEl>
                                          <p:spTgt spid="20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205">
                                            <p:bg/>
                                          </p:spTgt>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205">
                                            <p:txEl>
                                              <p:pRg st="0" end="0"/>
                                            </p:txEl>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205">
                                            <p:txEl>
                                              <p:pRg st="1" end="1"/>
                                            </p:txEl>
                                          </p:spTgt>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205">
                                            <p:txEl>
                                              <p:pRg st="2" end="2"/>
                                            </p:txEl>
                                          </p:spTgt>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205">
                                            <p:txEl>
                                              <p:pRg st="3" end="3"/>
                                            </p:txEl>
                                          </p:spTgt>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205">
                                            <p:txEl>
                                              <p:pRg st="5" end="5"/>
                                            </p:txEl>
                                          </p:spTgt>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205">
                                            <p:txEl>
                                              <p:pRg st="6" end="6"/>
                                            </p:txEl>
                                          </p:spTgt>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205">
                                            <p:txEl>
                                              <p:pRg st="7" end="7"/>
                                            </p:txEl>
                                          </p:spTgt>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205">
                                            <p:txEl>
                                              <p:pRg st="8" end="8"/>
                                            </p:txEl>
                                          </p:spTgt>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2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uiExpand="1" build="allAtOnce" animBg="1"/>
      <p:bldP spid="205" grpId="2"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8675-044D-CAE5-E277-7DBD813F1786}"/>
              </a:ext>
            </a:extLst>
          </p:cNvPr>
          <p:cNvSpPr>
            <a:spLocks noGrp="1"/>
          </p:cNvSpPr>
          <p:nvPr>
            <p:ph type="title"/>
          </p:nvPr>
        </p:nvSpPr>
        <p:spPr/>
        <p:txBody>
          <a:bodyPr/>
          <a:lstStyle/>
          <a:p>
            <a:r>
              <a:rPr lang="en-US" dirty="0"/>
              <a:t>Tools to Remove Ableist Language</a:t>
            </a:r>
          </a:p>
        </p:txBody>
      </p:sp>
      <p:sp>
        <p:nvSpPr>
          <p:cNvPr id="3" name="Text Placeholder 2">
            <a:extLst>
              <a:ext uri="{FF2B5EF4-FFF2-40B4-BE49-F238E27FC236}">
                <a16:creationId xmlns:a16="http://schemas.microsoft.com/office/drawing/2014/main" id="{61BAA5D1-98DF-3D89-BEE0-D4C7A90A4848}"/>
              </a:ext>
            </a:extLst>
          </p:cNvPr>
          <p:cNvSpPr>
            <a:spLocks noGrp="1"/>
          </p:cNvSpPr>
          <p:nvPr>
            <p:ph type="body" sz="quarter" idx="21"/>
          </p:nvPr>
        </p:nvSpPr>
        <p:spPr/>
        <p:txBody>
          <a:bodyPr/>
          <a:lstStyle/>
          <a:p>
            <a:r>
              <a:rPr lang="en-US" dirty="0"/>
              <a:t>Considering Person First vs. Identity First Language </a:t>
            </a:r>
          </a:p>
          <a:p>
            <a:endParaRPr lang="en-US" dirty="0"/>
          </a:p>
        </p:txBody>
      </p:sp>
      <p:sp>
        <p:nvSpPr>
          <p:cNvPr id="5" name="Text Placeholder 4">
            <a:extLst>
              <a:ext uri="{FF2B5EF4-FFF2-40B4-BE49-F238E27FC236}">
                <a16:creationId xmlns:a16="http://schemas.microsoft.com/office/drawing/2014/main" id="{96F5680B-E265-04AC-62E4-026A64AD9BA6}"/>
              </a:ext>
            </a:extLst>
          </p:cNvPr>
          <p:cNvSpPr>
            <a:spLocks noGrp="1"/>
          </p:cNvSpPr>
          <p:nvPr>
            <p:ph type="body" idx="1"/>
          </p:nvPr>
        </p:nvSpPr>
        <p:spPr/>
        <p:txBody>
          <a:bodyPr>
            <a:normAutofit fontScale="77500" lnSpcReduction="20000"/>
          </a:bodyPr>
          <a:lstStyle/>
          <a:p>
            <a:r>
              <a:rPr lang="en-US" dirty="0"/>
              <a:t>Language is ever evolving </a:t>
            </a:r>
          </a:p>
          <a:p>
            <a:r>
              <a:rPr lang="en-US" dirty="0"/>
              <a:t>PFL was first promoted in the 1970s </a:t>
            </a:r>
          </a:p>
          <a:p>
            <a:pPr lvl="1"/>
            <a:r>
              <a:rPr lang="en-US" dirty="0"/>
              <a:t>Shift away from language perceived as derogatory</a:t>
            </a:r>
          </a:p>
          <a:p>
            <a:r>
              <a:rPr lang="en-US" dirty="0"/>
              <a:t>Currently, a shift toward IFL among some disabled communities </a:t>
            </a:r>
          </a:p>
          <a:p>
            <a:pPr lvl="1"/>
            <a:r>
              <a:rPr lang="en-US" dirty="0"/>
              <a:t>Critique of person first language</a:t>
            </a:r>
          </a:p>
          <a:p>
            <a:pPr lvl="2"/>
            <a:r>
              <a:rPr lang="en-US" dirty="0"/>
              <a:t>The need for a positive noun implies the disability is negative</a:t>
            </a:r>
          </a:p>
          <a:p>
            <a:pPr lvl="1"/>
            <a:r>
              <a:rPr lang="en-US" dirty="0"/>
              <a:t>Form of empowerment and positive identity </a:t>
            </a:r>
          </a:p>
          <a:p>
            <a:pPr lvl="2"/>
            <a:r>
              <a:rPr lang="en-US" dirty="0"/>
              <a:t>Similar to transformation of queer </a:t>
            </a:r>
          </a:p>
          <a:p>
            <a:r>
              <a:rPr lang="en-US" dirty="0"/>
              <a:t>Most important consideration: individual/community preference for identity</a:t>
            </a:r>
          </a:p>
          <a:p>
            <a:pPr lvl="2"/>
            <a:endParaRPr lang="en-US" dirty="0"/>
          </a:p>
        </p:txBody>
      </p:sp>
      <p:sp>
        <p:nvSpPr>
          <p:cNvPr id="6" name="TextBox 5">
            <a:extLst>
              <a:ext uri="{FF2B5EF4-FFF2-40B4-BE49-F238E27FC236}">
                <a16:creationId xmlns:a16="http://schemas.microsoft.com/office/drawing/2014/main" id="{22C9C8FA-3600-4A10-BDB9-B9DEE1AB7CEB}"/>
              </a:ext>
            </a:extLst>
          </p:cNvPr>
          <p:cNvSpPr txBox="1"/>
          <p:nvPr/>
        </p:nvSpPr>
        <p:spPr>
          <a:xfrm>
            <a:off x="486062" y="12636500"/>
            <a:ext cx="1009881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sz="2400" b="0" i="0" u="none" strike="noStrike" cap="none" spc="0" normalizeH="0" baseline="0" dirty="0">
                <a:ln>
                  <a:noFill/>
                </a:ln>
                <a:solidFill>
                  <a:srgbClr val="5E5E5E"/>
                </a:solidFill>
                <a:effectLst/>
                <a:uFillTx/>
                <a:latin typeface="+mn-lt"/>
                <a:ea typeface="+mn-ea"/>
                <a:cs typeface="+mn-cs"/>
                <a:sym typeface="Helvetica Neue"/>
              </a:rPr>
              <a:t>Source: </a:t>
            </a:r>
            <a:r>
              <a:rPr lang="en-US" b="0" i="0" u="none" strike="noStrike" dirty="0">
                <a:solidFill>
                  <a:srgbClr val="333333"/>
                </a:solidFill>
                <a:effectLst/>
                <a:latin typeface="Nunito" panose="020F0502020204030204" pitchFamily="34" charset="0"/>
                <a:hlinkClick r:id="rId2"/>
              </a:rPr>
              <a:t>An Evolving Mindset: Person-First vs. Identity-First Language</a:t>
            </a:r>
            <a:endParaRPr lang="en-US" b="0" i="0" u="none" strike="noStrike" dirty="0">
              <a:solidFill>
                <a:srgbClr val="333333"/>
              </a:solidFill>
              <a:effectLst/>
              <a:latin typeface="Nunito" panose="020F0502020204030204" pitchFamily="34" charset="0"/>
            </a:endParaRP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1504823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Autism &amp; Identity First Language"/>
          <p:cNvSpPr txBox="1">
            <a:spLocks noGrp="1"/>
          </p:cNvSpPr>
          <p:nvPr>
            <p:ph type="title"/>
          </p:nvPr>
        </p:nvSpPr>
        <p:spPr>
          <a:prstGeom prst="rect">
            <a:avLst/>
          </a:prstGeom>
        </p:spPr>
        <p:txBody>
          <a:bodyPr>
            <a:normAutofit/>
          </a:bodyPr>
          <a:lstStyle/>
          <a:p>
            <a:r>
              <a:rPr dirty="0"/>
              <a:t>Autism &amp; </a:t>
            </a:r>
            <a:r>
              <a:rPr lang="en-US" dirty="0"/>
              <a:t>PFL vs. IFL</a:t>
            </a:r>
            <a:endParaRPr dirty="0"/>
          </a:p>
        </p:txBody>
      </p:sp>
      <p:sp>
        <p:nvSpPr>
          <p:cNvPr id="211" name="Slide Subtitle"/>
          <p:cNvSpPr txBox="1">
            <a:spLocks noGrp="1"/>
          </p:cNvSpPr>
          <p:nvPr>
            <p:ph type="body" idx="21"/>
          </p:nvPr>
        </p:nvSpPr>
        <p:spPr>
          <a:prstGeom prst="rect">
            <a:avLst/>
          </a:prstGeom>
        </p:spPr>
        <p:txBody>
          <a:bodyPr/>
          <a:lstStyle/>
          <a:p>
            <a:endParaRPr dirty="0"/>
          </a:p>
        </p:txBody>
      </p:sp>
      <p:sp>
        <p:nvSpPr>
          <p:cNvPr id="212" name="Identity first language…"/>
          <p:cNvSpPr txBox="1">
            <a:spLocks noGrp="1"/>
          </p:cNvSpPr>
          <p:nvPr>
            <p:ph type="body" idx="1"/>
          </p:nvPr>
        </p:nvSpPr>
        <p:spPr>
          <a:xfrm>
            <a:off x="1206500" y="4248504"/>
            <a:ext cx="21971000" cy="7861720"/>
          </a:xfrm>
          <a:prstGeom prst="rect">
            <a:avLst/>
          </a:prstGeom>
        </p:spPr>
        <p:txBody>
          <a:bodyPr>
            <a:normAutofit/>
          </a:bodyPr>
          <a:lstStyle/>
          <a:p>
            <a:r>
              <a:rPr lang="en-US" dirty="0"/>
              <a:t>Preference for IFL</a:t>
            </a:r>
          </a:p>
          <a:p>
            <a:pPr lvl="1"/>
            <a:r>
              <a:rPr dirty="0"/>
              <a:t>emphasizes </a:t>
            </a:r>
            <a:r>
              <a:rPr lang="en-US" dirty="0"/>
              <a:t>the disability as </a:t>
            </a:r>
            <a:r>
              <a:rPr dirty="0"/>
              <a:t>a core part of their identity</a:t>
            </a:r>
            <a:endParaRPr lang="en-US" dirty="0"/>
          </a:p>
          <a:p>
            <a:pPr lvl="2"/>
            <a:r>
              <a:rPr lang="en-US" dirty="0"/>
              <a:t>“autistic” or “autistic person” instead of “person with autism”</a:t>
            </a:r>
          </a:p>
          <a:p>
            <a:pPr lvl="1"/>
            <a:r>
              <a:rPr lang="en-US" dirty="0"/>
              <a:t>Autism cannot be separated from the individual</a:t>
            </a:r>
            <a:endParaRPr dirty="0"/>
          </a:p>
          <a:p>
            <a:pPr lvl="1"/>
            <a:r>
              <a:rPr dirty="0"/>
              <a:t>dispel</a:t>
            </a:r>
            <a:r>
              <a:rPr lang="en-US" dirty="0"/>
              <a:t>s</a:t>
            </a:r>
            <a:r>
              <a:rPr dirty="0"/>
              <a:t> the notion </a:t>
            </a:r>
            <a:r>
              <a:rPr lang="en-US" dirty="0"/>
              <a:t>of</a:t>
            </a:r>
            <a:r>
              <a:rPr dirty="0"/>
              <a:t> autism as an unfortunate affliction </a:t>
            </a:r>
            <a:endParaRPr lang="en-US" dirty="0"/>
          </a:p>
          <a:p>
            <a:pPr lvl="1"/>
            <a:r>
              <a:rPr lang="en-US" dirty="0"/>
              <a:t>Use of PFL driven by caregivers</a:t>
            </a:r>
            <a:endParaRPr dirty="0"/>
          </a:p>
        </p:txBody>
      </p:sp>
      <p:sp>
        <p:nvSpPr>
          <p:cNvPr id="213" name="Source: Disability Rights Texas"/>
          <p:cNvSpPr txBox="1"/>
          <p:nvPr/>
        </p:nvSpPr>
        <p:spPr>
          <a:xfrm>
            <a:off x="832382" y="12667785"/>
            <a:ext cx="912910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t>Source:</a:t>
            </a:r>
            <a:r>
              <a:rPr lang="en-US" dirty="0"/>
              <a:t> </a:t>
            </a:r>
            <a:r>
              <a:rPr lang="en-US" dirty="0">
                <a:hlinkClick r:id="rId2"/>
              </a:rPr>
              <a:t>Autistic Self Advocacy Network </a:t>
            </a:r>
            <a:r>
              <a:rPr lang="en-US" dirty="0"/>
              <a:t>&amp;</a:t>
            </a:r>
            <a:r>
              <a:rPr dirty="0"/>
              <a:t> </a:t>
            </a:r>
            <a:r>
              <a:rPr u="sng" dirty="0">
                <a:hlinkClick r:id="rId3"/>
              </a:rPr>
              <a:t>Disability Rights Texas</a:t>
            </a:r>
            <a:r>
              <a:rPr lang="en-US" u="sng" dirty="0">
                <a:hlinkClick r:id="rId3"/>
              </a:rPr>
              <a:t> </a:t>
            </a:r>
            <a:endParaRPr u="sng" dirty="0">
              <a:hlinkClick r:id="rId3"/>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2">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212">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212">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212">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iterate>
                                    <p:tmAbs val="0"/>
                                  </p:iterate>
                                  <p:childTnLst>
                                    <p:set>
                                      <p:cBhvr>
                                        <p:cTn id="16" fill="hold"/>
                                        <p:tgtEl>
                                          <p:spTgt spid="212">
                                            <p:txEl>
                                              <p:pRg st="4" end="4"/>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2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F5608C-1BE9-F479-F81E-D0242925F12F}"/>
              </a:ext>
            </a:extLst>
          </p:cNvPr>
          <p:cNvSpPr>
            <a:spLocks noGrp="1"/>
          </p:cNvSpPr>
          <p:nvPr>
            <p:ph type="title" idx="4294967295"/>
          </p:nvPr>
        </p:nvSpPr>
        <p:spPr>
          <a:xfrm>
            <a:off x="1206500" y="-1433163"/>
            <a:ext cx="21971000" cy="1433163"/>
          </a:xfrm>
        </p:spPr>
        <p:txBody>
          <a:bodyPr lIns="50800" tIns="50800" rIns="50800" bIns="50800" anchor="b">
            <a:normAutofit/>
          </a:bodyPr>
          <a:lstStyle/>
          <a:p>
            <a:r>
              <a:rPr lang="en-US" dirty="0"/>
              <a:t>Quote Slide</a:t>
            </a:r>
          </a:p>
        </p:txBody>
      </p:sp>
      <p:sp>
        <p:nvSpPr>
          <p:cNvPr id="2" name="Text Placeholder 1">
            <a:extLst>
              <a:ext uri="{FF2B5EF4-FFF2-40B4-BE49-F238E27FC236}">
                <a16:creationId xmlns:a16="http://schemas.microsoft.com/office/drawing/2014/main" id="{102BCA81-2BD8-60AC-E94B-65F25B78D9B8}"/>
              </a:ext>
            </a:extLst>
          </p:cNvPr>
          <p:cNvSpPr>
            <a:spLocks noGrp="1"/>
          </p:cNvSpPr>
          <p:nvPr>
            <p:ph type="body" sz="half" idx="1"/>
          </p:nvPr>
        </p:nvSpPr>
        <p:spPr>
          <a:xfrm>
            <a:off x="1206500" y="1690255"/>
            <a:ext cx="12232409" cy="10723418"/>
          </a:xfrm>
        </p:spPr>
        <p:txBody>
          <a:bodyPr>
            <a:normAutofit fontScale="92500"/>
          </a:bodyPr>
          <a:lstStyle/>
          <a:p>
            <a:r>
              <a:rPr lang="en-US" b="0" i="0" u="none" strike="noStrike" dirty="0">
                <a:solidFill>
                  <a:srgbClr val="222222"/>
                </a:solidFill>
                <a:effectLst/>
                <a:latin typeface="Fjalla One" panose="020F0502020204030204" pitchFamily="34" charset="0"/>
              </a:rPr>
              <a:t>“I don’t need to remind you that I’m a person first. You should already know.”</a:t>
            </a:r>
            <a:r>
              <a:rPr lang="en-US" b="0" i="0" u="none" strike="noStrike" dirty="0">
                <a:solidFill>
                  <a:srgbClr val="222222"/>
                </a:solidFill>
                <a:effectLst/>
                <a:latin typeface="Libre Franklin" pitchFamily="2" charset="77"/>
              </a:rPr>
              <a:t>-Imani Barbarin</a:t>
            </a:r>
            <a:r>
              <a:rPr lang="en-US" dirty="0">
                <a:solidFill>
                  <a:srgbClr val="222222"/>
                </a:solidFill>
                <a:latin typeface="Libre Franklin" panose="020F0502020204030204" pitchFamily="34" charset="0"/>
              </a:rPr>
              <a:t>, Disability Blogger/Public Speaker/Model</a:t>
            </a:r>
            <a:endParaRPr lang="en-US" dirty="0"/>
          </a:p>
        </p:txBody>
      </p:sp>
      <p:pic>
        <p:nvPicPr>
          <p:cNvPr id="4098" name="Picture 2" descr="Imani Barbarin – Collective Speakers">
            <a:extLst>
              <a:ext uri="{FF2B5EF4-FFF2-40B4-BE49-F238E27FC236}">
                <a16:creationId xmlns:a16="http://schemas.microsoft.com/office/drawing/2014/main" id="{5A56940A-45D8-4062-2186-A4740642C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7473" y="983673"/>
            <a:ext cx="7874000" cy="114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57810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Disability is Not a Dirty Word" descr="Disability is Not a Dirty Word"/>
          <p:cNvPicPr>
            <a:picLocks/>
          </p:cNvPicPr>
          <p:nvPr>
            <a:videoFile r:link="rId1"/>
          </p:nvPr>
        </p:nvPicPr>
        <p:blipFill>
          <a:blip r:embed="rId3"/>
          <a:stretch>
            <a:fillRect/>
          </a:stretch>
        </p:blipFill>
        <p:spPr>
          <a:xfrm>
            <a:off x="4191000" y="2413000"/>
            <a:ext cx="16256000" cy="9144000"/>
          </a:xfrm>
          <a:prstGeom prst="rect">
            <a:avLst/>
          </a:prstGeom>
        </p:spPr>
      </p:pic>
      <p:sp>
        <p:nvSpPr>
          <p:cNvPr id="2" name="Title 1">
            <a:extLst>
              <a:ext uri="{FF2B5EF4-FFF2-40B4-BE49-F238E27FC236}">
                <a16:creationId xmlns:a16="http://schemas.microsoft.com/office/drawing/2014/main" id="{5014CAA7-CA1C-2949-704C-4423C82596FC}"/>
              </a:ext>
            </a:extLst>
          </p:cNvPr>
          <p:cNvSpPr>
            <a:spLocks noGrp="1"/>
          </p:cNvSpPr>
          <p:nvPr>
            <p:ph type="title" idx="4294967295"/>
          </p:nvPr>
        </p:nvSpPr>
        <p:spPr>
          <a:xfrm>
            <a:off x="1206500" y="-1433163"/>
            <a:ext cx="21971000" cy="1433163"/>
          </a:xfrm>
        </p:spPr>
        <p:txBody>
          <a:bodyPr lIns="50800" tIns="50800" rIns="50800" bIns="50800" anchor="b">
            <a:normAutofit/>
          </a:bodyPr>
          <a:lstStyle/>
          <a:p>
            <a:r>
              <a:rPr lang="en-US" dirty="0"/>
              <a:t>Video about ableist language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15"/>
                </p:tgtEl>
              </p:cMediaNode>
            </p:video>
            <p:seq concurrent="1" prevAc="none" nextAc="seek">
              <p:cTn id="8" restart="whenNotActive" fill="hold" evtFilter="cancelBubble" nodeType="interactiveSeq">
                <p:stCondLst>
                  <p:cond evt="onClick" delay="0">
                    <p:tgtEl>
                      <p:spTgt spid="2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5"/>
                                        </p:tgtEl>
                                      </p:cBhvr>
                                    </p:cmd>
                                  </p:childTnLst>
                                </p:cTn>
                              </p:par>
                            </p:childTnLst>
                          </p:cTn>
                        </p:par>
                      </p:childTnLst>
                    </p:cTn>
                  </p:par>
                </p:childTnLst>
              </p:cTn>
              <p:nextCondLst>
                <p:cond evt="onClick" delay="0">
                  <p:tgtEl>
                    <p:spTgt spid="21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Dos…"/>
          <p:cNvSpPr txBox="1">
            <a:spLocks noGrp="1"/>
          </p:cNvSpPr>
          <p:nvPr>
            <p:ph type="body" sz="half" idx="1"/>
          </p:nvPr>
        </p:nvSpPr>
        <p:spPr>
          <a:xfrm>
            <a:off x="1206500" y="4248504"/>
            <a:ext cx="11899900" cy="8256630"/>
          </a:xfrm>
        </p:spPr>
        <p:txBody>
          <a:bodyPr>
            <a:noAutofit/>
          </a:bodyPr>
          <a:lstStyle/>
          <a:p>
            <a:pPr marL="0" indent="0" defTabSz="1877520">
              <a:spcBef>
                <a:spcPts val="3400"/>
              </a:spcBef>
              <a:buSzTx/>
              <a:buNone/>
              <a:defRPr sz="3696"/>
            </a:pPr>
            <a:r>
              <a:rPr lang="en-US" sz="3000" dirty="0"/>
              <a:t>Dos</a:t>
            </a:r>
          </a:p>
          <a:p>
            <a:pPr marL="469391" indent="-469391" defTabSz="1877520">
              <a:spcBef>
                <a:spcPts val="3400"/>
              </a:spcBef>
              <a:defRPr sz="3696"/>
            </a:pPr>
            <a:r>
              <a:rPr lang="en-US" sz="3000" dirty="0"/>
              <a:t>Practice in all contexts</a:t>
            </a:r>
          </a:p>
          <a:p>
            <a:pPr marL="469391" indent="-469391" defTabSz="1877520">
              <a:spcBef>
                <a:spcPts val="3400"/>
              </a:spcBef>
              <a:defRPr sz="3696"/>
            </a:pPr>
            <a:r>
              <a:rPr lang="en-US" sz="3000" dirty="0"/>
              <a:t>Bring attention to ableist language when used </a:t>
            </a:r>
          </a:p>
          <a:p>
            <a:pPr marL="469391" indent="-469391" defTabSz="1877520">
              <a:spcBef>
                <a:spcPts val="3400"/>
              </a:spcBef>
              <a:defRPr sz="3696"/>
            </a:pPr>
            <a:r>
              <a:rPr lang="en-US" sz="3000" dirty="0"/>
              <a:t>Respect individual preference for identity</a:t>
            </a:r>
          </a:p>
          <a:p>
            <a:pPr marL="469391" indent="-469391" defTabSz="1877520">
              <a:spcBef>
                <a:spcPts val="3400"/>
              </a:spcBef>
              <a:defRPr sz="3696"/>
            </a:pPr>
            <a:r>
              <a:rPr lang="en-US" sz="3000" dirty="0"/>
              <a:t>Do your research</a:t>
            </a:r>
          </a:p>
          <a:p>
            <a:pPr marL="0" indent="0" defTabSz="1877520">
              <a:spcBef>
                <a:spcPts val="3400"/>
              </a:spcBef>
              <a:buSzTx/>
              <a:buNone/>
              <a:defRPr sz="3696"/>
            </a:pPr>
            <a:r>
              <a:rPr lang="en-US" sz="3000" dirty="0"/>
              <a:t>Don’ts</a:t>
            </a:r>
          </a:p>
          <a:p>
            <a:pPr marL="469391" indent="-469391" defTabSz="1877520">
              <a:spcBef>
                <a:spcPts val="3400"/>
              </a:spcBef>
              <a:defRPr sz="3696"/>
            </a:pPr>
            <a:r>
              <a:rPr lang="en-US" sz="3000" dirty="0"/>
              <a:t>Treat disability as a dirty word</a:t>
            </a:r>
          </a:p>
          <a:p>
            <a:pPr marL="469391" indent="-469391" defTabSz="1877520">
              <a:spcBef>
                <a:spcPts val="3400"/>
              </a:spcBef>
              <a:defRPr sz="3696"/>
            </a:pPr>
            <a:r>
              <a:rPr lang="en-US" sz="3000" dirty="0"/>
              <a:t>Get overwhelmed </a:t>
            </a:r>
          </a:p>
          <a:p>
            <a:pPr marL="469391" indent="-469391" defTabSz="1877520">
              <a:spcBef>
                <a:spcPts val="3400"/>
              </a:spcBef>
              <a:defRPr sz="3696"/>
            </a:pPr>
            <a:r>
              <a:rPr lang="en-US" sz="3000" dirty="0"/>
              <a:t>Be afraid to make mistakes </a:t>
            </a:r>
          </a:p>
          <a:p>
            <a:pPr marL="469391" indent="-469391" defTabSz="1877520">
              <a:spcBef>
                <a:spcPts val="3400"/>
              </a:spcBef>
              <a:defRPr sz="3696"/>
            </a:pPr>
            <a:r>
              <a:rPr lang="en-US" sz="3000" dirty="0"/>
              <a:t>Give up</a:t>
            </a:r>
          </a:p>
        </p:txBody>
      </p:sp>
      <p:pic>
        <p:nvPicPr>
          <p:cNvPr id="3074" name="Picture 2" descr="Ableism Stock Photos, Royalty Free Ableism Images | Depositphotos">
            <a:extLst>
              <a:ext uri="{FF2B5EF4-FFF2-40B4-BE49-F238E27FC236}">
                <a16:creationId xmlns:a16="http://schemas.microsoft.com/office/drawing/2014/main" id="{0FE983D5-3222-759A-4C92-35496F39E2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29872" y="1079499"/>
            <a:ext cx="9779001" cy="11425635"/>
          </a:xfrm>
          <a:prstGeom prst="rect">
            <a:avLst/>
          </a:prstGeom>
          <a:solidFill>
            <a:srgbClr val="FFFFFF"/>
          </a:solidFill>
        </p:spPr>
      </p:pic>
      <p:sp>
        <p:nvSpPr>
          <p:cNvPr id="238" name="Dos and Don’ts"/>
          <p:cNvSpPr txBox="1">
            <a:spLocks noGrp="1"/>
          </p:cNvSpPr>
          <p:nvPr>
            <p:ph type="title"/>
          </p:nvPr>
        </p:nvSpPr>
        <p:spPr>
          <a:xfrm>
            <a:off x="1206500" y="1079500"/>
            <a:ext cx="9779000" cy="1435100"/>
          </a:xfrm>
        </p:spPr>
        <p:txBody>
          <a:bodyPr>
            <a:normAutofit/>
          </a:bodyPr>
          <a:lstStyle/>
          <a:p>
            <a:r>
              <a:rPr dirty="0"/>
              <a:t>Dos and Don’ts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40">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240">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2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240">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240">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iterate>
                                    <p:tmAbs val="0"/>
                                  </p:iterate>
                                  <p:childTnLst>
                                    <p:set>
                                      <p:cBhvr>
                                        <p:cTn id="33" fill="hold"/>
                                        <p:tgtEl>
                                          <p:spTgt spid="240">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iterate>
                                    <p:tmAbs val="0"/>
                                  </p:iterate>
                                  <p:childTnLst>
                                    <p:set>
                                      <p:cBhvr>
                                        <p:cTn id="37" fill="hold"/>
                                        <p:tgtEl>
                                          <p:spTgt spid="240">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iterate>
                                    <p:tmAbs val="0"/>
                                  </p:iterate>
                                  <p:childTnLst>
                                    <p:set>
                                      <p:cBhvr>
                                        <p:cTn id="41" fill="hold"/>
                                        <p:tgtEl>
                                          <p:spTgt spid="24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hank you!…"/>
          <p:cNvSpPr txBox="1">
            <a:spLocks noGrp="1"/>
          </p:cNvSpPr>
          <p:nvPr>
            <p:ph type="title" idx="4294967295"/>
          </p:nvPr>
        </p:nvSpPr>
        <p:spPr>
          <a:xfrm>
            <a:off x="1206500" y="4921250"/>
            <a:ext cx="21971000" cy="387350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rmAutofit/>
          </a:bodyPr>
          <a:lstStyle/>
          <a:p>
            <a:pPr marL="0" marR="0" lvl="0" indent="0" algn="ctr" defTabSz="2438338" rtl="0" eaLnBrk="1" fontAlgn="auto" latinLnBrk="0" hangingPunct="1">
              <a:lnSpc>
                <a:spcPct val="80000"/>
              </a:lnSpc>
              <a:spcBef>
                <a:spcPts val="0"/>
              </a:spcBef>
              <a:spcAft>
                <a:spcPts val="0"/>
              </a:spcAft>
              <a:buClrTx/>
              <a:buSzTx/>
              <a:buFontTx/>
              <a:buNone/>
              <a:tabLst/>
              <a:defRPr/>
            </a:pPr>
            <a:r>
              <a:rPr kumimoji="0" lang="en-US" sz="11600" b="0" i="0" u="none" strike="noStrike" kern="0" cap="none" spc="-232" normalizeH="0" baseline="0" noProof="0" dirty="0">
                <a:ln>
                  <a:noFill/>
                </a:ln>
                <a:solidFill>
                  <a:srgbClr val="000000"/>
                </a:solidFill>
                <a:effectLst/>
                <a:uLnTx/>
                <a:uFillTx/>
                <a:latin typeface="Helvetica Neue Medium"/>
                <a:ea typeface="Helvetica Neue Medium"/>
                <a:cs typeface="Helvetica Neue Medium"/>
                <a:sym typeface="Helvetica Neue Medium"/>
              </a:rPr>
              <a:t>Thank you!</a:t>
            </a:r>
          </a:p>
          <a:p>
            <a:pPr marL="0" marR="0" lvl="0" indent="0" algn="ctr" defTabSz="2438338" rtl="0" eaLnBrk="1" fontAlgn="auto" latinLnBrk="0" hangingPunct="1">
              <a:lnSpc>
                <a:spcPct val="80000"/>
              </a:lnSpc>
              <a:spcBef>
                <a:spcPts val="0"/>
              </a:spcBef>
              <a:spcAft>
                <a:spcPts val="0"/>
              </a:spcAft>
              <a:buClrTx/>
              <a:buSzTx/>
              <a:buFontTx/>
              <a:buNone/>
              <a:tabLst/>
              <a:defRPr/>
            </a:pPr>
            <a:r>
              <a:rPr kumimoji="0" lang="en-US" sz="11600" b="0" i="0" u="none" strike="noStrike" kern="0" cap="none" spc="-232" normalizeH="0" baseline="0" noProof="0" dirty="0">
                <a:ln>
                  <a:noFill/>
                </a:ln>
                <a:solidFill>
                  <a:srgbClr val="000000"/>
                </a:solidFill>
                <a:effectLst/>
                <a:uLnTx/>
                <a:uFillTx/>
                <a:latin typeface="Helvetica Neue Medium"/>
                <a:ea typeface="Helvetica Neue Medium"/>
                <a:cs typeface="Helvetica Neue Medium"/>
                <a:sym typeface="Helvetica Neue Medium"/>
              </a:rPr>
              <a:t>Any questions?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6">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2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Ableism &amp; ableist language…"/>
          <p:cNvSpPr txBox="1">
            <a:spLocks noGrp="1"/>
          </p:cNvSpPr>
          <p:nvPr>
            <p:ph type="body" sz="half" idx="1"/>
          </p:nvPr>
        </p:nvSpPr>
        <p:spPr>
          <a:prstGeom prst="rect">
            <a:avLst/>
          </a:prstGeom>
        </p:spPr>
        <p:txBody>
          <a:bodyPr/>
          <a:lstStyle/>
          <a:p>
            <a:r>
              <a:rPr dirty="0"/>
              <a:t>Ableism &amp; ableist language </a:t>
            </a:r>
          </a:p>
          <a:p>
            <a:r>
              <a:rPr lang="en-US" dirty="0"/>
              <a:t>Removing ableist language </a:t>
            </a:r>
            <a:endParaRPr dirty="0"/>
          </a:p>
          <a:p>
            <a:r>
              <a:rPr lang="en-US" dirty="0"/>
              <a:t>Considerations</a:t>
            </a:r>
            <a:endParaRPr dirty="0"/>
          </a:p>
          <a:p>
            <a:r>
              <a:rPr lang="en-US" dirty="0"/>
              <a:t>Dos and Don’ts </a:t>
            </a:r>
            <a:endParaRPr dirty="0"/>
          </a:p>
        </p:txBody>
      </p:sp>
      <p:sp>
        <p:nvSpPr>
          <p:cNvPr id="164" name="Agenda"/>
          <p:cNvSpPr txBox="1">
            <a:spLocks noGrp="1"/>
          </p:cNvSpPr>
          <p:nvPr>
            <p:ph type="title"/>
          </p:nvPr>
        </p:nvSpPr>
        <p:spPr>
          <a:xfrm>
            <a:off x="1206500" y="1074605"/>
            <a:ext cx="9779001" cy="1435101"/>
          </a:xfrm>
          <a:prstGeom prst="rect">
            <a:avLst/>
          </a:prstGeom>
        </p:spPr>
        <p:txBody>
          <a:bodyPr/>
          <a:lstStyle/>
          <a:p>
            <a:r>
              <a:t>Agenda</a:t>
            </a:r>
          </a:p>
        </p:txBody>
      </p:sp>
      <p:pic>
        <p:nvPicPr>
          <p:cNvPr id="2050" name="Picture 2" descr="Disabled Person Talking Offical: Over 247 Royalty-Free Licensable Stock  Illustrations &amp; Drawings | Shutterstock">
            <a:extLst>
              <a:ext uri="{FF2B5EF4-FFF2-40B4-BE49-F238E27FC236}">
                <a16:creationId xmlns:a16="http://schemas.microsoft.com/office/drawing/2014/main" id="{F3AE3593-E9D7-2C53-B9C1-3D34EE268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0" y="2729685"/>
            <a:ext cx="12066151" cy="82566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What is the IDEA Framework?"/>
          <p:cNvSpPr txBox="1">
            <a:spLocks noGrp="1"/>
          </p:cNvSpPr>
          <p:nvPr>
            <p:ph type="title"/>
          </p:nvPr>
        </p:nvSpPr>
        <p:spPr>
          <a:prstGeom prst="rect">
            <a:avLst/>
          </a:prstGeom>
        </p:spPr>
        <p:txBody>
          <a:bodyPr/>
          <a:lstStyle/>
          <a:p>
            <a:r>
              <a:t>What is the IDEA Framework?</a:t>
            </a:r>
          </a:p>
        </p:txBody>
      </p:sp>
      <p:sp>
        <p:nvSpPr>
          <p:cNvPr id="192" name="Slide Subtitle"/>
          <p:cNvSpPr txBox="1">
            <a:spLocks noGrp="1"/>
          </p:cNvSpPr>
          <p:nvPr>
            <p:ph type="body" idx="21"/>
          </p:nvPr>
        </p:nvSpPr>
        <p:spPr>
          <a:prstGeom prst="rect">
            <a:avLst/>
          </a:prstGeom>
        </p:spPr>
        <p:txBody>
          <a:bodyPr/>
          <a:lstStyle/>
          <a:p>
            <a:endParaRPr/>
          </a:p>
        </p:txBody>
      </p:sp>
      <p:sp>
        <p:nvSpPr>
          <p:cNvPr id="193" name="A review framework to evaluate existing and assist in the creation of new ASCCC OERI-supported materials…"/>
          <p:cNvSpPr txBox="1">
            <a:spLocks noGrp="1"/>
          </p:cNvSpPr>
          <p:nvPr>
            <p:ph type="body" idx="1"/>
          </p:nvPr>
        </p:nvSpPr>
        <p:spPr>
          <a:prstGeom prst="rect">
            <a:avLst/>
          </a:prstGeom>
        </p:spPr>
        <p:txBody>
          <a:bodyPr/>
          <a:lstStyle/>
          <a:p>
            <a:r>
              <a:rPr dirty="0"/>
              <a:t>A review framework to evaluate existing and assist in the creation of new ASCCC OERI-supported materials </a:t>
            </a:r>
            <a:endParaRPr sz="1400" dirty="0"/>
          </a:p>
          <a:p>
            <a:r>
              <a:rPr dirty="0"/>
              <a:t>Support faculty as they implement culturally responsive and anti-racist pedagogy</a:t>
            </a:r>
            <a:endParaRPr sz="1200" dirty="0"/>
          </a:p>
          <a:p>
            <a:r>
              <a:rPr lang="en-US" dirty="0"/>
              <a:t>Assess OER for IDEA (i</a:t>
            </a:r>
            <a:r>
              <a:rPr dirty="0"/>
              <a:t>nclusive, diverse, equitable, and anti-racist)</a:t>
            </a:r>
            <a:endParaRPr sz="12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EBB3-4B53-A7CE-ADAC-22809343BDF5}"/>
              </a:ext>
            </a:extLst>
          </p:cNvPr>
          <p:cNvSpPr>
            <a:spLocks noGrp="1"/>
          </p:cNvSpPr>
          <p:nvPr>
            <p:ph type="title"/>
          </p:nvPr>
        </p:nvSpPr>
        <p:spPr/>
        <p:txBody>
          <a:bodyPr/>
          <a:lstStyle/>
          <a:p>
            <a:r>
              <a:rPr lang="en-US" dirty="0"/>
              <a:t>Assessment Categories </a:t>
            </a:r>
          </a:p>
        </p:txBody>
      </p:sp>
      <p:sp>
        <p:nvSpPr>
          <p:cNvPr id="3" name="Text Placeholder 2">
            <a:extLst>
              <a:ext uri="{FF2B5EF4-FFF2-40B4-BE49-F238E27FC236}">
                <a16:creationId xmlns:a16="http://schemas.microsoft.com/office/drawing/2014/main" id="{0B63DA27-4DEA-DCE2-F5C4-5B137CE3929C}"/>
              </a:ext>
            </a:extLst>
          </p:cNvPr>
          <p:cNvSpPr>
            <a:spLocks noGrp="1"/>
          </p:cNvSpPr>
          <p:nvPr>
            <p:ph type="body" sz="quarter" idx="21"/>
          </p:nvPr>
        </p:nvSpPr>
        <p:spPr/>
        <p:txBody>
          <a:bodyPr/>
          <a:lstStyle/>
          <a:p>
            <a:r>
              <a:rPr lang="en-US" dirty="0"/>
              <a:t>Are they inclusive, diverse, equity minded, and anti-racist?</a:t>
            </a:r>
          </a:p>
        </p:txBody>
      </p:sp>
      <p:sp>
        <p:nvSpPr>
          <p:cNvPr id="4" name="Text Placeholder 3">
            <a:extLst>
              <a:ext uri="{FF2B5EF4-FFF2-40B4-BE49-F238E27FC236}">
                <a16:creationId xmlns:a16="http://schemas.microsoft.com/office/drawing/2014/main" id="{28A257D6-B702-5A1D-7D2E-B4BBC822E248}"/>
              </a:ext>
            </a:extLst>
          </p:cNvPr>
          <p:cNvSpPr>
            <a:spLocks noGrp="1"/>
          </p:cNvSpPr>
          <p:nvPr>
            <p:ph type="body" idx="1"/>
          </p:nvPr>
        </p:nvSpPr>
        <p:spPr>
          <a:xfrm>
            <a:off x="1206500" y="3806125"/>
            <a:ext cx="21971000" cy="9040081"/>
          </a:xfrm>
        </p:spPr>
        <p:txBody>
          <a:bodyPr>
            <a:normAutofit fontScale="92500" lnSpcReduction="10000"/>
          </a:bodyPr>
          <a:lstStyle/>
          <a:p>
            <a:pPr marL="0" indent="0">
              <a:buNone/>
            </a:pPr>
            <a:r>
              <a:rPr lang="en-US" dirty="0"/>
              <a:t>1. Illustrations &amp; Photos</a:t>
            </a:r>
          </a:p>
          <a:p>
            <a:pPr marL="0" indent="0">
              <a:buNone/>
            </a:pPr>
            <a:r>
              <a:rPr lang="en-US" dirty="0"/>
              <a:t>2. Example Names</a:t>
            </a:r>
          </a:p>
          <a:p>
            <a:pPr marL="0" indent="0">
              <a:buNone/>
            </a:pPr>
            <a:r>
              <a:rPr lang="en-US" dirty="0"/>
              <a:t>3. Gender Inclusive Language &amp; Use of Pronouns</a:t>
            </a:r>
          </a:p>
          <a:p>
            <a:pPr marL="0" indent="0">
              <a:buNone/>
            </a:pPr>
            <a:r>
              <a:rPr lang="en-US" dirty="0"/>
              <a:t>4. Diverse Authors, Researchers &amp; Studies </a:t>
            </a:r>
          </a:p>
          <a:p>
            <a:pPr marL="0" indent="0">
              <a:buNone/>
            </a:pPr>
            <a:r>
              <a:rPr lang="en-US" dirty="0"/>
              <a:t>5. Applications, Examples, and Problem Scenarios That Reflect Diverse Audiences</a:t>
            </a:r>
          </a:p>
          <a:p>
            <a:pPr marL="0" indent="0">
              <a:buNone/>
            </a:pPr>
            <a:r>
              <a:rPr lang="en-US" dirty="0"/>
              <a:t>6. Appropriate Terminology</a:t>
            </a:r>
          </a:p>
          <a:p>
            <a:pPr marL="0" indent="0">
              <a:buNone/>
            </a:pPr>
            <a:r>
              <a:rPr lang="en-US" dirty="0"/>
              <a:t>7. Keywords, Glossary &amp; Metadata Representation</a:t>
            </a:r>
          </a:p>
          <a:p>
            <a:pPr marL="0" indent="0">
              <a:buNone/>
            </a:pPr>
            <a:r>
              <a:rPr lang="en-US" dirty="0"/>
              <a:t>8. Incorporating Diverse Perspectives on Issues, Events, &amp; Concepts Relevant to     Diverse Pops</a:t>
            </a:r>
          </a:p>
        </p:txBody>
      </p:sp>
    </p:spTree>
    <p:extLst>
      <p:ext uri="{BB962C8B-B14F-4D97-AF65-F5344CB8AC3E}">
        <p14:creationId xmlns:p14="http://schemas.microsoft.com/office/powerpoint/2010/main" val="30550793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0C6F-513B-6925-95CB-7B3913915450}"/>
              </a:ext>
            </a:extLst>
          </p:cNvPr>
          <p:cNvSpPr>
            <a:spLocks noGrp="1"/>
          </p:cNvSpPr>
          <p:nvPr>
            <p:ph type="title"/>
          </p:nvPr>
        </p:nvSpPr>
        <p:spPr/>
        <p:txBody>
          <a:bodyPr>
            <a:normAutofit fontScale="90000"/>
          </a:bodyPr>
          <a:lstStyle/>
          <a:p>
            <a:r>
              <a:rPr lang="en-US" b="1" dirty="0">
                <a:solidFill>
                  <a:srgbClr val="000000"/>
                </a:solidFill>
                <a:effectLst/>
                <a:latin typeface="Helvetica Neue" panose="02000503000000020004" pitchFamily="2" charset="0"/>
              </a:rPr>
              <a:t>IDEA Framework Assessment Categories</a:t>
            </a:r>
            <a:br>
              <a:rPr lang="en-US" dirty="0">
                <a:solidFill>
                  <a:srgbClr val="000000"/>
                </a:solidFill>
                <a:effectLst/>
                <a:latin typeface="Helvetica Neue" panose="02000503000000020004" pitchFamily="2" charset="0"/>
              </a:rPr>
            </a:br>
            <a:endParaRPr lang="en-US" dirty="0"/>
          </a:p>
        </p:txBody>
      </p:sp>
      <p:sp>
        <p:nvSpPr>
          <p:cNvPr id="3" name="Text Placeholder 2">
            <a:extLst>
              <a:ext uri="{FF2B5EF4-FFF2-40B4-BE49-F238E27FC236}">
                <a16:creationId xmlns:a16="http://schemas.microsoft.com/office/drawing/2014/main" id="{4F8C3506-F369-7C6F-6CEA-4617A285B2C3}"/>
              </a:ext>
            </a:extLst>
          </p:cNvPr>
          <p:cNvSpPr>
            <a:spLocks noGrp="1"/>
          </p:cNvSpPr>
          <p:nvPr>
            <p:ph type="body" sz="quarter" idx="21"/>
          </p:nvPr>
        </p:nvSpPr>
        <p:spPr/>
        <p:txBody>
          <a:bodyPr/>
          <a:lstStyle/>
          <a:p>
            <a:r>
              <a:rPr lang="en-US" b="1" dirty="0">
                <a:solidFill>
                  <a:srgbClr val="000000"/>
                </a:solidFill>
                <a:effectLst/>
                <a:latin typeface="Helvetica Neue" panose="02000503000000020004" pitchFamily="2" charset="0"/>
              </a:rPr>
              <a:t>6. Appropriate Terminology</a:t>
            </a:r>
            <a:r>
              <a:rPr lang="en-US" b="1" dirty="0">
                <a:solidFill>
                  <a:srgbClr val="000000"/>
                </a:solidFill>
                <a:effectLst/>
                <a:latin typeface="Times"/>
              </a:rPr>
              <a:t> </a:t>
            </a:r>
            <a:endParaRPr lang="en-US" dirty="0">
              <a:solidFill>
                <a:srgbClr val="000000"/>
              </a:solidFill>
              <a:effectLst/>
              <a:latin typeface="Helvetica Neue" panose="02000503000000020004" pitchFamily="2" charset="0"/>
            </a:endParaRPr>
          </a:p>
          <a:p>
            <a:endParaRPr lang="en-US" dirty="0"/>
          </a:p>
        </p:txBody>
      </p:sp>
      <p:sp>
        <p:nvSpPr>
          <p:cNvPr id="4" name="Text Placeholder 3">
            <a:extLst>
              <a:ext uri="{FF2B5EF4-FFF2-40B4-BE49-F238E27FC236}">
                <a16:creationId xmlns:a16="http://schemas.microsoft.com/office/drawing/2014/main" id="{5E26820C-2291-6390-560D-B234A6F8CE58}"/>
              </a:ext>
            </a:extLst>
          </p:cNvPr>
          <p:cNvSpPr>
            <a:spLocks noGrp="1"/>
          </p:cNvSpPr>
          <p:nvPr>
            <p:ph type="body" idx="1"/>
          </p:nvPr>
        </p:nvSpPr>
        <p:spPr/>
        <p:txBody>
          <a:bodyPr>
            <a:normAutofit fontScale="85000" lnSpcReduction="10000"/>
          </a:bodyPr>
          <a:lstStyle/>
          <a:p>
            <a:pPr>
              <a:lnSpc>
                <a:spcPct val="100000"/>
              </a:lnSpc>
              <a:spcAft>
                <a:spcPts val="3375"/>
              </a:spcAft>
            </a:pPr>
            <a:r>
              <a:rPr lang="en-US" dirty="0">
                <a:solidFill>
                  <a:srgbClr val="000000"/>
                </a:solidFill>
                <a:effectLst/>
                <a:latin typeface="Helvetica Neue" panose="02000503000000020004" pitchFamily="2" charset="0"/>
              </a:rPr>
              <a:t>Examine for derogatory, colloquial, inappropriate, or otherwise incorrect language</a:t>
            </a:r>
          </a:p>
          <a:p>
            <a:pPr lvl="1">
              <a:lnSpc>
                <a:spcPct val="100000"/>
              </a:lnSpc>
              <a:spcAft>
                <a:spcPts val="3375"/>
              </a:spcAft>
            </a:pPr>
            <a:r>
              <a:rPr lang="en-US" dirty="0">
                <a:solidFill>
                  <a:srgbClr val="000000"/>
                </a:solidFill>
                <a:effectLst/>
                <a:latin typeface="Helvetica Neue" panose="02000503000000020004" pitchFamily="2" charset="0"/>
              </a:rPr>
              <a:t>For historical uses, consider adding context, such as “a widely-used term at the time”</a:t>
            </a:r>
          </a:p>
          <a:p>
            <a:pPr>
              <a:lnSpc>
                <a:spcPct val="100000"/>
              </a:lnSpc>
              <a:spcAft>
                <a:spcPts val="3375"/>
              </a:spcAft>
            </a:pPr>
            <a:r>
              <a:rPr lang="en-US" dirty="0">
                <a:solidFill>
                  <a:srgbClr val="000000"/>
                </a:solidFill>
                <a:effectLst/>
                <a:latin typeface="Helvetica Neue" panose="02000503000000020004" pitchFamily="2" charset="0"/>
              </a:rPr>
              <a:t>Strive to not use terminology that reduces a person to something that was done to them</a:t>
            </a:r>
          </a:p>
          <a:p>
            <a:pPr lvl="1">
              <a:lnSpc>
                <a:spcPct val="100000"/>
              </a:lnSpc>
              <a:spcAft>
                <a:spcPts val="3375"/>
              </a:spcAft>
            </a:pPr>
            <a:r>
              <a:rPr lang="en-US" dirty="0">
                <a:solidFill>
                  <a:srgbClr val="000000"/>
                </a:solidFill>
                <a:effectLst/>
                <a:latin typeface="Helvetica Neue" panose="02000503000000020004" pitchFamily="2" charset="0"/>
              </a:rPr>
              <a:t>E.g., Slave vs. enslaved, minority vs. marginalized </a:t>
            </a:r>
          </a:p>
          <a:p>
            <a:pPr>
              <a:lnSpc>
                <a:spcPct val="100000"/>
              </a:lnSpc>
              <a:spcAft>
                <a:spcPts val="3375"/>
              </a:spcAft>
            </a:pPr>
            <a:r>
              <a:rPr lang="en-US" dirty="0">
                <a:solidFill>
                  <a:srgbClr val="000000"/>
                </a:solidFill>
                <a:effectLst/>
                <a:latin typeface="Helvetica Neue" panose="02000503000000020004" pitchFamily="2" charset="0"/>
              </a:rPr>
              <a:t>Be mindful of ableist language and identity preferences for specific disabled communities </a:t>
            </a:r>
          </a:p>
          <a:p>
            <a:pPr marL="609600" lvl="1" indent="0">
              <a:spcAft>
                <a:spcPts val="3375"/>
              </a:spcAft>
              <a:buNone/>
            </a:pPr>
            <a:endParaRPr lang="en-US" dirty="0">
              <a:solidFill>
                <a:srgbClr val="000000"/>
              </a:solidFill>
              <a:effectLst/>
              <a:latin typeface="Helvetica Neue" panose="02000503000000020004" pitchFamily="2" charset="0"/>
            </a:endParaRPr>
          </a:p>
          <a:p>
            <a:endParaRPr lang="en-US" dirty="0"/>
          </a:p>
        </p:txBody>
      </p:sp>
    </p:spTree>
    <p:extLst>
      <p:ext uri="{BB962C8B-B14F-4D97-AF65-F5344CB8AC3E}">
        <p14:creationId xmlns:p14="http://schemas.microsoft.com/office/powerpoint/2010/main" val="34045323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Ableism"/>
          <p:cNvSpPr txBox="1">
            <a:spLocks noGrp="1"/>
          </p:cNvSpPr>
          <p:nvPr>
            <p:ph type="title"/>
          </p:nvPr>
        </p:nvSpPr>
        <p:spPr>
          <a:prstGeom prst="rect">
            <a:avLst/>
          </a:prstGeom>
        </p:spPr>
        <p:txBody>
          <a:bodyPr/>
          <a:lstStyle/>
          <a:p>
            <a:r>
              <a:t>Ableism</a:t>
            </a:r>
          </a:p>
        </p:txBody>
      </p:sp>
      <p:sp>
        <p:nvSpPr>
          <p:cNvPr id="169" name="assigning value to people’s bodies and minds based on socially constructed ideas of normalcy, intelligence and physical ability…"/>
          <p:cNvSpPr txBox="1">
            <a:spLocks noGrp="1"/>
          </p:cNvSpPr>
          <p:nvPr>
            <p:ph type="body" sz="half" idx="1"/>
          </p:nvPr>
        </p:nvSpPr>
        <p:spPr>
          <a:xfrm>
            <a:off x="1206499" y="3064508"/>
            <a:ext cx="11142507" cy="9341080"/>
          </a:xfrm>
          <a:prstGeom prst="rect">
            <a:avLst/>
          </a:prstGeom>
        </p:spPr>
        <p:txBody>
          <a:bodyPr/>
          <a:lstStyle/>
          <a:p>
            <a:r>
              <a:rPr dirty="0"/>
              <a:t>assigning value to people’s bodies and minds based on socially constructed ideas of normalcy, intelligence and physical ability</a:t>
            </a:r>
          </a:p>
          <a:p>
            <a:pPr lvl="1"/>
            <a:r>
              <a:rPr dirty="0"/>
              <a:t>Privileged: individuals with bodies, minds and abilities that reflect what’s considered normal; people without disabilities </a:t>
            </a:r>
          </a:p>
          <a:p>
            <a:pPr lvl="1"/>
            <a:r>
              <a:rPr dirty="0"/>
              <a:t>Disadvantaged: individuals with bodies, minds and abilities that fall outside what society considers normal; disab</a:t>
            </a:r>
            <a:r>
              <a:rPr lang="en-US" dirty="0"/>
              <a:t>led people</a:t>
            </a:r>
            <a:endParaRPr dirty="0"/>
          </a:p>
        </p:txBody>
      </p:sp>
      <p:sp>
        <p:nvSpPr>
          <p:cNvPr id="170" name="Source: Talila Lewis"/>
          <p:cNvSpPr txBox="1"/>
          <p:nvPr/>
        </p:nvSpPr>
        <p:spPr>
          <a:xfrm>
            <a:off x="1536579" y="12753228"/>
            <a:ext cx="2789531"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Talila Lewis</a:t>
            </a:r>
          </a:p>
        </p:txBody>
      </p:sp>
      <p:pic>
        <p:nvPicPr>
          <p:cNvPr id="171" name="Image" descr="Image"/>
          <p:cNvPicPr>
            <a:picLocks noChangeAspect="1"/>
          </p:cNvPicPr>
          <p:nvPr/>
        </p:nvPicPr>
        <p:blipFill>
          <a:blip r:embed="rId2"/>
          <a:stretch>
            <a:fillRect/>
          </a:stretch>
        </p:blipFill>
        <p:spPr>
          <a:xfrm>
            <a:off x="12837183" y="5219912"/>
            <a:ext cx="10540885" cy="503027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lide Subtitle"/>
          <p:cNvSpPr txBox="1">
            <a:spLocks noGrp="1"/>
          </p:cNvSpPr>
          <p:nvPr>
            <p:ph type="body" idx="21"/>
          </p:nvPr>
        </p:nvSpPr>
        <p:spPr>
          <a:prstGeom prst="rect">
            <a:avLst/>
          </a:prstGeom>
        </p:spPr>
        <p:txBody>
          <a:bodyPr/>
          <a:lstStyle/>
          <a:p>
            <a:endParaRPr/>
          </a:p>
        </p:txBody>
      </p:sp>
      <p:sp>
        <p:nvSpPr>
          <p:cNvPr id="174" name="Underlying message…"/>
          <p:cNvSpPr txBox="1">
            <a:spLocks noGrp="1"/>
          </p:cNvSpPr>
          <p:nvPr>
            <p:ph type="body" sz="half" idx="1"/>
          </p:nvPr>
        </p:nvSpPr>
        <p:spPr>
          <a:xfrm>
            <a:off x="1206500" y="4248504"/>
            <a:ext cx="10819833" cy="8256630"/>
          </a:xfrm>
          <a:prstGeom prst="rect">
            <a:avLst/>
          </a:prstGeom>
        </p:spPr>
        <p:txBody>
          <a:bodyPr/>
          <a:lstStyle/>
          <a:p>
            <a:pPr marL="505968" indent="-505968" defTabSz="2023821">
              <a:spcBef>
                <a:spcPts val="3700"/>
              </a:spcBef>
              <a:defRPr sz="3984"/>
            </a:pPr>
            <a:r>
              <a:rPr dirty="0"/>
              <a:t>Underlying message</a:t>
            </a:r>
          </a:p>
          <a:p>
            <a:pPr marL="1011936" lvl="1" indent="-505968" defTabSz="2023821">
              <a:spcBef>
                <a:spcPts val="3700"/>
              </a:spcBef>
              <a:defRPr sz="3984"/>
            </a:pPr>
            <a:r>
              <a:rPr dirty="0"/>
              <a:t>Bodies and minds are supposed to operate in a specific way</a:t>
            </a:r>
          </a:p>
          <a:p>
            <a:pPr marL="1011936" lvl="1" indent="-505968" defTabSz="2023821">
              <a:spcBef>
                <a:spcPts val="3700"/>
              </a:spcBef>
              <a:defRPr sz="3984"/>
            </a:pPr>
            <a:r>
              <a:rPr dirty="0"/>
              <a:t>People with disabilities are inferior and people without disabilities are superior </a:t>
            </a:r>
          </a:p>
          <a:p>
            <a:pPr marL="505968" indent="-505968" defTabSz="2023821">
              <a:spcBef>
                <a:spcPts val="3700"/>
              </a:spcBef>
              <a:defRPr sz="3984"/>
            </a:pPr>
            <a:r>
              <a:rPr dirty="0"/>
              <a:t>Reality</a:t>
            </a:r>
          </a:p>
          <a:p>
            <a:pPr marL="1011936" lvl="1" indent="-505968" defTabSz="2023821">
              <a:spcBef>
                <a:spcPts val="3700"/>
              </a:spcBef>
              <a:defRPr sz="3984"/>
            </a:pPr>
            <a:r>
              <a:rPr dirty="0"/>
              <a:t>There are diverse ways for a mind and/or body to</a:t>
            </a:r>
            <a:r>
              <a:rPr lang="en-US" dirty="0"/>
              <a:t> exist and operate</a:t>
            </a:r>
            <a:endParaRPr dirty="0"/>
          </a:p>
          <a:p>
            <a:pPr marL="1011936" lvl="1" indent="-505968" defTabSz="2023821">
              <a:spcBef>
                <a:spcPts val="3700"/>
              </a:spcBef>
              <a:defRPr sz="3984"/>
            </a:pPr>
            <a:r>
              <a:rPr dirty="0"/>
              <a:t>physical and neuro-diversity is part of the human experience </a:t>
            </a:r>
          </a:p>
        </p:txBody>
      </p:sp>
      <p:sp>
        <p:nvSpPr>
          <p:cNvPr id="175" name="Ableism"/>
          <p:cNvSpPr txBox="1">
            <a:spLocks noGrp="1"/>
          </p:cNvSpPr>
          <p:nvPr>
            <p:ph type="title"/>
          </p:nvPr>
        </p:nvSpPr>
        <p:spPr>
          <a:prstGeom prst="rect">
            <a:avLst/>
          </a:prstGeom>
        </p:spPr>
        <p:txBody>
          <a:bodyPr/>
          <a:lstStyle/>
          <a:p>
            <a:r>
              <a:t>Ableism</a:t>
            </a:r>
          </a:p>
        </p:txBody>
      </p:sp>
      <p:pic>
        <p:nvPicPr>
          <p:cNvPr id="176" name="Image" descr="Image"/>
          <p:cNvPicPr>
            <a:picLocks noChangeAspect="1"/>
          </p:cNvPicPr>
          <p:nvPr/>
        </p:nvPicPr>
        <p:blipFill>
          <a:blip r:embed="rId2"/>
          <a:stretch>
            <a:fillRect/>
          </a:stretch>
        </p:blipFill>
        <p:spPr>
          <a:xfrm>
            <a:off x="14043494" y="3048000"/>
            <a:ext cx="7620001" cy="7620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4">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74">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17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4">
                                            <p:txEl>
                                              <p:pRg st="3" end="3"/>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174">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17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build="p" animBg="1" advAuto="0"/>
      <p:bldP spid="176"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rivilege &amp; Language"/>
          <p:cNvSpPr txBox="1">
            <a:spLocks noGrp="1"/>
          </p:cNvSpPr>
          <p:nvPr>
            <p:ph type="title"/>
          </p:nvPr>
        </p:nvSpPr>
        <p:spPr>
          <a:prstGeom prst="rect">
            <a:avLst/>
          </a:prstGeom>
        </p:spPr>
        <p:txBody>
          <a:bodyPr/>
          <a:lstStyle/>
          <a:p>
            <a:r>
              <a:rPr lang="en-US" dirty="0"/>
              <a:t>Sticks and Stones May Break My Bones…</a:t>
            </a:r>
            <a:endParaRPr dirty="0"/>
          </a:p>
        </p:txBody>
      </p:sp>
      <p:sp>
        <p:nvSpPr>
          <p:cNvPr id="186" name="Slide Subtitle"/>
          <p:cNvSpPr txBox="1">
            <a:spLocks noGrp="1"/>
          </p:cNvSpPr>
          <p:nvPr>
            <p:ph type="body" idx="21"/>
          </p:nvPr>
        </p:nvSpPr>
        <p:spPr>
          <a:prstGeom prst="rect">
            <a:avLst/>
          </a:prstGeom>
        </p:spPr>
        <p:txBody>
          <a:bodyPr/>
          <a:lstStyle/>
          <a:p>
            <a:r>
              <a:rPr lang="en-US" dirty="0"/>
              <a:t>The power of language and words</a:t>
            </a:r>
            <a:endParaRPr dirty="0"/>
          </a:p>
        </p:txBody>
      </p:sp>
      <p:sp>
        <p:nvSpPr>
          <p:cNvPr id="187" name="Language is a reflection of power dynamics in society…"/>
          <p:cNvSpPr txBox="1">
            <a:spLocks noGrp="1"/>
          </p:cNvSpPr>
          <p:nvPr>
            <p:ph type="body" idx="1"/>
          </p:nvPr>
        </p:nvSpPr>
        <p:spPr>
          <a:prstGeom prst="rect">
            <a:avLst/>
          </a:prstGeom>
        </p:spPr>
        <p:txBody>
          <a:bodyPr>
            <a:normAutofit fontScale="85000" lnSpcReduction="20000"/>
          </a:bodyPr>
          <a:lstStyle/>
          <a:p>
            <a:r>
              <a:rPr lang="en-US" b="0" i="0" u="none" strike="noStrike" dirty="0">
                <a:solidFill>
                  <a:srgbClr val="000000"/>
                </a:solidFill>
                <a:effectLst/>
              </a:rPr>
              <a:t>Words mean things</a:t>
            </a:r>
          </a:p>
          <a:p>
            <a:pPr lvl="1"/>
            <a:r>
              <a:rPr lang="en-US" b="0" i="0" u="none" strike="noStrike" dirty="0">
                <a:solidFill>
                  <a:srgbClr val="000000"/>
                </a:solidFill>
                <a:effectLst/>
              </a:rPr>
              <a:t>Negative words indicate what our society views as negative</a:t>
            </a:r>
          </a:p>
          <a:p>
            <a:pPr lvl="1"/>
            <a:r>
              <a:rPr lang="en-US" b="0" i="0" u="none" strike="noStrike" dirty="0">
                <a:solidFill>
                  <a:srgbClr val="000000"/>
                </a:solidFill>
                <a:effectLst/>
              </a:rPr>
              <a:t>Think of the power of the n-word, “that’s so gay”, and c*nt.</a:t>
            </a:r>
          </a:p>
          <a:p>
            <a:r>
              <a:rPr lang="en-US" dirty="0"/>
              <a:t>Words don’t just reflect meaning but can shape and influence the attitudes we have toward a subject </a:t>
            </a:r>
          </a:p>
          <a:p>
            <a:r>
              <a:rPr dirty="0"/>
              <a:t>Language </a:t>
            </a:r>
            <a:r>
              <a:rPr lang="en-US" dirty="0"/>
              <a:t>reflects </a:t>
            </a:r>
            <a:r>
              <a:rPr dirty="0"/>
              <a:t>power dynamics in society</a:t>
            </a:r>
          </a:p>
          <a:p>
            <a:pPr lvl="1"/>
            <a:r>
              <a:rPr dirty="0"/>
              <a:t>Race: white is associated with good and black with bad</a:t>
            </a:r>
          </a:p>
          <a:p>
            <a:pPr lvl="1"/>
            <a:r>
              <a:rPr dirty="0"/>
              <a:t>Gender: using the masculine as neutral </a:t>
            </a:r>
          </a:p>
          <a:p>
            <a:pPr lvl="1"/>
            <a:r>
              <a:rPr dirty="0"/>
              <a:t>Ability: disabilities carry negative connotations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Ableist Language"/>
          <p:cNvSpPr txBox="1">
            <a:spLocks noGrp="1"/>
          </p:cNvSpPr>
          <p:nvPr>
            <p:ph type="title"/>
          </p:nvPr>
        </p:nvSpPr>
        <p:spPr>
          <a:prstGeom prst="rect">
            <a:avLst/>
          </a:prstGeom>
        </p:spPr>
        <p:txBody>
          <a:bodyPr/>
          <a:lstStyle/>
          <a:p>
            <a:r>
              <a:t>Ableist Language </a:t>
            </a:r>
          </a:p>
        </p:txBody>
      </p:sp>
      <p:sp>
        <p:nvSpPr>
          <p:cNvPr id="190" name="Slide Subtitle"/>
          <p:cNvSpPr txBox="1">
            <a:spLocks noGrp="1"/>
          </p:cNvSpPr>
          <p:nvPr>
            <p:ph type="body" idx="21"/>
          </p:nvPr>
        </p:nvSpPr>
        <p:spPr>
          <a:prstGeom prst="rect">
            <a:avLst/>
          </a:prstGeom>
        </p:spPr>
        <p:txBody>
          <a:bodyPr/>
          <a:lstStyle/>
          <a:p>
            <a:endParaRPr/>
          </a:p>
        </p:txBody>
      </p:sp>
      <p:sp>
        <p:nvSpPr>
          <p:cNvPr id="191" name="Language that is offensive to people with disabilities…"/>
          <p:cNvSpPr txBox="1">
            <a:spLocks noGrp="1"/>
          </p:cNvSpPr>
          <p:nvPr>
            <p:ph type="body" idx="1"/>
          </p:nvPr>
        </p:nvSpPr>
        <p:spPr>
          <a:xfrm>
            <a:off x="1206500" y="3806125"/>
            <a:ext cx="21971000" cy="8698391"/>
          </a:xfrm>
          <a:prstGeom prst="rect">
            <a:avLst/>
          </a:prstGeom>
        </p:spPr>
        <p:txBody>
          <a:bodyPr/>
          <a:lstStyle/>
          <a:p>
            <a:pPr marL="566927" indent="-566927" defTabSz="2267655">
              <a:spcBef>
                <a:spcPts val="4100"/>
              </a:spcBef>
              <a:defRPr sz="4464"/>
            </a:pPr>
            <a:r>
              <a:rPr dirty="0"/>
              <a:t>Language that is offensive to people with disabilities</a:t>
            </a:r>
          </a:p>
          <a:p>
            <a:pPr marL="1133855" lvl="1" indent="-566927" defTabSz="2267655">
              <a:spcBef>
                <a:spcPts val="4100"/>
              </a:spcBef>
              <a:defRPr sz="4464"/>
            </a:pPr>
            <a:r>
              <a:rPr dirty="0"/>
              <a:t>“retarded,” “psycho,” and “crazy” or phrases like “blind spot” or “falling on deaf ears”</a:t>
            </a:r>
          </a:p>
          <a:p>
            <a:pPr marL="1133855" lvl="1" indent="-566927" defTabSz="2267655">
              <a:spcBef>
                <a:spcPts val="4100"/>
              </a:spcBef>
              <a:defRPr sz="4464"/>
            </a:pPr>
            <a:r>
              <a:rPr dirty="0"/>
              <a:t>expressing contempt</a:t>
            </a:r>
          </a:p>
          <a:p>
            <a:pPr marL="1133855" lvl="1" indent="-566927" defTabSz="2267655">
              <a:spcBef>
                <a:spcPts val="4100"/>
              </a:spcBef>
              <a:defRPr sz="4464"/>
            </a:pPr>
            <a:r>
              <a:rPr dirty="0"/>
              <a:t>everyday conversation &amp; omnipresent in culture</a:t>
            </a:r>
          </a:p>
          <a:p>
            <a:pPr marL="566927" indent="-566927" defTabSz="2267655">
              <a:spcBef>
                <a:spcPts val="4100"/>
              </a:spcBef>
              <a:defRPr sz="4464"/>
            </a:pPr>
            <a:r>
              <a:rPr dirty="0"/>
              <a:t>Impact &gt;&gt;&gt;Intent</a:t>
            </a:r>
          </a:p>
          <a:p>
            <a:pPr marL="1133855" lvl="1" indent="-566927" defTabSz="2267655">
              <a:spcBef>
                <a:spcPts val="4100"/>
              </a:spcBef>
              <a:defRPr sz="4464"/>
            </a:pPr>
            <a:r>
              <a:rPr dirty="0"/>
              <a:t>perpetuate negative stereotypes</a:t>
            </a:r>
          </a:p>
          <a:p>
            <a:pPr marL="1133855" lvl="1" indent="-566927" defTabSz="2267655">
              <a:spcBef>
                <a:spcPts val="4100"/>
              </a:spcBef>
              <a:defRPr sz="4464"/>
            </a:pPr>
            <a:r>
              <a:rPr dirty="0"/>
              <a:t>justifies unequal treatment of people with disabilities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1">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91">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191">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1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91">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191">
                                            <p:txEl>
                                              <p:pRg st="5" end="5"/>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1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build="p"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3844</TotalTime>
  <Words>1188</Words>
  <Application>Microsoft Office PowerPoint</Application>
  <PresentationFormat>Custom</PresentationFormat>
  <Paragraphs>130</Paragraphs>
  <Slides>19</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Fjalla One</vt:lpstr>
      <vt:lpstr>Helvetica Neue</vt:lpstr>
      <vt:lpstr>Helvetica Neue Medium</vt:lpstr>
      <vt:lpstr>Libre Franklin</vt:lpstr>
      <vt:lpstr>Nunito</vt:lpstr>
      <vt:lpstr>Times</vt:lpstr>
      <vt:lpstr>21_BasicWhite</vt:lpstr>
      <vt:lpstr>Challenging Ableism</vt:lpstr>
      <vt:lpstr>Agenda</vt:lpstr>
      <vt:lpstr>What is the IDEA Framework?</vt:lpstr>
      <vt:lpstr>Assessment Categories </vt:lpstr>
      <vt:lpstr>IDEA Framework Assessment Categories </vt:lpstr>
      <vt:lpstr>Ableism</vt:lpstr>
      <vt:lpstr>Ableism</vt:lpstr>
      <vt:lpstr>Sticks and Stones May Break My Bones…</vt:lpstr>
      <vt:lpstr>Ableist Language </vt:lpstr>
      <vt:lpstr>Removing ableist language</vt:lpstr>
      <vt:lpstr>Tools to Remove Ableist Language</vt:lpstr>
      <vt:lpstr>Unlearning Ableist Language</vt:lpstr>
      <vt:lpstr>Tools to Remove Ableist Language</vt:lpstr>
      <vt:lpstr>Tools to Remove Ableist Language</vt:lpstr>
      <vt:lpstr>Autism &amp; PFL vs. IFL</vt:lpstr>
      <vt:lpstr>Quote Slide</vt:lpstr>
      <vt:lpstr>Video about ableist language</vt:lpstr>
      <vt:lpstr>Dos and Don’ts</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ASCCC1</cp:lastModifiedBy>
  <cp:revision>8</cp:revision>
  <dcterms:modified xsi:type="dcterms:W3CDTF">2024-11-07T19:27:24Z</dcterms:modified>
</cp:coreProperties>
</file>