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mbria" panose="02040503050406030204" pitchFamily="18" charset="0"/>
      <p:regular r:id="rId26"/>
      <p:bold r:id="rId27"/>
      <p:italic r:id="rId28"/>
      <p:boldItalic r:id="rId29"/>
    </p:embeddedFont>
    <p:embeddedFont>
      <p:font typeface="Maven Pro"/>
      <p:regular r:id="rId30"/>
      <p:bold r:id="rId31"/>
    </p:embeddedFont>
    <p:embeddedFont>
      <p:font typeface="Nunito" pitchFamily="2" charset="0"/>
      <p:regular r:id="rId32"/>
      <p:bold r:id="rId33"/>
      <p:italic r:id="rId34"/>
      <p:boldItalic r:id="rId35"/>
    </p:embeddedFont>
    <p:embeddedFont>
      <p:font typeface="Times" panose="02020603050405020304"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 y="2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1790366f22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1790366f2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1dfd45946d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1dfd45946d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dfd45946d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1dfd45946d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1dfd45946d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1dfd45946d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430f1924f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430f1924f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0da392398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0da39239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0da3923985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0da3923985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0da3923985_0_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0da3923985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0da3923985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0da3923985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0da3923985_0_10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0da3923985_0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1790366f2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1790366f2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1dfd45946d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1dfd45946d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dfd45946d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dfd45946d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1dfd45946d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1dfd45946d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430f1924f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430f1924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1790366f2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1790366f2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1790366f2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1790366f2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1790366f2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1790366f2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1790366f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1790366f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1790366f22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1790366f2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1790366f2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1790366f2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1790366f22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1790366f2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myopenmath.com/info/classroom.ph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yopenmath.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www.myopenmath.com/help.php?section=lti"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docs.google.com/document/d/19rF5SwoYlNz58hll63ExPLuZb-4GqlMH/edit?usp=sharing&amp;ouid=115502943412533578886&amp;rtpof=true&amp;sd=tru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asccc-oeri.org/open-educational-resources-and-physic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sccc-oeri.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asccc-oeri.org/2021/04/05/oer-and-physics/" TargetMode="External"/><Relationship Id="rId5" Type="http://schemas.openxmlformats.org/officeDocument/2006/relationships/hyperlink" Target="https://asccc-oeri.org/2020/04/16/webinar-oer-for-physics/" TargetMode="External"/><Relationship Id="rId4" Type="http://schemas.openxmlformats.org/officeDocument/2006/relationships/hyperlink" Target="https://asccc-oeri.org/open-educational-resources-and-physic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phet.colorado.edu/en/simulations/filter?subjects=physics&amp;type=html&amp;sort=alpha&amp;view=grid" TargetMode="External"/><Relationship Id="rId3" Type="http://schemas.openxmlformats.org/officeDocument/2006/relationships/hyperlink" Target="https://www.cool4ed.org/" TargetMode="External"/><Relationship Id="rId7" Type="http://schemas.openxmlformats.org/officeDocument/2006/relationships/hyperlink" Target="https://www.compadre.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libretexts.org/" TargetMode="External"/><Relationship Id="rId5" Type="http://schemas.openxmlformats.org/officeDocument/2006/relationships/hyperlink" Target="https://www.oercommons.org/" TargetMode="External"/><Relationship Id="rId10" Type="http://schemas.openxmlformats.org/officeDocument/2006/relationships/hyperlink" Target="https://www.khanacademy.org/science/physics" TargetMode="External"/><Relationship Id="rId4" Type="http://schemas.openxmlformats.org/officeDocument/2006/relationships/hyperlink" Target="https://www.merlot.org/merlot/index.htm" TargetMode="External"/><Relationship Id="rId9" Type="http://schemas.openxmlformats.org/officeDocument/2006/relationships/hyperlink" Target="https://www.youtube.com/playlist?list=PLCF-Lie6gOOTx_CUIBUUXkhH2ezY8zcJ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799650" y="1573375"/>
            <a:ext cx="7021800" cy="18729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sz="2600" i="1" dirty="0"/>
              <a:t>ASCCC OERI </a:t>
            </a:r>
            <a:endParaRPr sz="3711" i="1" dirty="0"/>
          </a:p>
          <a:p>
            <a:pPr marL="0" lvl="0" indent="0" algn="l" rtl="0">
              <a:spcBef>
                <a:spcPts val="0"/>
              </a:spcBef>
              <a:spcAft>
                <a:spcPts val="0"/>
              </a:spcAft>
              <a:buNone/>
            </a:pPr>
            <a:endParaRPr sz="3711" i="1" dirty="0"/>
          </a:p>
          <a:p>
            <a:pPr marL="0" lvl="0" indent="0" algn="l" rtl="0">
              <a:spcBef>
                <a:spcPts val="0"/>
              </a:spcBef>
              <a:spcAft>
                <a:spcPts val="0"/>
              </a:spcAft>
              <a:buNone/>
            </a:pPr>
            <a:r>
              <a:rPr lang="en" dirty="0"/>
              <a:t>Physics and Open Educational Resources (OER): Overview and Update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78" name="Google Shape;278;p13"/>
          <p:cNvSpPr txBox="1">
            <a:spLocks noGrp="1"/>
          </p:cNvSpPr>
          <p:nvPr>
            <p:ph type="subTitle" idx="1"/>
          </p:nvPr>
        </p:nvSpPr>
        <p:spPr>
          <a:xfrm>
            <a:off x="824000" y="3596300"/>
            <a:ext cx="4255500" cy="13248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November 13, 2024</a:t>
            </a:r>
            <a:endParaRPr/>
          </a:p>
          <a:p>
            <a:pPr marL="0" lvl="0" indent="0" algn="l" rtl="0">
              <a:spcBef>
                <a:spcPts val="0"/>
              </a:spcBef>
              <a:spcAft>
                <a:spcPts val="0"/>
              </a:spcAft>
              <a:buNone/>
            </a:pPr>
            <a:endParaRPr/>
          </a:p>
          <a:p>
            <a:pPr marL="0" lvl="0" indent="0" algn="l" rtl="0">
              <a:spcBef>
                <a:spcPts val="0"/>
              </a:spcBef>
              <a:spcAft>
                <a:spcPts val="0"/>
              </a:spcAft>
              <a:buNone/>
            </a:pPr>
            <a:r>
              <a:rPr lang="en"/>
              <a:t>Emilie Hein, PhD</a:t>
            </a:r>
            <a:endParaRPr/>
          </a:p>
          <a:p>
            <a:pPr marL="0" lvl="0" indent="0" algn="l" rtl="0">
              <a:spcBef>
                <a:spcPts val="0"/>
              </a:spcBef>
              <a:spcAft>
                <a:spcPts val="0"/>
              </a:spcAft>
              <a:buNone/>
            </a:pPr>
            <a:r>
              <a:rPr lang="en"/>
              <a:t>Physics Professor</a:t>
            </a:r>
            <a:endParaRPr/>
          </a:p>
          <a:p>
            <a:pPr marL="0" lvl="0" indent="0" algn="l" rtl="0">
              <a:spcBef>
                <a:spcPts val="0"/>
              </a:spcBef>
              <a:spcAft>
                <a:spcPts val="0"/>
              </a:spcAft>
              <a:buNone/>
            </a:pPr>
            <a:r>
              <a:rPr lang="en"/>
              <a:t>Skyline College</a:t>
            </a:r>
            <a:endParaRPr/>
          </a:p>
        </p:txBody>
      </p:sp>
      <p:pic>
        <p:nvPicPr>
          <p:cNvPr id="279" name="Google Shape;279;p13" descr="Skyline College logo"/>
          <p:cNvPicPr preferRelativeResize="0"/>
          <p:nvPr/>
        </p:nvPicPr>
        <p:blipFill>
          <a:blip r:embed="rId3">
            <a:alphaModFix/>
          </a:blip>
          <a:stretch>
            <a:fillRect/>
          </a:stretch>
        </p:blipFill>
        <p:spPr>
          <a:xfrm>
            <a:off x="172650" y="162322"/>
            <a:ext cx="1636574" cy="576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2"/>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Questions?</a:t>
            </a:r>
            <a:endParaRPr/>
          </a:p>
          <a:p>
            <a:pPr marL="0" lvl="0" indent="0" algn="l" rtl="0">
              <a:spcBef>
                <a:spcPts val="0"/>
              </a:spcBef>
              <a:spcAft>
                <a:spcPts val="0"/>
              </a:spcAft>
              <a:buNone/>
            </a:pPr>
            <a:endParaRPr/>
          </a:p>
          <a:p>
            <a:pPr marL="0" lvl="0" indent="0" algn="l" rtl="0">
              <a:spcBef>
                <a:spcPts val="0"/>
              </a:spcBef>
              <a:spcAft>
                <a:spcPts val="0"/>
              </a:spcAft>
              <a:buNone/>
            </a:pPr>
            <a:r>
              <a:rPr lang="en" sz="1500"/>
              <a:t>Please feel free to contact me </a:t>
            </a:r>
            <a:endParaRPr sz="1500"/>
          </a:p>
          <a:p>
            <a:pPr marL="0" lvl="0" indent="0" algn="l" rtl="0">
              <a:spcBef>
                <a:spcPts val="0"/>
              </a:spcBef>
              <a:spcAft>
                <a:spcPts val="0"/>
              </a:spcAft>
              <a:buNone/>
            </a:pPr>
            <a:r>
              <a:rPr lang="en" sz="1500"/>
              <a:t>Emilie Hein </a:t>
            </a:r>
            <a:endParaRPr sz="1500"/>
          </a:p>
          <a:p>
            <a:pPr marL="0" lvl="0" indent="0" algn="l" rtl="0">
              <a:spcBef>
                <a:spcPts val="0"/>
              </a:spcBef>
              <a:spcAft>
                <a:spcPts val="0"/>
              </a:spcAft>
              <a:buNone/>
            </a:pPr>
            <a:r>
              <a:rPr lang="en" sz="1500"/>
              <a:t>heine@smccd.edu</a:t>
            </a:r>
            <a:endParaRPr sz="1500"/>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MyOpenMath?</a:t>
            </a:r>
            <a:endParaRPr/>
          </a:p>
        </p:txBody>
      </p:sp>
      <p:sp>
        <p:nvSpPr>
          <p:cNvPr id="342" name="Google Shape;342;p23"/>
          <p:cNvSpPr txBox="1">
            <a:spLocks noGrp="1"/>
          </p:cNvSpPr>
          <p:nvPr>
            <p:ph type="body" idx="1"/>
          </p:nvPr>
        </p:nvSpPr>
        <p:spPr>
          <a:xfrm>
            <a:off x="1303800" y="1654750"/>
            <a:ext cx="7030500" cy="304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From </a:t>
            </a:r>
            <a:r>
              <a:rPr lang="en" u="sng">
                <a:solidFill>
                  <a:schemeClr val="hlink"/>
                </a:solidFill>
                <a:hlinkClick r:id="rId3"/>
              </a:rPr>
              <a:t>https://www.myopenmath.com/info/classroom.php</a:t>
            </a:r>
            <a:endParaRPr/>
          </a:p>
          <a:p>
            <a:pPr marL="0" lvl="0" indent="0" algn="l" rtl="0">
              <a:spcBef>
                <a:spcPts val="1200"/>
              </a:spcBef>
              <a:spcAft>
                <a:spcPts val="0"/>
              </a:spcAft>
              <a:buNone/>
            </a:pPr>
            <a:r>
              <a:rPr lang="en"/>
              <a:t>“MyOpenMath is designed for mathematics, providing delivery of homework, quizzes, and tests with rich mathematical content. Students can receive immediate feedback on algorithmically generated questions with numerical or algebraic expression answers. And it can do so much more, providing a full course management system, including file posting, discussion forums, and a full gradebook, all designed with mathematics in mind.”</a:t>
            </a:r>
            <a:endParaRPr/>
          </a:p>
          <a:p>
            <a:pPr marL="0" lvl="0" indent="0" algn="l" rtl="0">
              <a:spcBef>
                <a:spcPts val="1200"/>
              </a:spcBef>
              <a:spcAft>
                <a:spcPts val="1200"/>
              </a:spcAft>
              <a:buNone/>
            </a:pPr>
            <a:r>
              <a:rPr lang="en"/>
              <a:t>If it’s good for mathematics, it’s also great for other STEM disciplines!</a:t>
            </a:r>
            <a:endParaRPr>
              <a:highlight>
                <a:srgbClr val="F7F7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Why use MyOpenMath?</a:t>
            </a:r>
            <a:endParaRPr/>
          </a:p>
        </p:txBody>
      </p:sp>
      <p:sp>
        <p:nvSpPr>
          <p:cNvPr id="348" name="Google Shape;348;p24"/>
          <p:cNvSpPr txBox="1">
            <a:spLocks noGrp="1"/>
          </p:cNvSpPr>
          <p:nvPr>
            <p:ph type="body" idx="1"/>
          </p:nvPr>
        </p:nvSpPr>
        <p:spPr>
          <a:xfrm>
            <a:off x="1303800" y="1597875"/>
            <a:ext cx="7480200" cy="31458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It is free for you and your students to use!</a:t>
            </a:r>
            <a:endParaRPr/>
          </a:p>
          <a:p>
            <a:pPr marL="457200" lvl="0" indent="-311150" algn="l" rtl="0">
              <a:spcBef>
                <a:spcPts val="0"/>
              </a:spcBef>
              <a:spcAft>
                <a:spcPts val="0"/>
              </a:spcAft>
              <a:buSzPts val="1300"/>
              <a:buChar char="●"/>
            </a:pPr>
            <a:r>
              <a:rPr lang="en"/>
              <a:t>LTI Integration - it can easily be integrated in your LMS</a:t>
            </a:r>
            <a:endParaRPr/>
          </a:p>
          <a:p>
            <a:pPr marL="457200" lvl="0" indent="-311150" algn="l" rtl="0">
              <a:spcBef>
                <a:spcPts val="0"/>
              </a:spcBef>
              <a:spcAft>
                <a:spcPts val="0"/>
              </a:spcAft>
              <a:buSzPts val="1300"/>
              <a:buChar char="●"/>
            </a:pPr>
            <a:r>
              <a:rPr lang="en"/>
              <a:t>It is easy to share problems and courses with colleagues. </a:t>
            </a:r>
            <a:endParaRPr/>
          </a:p>
          <a:p>
            <a:pPr marL="457200" lvl="0" indent="-311150" algn="l" rtl="0">
              <a:spcBef>
                <a:spcPts val="0"/>
              </a:spcBef>
              <a:spcAft>
                <a:spcPts val="0"/>
              </a:spcAft>
              <a:buSzPts val="1300"/>
              <a:buChar char="●"/>
            </a:pPr>
            <a:r>
              <a:rPr lang="en"/>
              <a:t>A large collection of course templates and problems is already available (depending on the discipline)</a:t>
            </a:r>
            <a:endParaRPr/>
          </a:p>
          <a:p>
            <a:pPr marL="457200" lvl="0" indent="-311150" algn="l" rtl="0">
              <a:spcBef>
                <a:spcPts val="0"/>
              </a:spcBef>
              <a:spcAft>
                <a:spcPts val="0"/>
              </a:spcAft>
              <a:buSzPts val="1300"/>
              <a:buChar char="●"/>
            </a:pPr>
            <a:r>
              <a:rPr lang="en"/>
              <a:t>If you have already programmed problems in other platforms, it will be easy to do it in MOM</a:t>
            </a:r>
            <a:endParaRPr/>
          </a:p>
          <a:p>
            <a:pPr marL="457200" lvl="0" indent="-311150" algn="l" rtl="0">
              <a:spcBef>
                <a:spcPts val="0"/>
              </a:spcBef>
              <a:spcAft>
                <a:spcPts val="0"/>
              </a:spcAft>
              <a:buSzPts val="1300"/>
              <a:buChar char="●"/>
            </a:pPr>
            <a:r>
              <a:rPr lang="en"/>
              <a:t>Well documented and supported:  https://www.myopenmath.com/docs/docs.php</a:t>
            </a:r>
            <a:endParaRPr/>
          </a:p>
          <a:p>
            <a:pPr marL="457200" lvl="0" indent="-311150" algn="l" rtl="0">
              <a:spcBef>
                <a:spcPts val="0"/>
              </a:spcBef>
              <a:spcAft>
                <a:spcPts val="0"/>
              </a:spcAft>
              <a:buSzPts val="1300"/>
              <a:buChar char="●"/>
            </a:pPr>
            <a:r>
              <a:rPr lang="en"/>
              <a:t>Additional support is available from the community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Getting started</a:t>
            </a:r>
            <a:endParaRPr/>
          </a:p>
        </p:txBody>
      </p:sp>
      <p:sp>
        <p:nvSpPr>
          <p:cNvPr id="354" name="Google Shape;354;p25"/>
          <p:cNvSpPr txBox="1">
            <a:spLocks noGrp="1"/>
          </p:cNvSpPr>
          <p:nvPr>
            <p:ph type="body" idx="1"/>
          </p:nvPr>
        </p:nvSpPr>
        <p:spPr>
          <a:xfrm>
            <a:off x="1303800" y="1990050"/>
            <a:ext cx="3136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If this is your first time using MyOpenMath, you will first need to request an account. </a:t>
            </a:r>
            <a:endParaRPr/>
          </a:p>
          <a:p>
            <a:pPr marL="0" lvl="0" indent="0" algn="l" rtl="0">
              <a:spcBef>
                <a:spcPts val="1200"/>
              </a:spcBef>
              <a:spcAft>
                <a:spcPts val="0"/>
              </a:spcAft>
              <a:buNone/>
            </a:pPr>
            <a:r>
              <a:rPr lang="en"/>
              <a:t>Go to </a:t>
            </a:r>
            <a:r>
              <a:rPr lang="en" u="sng">
                <a:solidFill>
                  <a:schemeClr val="hlink"/>
                </a:solidFill>
                <a:hlinkClick r:id="rId3"/>
              </a:rPr>
              <a:t>https://www.myopenmath.com/</a:t>
            </a:r>
            <a:endParaRPr/>
          </a:p>
          <a:p>
            <a:pPr marL="0" lvl="0" indent="0" algn="l" rtl="0">
              <a:spcBef>
                <a:spcPts val="1200"/>
              </a:spcBef>
              <a:spcAft>
                <a:spcPts val="0"/>
              </a:spcAft>
              <a:buNone/>
            </a:pPr>
            <a:r>
              <a:rPr lang="en"/>
              <a:t>Request and Instructor account</a:t>
            </a:r>
            <a:endParaRPr/>
          </a:p>
          <a:p>
            <a:pPr marL="0" lvl="0" indent="0" algn="l" rtl="0">
              <a:spcBef>
                <a:spcPts val="1200"/>
              </a:spcBef>
              <a:spcAft>
                <a:spcPts val="1200"/>
              </a:spcAft>
              <a:buNone/>
            </a:pPr>
            <a:endParaRPr/>
          </a:p>
        </p:txBody>
      </p:sp>
      <p:pic>
        <p:nvPicPr>
          <p:cNvPr id="355" name="Google Shape;355;p25" descr="Screenshot of the home page for MyOpenMath"/>
          <p:cNvPicPr preferRelativeResize="0"/>
          <p:nvPr/>
        </p:nvPicPr>
        <p:blipFill>
          <a:blip r:embed="rId4">
            <a:alphaModFix/>
          </a:blip>
          <a:stretch>
            <a:fillRect/>
          </a:stretch>
        </p:blipFill>
        <p:spPr>
          <a:xfrm>
            <a:off x="4572000" y="1913650"/>
            <a:ext cx="4492150" cy="2441299"/>
          </a:xfrm>
          <a:prstGeom prst="rect">
            <a:avLst/>
          </a:prstGeom>
          <a:noFill/>
          <a:ln>
            <a:noFill/>
          </a:ln>
        </p:spPr>
      </p:pic>
      <p:sp>
        <p:nvSpPr>
          <p:cNvPr id="356" name="Google Shape;356;p25">
            <a:extLst>
              <a:ext uri="{C183D7F6-B498-43B3-948B-1728B52AA6E4}">
                <adec:decorative xmlns:adec="http://schemas.microsoft.com/office/drawing/2017/decorative" val="1"/>
              </a:ext>
            </a:extLst>
          </p:cNvPr>
          <p:cNvSpPr/>
          <p:nvPr/>
        </p:nvSpPr>
        <p:spPr>
          <a:xfrm>
            <a:off x="5088350" y="3819700"/>
            <a:ext cx="1627200" cy="2205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Training Course &amp; Support Course</a:t>
            </a:r>
            <a:endParaRPr dirty="0"/>
          </a:p>
        </p:txBody>
      </p:sp>
      <p:sp>
        <p:nvSpPr>
          <p:cNvPr id="362" name="Google Shape;362;p26"/>
          <p:cNvSpPr txBox="1">
            <a:spLocks noGrp="1"/>
          </p:cNvSpPr>
          <p:nvPr>
            <p:ph type="body" idx="1"/>
          </p:nvPr>
        </p:nvSpPr>
        <p:spPr>
          <a:xfrm>
            <a:off x="752275" y="1990050"/>
            <a:ext cx="3687900" cy="2541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After logging in, you will land on the Home page. </a:t>
            </a:r>
            <a:endParaRPr/>
          </a:p>
          <a:p>
            <a:pPr marL="457200" lvl="0" indent="-311150" algn="l" rtl="0">
              <a:spcBef>
                <a:spcPts val="0"/>
              </a:spcBef>
              <a:spcAft>
                <a:spcPts val="0"/>
              </a:spcAft>
              <a:buSzPts val="1300"/>
              <a:buChar char="●"/>
            </a:pPr>
            <a:r>
              <a:rPr lang="en"/>
              <a:t>You are automatically added to the Training and Support Courses.</a:t>
            </a:r>
            <a:endParaRPr/>
          </a:p>
          <a:p>
            <a:pPr marL="457200" lvl="0" indent="-311150" algn="l" rtl="0">
              <a:spcBef>
                <a:spcPts val="0"/>
              </a:spcBef>
              <a:spcAft>
                <a:spcPts val="0"/>
              </a:spcAft>
              <a:buSzPts val="1300"/>
              <a:buChar char="●"/>
            </a:pPr>
            <a:r>
              <a:rPr lang="en"/>
              <a:t>Under “Courses you are taking” </a:t>
            </a:r>
            <a:endParaRPr/>
          </a:p>
          <a:p>
            <a:pPr marL="457200" lvl="0" indent="-311150" algn="l" rtl="0">
              <a:spcBef>
                <a:spcPts val="0"/>
              </a:spcBef>
              <a:spcAft>
                <a:spcPts val="0"/>
              </a:spcAft>
              <a:buSzPts val="1300"/>
              <a:buChar char="●"/>
            </a:pPr>
            <a:r>
              <a:rPr lang="en"/>
              <a:t>Start there! Lots of resources and help from the MOM community</a:t>
            </a:r>
            <a:endParaRPr/>
          </a:p>
          <a:p>
            <a:pPr marL="0" lvl="0" indent="0" algn="l" rtl="0">
              <a:spcBef>
                <a:spcPts val="1200"/>
              </a:spcBef>
              <a:spcAft>
                <a:spcPts val="1200"/>
              </a:spcAft>
              <a:buNone/>
            </a:pPr>
            <a:endParaRPr/>
          </a:p>
        </p:txBody>
      </p:sp>
      <p:pic>
        <p:nvPicPr>
          <p:cNvPr id="363" name="Google Shape;363;p26" descr="Screenshot of the :Training Course &amp; Support Course&quot; page on MyOpenMath"/>
          <p:cNvPicPr preferRelativeResize="0"/>
          <p:nvPr/>
        </p:nvPicPr>
        <p:blipFill>
          <a:blip r:embed="rId3">
            <a:alphaModFix/>
          </a:blip>
          <a:stretch>
            <a:fillRect/>
          </a:stretch>
        </p:blipFill>
        <p:spPr>
          <a:xfrm>
            <a:off x="4592700" y="1913650"/>
            <a:ext cx="4398899" cy="24077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Integrating MyOpenMath into your Canvas shell</a:t>
            </a:r>
            <a:endParaRPr/>
          </a:p>
        </p:txBody>
      </p:sp>
      <p:sp>
        <p:nvSpPr>
          <p:cNvPr id="369" name="Google Shape;369;p27"/>
          <p:cNvSpPr txBox="1">
            <a:spLocks noGrp="1"/>
          </p:cNvSpPr>
          <p:nvPr>
            <p:ph type="body" idx="1"/>
          </p:nvPr>
        </p:nvSpPr>
        <p:spPr>
          <a:xfrm>
            <a:off x="1303800" y="1961600"/>
            <a:ext cx="7030500" cy="2862600"/>
          </a:xfrm>
          <a:prstGeom prst="rect">
            <a:avLst/>
          </a:prstGeom>
        </p:spPr>
        <p:txBody>
          <a:bodyPr spcFirstLastPara="1" wrap="square" lIns="91425" tIns="91425" rIns="91425" bIns="91425" anchor="t" anchorCtr="0">
            <a:normAutofit/>
          </a:bodyPr>
          <a:lstStyle/>
          <a:p>
            <a:pPr marL="6858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In Canvas, go to Settings, then click the Apps tab</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Click on View App Configurations, then the +App button</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For Configuration type, select "By URL"</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For Name, enter MyOpenMath, or whatever you'd like</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For Consumer Key, enter:</a:t>
            </a:r>
            <a:r>
              <a:rPr lang="en">
                <a:solidFill>
                  <a:srgbClr val="000000"/>
                </a:solidFill>
                <a:latin typeface="Times"/>
                <a:ea typeface="Times"/>
                <a:cs typeface="Times"/>
                <a:sym typeface="Times"/>
              </a:rPr>
              <a:t> </a:t>
            </a:r>
            <a:r>
              <a:rPr lang="en">
                <a:solidFill>
                  <a:srgbClr val="000000"/>
                </a:solidFill>
                <a:latin typeface="Courier New"/>
                <a:ea typeface="Courier New"/>
                <a:cs typeface="Courier New"/>
                <a:sym typeface="Courier New"/>
              </a:rPr>
              <a:t>LTIkey_####_1</a:t>
            </a:r>
            <a:r>
              <a:rPr lang="en">
                <a:solidFill>
                  <a:srgbClr val="000000"/>
                </a:solidFill>
                <a:latin typeface="Times"/>
                <a:ea typeface="Times"/>
                <a:cs typeface="Times"/>
                <a:sym typeface="Times"/>
              </a:rPr>
              <a:t>, </a:t>
            </a:r>
            <a:r>
              <a:rPr lang="en">
                <a:solidFill>
                  <a:srgbClr val="000000"/>
                </a:solidFill>
                <a:latin typeface="Cambria"/>
                <a:ea typeface="Cambria"/>
                <a:cs typeface="Cambria"/>
                <a:sym typeface="Cambria"/>
              </a:rPr>
              <a:t>where</a:t>
            </a:r>
            <a:r>
              <a:rPr lang="en">
                <a:solidFill>
                  <a:srgbClr val="000000"/>
                </a:solidFill>
                <a:latin typeface="Times"/>
                <a:ea typeface="Times"/>
                <a:cs typeface="Times"/>
                <a:sym typeface="Times"/>
              </a:rPr>
              <a:t> #### </a:t>
            </a:r>
            <a:r>
              <a:rPr lang="en">
                <a:solidFill>
                  <a:srgbClr val="000000"/>
                </a:solidFill>
                <a:latin typeface="Cambria"/>
                <a:ea typeface="Cambria"/>
                <a:cs typeface="Cambria"/>
                <a:sym typeface="Cambria"/>
              </a:rPr>
              <a:t>is your Course ID</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For Shared Secret enter the secret shown in your MyOpenMath Course Settings</a:t>
            </a:r>
            <a:endParaRPr>
              <a:solidFill>
                <a:srgbClr val="000000"/>
              </a:solidFill>
              <a:latin typeface="Cambria"/>
              <a:ea typeface="Cambria"/>
              <a:cs typeface="Cambria"/>
              <a:sym typeface="Cambria"/>
            </a:endParaRPr>
          </a:p>
          <a:p>
            <a:pPr marL="685800" lvl="0" indent="-311150" algn="l" rtl="0">
              <a:lnSpc>
                <a:spcPct val="100000"/>
              </a:lnSpc>
              <a:spcBef>
                <a:spcPts val="0"/>
              </a:spcBef>
              <a:spcAft>
                <a:spcPts val="0"/>
              </a:spcAft>
              <a:buClr>
                <a:srgbClr val="000000"/>
              </a:buClr>
              <a:buSzPts val="1300"/>
              <a:buFont typeface="Times"/>
              <a:buChar char="●"/>
            </a:pPr>
            <a:r>
              <a:rPr lang="en">
                <a:solidFill>
                  <a:srgbClr val="000000"/>
                </a:solidFill>
                <a:latin typeface="Cambria"/>
                <a:ea typeface="Cambria"/>
                <a:cs typeface="Cambria"/>
                <a:sym typeface="Cambria"/>
              </a:rPr>
              <a:t>For the Config URL, enter</a:t>
            </a:r>
            <a:r>
              <a:rPr lang="en">
                <a:solidFill>
                  <a:srgbClr val="000000"/>
                </a:solidFill>
                <a:latin typeface="Times"/>
                <a:ea typeface="Times"/>
                <a:cs typeface="Times"/>
                <a:sym typeface="Times"/>
              </a:rPr>
              <a:t> </a:t>
            </a:r>
            <a:r>
              <a:rPr lang="en">
                <a:solidFill>
                  <a:srgbClr val="000000"/>
                </a:solidFill>
                <a:latin typeface="Courier New"/>
                <a:ea typeface="Courier New"/>
                <a:cs typeface="Courier New"/>
                <a:sym typeface="Courier New"/>
              </a:rPr>
              <a:t>https://www.myopenmath.com/canvas.php</a:t>
            </a:r>
            <a:endParaRPr>
              <a:solidFill>
                <a:srgbClr val="000000"/>
              </a:solidFill>
              <a:latin typeface="Times"/>
              <a:ea typeface="Times"/>
              <a:cs typeface="Times"/>
              <a:sym typeface="Times"/>
            </a:endParaRPr>
          </a:p>
          <a:p>
            <a:pPr marL="685800" lvl="0" indent="-311150" algn="l" rtl="0">
              <a:lnSpc>
                <a:spcPct val="100000"/>
              </a:lnSpc>
              <a:spcBef>
                <a:spcPts val="0"/>
              </a:spcBef>
              <a:spcAft>
                <a:spcPts val="0"/>
              </a:spcAft>
              <a:buClr>
                <a:srgbClr val="000000"/>
              </a:buClr>
              <a:buSzPts val="1300"/>
              <a:buFont typeface="Cambria"/>
              <a:buChar char="●"/>
            </a:pPr>
            <a:r>
              <a:rPr lang="en">
                <a:solidFill>
                  <a:srgbClr val="000000"/>
                </a:solidFill>
                <a:latin typeface="Cambria"/>
                <a:ea typeface="Cambria"/>
                <a:cs typeface="Cambria"/>
                <a:sym typeface="Cambria"/>
              </a:rPr>
              <a:t>Click Submit</a:t>
            </a:r>
            <a:endParaRPr>
              <a:solidFill>
                <a:srgbClr val="000000"/>
              </a:solidFill>
              <a:latin typeface="Cambria"/>
              <a:ea typeface="Cambria"/>
              <a:cs typeface="Cambria"/>
              <a:sym typeface="Cambria"/>
            </a:endParaRPr>
          </a:p>
          <a:p>
            <a:pPr marL="0" lvl="0" indent="0" algn="l" rtl="0">
              <a:spcBef>
                <a:spcPts val="14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2" name="Title 1">
            <a:extLst>
              <a:ext uri="{FF2B5EF4-FFF2-40B4-BE49-F238E27FC236}">
                <a16:creationId xmlns:a16="http://schemas.microsoft.com/office/drawing/2014/main" id="{3BFF789E-7E5D-16B2-7AD4-8F23F127076B}"/>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Screenshot of Canvas</a:t>
            </a:r>
          </a:p>
        </p:txBody>
      </p:sp>
      <p:pic>
        <p:nvPicPr>
          <p:cNvPr id="374" name="Google Shape;374;p28" descr="Screenshot of Canvas"/>
          <p:cNvPicPr preferRelativeResize="0"/>
          <p:nvPr/>
        </p:nvPicPr>
        <p:blipFill>
          <a:blip r:embed="rId3">
            <a:alphaModFix/>
          </a:blip>
          <a:stretch>
            <a:fillRect/>
          </a:stretch>
        </p:blipFill>
        <p:spPr>
          <a:xfrm>
            <a:off x="762000" y="152400"/>
            <a:ext cx="7711795"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create a link to an assignment in Canvas </a:t>
            </a:r>
            <a:endParaRPr/>
          </a:p>
        </p:txBody>
      </p:sp>
      <p:sp>
        <p:nvSpPr>
          <p:cNvPr id="380" name="Google Shape;380;p29"/>
          <p:cNvSpPr txBox="1">
            <a:spLocks noGrp="1"/>
          </p:cNvSpPr>
          <p:nvPr>
            <p:ph type="body" idx="1"/>
          </p:nvPr>
        </p:nvSpPr>
        <p:spPr>
          <a:xfrm>
            <a:off x="1303800" y="1554150"/>
            <a:ext cx="7614600" cy="3113400"/>
          </a:xfrm>
          <a:prstGeom prst="rect">
            <a:avLst/>
          </a:prstGeom>
        </p:spPr>
        <p:txBody>
          <a:bodyPr spcFirstLastPara="1" wrap="square" lIns="91425" tIns="91425" rIns="91425" bIns="91425" anchor="t" anchorCtr="0">
            <a:noAutofit/>
          </a:bodyPr>
          <a:lstStyle/>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Go to the Assignments page, and click +Assignment</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Under Submission Type, select "External Tool"</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Click on the "Find" button, then on the MyOpenMath tool (or whatever name you used when you created the tool)</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If this is your first time using this key and secret, MyOpenMath will ask you, the teacher, to sign into your MyOpenMath account. This is necessary to establish a connection between your LMS account and your MyOpenMath account. You will not need to do this step again, and students will not be asked to sign in and will not need a MyOpenMath account.</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If this is your first link from this course, MyOpenMath will ask you to select the MyOpenMath course you want to connect your LMS course with.</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Select the assignment you want to link to, and click Make Placement.</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Click the Select button</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Finish setting up the assignment in Canvas</a:t>
            </a:r>
            <a:endParaRPr>
              <a:solidFill>
                <a:srgbClr val="000000"/>
              </a:solidFill>
              <a:latin typeface="Cambria"/>
              <a:ea typeface="Cambria"/>
              <a:cs typeface="Cambria"/>
              <a:sym typeface="Cambria"/>
            </a:endParaRPr>
          </a:p>
          <a:p>
            <a:pPr marL="457200" lvl="0" indent="-311150" algn="l" rtl="0">
              <a:lnSpc>
                <a:spcPct val="100000"/>
              </a:lnSpc>
              <a:spcBef>
                <a:spcPts val="360"/>
              </a:spcBef>
              <a:spcAft>
                <a:spcPts val="0"/>
              </a:spcAft>
              <a:buClr>
                <a:srgbClr val="000000"/>
              </a:buClr>
              <a:buSzPts val="1300"/>
              <a:buFont typeface="Cambria"/>
              <a:buChar char="●"/>
            </a:pPr>
            <a:r>
              <a:rPr lang="en">
                <a:solidFill>
                  <a:srgbClr val="000000"/>
                </a:solidFill>
                <a:latin typeface="Cambria"/>
                <a:ea typeface="Cambria"/>
                <a:cs typeface="Cambria"/>
                <a:sym typeface="Cambria"/>
              </a:rPr>
              <a:t>Assignments set up this way will receive grade return from MyOpenMath</a:t>
            </a:r>
            <a:endParaRPr/>
          </a:p>
          <a:p>
            <a:pPr marL="0" lvl="0" indent="0" algn="l" rtl="0">
              <a:spcBef>
                <a:spcPts val="14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2" name="Title 1">
            <a:extLst>
              <a:ext uri="{FF2B5EF4-FFF2-40B4-BE49-F238E27FC236}">
                <a16:creationId xmlns:a16="http://schemas.microsoft.com/office/drawing/2014/main" id="{BF9F405F-833A-C106-F11C-6B5A387F3843}"/>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Screenshot of Canvas, Configuring External Tool</a:t>
            </a:r>
          </a:p>
        </p:txBody>
      </p:sp>
      <p:pic>
        <p:nvPicPr>
          <p:cNvPr id="385" name="Google Shape;385;p30" descr="Screenshot of Canvas"/>
          <p:cNvPicPr preferRelativeResize="0"/>
          <p:nvPr/>
        </p:nvPicPr>
        <p:blipFill>
          <a:blip r:embed="rId3">
            <a:alphaModFix/>
          </a:blip>
          <a:stretch>
            <a:fillRect/>
          </a:stretch>
        </p:blipFill>
        <p:spPr>
          <a:xfrm>
            <a:off x="1064775" y="289250"/>
            <a:ext cx="6869427" cy="4249800"/>
          </a:xfrm>
          <a:prstGeom prst="rect">
            <a:avLst/>
          </a:prstGeom>
          <a:noFill/>
          <a:ln>
            <a:noFill/>
          </a:ln>
        </p:spPr>
      </p:pic>
      <p:pic>
        <p:nvPicPr>
          <p:cNvPr id="386" name="Google Shape;386;p30" descr="Screenshot of Canvas"/>
          <p:cNvPicPr preferRelativeResize="0"/>
          <p:nvPr/>
        </p:nvPicPr>
        <p:blipFill>
          <a:blip r:embed="rId4">
            <a:alphaModFix/>
          </a:blip>
          <a:stretch>
            <a:fillRect/>
          </a:stretch>
        </p:blipFill>
        <p:spPr>
          <a:xfrm>
            <a:off x="2152475" y="734125"/>
            <a:ext cx="5260549" cy="32467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LTI Integration</a:t>
            </a:r>
            <a:endParaRPr/>
          </a:p>
        </p:txBody>
      </p:sp>
      <p:sp>
        <p:nvSpPr>
          <p:cNvPr id="392" name="Google Shape;392;p31"/>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For additional help, you can visit</a:t>
            </a:r>
            <a:endParaRPr/>
          </a:p>
          <a:p>
            <a:pPr marL="0" lvl="0" indent="0" algn="l" rtl="0">
              <a:spcBef>
                <a:spcPts val="1200"/>
              </a:spcBef>
              <a:spcAft>
                <a:spcPts val="0"/>
              </a:spcAft>
              <a:buNone/>
            </a:pPr>
            <a:r>
              <a:rPr lang="en" u="sng">
                <a:solidFill>
                  <a:schemeClr val="accent5"/>
                </a:solidFill>
                <a:hlinkClick r:id="rId3">
                  <a:extLst>
                    <a:ext uri="{A12FA001-AC4F-418D-AE19-62706E023703}">
                      <ahyp:hlinkClr xmlns:ahyp="http://schemas.microsoft.com/office/drawing/2018/hyperlinkcolor" val="tx"/>
                    </a:ext>
                  </a:extLst>
                </a:hlinkClick>
              </a:rPr>
              <a:t>https://www.myopenmath.com/help.php?section=lti</a:t>
            </a:r>
            <a:endParaRPr/>
          </a:p>
          <a:p>
            <a:pPr marL="0" lvl="0" indent="0" algn="l" rtl="0">
              <a:spcBef>
                <a:spcPts val="1200"/>
              </a:spcBef>
              <a:spcAft>
                <a:spcPts val="0"/>
              </a:spcAft>
              <a:buNone/>
            </a:pPr>
            <a:r>
              <a:rPr lang="en" u="sng">
                <a:solidFill>
                  <a:schemeClr val="accent5"/>
                </a:solidFill>
                <a:hlinkClick r:id="rId4">
                  <a:extLst>
                    <a:ext uri="{A12FA001-AC4F-418D-AE19-62706E023703}">
                      <ahyp:hlinkClr xmlns:ahyp="http://schemas.microsoft.com/office/drawing/2018/hyperlinkcolor" val="tx"/>
                    </a:ext>
                  </a:extLst>
                </a:hlinkClick>
              </a:rPr>
              <a:t>https://docs.google.com/document/d/19rF5SwoYlNz58hll63ExPLuZb-4GqlMH/edit?usp=sharing&amp;ouid=115502943412533578886&amp;rtpof=true&amp;sd=true</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are Open Educational Resources?</a:t>
            </a:r>
            <a:endParaRPr/>
          </a:p>
        </p:txBody>
      </p:sp>
      <p:sp>
        <p:nvSpPr>
          <p:cNvPr id="285" name="Google Shape;285;p1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Creative Commons defines OER as teaching, learning, and research materials that are either (a) in the public domain or (b) licensed in a manner that provides everyone with free and perpetual permission to engage in the 5R activities– retaining, remixing, revising, reusing and redistributing the resources.</a:t>
            </a:r>
            <a:endParaRPr sz="1600"/>
          </a:p>
          <a:p>
            <a:pPr marL="0" lvl="0" indent="0" algn="l" rtl="0">
              <a:spcBef>
                <a:spcPts val="1200"/>
              </a:spcBef>
              <a:spcAft>
                <a:spcPts val="0"/>
              </a:spcAft>
              <a:buNone/>
            </a:pPr>
            <a:r>
              <a:rPr lang="en"/>
              <a:t>-- Creative Commons</a:t>
            </a:r>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Explore existing content &amp;</a:t>
            </a:r>
            <a:endParaRPr/>
          </a:p>
          <a:p>
            <a:pPr marL="0" lvl="0" indent="0" algn="l" rtl="0">
              <a:spcBef>
                <a:spcPts val="0"/>
              </a:spcBef>
              <a:spcAft>
                <a:spcPts val="0"/>
              </a:spcAft>
              <a:buNone/>
            </a:pPr>
            <a:r>
              <a:rPr lang="en"/>
              <a:t>Create your own course</a:t>
            </a:r>
            <a:endParaRPr/>
          </a:p>
        </p:txBody>
      </p:sp>
      <p:sp>
        <p:nvSpPr>
          <p:cNvPr id="398" name="Google Shape;398;p32"/>
          <p:cNvSpPr txBox="1">
            <a:spLocks noGrp="1"/>
          </p:cNvSpPr>
          <p:nvPr>
            <p:ph type="body" idx="1"/>
          </p:nvPr>
        </p:nvSpPr>
        <p:spPr>
          <a:xfrm>
            <a:off x="1303800" y="1609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Select “Add New Course” from the Home page</a:t>
            </a:r>
            <a:endParaRPr/>
          </a:p>
        </p:txBody>
      </p:sp>
      <p:pic>
        <p:nvPicPr>
          <p:cNvPr id="399" name="Google Shape;399;p32" descr="Adding a new course page on MyOpenMath.com&#10;"/>
          <p:cNvPicPr preferRelativeResize="0"/>
          <p:nvPr/>
        </p:nvPicPr>
        <p:blipFill>
          <a:blip r:embed="rId3">
            <a:alphaModFix/>
          </a:blip>
          <a:stretch>
            <a:fillRect/>
          </a:stretch>
        </p:blipFill>
        <p:spPr>
          <a:xfrm>
            <a:off x="1447800" y="2162375"/>
            <a:ext cx="7142973" cy="2619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Exploring your new course</a:t>
            </a:r>
            <a:endParaRPr/>
          </a:p>
        </p:txBody>
      </p:sp>
      <p:sp>
        <p:nvSpPr>
          <p:cNvPr id="405" name="Google Shape;405;p33"/>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406" name="Google Shape;406;p33" descr="Screenshot of MyOpenMath"/>
          <p:cNvPicPr preferRelativeResize="0"/>
          <p:nvPr/>
        </p:nvPicPr>
        <p:blipFill>
          <a:blip r:embed="rId3">
            <a:alphaModFix/>
          </a:blip>
          <a:stretch>
            <a:fillRect/>
          </a:stretch>
        </p:blipFill>
        <p:spPr>
          <a:xfrm>
            <a:off x="2122600" y="1445475"/>
            <a:ext cx="5003848" cy="3269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Let’s explore some examples… </a:t>
            </a:r>
            <a:endParaRPr/>
          </a:p>
        </p:txBody>
      </p:sp>
      <p:sp>
        <p:nvSpPr>
          <p:cNvPr id="412" name="Google Shape;412;p34"/>
          <p:cNvSpPr txBox="1">
            <a:spLocks noGrp="1"/>
          </p:cNvSpPr>
          <p:nvPr>
            <p:ph type="body" idx="1"/>
          </p:nvPr>
        </p:nvSpPr>
        <p:spPr>
          <a:xfrm>
            <a:off x="1075200" y="1761450"/>
            <a:ext cx="30951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Course ID:</a:t>
            </a:r>
            <a:r>
              <a:rPr lang="en"/>
              <a:t> 141529</a:t>
            </a:r>
            <a:endParaRPr/>
          </a:p>
          <a:p>
            <a:pPr marL="0" lvl="0" indent="0" algn="l" rtl="0">
              <a:spcBef>
                <a:spcPts val="1200"/>
              </a:spcBef>
              <a:spcAft>
                <a:spcPts val="0"/>
              </a:spcAft>
              <a:buNone/>
            </a:pPr>
            <a:r>
              <a:rPr lang="en" b="1"/>
              <a:t>Course Name:</a:t>
            </a:r>
            <a:r>
              <a:rPr lang="en"/>
              <a:t> Intro to MyOpenMath</a:t>
            </a:r>
            <a:endParaRPr/>
          </a:p>
          <a:p>
            <a:pPr marL="0" lvl="0" indent="0" algn="l" rtl="0">
              <a:spcBef>
                <a:spcPts val="1200"/>
              </a:spcBef>
              <a:spcAft>
                <a:spcPts val="1200"/>
              </a:spcAft>
              <a:buNone/>
            </a:pPr>
            <a:r>
              <a:rPr lang="en" b="1"/>
              <a:t>Enrollment key</a:t>
            </a:r>
            <a:r>
              <a:rPr lang="en"/>
              <a:t>: mom_intro</a:t>
            </a:r>
            <a:endParaRPr/>
          </a:p>
        </p:txBody>
      </p:sp>
      <p:pic>
        <p:nvPicPr>
          <p:cNvPr id="413" name="Google Shape;413;p34" descr="Screenshot of MyOpenMath"/>
          <p:cNvPicPr preferRelativeResize="0"/>
          <p:nvPr/>
        </p:nvPicPr>
        <p:blipFill>
          <a:blip r:embed="rId3">
            <a:alphaModFix/>
          </a:blip>
          <a:stretch>
            <a:fillRect/>
          </a:stretch>
        </p:blipFill>
        <p:spPr>
          <a:xfrm>
            <a:off x="4155475" y="1520450"/>
            <a:ext cx="4671273" cy="30518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now?</a:t>
            </a:r>
            <a:endParaRPr/>
          </a:p>
        </p:txBody>
      </p:sp>
      <p:sp>
        <p:nvSpPr>
          <p:cNvPr id="419" name="Google Shape;419;p35"/>
          <p:cNvSpPr txBox="1">
            <a:spLocks noGrp="1"/>
          </p:cNvSpPr>
          <p:nvPr>
            <p:ph type="body" idx="1"/>
          </p:nvPr>
        </p:nvSpPr>
        <p:spPr>
          <a:xfrm>
            <a:off x="1303800" y="1761450"/>
            <a:ext cx="7030500" cy="2541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Explore existing content</a:t>
            </a:r>
            <a:endParaRPr/>
          </a:p>
          <a:p>
            <a:pPr marL="914400" lvl="1" indent="-298450" algn="l" rtl="0">
              <a:spcBef>
                <a:spcPts val="0"/>
              </a:spcBef>
              <a:spcAft>
                <a:spcPts val="0"/>
              </a:spcAft>
              <a:buSzPts val="1100"/>
              <a:buChar char="○"/>
            </a:pPr>
            <a:r>
              <a:rPr lang="en"/>
              <a:t>Most users don’t need to learn how to code problems, they can use existing resources, as is. </a:t>
            </a:r>
            <a:endParaRPr/>
          </a:p>
          <a:p>
            <a:pPr marL="914400" lvl="1" indent="-298450" algn="l" rtl="0">
              <a:spcBef>
                <a:spcPts val="0"/>
              </a:spcBef>
              <a:spcAft>
                <a:spcPts val="0"/>
              </a:spcAft>
              <a:buSzPts val="1100"/>
              <a:buChar char="○"/>
            </a:pPr>
            <a:r>
              <a:rPr lang="en"/>
              <a:t>A lot of </a:t>
            </a:r>
            <a:r>
              <a:rPr lang="en" u="sng">
                <a:solidFill>
                  <a:schemeClr val="accent5"/>
                </a:solidFill>
                <a:hlinkClick r:id="rId3">
                  <a:extLst>
                    <a:ext uri="{A12FA001-AC4F-418D-AE19-62706E023703}">
                      <ahyp:hlinkClr xmlns:ahyp="http://schemas.microsoft.com/office/drawing/2018/hyperlinkcolor" val="tx"/>
                    </a:ext>
                  </a:extLst>
                </a:hlinkClick>
              </a:rPr>
              <a:t>content for physics</a:t>
            </a:r>
            <a:r>
              <a:rPr lang="en"/>
              <a:t> was developed thanks to ASCCC OERI grants</a:t>
            </a:r>
            <a:endParaRPr/>
          </a:p>
          <a:p>
            <a:pPr marL="457200" lvl="0" indent="-311150" algn="l" rtl="0">
              <a:spcBef>
                <a:spcPts val="0"/>
              </a:spcBef>
              <a:spcAft>
                <a:spcPts val="0"/>
              </a:spcAft>
              <a:buSzPts val="1300"/>
              <a:buChar char="●"/>
            </a:pPr>
            <a:r>
              <a:rPr lang="en"/>
              <a:t>If you don’t find what you are looking for</a:t>
            </a:r>
            <a:endParaRPr/>
          </a:p>
          <a:p>
            <a:pPr marL="914400" lvl="1" indent="-298450" algn="l" rtl="0">
              <a:spcBef>
                <a:spcPts val="0"/>
              </a:spcBef>
              <a:spcAft>
                <a:spcPts val="0"/>
              </a:spcAft>
              <a:buSzPts val="1100"/>
              <a:buChar char="○"/>
            </a:pPr>
            <a:r>
              <a:rPr lang="en"/>
              <a:t>Ask the MOM community - a lot of people are developing content for various disciplines.</a:t>
            </a:r>
            <a:endParaRPr/>
          </a:p>
          <a:p>
            <a:pPr marL="914400" lvl="1" indent="-298450" algn="l" rtl="0">
              <a:spcBef>
                <a:spcPts val="0"/>
              </a:spcBef>
              <a:spcAft>
                <a:spcPts val="0"/>
              </a:spcAft>
              <a:buSzPts val="1100"/>
              <a:buChar char="○"/>
            </a:pPr>
            <a:r>
              <a:rPr lang="en"/>
              <a:t>Ask the OER/ZTC community </a:t>
            </a:r>
            <a:endParaRPr/>
          </a:p>
          <a:p>
            <a:pPr marL="1371600" lvl="2" indent="-298450" algn="l" rtl="0">
              <a:spcBef>
                <a:spcPts val="0"/>
              </a:spcBef>
              <a:spcAft>
                <a:spcPts val="0"/>
              </a:spcAft>
              <a:buSzPts val="1100"/>
              <a:buChar char="■"/>
            </a:pPr>
            <a:r>
              <a:rPr lang="en"/>
              <a:t>https://asccc-oeri.org/</a:t>
            </a:r>
            <a:endParaRPr/>
          </a:p>
          <a:p>
            <a:pPr marL="914400" lvl="1" indent="-298450" algn="l" rtl="0">
              <a:spcBef>
                <a:spcPts val="0"/>
              </a:spcBef>
              <a:spcAft>
                <a:spcPts val="0"/>
              </a:spcAft>
              <a:buSzPts val="1100"/>
              <a:buChar char="○"/>
            </a:pPr>
            <a:r>
              <a:rPr lang="en"/>
              <a:t>Talk to your colleagues, in your department and beyond. There may be funding available if you are interested in creating your own course templates</a:t>
            </a:r>
            <a:endParaRPr/>
          </a:p>
          <a:p>
            <a:pPr marL="137160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5R Permissions of OER</a:t>
            </a:r>
            <a:endParaRPr/>
          </a:p>
        </p:txBody>
      </p:sp>
      <p:sp>
        <p:nvSpPr>
          <p:cNvPr id="291" name="Google Shape;291;p15"/>
          <p:cNvSpPr txBox="1">
            <a:spLocks noGrp="1"/>
          </p:cNvSpPr>
          <p:nvPr>
            <p:ph type="body" idx="1"/>
          </p:nvPr>
        </p:nvSpPr>
        <p:spPr>
          <a:xfrm>
            <a:off x="422575" y="4520500"/>
            <a:ext cx="8332200" cy="2850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1025"/>
              <a:t>The framework, freely available under a Creative Commons Attribution 4.0 license (CC BY), was designed by Lumen Learning as the 5Rs </a:t>
            </a:r>
            <a:endParaRPr sz="1025"/>
          </a:p>
          <a:p>
            <a:pPr marL="0" lvl="0" indent="0" algn="l" rtl="0">
              <a:lnSpc>
                <a:spcPct val="95000"/>
              </a:lnSpc>
              <a:spcBef>
                <a:spcPts val="1200"/>
              </a:spcBef>
              <a:spcAft>
                <a:spcPts val="1200"/>
              </a:spcAft>
              <a:buSzPts val="275"/>
              <a:buNone/>
            </a:pPr>
            <a:endParaRPr sz="325"/>
          </a:p>
        </p:txBody>
      </p:sp>
      <p:pic>
        <p:nvPicPr>
          <p:cNvPr id="292" name="Google Shape;292;p15" descr="The 5R Permissions of OER Table"/>
          <p:cNvPicPr preferRelativeResize="0"/>
          <p:nvPr/>
        </p:nvPicPr>
        <p:blipFill>
          <a:blip r:embed="rId3">
            <a:alphaModFix/>
          </a:blip>
          <a:stretch>
            <a:fillRect/>
          </a:stretch>
        </p:blipFill>
        <p:spPr>
          <a:xfrm>
            <a:off x="1295400" y="1363450"/>
            <a:ext cx="6749951" cy="30362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6"/>
          <p:cNvSpPr txBox="1">
            <a:spLocks noGrp="1"/>
          </p:cNvSpPr>
          <p:nvPr>
            <p:ph type="title"/>
          </p:nvPr>
        </p:nvSpPr>
        <p:spPr>
          <a:xfrm>
            <a:off x="1728100" y="598575"/>
            <a:ext cx="31758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Traditional Textbook</a:t>
            </a:r>
            <a:endParaRPr/>
          </a:p>
        </p:txBody>
      </p:sp>
      <p:sp>
        <p:nvSpPr>
          <p:cNvPr id="298" name="Google Shape;298;p1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lnSpcReduction="20000"/>
          </a:bodyPr>
          <a:lstStyle/>
          <a:p>
            <a:pPr marL="457200" lvl="0" indent="-330200" algn="l" rtl="0">
              <a:spcBef>
                <a:spcPts val="0"/>
              </a:spcBef>
              <a:spcAft>
                <a:spcPts val="0"/>
              </a:spcAft>
              <a:buSzPts val="1600"/>
              <a:buChar char="●"/>
            </a:pPr>
            <a:r>
              <a:rPr lang="en" sz="1600"/>
              <a:t>Publishing company owns copyright and sells book for profit</a:t>
            </a:r>
            <a:endParaRPr sz="1600"/>
          </a:p>
          <a:p>
            <a:pPr marL="457200" lvl="0" indent="-330200" algn="l" rtl="0">
              <a:spcBef>
                <a:spcPts val="0"/>
              </a:spcBef>
              <a:spcAft>
                <a:spcPts val="0"/>
              </a:spcAft>
              <a:buSzPts val="1600"/>
              <a:buChar char="●"/>
            </a:pPr>
            <a:r>
              <a:rPr lang="en" sz="1600"/>
              <a:t>Cannot copy, scan, or share without permission </a:t>
            </a:r>
            <a:endParaRPr sz="1600"/>
          </a:p>
          <a:p>
            <a:pPr marL="457200" lvl="0" indent="-330200" algn="l" rtl="0">
              <a:spcBef>
                <a:spcPts val="0"/>
              </a:spcBef>
              <a:spcAft>
                <a:spcPts val="0"/>
              </a:spcAft>
              <a:buSzPts val="1600"/>
              <a:buChar char="●"/>
            </a:pPr>
            <a:r>
              <a:rPr lang="en" sz="1600"/>
              <a:t>One student = one copy</a:t>
            </a:r>
            <a:endParaRPr sz="1600"/>
          </a:p>
          <a:p>
            <a:pPr marL="457200" lvl="0" indent="-330200" algn="l" rtl="0">
              <a:spcBef>
                <a:spcPts val="0"/>
              </a:spcBef>
              <a:spcAft>
                <a:spcPts val="0"/>
              </a:spcAft>
              <a:buSzPts val="1600"/>
              <a:buChar char="●"/>
            </a:pPr>
            <a:r>
              <a:rPr lang="en" sz="1600"/>
              <a:t>Cannot change (revise or edit) material</a:t>
            </a:r>
            <a:endParaRPr sz="1600"/>
          </a:p>
          <a:p>
            <a:pPr marL="0" lvl="0" indent="0" algn="l" rtl="0">
              <a:spcBef>
                <a:spcPts val="1200"/>
              </a:spcBef>
              <a:spcAft>
                <a:spcPts val="1200"/>
              </a:spcAft>
              <a:buNone/>
            </a:pPr>
            <a:endParaRPr/>
          </a:p>
        </p:txBody>
      </p:sp>
      <p:sp>
        <p:nvSpPr>
          <p:cNvPr id="299" name="Google Shape;299;p16"/>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No one making a profit</a:t>
            </a:r>
            <a:endParaRPr sz="1600"/>
          </a:p>
          <a:p>
            <a:pPr marL="457200" lvl="0" indent="-330200" algn="l" rtl="0">
              <a:spcBef>
                <a:spcPts val="0"/>
              </a:spcBef>
              <a:spcAft>
                <a:spcPts val="0"/>
              </a:spcAft>
              <a:buSzPts val="1600"/>
              <a:buChar char="●"/>
            </a:pPr>
            <a:r>
              <a:rPr lang="en" sz="1600"/>
              <a:t>Freely and instantly available online</a:t>
            </a:r>
            <a:endParaRPr sz="1600"/>
          </a:p>
          <a:p>
            <a:pPr marL="457200" lvl="0" indent="-330200" algn="l" rtl="0">
              <a:spcBef>
                <a:spcPts val="0"/>
              </a:spcBef>
              <a:spcAft>
                <a:spcPts val="0"/>
              </a:spcAft>
              <a:buSzPts val="1600"/>
              <a:buChar char="●"/>
            </a:pPr>
            <a:r>
              <a:rPr lang="en" sz="1600"/>
              <a:t>Copy, scan, share, as much as needed</a:t>
            </a:r>
            <a:endParaRPr sz="1600"/>
          </a:p>
          <a:p>
            <a:pPr marL="457200" lvl="0" indent="-330200" algn="l" rtl="0">
              <a:spcBef>
                <a:spcPts val="0"/>
              </a:spcBef>
              <a:spcAft>
                <a:spcPts val="0"/>
              </a:spcAft>
              <a:buSzPts val="1600"/>
              <a:buChar char="●"/>
            </a:pPr>
            <a:r>
              <a:rPr lang="en" sz="1600"/>
              <a:t>Edit, revise, modify (depending on the license)</a:t>
            </a:r>
            <a:endParaRPr sz="1600"/>
          </a:p>
          <a:p>
            <a:pPr marL="0" lvl="0" indent="0" algn="l" rtl="0">
              <a:spcBef>
                <a:spcPts val="1200"/>
              </a:spcBef>
              <a:spcAft>
                <a:spcPts val="1200"/>
              </a:spcAft>
              <a:buNone/>
            </a:pPr>
            <a:endParaRPr/>
          </a:p>
        </p:txBody>
      </p:sp>
      <p:sp>
        <p:nvSpPr>
          <p:cNvPr id="300" name="Google Shape;300;p16"/>
          <p:cNvSpPr txBox="1">
            <a:spLocks noGrp="1"/>
          </p:cNvSpPr>
          <p:nvPr>
            <p:ph type="title"/>
          </p:nvPr>
        </p:nvSpPr>
        <p:spPr>
          <a:xfrm>
            <a:off x="5527600" y="598575"/>
            <a:ext cx="31101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Why Use OER?</a:t>
            </a:r>
            <a:endParaRPr/>
          </a:p>
        </p:txBody>
      </p:sp>
      <p:sp>
        <p:nvSpPr>
          <p:cNvPr id="306" name="Google Shape;306;p17"/>
          <p:cNvSpPr txBox="1">
            <a:spLocks noGrp="1"/>
          </p:cNvSpPr>
          <p:nvPr>
            <p:ph type="body" idx="1"/>
          </p:nvPr>
        </p:nvSpPr>
        <p:spPr>
          <a:xfrm>
            <a:off x="1303800" y="1990050"/>
            <a:ext cx="7405200" cy="2541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Free - students need extra financial help right now</a:t>
            </a:r>
            <a:endParaRPr sz="1800"/>
          </a:p>
          <a:p>
            <a:pPr marL="457200" lvl="0" indent="-342900" algn="l" rtl="0">
              <a:spcBef>
                <a:spcPts val="0"/>
              </a:spcBef>
              <a:spcAft>
                <a:spcPts val="0"/>
              </a:spcAft>
              <a:buSzPts val="1800"/>
              <a:buChar char="●"/>
            </a:pPr>
            <a:r>
              <a:rPr lang="en" sz="1800"/>
              <a:t>Instant access - no waiting for books to arrive</a:t>
            </a:r>
            <a:endParaRPr sz="1800"/>
          </a:p>
          <a:p>
            <a:pPr marL="457200" lvl="0" indent="-342900" algn="l" rtl="0">
              <a:spcBef>
                <a:spcPts val="0"/>
              </a:spcBef>
              <a:spcAft>
                <a:spcPts val="0"/>
              </a:spcAft>
              <a:buSzPts val="1800"/>
              <a:buChar char="●"/>
            </a:pPr>
            <a:r>
              <a:rPr lang="en" sz="1800"/>
              <a:t>Takes guessing game out of copyright and fair use</a:t>
            </a:r>
            <a:endParaRPr sz="1800"/>
          </a:p>
          <a:p>
            <a:pPr marL="457200" lvl="0" indent="-342900" algn="l" rtl="0">
              <a:spcBef>
                <a:spcPts val="0"/>
              </a:spcBef>
              <a:spcAft>
                <a:spcPts val="0"/>
              </a:spcAft>
              <a:buSzPts val="1800"/>
              <a:buChar char="●"/>
            </a:pPr>
            <a:r>
              <a:rPr lang="en" sz="1800"/>
              <a:t>Perfect for online classes - many can be integrated into Canvas</a:t>
            </a:r>
            <a:endParaRPr sz="1800"/>
          </a:p>
          <a:p>
            <a:pPr marL="457200" lvl="0" indent="-342900" algn="l" rtl="0">
              <a:spcBef>
                <a:spcPts val="0"/>
              </a:spcBef>
              <a:spcAft>
                <a:spcPts val="0"/>
              </a:spcAft>
              <a:buSzPts val="1800"/>
              <a:buChar char="●"/>
            </a:pPr>
            <a:r>
              <a:rPr lang="en" sz="1800"/>
              <a:t>Many have a print option</a:t>
            </a:r>
            <a:endParaRPr sz="1800"/>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do you know if something is OER and not just free?</a:t>
            </a:r>
            <a:endParaRPr/>
          </a:p>
        </p:txBody>
      </p:sp>
      <p:sp>
        <p:nvSpPr>
          <p:cNvPr id="312" name="Google Shape;312;p18"/>
          <p:cNvSpPr txBox="1">
            <a:spLocks noGrp="1"/>
          </p:cNvSpPr>
          <p:nvPr>
            <p:ph type="body" idx="1"/>
          </p:nvPr>
        </p:nvSpPr>
        <p:spPr>
          <a:xfrm>
            <a:off x="1303800" y="1990050"/>
            <a:ext cx="7030500" cy="5817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1612"/>
              <a:t>Look for Creative Commons licenses:</a:t>
            </a:r>
            <a:endParaRPr sz="1612"/>
          </a:p>
          <a:p>
            <a:pPr marL="0" lvl="0" indent="0" algn="l" rtl="0">
              <a:lnSpc>
                <a:spcPct val="95000"/>
              </a:lnSpc>
              <a:spcBef>
                <a:spcPts val="1200"/>
              </a:spcBef>
              <a:spcAft>
                <a:spcPts val="1200"/>
              </a:spcAft>
              <a:buSzPts val="688"/>
              <a:buNone/>
            </a:pPr>
            <a:endParaRPr sz="812"/>
          </a:p>
        </p:txBody>
      </p:sp>
      <p:pic>
        <p:nvPicPr>
          <p:cNvPr id="313" name="Google Shape;313;p18" descr="Logos of the CC Licensing"/>
          <p:cNvPicPr preferRelativeResize="0"/>
          <p:nvPr/>
        </p:nvPicPr>
        <p:blipFill>
          <a:blip r:embed="rId3">
            <a:alphaModFix/>
          </a:blip>
          <a:stretch>
            <a:fillRect/>
          </a:stretch>
        </p:blipFill>
        <p:spPr>
          <a:xfrm>
            <a:off x="2475900" y="2636500"/>
            <a:ext cx="4106463" cy="2266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OER and Physics: Where to start?</a:t>
            </a:r>
            <a:endParaRPr/>
          </a:p>
        </p:txBody>
      </p:sp>
      <p:sp>
        <p:nvSpPr>
          <p:cNvPr id="319" name="Google Shape;319;p19"/>
          <p:cNvSpPr txBox="1">
            <a:spLocks noGrp="1"/>
          </p:cNvSpPr>
          <p:nvPr>
            <p:ph type="body" idx="1"/>
          </p:nvPr>
        </p:nvSpPr>
        <p:spPr>
          <a:xfrm>
            <a:off x="1303800" y="1533525"/>
            <a:ext cx="7622700" cy="35019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SzPts val="1900"/>
              <a:buChar char="●"/>
            </a:pPr>
            <a:r>
              <a:rPr lang="en" sz="1900"/>
              <a:t>Start here: </a:t>
            </a:r>
            <a:r>
              <a:rPr lang="en" sz="1900" u="sng">
                <a:solidFill>
                  <a:schemeClr val="hlink"/>
                </a:solidFill>
                <a:hlinkClick r:id="rId3"/>
              </a:rPr>
              <a:t>https://asccc-oeri.org</a:t>
            </a:r>
            <a:endParaRPr sz="1900"/>
          </a:p>
          <a:p>
            <a:pPr marL="914400" lvl="1" indent="-336550" algn="l" rtl="0">
              <a:spcBef>
                <a:spcPts val="0"/>
              </a:spcBef>
              <a:spcAft>
                <a:spcPts val="0"/>
              </a:spcAft>
              <a:buSzPts val="1700"/>
              <a:buChar char="○"/>
            </a:pPr>
            <a:r>
              <a:rPr lang="en" sz="1700"/>
              <a:t>In particular: </a:t>
            </a:r>
            <a:r>
              <a:rPr lang="en" sz="1700" u="sng">
                <a:solidFill>
                  <a:schemeClr val="hlink"/>
                </a:solidFill>
                <a:hlinkClick r:id="rId4"/>
              </a:rPr>
              <a:t>https://asccc-oeri.org/open-educational-resources-and-physics/</a:t>
            </a:r>
            <a:endParaRPr sz="1700"/>
          </a:p>
          <a:p>
            <a:pPr marL="457200" lvl="0" indent="-349250" algn="l" rtl="0">
              <a:spcBef>
                <a:spcPts val="0"/>
              </a:spcBef>
              <a:spcAft>
                <a:spcPts val="0"/>
              </a:spcAft>
              <a:buSzPts val="1900"/>
              <a:buChar char="●"/>
            </a:pPr>
            <a:r>
              <a:rPr lang="en" sz="1900"/>
              <a:t>Also past webinars  </a:t>
            </a:r>
            <a:endParaRPr sz="1900"/>
          </a:p>
          <a:p>
            <a:pPr marL="914400" lvl="1" indent="-336550" algn="l" rtl="0">
              <a:spcBef>
                <a:spcPts val="0"/>
              </a:spcBef>
              <a:spcAft>
                <a:spcPts val="0"/>
              </a:spcAft>
              <a:buSzPts val="1700"/>
              <a:buChar char="○"/>
            </a:pPr>
            <a:r>
              <a:rPr lang="en" sz="1700"/>
              <a:t>Andrew Park: </a:t>
            </a:r>
            <a:r>
              <a:rPr lang="en" sz="1700" u="sng">
                <a:solidFill>
                  <a:schemeClr val="hlink"/>
                </a:solidFill>
                <a:hlinkClick r:id="rId5"/>
              </a:rPr>
              <a:t>https://asccc-oeri.org/2020/04/16/webinar-oer-for-physics/</a:t>
            </a:r>
            <a:endParaRPr sz="1700"/>
          </a:p>
          <a:p>
            <a:pPr marL="914400" lvl="1" indent="-336550" algn="l" rtl="0">
              <a:spcBef>
                <a:spcPts val="0"/>
              </a:spcBef>
              <a:spcAft>
                <a:spcPts val="0"/>
              </a:spcAft>
              <a:buSzPts val="1700"/>
              <a:buChar char="○"/>
            </a:pPr>
            <a:r>
              <a:rPr lang="en" sz="1700"/>
              <a:t>Emilie Hein: </a:t>
            </a:r>
            <a:r>
              <a:rPr lang="en" sz="1700" u="sng">
                <a:solidFill>
                  <a:schemeClr val="hlink"/>
                </a:solidFill>
                <a:hlinkClick r:id="rId6"/>
              </a:rPr>
              <a:t>https://asccc-oeri.org/2021/04/05/oer-and-physics/</a:t>
            </a:r>
            <a:endParaRPr sz="1700"/>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Example: OpenStax Physics + MyOpenMath + Canvas</a:t>
            </a:r>
            <a:endParaRPr/>
          </a:p>
        </p:txBody>
      </p:sp>
      <p:sp>
        <p:nvSpPr>
          <p:cNvPr id="325" name="Google Shape;325;p20"/>
          <p:cNvSpPr txBox="1">
            <a:spLocks noGrp="1"/>
          </p:cNvSpPr>
          <p:nvPr>
            <p:ph type="body" idx="1"/>
          </p:nvPr>
        </p:nvSpPr>
        <p:spPr>
          <a:xfrm>
            <a:off x="1303800" y="1761450"/>
            <a:ext cx="7691400" cy="2541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Complete problem sets are available for </a:t>
            </a:r>
            <a:endParaRPr sz="1600"/>
          </a:p>
          <a:p>
            <a:pPr marL="914400" lvl="1" indent="-317500" algn="l" rtl="0">
              <a:spcBef>
                <a:spcPts val="0"/>
              </a:spcBef>
              <a:spcAft>
                <a:spcPts val="0"/>
              </a:spcAft>
              <a:buSzPts val="1400"/>
              <a:buChar char="○"/>
            </a:pPr>
            <a:r>
              <a:rPr lang="en" sz="1400"/>
              <a:t>OpenStax College Physics (C-ID PHYS 105 and 110)</a:t>
            </a:r>
            <a:endParaRPr sz="1400"/>
          </a:p>
          <a:p>
            <a:pPr marL="914400" lvl="1" indent="-317500" algn="l" rtl="0">
              <a:spcBef>
                <a:spcPts val="0"/>
              </a:spcBef>
              <a:spcAft>
                <a:spcPts val="0"/>
              </a:spcAft>
              <a:buSzPts val="1400"/>
              <a:buChar char="○"/>
            </a:pPr>
            <a:r>
              <a:rPr lang="en" sz="1400"/>
              <a:t>OpenStax University Physics, Volumes 1, 2 and 3 (C-ID 205, 210 and 215)</a:t>
            </a:r>
            <a:endParaRPr sz="1400"/>
          </a:p>
          <a:p>
            <a:pPr marL="457200" lvl="0" indent="-330200" algn="l" rtl="0">
              <a:spcBef>
                <a:spcPts val="0"/>
              </a:spcBef>
              <a:spcAft>
                <a:spcPts val="0"/>
              </a:spcAft>
              <a:buSzPts val="1600"/>
              <a:buChar char="●"/>
            </a:pPr>
            <a:r>
              <a:rPr lang="en" sz="1600"/>
              <a:t>PHYS 105 – Course ID: 113568, Enrollment Key: CollegePHYS1.2</a:t>
            </a:r>
            <a:endParaRPr sz="1600"/>
          </a:p>
          <a:p>
            <a:pPr marL="457200" lvl="0" indent="-330200" algn="l" rtl="0">
              <a:spcBef>
                <a:spcPts val="0"/>
              </a:spcBef>
              <a:spcAft>
                <a:spcPts val="0"/>
              </a:spcAft>
              <a:buSzPts val="1600"/>
              <a:buChar char="●"/>
            </a:pPr>
            <a:r>
              <a:rPr lang="en" sz="1600"/>
              <a:t>PHYS 110 – Course ID: 127338, Enrollment Key: CollegePHYS2.2</a:t>
            </a:r>
            <a:endParaRPr sz="1600"/>
          </a:p>
          <a:p>
            <a:pPr marL="457200" lvl="0" indent="-330200" algn="l" rtl="0">
              <a:spcBef>
                <a:spcPts val="0"/>
              </a:spcBef>
              <a:spcAft>
                <a:spcPts val="0"/>
              </a:spcAft>
              <a:buSzPts val="1600"/>
              <a:buChar char="●"/>
            </a:pPr>
            <a:r>
              <a:rPr lang="en" sz="1600"/>
              <a:t>PHYS 205 – Course ID: 138465, Enrollment Key: cid.205.template</a:t>
            </a:r>
            <a:endParaRPr sz="1600"/>
          </a:p>
          <a:p>
            <a:pPr marL="457200" lvl="0" indent="-330200" algn="l" rtl="0">
              <a:spcBef>
                <a:spcPts val="0"/>
              </a:spcBef>
              <a:spcAft>
                <a:spcPts val="0"/>
              </a:spcAft>
              <a:buSzPts val="1600"/>
              <a:buChar char="●"/>
            </a:pPr>
            <a:r>
              <a:rPr lang="en" sz="1600"/>
              <a:t>PHYS 210 – Course ID: 138466, Enrollment Key: cid.210.template</a:t>
            </a:r>
            <a:endParaRPr sz="1600"/>
          </a:p>
          <a:p>
            <a:pPr marL="457200" lvl="0" indent="-330200" algn="l" rtl="0">
              <a:spcBef>
                <a:spcPts val="0"/>
              </a:spcBef>
              <a:spcAft>
                <a:spcPts val="0"/>
              </a:spcAft>
              <a:buSzPts val="1600"/>
              <a:buChar char="●"/>
            </a:pPr>
            <a:r>
              <a:rPr lang="en" sz="1600"/>
              <a:t>PHYS 215-OpenStax – Course ID: 138468, Enrollment Key: cid.215.template</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Additional Resources</a:t>
            </a:r>
            <a:endParaRPr/>
          </a:p>
        </p:txBody>
      </p:sp>
      <p:sp>
        <p:nvSpPr>
          <p:cNvPr id="331" name="Google Shape;331;p21"/>
          <p:cNvSpPr txBox="1">
            <a:spLocks noGrp="1"/>
          </p:cNvSpPr>
          <p:nvPr>
            <p:ph type="body" idx="1"/>
          </p:nvPr>
        </p:nvSpPr>
        <p:spPr>
          <a:xfrm>
            <a:off x="1303800" y="1609050"/>
            <a:ext cx="7030500" cy="2541600"/>
          </a:xfrm>
          <a:prstGeom prst="rect">
            <a:avLst/>
          </a:prstGeom>
        </p:spPr>
        <p:txBody>
          <a:bodyPr spcFirstLastPara="1" wrap="square" lIns="91425" tIns="91425" rIns="91425" bIns="91425" anchor="t" anchorCtr="0">
            <a:noAutofit/>
          </a:bodyPr>
          <a:lstStyle/>
          <a:p>
            <a:pPr marL="457200" lvl="0" indent="-330200" algn="l" rtl="0">
              <a:lnSpc>
                <a:spcPct val="95000"/>
              </a:lnSpc>
              <a:spcBef>
                <a:spcPts val="1000"/>
              </a:spcBef>
              <a:spcAft>
                <a:spcPts val="0"/>
              </a:spcAft>
              <a:buSzPts val="1600"/>
              <a:buChar char="●"/>
            </a:pPr>
            <a:r>
              <a:rPr lang="en" sz="1600"/>
              <a:t>Join the Google Group: ASCCC OERI Physics</a:t>
            </a:r>
            <a:endParaRPr sz="1600"/>
          </a:p>
          <a:p>
            <a:pPr marL="457200" lvl="0" indent="-330200" algn="l" rtl="0">
              <a:lnSpc>
                <a:spcPct val="95000"/>
              </a:lnSpc>
              <a:spcBef>
                <a:spcPts val="0"/>
              </a:spcBef>
              <a:spcAft>
                <a:spcPts val="0"/>
              </a:spcAft>
              <a:buSzPts val="1600"/>
              <a:buChar char="●"/>
            </a:pPr>
            <a:r>
              <a:rPr lang="en" sz="1600" u="sng">
                <a:solidFill>
                  <a:schemeClr val="hlink"/>
                </a:solidFill>
                <a:hlinkClick r:id="rId3"/>
              </a:rPr>
              <a:t>Cool4ED</a:t>
            </a:r>
            <a:endParaRPr sz="1600" u="sng">
              <a:solidFill>
                <a:schemeClr val="hlink"/>
              </a:solidFill>
            </a:endParaRPr>
          </a:p>
          <a:p>
            <a:pPr marL="457200" lvl="0" indent="-330200" algn="l" rtl="0">
              <a:lnSpc>
                <a:spcPct val="95000"/>
              </a:lnSpc>
              <a:spcBef>
                <a:spcPts val="0"/>
              </a:spcBef>
              <a:spcAft>
                <a:spcPts val="0"/>
              </a:spcAft>
              <a:buSzPts val="1600"/>
              <a:buChar char="●"/>
            </a:pPr>
            <a:r>
              <a:rPr lang="en" sz="1600" u="sng">
                <a:solidFill>
                  <a:schemeClr val="hlink"/>
                </a:solidFill>
                <a:hlinkClick r:id="rId4"/>
              </a:rPr>
              <a:t>MERLOT</a:t>
            </a:r>
            <a:endParaRPr sz="1600" u="sng">
              <a:solidFill>
                <a:schemeClr val="hlink"/>
              </a:solidFill>
            </a:endParaRPr>
          </a:p>
          <a:p>
            <a:pPr marL="457200" lvl="0" indent="-330200" algn="l" rtl="0">
              <a:lnSpc>
                <a:spcPct val="95000"/>
              </a:lnSpc>
              <a:spcBef>
                <a:spcPts val="0"/>
              </a:spcBef>
              <a:spcAft>
                <a:spcPts val="0"/>
              </a:spcAft>
              <a:buSzPts val="1600"/>
              <a:buChar char="●"/>
            </a:pPr>
            <a:r>
              <a:rPr lang="en" sz="1600" u="sng">
                <a:solidFill>
                  <a:schemeClr val="hlink"/>
                </a:solidFill>
                <a:hlinkClick r:id="rId5"/>
              </a:rPr>
              <a:t>OER Commons</a:t>
            </a:r>
            <a:endParaRPr sz="1600" u="sng">
              <a:solidFill>
                <a:schemeClr val="hlink"/>
              </a:solidFill>
            </a:endParaRPr>
          </a:p>
          <a:p>
            <a:pPr marL="457200" lvl="0" indent="-330200" algn="l" rtl="0">
              <a:lnSpc>
                <a:spcPct val="95000"/>
              </a:lnSpc>
              <a:spcBef>
                <a:spcPts val="0"/>
              </a:spcBef>
              <a:spcAft>
                <a:spcPts val="0"/>
              </a:spcAft>
              <a:buSzPts val="1600"/>
              <a:buChar char="●"/>
            </a:pPr>
            <a:r>
              <a:rPr lang="en" sz="1600" u="sng">
                <a:solidFill>
                  <a:schemeClr val="hlink"/>
                </a:solidFill>
                <a:hlinkClick r:id="rId6"/>
              </a:rPr>
              <a:t>LibreTexts</a:t>
            </a:r>
            <a:endParaRPr sz="1600" u="sng">
              <a:solidFill>
                <a:schemeClr val="hlink"/>
              </a:solidFill>
            </a:endParaRPr>
          </a:p>
          <a:p>
            <a:pPr marL="457200" lvl="0" indent="-330200" algn="l" rtl="0">
              <a:lnSpc>
                <a:spcPct val="95000"/>
              </a:lnSpc>
              <a:spcBef>
                <a:spcPts val="0"/>
              </a:spcBef>
              <a:spcAft>
                <a:spcPts val="0"/>
              </a:spcAft>
              <a:buClr>
                <a:srgbClr val="404040"/>
              </a:buClr>
              <a:buSzPts val="1600"/>
              <a:buChar char="●"/>
            </a:pPr>
            <a:r>
              <a:rPr lang="en" sz="1600">
                <a:solidFill>
                  <a:srgbClr val="404040"/>
                </a:solidFill>
              </a:rPr>
              <a:t>And more …</a:t>
            </a:r>
            <a:endParaRPr sz="1600">
              <a:solidFill>
                <a:srgbClr val="404040"/>
              </a:solidFill>
            </a:endParaRPr>
          </a:p>
          <a:p>
            <a:pPr marL="914400" lvl="1" indent="-318135" algn="l" rtl="0">
              <a:lnSpc>
                <a:spcPct val="95000"/>
              </a:lnSpc>
              <a:spcBef>
                <a:spcPts val="0"/>
              </a:spcBef>
              <a:spcAft>
                <a:spcPts val="0"/>
              </a:spcAft>
              <a:buSzPts val="1410"/>
              <a:buChar char="○"/>
            </a:pPr>
            <a:r>
              <a:rPr lang="en" sz="1410" u="sng">
                <a:solidFill>
                  <a:schemeClr val="hlink"/>
                </a:solidFill>
                <a:hlinkClick r:id="rId7"/>
              </a:rPr>
              <a:t>ComPADRE Resources and Services for Physics Education</a:t>
            </a:r>
            <a:endParaRPr sz="1410" u="sng">
              <a:solidFill>
                <a:schemeClr val="hlink"/>
              </a:solidFill>
            </a:endParaRPr>
          </a:p>
          <a:p>
            <a:pPr marL="914400" lvl="1" indent="-318135" algn="l" rtl="0">
              <a:lnSpc>
                <a:spcPct val="95000"/>
              </a:lnSpc>
              <a:spcBef>
                <a:spcPts val="0"/>
              </a:spcBef>
              <a:spcAft>
                <a:spcPts val="0"/>
              </a:spcAft>
              <a:buClr>
                <a:srgbClr val="404040"/>
              </a:buClr>
              <a:buSzPts val="1410"/>
              <a:buChar char="○"/>
            </a:pPr>
            <a:r>
              <a:rPr lang="en" sz="1410">
                <a:solidFill>
                  <a:srgbClr val="404040"/>
                </a:solidFill>
              </a:rPr>
              <a:t>Simulations</a:t>
            </a:r>
            <a:endParaRPr sz="1410">
              <a:solidFill>
                <a:srgbClr val="404040"/>
              </a:solidFill>
            </a:endParaRPr>
          </a:p>
          <a:p>
            <a:pPr marL="1371600" lvl="2" indent="-311150" algn="l" rtl="0">
              <a:lnSpc>
                <a:spcPct val="95000"/>
              </a:lnSpc>
              <a:spcBef>
                <a:spcPts val="0"/>
              </a:spcBef>
              <a:spcAft>
                <a:spcPts val="0"/>
              </a:spcAft>
              <a:buSzPts val="1300"/>
              <a:buChar char="■"/>
            </a:pPr>
            <a:r>
              <a:rPr lang="en" sz="1300" u="sng">
                <a:solidFill>
                  <a:schemeClr val="hlink"/>
                </a:solidFill>
                <a:hlinkClick r:id="rId8"/>
              </a:rPr>
              <a:t>PhET</a:t>
            </a:r>
            <a:endParaRPr sz="1300" u="sng">
              <a:solidFill>
                <a:schemeClr val="hlink"/>
              </a:solidFill>
            </a:endParaRPr>
          </a:p>
          <a:p>
            <a:pPr marL="914400" lvl="1" indent="-318135" algn="l" rtl="0">
              <a:lnSpc>
                <a:spcPct val="95000"/>
              </a:lnSpc>
              <a:spcBef>
                <a:spcPts val="0"/>
              </a:spcBef>
              <a:spcAft>
                <a:spcPts val="0"/>
              </a:spcAft>
              <a:buClr>
                <a:srgbClr val="404040"/>
              </a:buClr>
              <a:buSzPts val="1410"/>
              <a:buChar char="○"/>
            </a:pPr>
            <a:r>
              <a:rPr lang="en" sz="1410">
                <a:solidFill>
                  <a:srgbClr val="404040"/>
                </a:solidFill>
              </a:rPr>
              <a:t>Videos</a:t>
            </a:r>
            <a:endParaRPr sz="1410">
              <a:solidFill>
                <a:srgbClr val="404040"/>
              </a:solidFill>
            </a:endParaRPr>
          </a:p>
          <a:p>
            <a:pPr marL="1371600" lvl="2" indent="-311150" algn="l" rtl="0">
              <a:lnSpc>
                <a:spcPct val="95000"/>
              </a:lnSpc>
              <a:spcBef>
                <a:spcPts val="0"/>
              </a:spcBef>
              <a:spcAft>
                <a:spcPts val="0"/>
              </a:spcAft>
              <a:buSzPts val="1300"/>
              <a:buChar char="■"/>
            </a:pPr>
            <a:r>
              <a:rPr lang="en" sz="1300" u="sng">
                <a:solidFill>
                  <a:schemeClr val="hlink"/>
                </a:solidFill>
                <a:hlinkClick r:id="rId9"/>
              </a:rPr>
              <a:t>OpenStax's Concept Trailers</a:t>
            </a:r>
            <a:endParaRPr sz="1300" u="sng">
              <a:solidFill>
                <a:schemeClr val="hlink"/>
              </a:solidFill>
            </a:endParaRPr>
          </a:p>
          <a:p>
            <a:pPr marL="1371600" lvl="2" indent="-311150" algn="l" rtl="0">
              <a:lnSpc>
                <a:spcPct val="95000"/>
              </a:lnSpc>
              <a:spcBef>
                <a:spcPts val="0"/>
              </a:spcBef>
              <a:spcAft>
                <a:spcPts val="0"/>
              </a:spcAft>
              <a:buSzPts val="1300"/>
              <a:buChar char="■"/>
            </a:pPr>
            <a:r>
              <a:rPr lang="en" sz="1300" u="sng">
                <a:solidFill>
                  <a:schemeClr val="hlink"/>
                </a:solidFill>
                <a:hlinkClick r:id="rId10"/>
              </a:rPr>
              <a:t>Khan Academy Physics Library</a:t>
            </a:r>
            <a:endParaRPr sz="805"/>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1246</Words>
  <Application>Microsoft Office PowerPoint</Application>
  <PresentationFormat>On-screen Show (16:9)</PresentationFormat>
  <Paragraphs>127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Maven Pro</vt:lpstr>
      <vt:lpstr>Nunito</vt:lpstr>
      <vt:lpstr>Times</vt:lpstr>
      <vt:lpstr>Cambria</vt:lpstr>
      <vt:lpstr>Courier New</vt:lpstr>
      <vt:lpstr>Arial</vt:lpstr>
      <vt:lpstr>Momentum</vt:lpstr>
      <vt:lpstr>ASCCC OERI   Physics and Open Educational Resources (OER): Overview and Update  </vt:lpstr>
      <vt:lpstr>What are Open Educational Resources?</vt:lpstr>
      <vt:lpstr>The 5R Permissions of OER</vt:lpstr>
      <vt:lpstr>Traditional Textbook</vt:lpstr>
      <vt:lpstr>Why Use OER?</vt:lpstr>
      <vt:lpstr>How do you know if something is OER and not just free?</vt:lpstr>
      <vt:lpstr>OER and Physics: Where to start?</vt:lpstr>
      <vt:lpstr>Example: OpenStax Physics + MyOpenMath + Canvas</vt:lpstr>
      <vt:lpstr>Additional Resources</vt:lpstr>
      <vt:lpstr>Questions?  Please feel free to contact me  Emilie Hein  heine@smccd.edu </vt:lpstr>
      <vt:lpstr>What is MyOpenMath?</vt:lpstr>
      <vt:lpstr>Why use MyOpenMath?</vt:lpstr>
      <vt:lpstr>Getting started</vt:lpstr>
      <vt:lpstr>Training Course &amp; Support Course</vt:lpstr>
      <vt:lpstr>Integrating MyOpenMath into your Canvas shell</vt:lpstr>
      <vt:lpstr>Screenshot of Canvas</vt:lpstr>
      <vt:lpstr>How to create a link to an assignment in Canvas </vt:lpstr>
      <vt:lpstr>Screenshot of Canvas, Configuring External Tool</vt:lpstr>
      <vt:lpstr>LTI Integration</vt:lpstr>
      <vt:lpstr>Explore existing content &amp; Create your own course</vt:lpstr>
      <vt:lpstr>Exploring your new course</vt:lpstr>
      <vt:lpstr>Let’s explore some examples… </vt:lpstr>
      <vt:lpstr>What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ASCCC1</cp:lastModifiedBy>
  <cp:revision>1</cp:revision>
  <dcterms:modified xsi:type="dcterms:W3CDTF">2024-11-16T07:29:38Z</dcterms:modified>
</cp:coreProperties>
</file>