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335" r:id="rId2"/>
    <p:sldId id="385" r:id="rId3"/>
    <p:sldId id="2925" r:id="rId4"/>
    <p:sldId id="2908" r:id="rId5"/>
    <p:sldId id="2909" r:id="rId6"/>
    <p:sldId id="2926" r:id="rId7"/>
    <p:sldId id="2927" r:id="rId8"/>
    <p:sldId id="2928" r:id="rId9"/>
    <p:sldId id="2946" r:id="rId10"/>
    <p:sldId id="2929" r:id="rId11"/>
    <p:sldId id="2930" r:id="rId12"/>
    <p:sldId id="2931" r:id="rId13"/>
    <p:sldId id="2932" r:id="rId14"/>
    <p:sldId id="2933" r:id="rId15"/>
    <p:sldId id="2856" r:id="rId16"/>
    <p:sldId id="2934" r:id="rId17"/>
    <p:sldId id="2935" r:id="rId18"/>
    <p:sldId id="2857" r:id="rId19"/>
    <p:sldId id="2936" r:id="rId20"/>
    <p:sldId id="2947" r:id="rId21"/>
    <p:sldId id="2937" r:id="rId22"/>
    <p:sldId id="2938" r:id="rId23"/>
    <p:sldId id="2939" r:id="rId24"/>
    <p:sldId id="2948" r:id="rId25"/>
    <p:sldId id="2941" r:id="rId26"/>
    <p:sldId id="2942" r:id="rId27"/>
    <p:sldId id="2943" r:id="rId28"/>
    <p:sldId id="2859" r:id="rId29"/>
    <p:sldId id="2944" r:id="rId30"/>
    <p:sldId id="2945" r:id="rId31"/>
    <p:sldId id="2949" r:id="rId32"/>
    <p:sldId id="2950" r:id="rId33"/>
    <p:sldId id="2924" r:id="rId34"/>
    <p:sldId id="2905" r:id="rId35"/>
    <p:sldId id="381" r:id="rId36"/>
    <p:sldId id="382"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iyuWBf3DMJbOcqAJlHTlvVGkDx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F6BF3D-3DBE-4F97-A45F-F5F7F9D688AA}">
  <a:tblStyle styleId="{44F6BF3D-3DBE-4F97-A45F-F5F7F9D688A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7"/>
    <p:restoredTop sz="78503"/>
  </p:normalViewPr>
  <p:slideViewPr>
    <p:cSldViewPr snapToGrid="0">
      <p:cViewPr varScale="1">
        <p:scale>
          <a:sx n="65" d="100"/>
          <a:sy n="65" d="100"/>
        </p:scale>
        <p:origin x="1075"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4"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michellecorselli\Documents\ASCCC%20OERI%202025%20Spring\Spring%202025%20Presentations\OERL%20Survey%20Data%20Analysis%20Feb%202025\Fall%202024%20ASCCC%20Open%20Educational%20Resources%20Liaison%20Survey%20Individu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ichellecorselli\Documents\ASCCC%20OERI%202025%20Spring\Spring%202025%20Presentations\OERL%20Survey%20Data%20Analysis%20Feb%202025\Fall%202024%20OERL%20Survey%20-%20Edit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ichellecorselli\Documents\ASCCC%20OERI%202025%20Spring\Spring%202025%20Presentations\OERL%20Survey%20Data%20Analysis%20Feb%202025\Fall%202024%20OERL%20Survey%20-%20Edite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[Fall 2024 ASCCC Open Educational Resources Liaison Survey Individual.xlsx]Q6!PivotTable15</c:name>
    <c:fmtId val="3"/>
  </c:pivotSource>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'Q6'!$B$1</c:f>
              <c:strCache>
                <c:ptCount val="1"/>
                <c:pt idx="0">
                  <c:v>Total</c:v>
                </c:pt>
              </c:strCache>
            </c:strRef>
          </c:tx>
          <c:spPr>
            <a:solidFill>
              <a:schemeClr val="accent1"/>
            </a:solidFill>
            <a:ln>
              <a:noFill/>
            </a:ln>
            <a:effectLst/>
          </c:spPr>
          <c:invertIfNegative val="0"/>
          <c:cat>
            <c:strRef>
              <c:f>'Q6'!$A$2:$A$6</c:f>
              <c:strCache>
                <c:ptCount val="4"/>
                <c:pt idx="0">
                  <c:v>No</c:v>
                </c:pt>
                <c:pt idx="1">
                  <c:v>Other (please explain)</c:v>
                </c:pt>
                <c:pt idx="2">
                  <c:v>Yes</c:v>
                </c:pt>
                <c:pt idx="3">
                  <c:v>Yes, but I am not confident that all sections are marked appropriately</c:v>
                </c:pt>
              </c:strCache>
            </c:strRef>
          </c:cat>
          <c:val>
            <c:numRef>
              <c:f>'Q6'!$B$2:$B$6</c:f>
              <c:numCache>
                <c:formatCode>General</c:formatCode>
                <c:ptCount val="4"/>
                <c:pt idx="0">
                  <c:v>6</c:v>
                </c:pt>
                <c:pt idx="1">
                  <c:v>6</c:v>
                </c:pt>
                <c:pt idx="2">
                  <c:v>34</c:v>
                </c:pt>
                <c:pt idx="3">
                  <c:v>54</c:v>
                </c:pt>
              </c:numCache>
            </c:numRef>
          </c:val>
          <c:extLst>
            <c:ext xmlns:c16="http://schemas.microsoft.com/office/drawing/2014/chart" uri="{C3380CC4-5D6E-409C-BE32-E72D297353CC}">
              <c16:uniqueId val="{00000000-5B84-3F49-86CE-231386DA40DF}"/>
            </c:ext>
          </c:extLst>
        </c:ser>
        <c:dLbls>
          <c:showLegendKey val="0"/>
          <c:showVal val="0"/>
          <c:showCatName val="0"/>
          <c:showSerName val="0"/>
          <c:showPercent val="0"/>
          <c:showBubbleSize val="0"/>
        </c:dLbls>
        <c:gapWidth val="219"/>
        <c:overlap val="-27"/>
        <c:axId val="799882320"/>
        <c:axId val="799880400"/>
      </c:barChart>
      <c:catAx>
        <c:axId val="79988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9880400"/>
        <c:crosses val="autoZero"/>
        <c:auto val="1"/>
        <c:lblAlgn val="ctr"/>
        <c:lblOffset val="100"/>
        <c:noMultiLvlLbl val="0"/>
      </c:catAx>
      <c:valAx>
        <c:axId val="79988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98823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[Fall 2024 OERL Survey - Edited.xlsx]Q7!PivotTable16</c:name>
    <c:fmtId val="3"/>
  </c:pivotSource>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'Q7'!$B$1</c:f>
              <c:strCache>
                <c:ptCount val="1"/>
                <c:pt idx="0">
                  <c:v>Total</c:v>
                </c:pt>
              </c:strCache>
            </c:strRef>
          </c:tx>
          <c:spPr>
            <a:solidFill>
              <a:schemeClr val="accent1"/>
            </a:solidFill>
            <a:ln>
              <a:noFill/>
            </a:ln>
            <a:effectLst/>
          </c:spPr>
          <c:invertIfNegative val="0"/>
          <c:cat>
            <c:strRef>
              <c:f>'Q7'!$A$2:$A$6</c:f>
              <c:strCache>
                <c:ptCount val="4"/>
                <c:pt idx="0">
                  <c:v>I don't know</c:v>
                </c:pt>
                <c:pt idx="1">
                  <c:v>No</c:v>
                </c:pt>
                <c:pt idx="2">
                  <c:v>Other (please explain)</c:v>
                </c:pt>
                <c:pt idx="3">
                  <c:v>Yes</c:v>
                </c:pt>
              </c:strCache>
            </c:strRef>
          </c:cat>
          <c:val>
            <c:numRef>
              <c:f>'Q7'!$B$2:$B$6</c:f>
              <c:numCache>
                <c:formatCode>General</c:formatCode>
                <c:ptCount val="4"/>
                <c:pt idx="0">
                  <c:v>15</c:v>
                </c:pt>
                <c:pt idx="1">
                  <c:v>15</c:v>
                </c:pt>
                <c:pt idx="2">
                  <c:v>10</c:v>
                </c:pt>
                <c:pt idx="3">
                  <c:v>60</c:v>
                </c:pt>
              </c:numCache>
            </c:numRef>
          </c:val>
          <c:extLst>
            <c:ext xmlns:c16="http://schemas.microsoft.com/office/drawing/2014/chart" uri="{C3380CC4-5D6E-409C-BE32-E72D297353CC}">
              <c16:uniqueId val="{00000000-59DC-BB40-9950-73D8B3A04117}"/>
            </c:ext>
          </c:extLst>
        </c:ser>
        <c:dLbls>
          <c:showLegendKey val="0"/>
          <c:showVal val="0"/>
          <c:showCatName val="0"/>
          <c:showSerName val="0"/>
          <c:showPercent val="0"/>
          <c:showBubbleSize val="0"/>
        </c:dLbls>
        <c:gapWidth val="219"/>
        <c:overlap val="-27"/>
        <c:axId val="799869840"/>
        <c:axId val="799888080"/>
      </c:barChart>
      <c:catAx>
        <c:axId val="79986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9888080"/>
        <c:crosses val="autoZero"/>
        <c:auto val="1"/>
        <c:lblAlgn val="ctr"/>
        <c:lblOffset val="100"/>
        <c:noMultiLvlLbl val="0"/>
      </c:catAx>
      <c:valAx>
        <c:axId val="799888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98698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[Fall 2024 OERL Survey - Edited.xlsx]Q9!PivotTable18</c:name>
    <c:fmtId val="3"/>
  </c:pivotSource>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'Q9'!$B$1</c:f>
              <c:strCache>
                <c:ptCount val="1"/>
                <c:pt idx="0">
                  <c:v>Total</c:v>
                </c:pt>
              </c:strCache>
            </c:strRef>
          </c:tx>
          <c:spPr>
            <a:solidFill>
              <a:schemeClr val="accent1"/>
            </a:solidFill>
            <a:ln>
              <a:noFill/>
            </a:ln>
            <a:effectLst/>
          </c:spPr>
          <c:invertIfNegative val="0"/>
          <c:cat>
            <c:strRef>
              <c:f>'Q9'!$A$2:$A$7</c:f>
              <c:strCache>
                <c:ptCount val="5"/>
                <c:pt idx="0">
                  <c:v>I don't know</c:v>
                </c:pt>
                <c:pt idx="1">
                  <c:v>It depends on the department or division</c:v>
                </c:pt>
                <c:pt idx="2">
                  <c:v>No</c:v>
                </c:pt>
                <c:pt idx="3">
                  <c:v>Other (please explain)</c:v>
                </c:pt>
                <c:pt idx="4">
                  <c:v>Yes</c:v>
                </c:pt>
              </c:strCache>
            </c:strRef>
          </c:cat>
          <c:val>
            <c:numRef>
              <c:f>'Q9'!$B$2:$B$7</c:f>
              <c:numCache>
                <c:formatCode>General</c:formatCode>
                <c:ptCount val="5"/>
                <c:pt idx="0">
                  <c:v>11</c:v>
                </c:pt>
                <c:pt idx="1">
                  <c:v>14</c:v>
                </c:pt>
                <c:pt idx="2">
                  <c:v>7</c:v>
                </c:pt>
                <c:pt idx="3">
                  <c:v>14</c:v>
                </c:pt>
                <c:pt idx="4">
                  <c:v>54</c:v>
                </c:pt>
              </c:numCache>
            </c:numRef>
          </c:val>
          <c:extLst>
            <c:ext xmlns:c16="http://schemas.microsoft.com/office/drawing/2014/chart" uri="{C3380CC4-5D6E-409C-BE32-E72D297353CC}">
              <c16:uniqueId val="{00000000-91E9-8C47-AC54-01DF17BDBB1A}"/>
            </c:ext>
          </c:extLst>
        </c:ser>
        <c:dLbls>
          <c:showLegendKey val="0"/>
          <c:showVal val="0"/>
          <c:showCatName val="0"/>
          <c:showSerName val="0"/>
          <c:showPercent val="0"/>
          <c:showBubbleSize val="0"/>
        </c:dLbls>
        <c:gapWidth val="219"/>
        <c:overlap val="-27"/>
        <c:axId val="799887120"/>
        <c:axId val="799885680"/>
      </c:barChart>
      <c:catAx>
        <c:axId val="79988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9885680"/>
        <c:crosses val="autoZero"/>
        <c:auto val="1"/>
        <c:lblAlgn val="ctr"/>
        <c:lblOffset val="100"/>
        <c:noMultiLvlLbl val="0"/>
      </c:catAx>
      <c:valAx>
        <c:axId val="799885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98871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700" dirty="0">
              <a:solidFill>
                <a:srgbClr val="FF0000"/>
              </a:solidFill>
            </a:endParaRPr>
          </a:p>
        </p:txBody>
      </p:sp>
      <p:sp>
        <p:nvSpPr>
          <p:cNvPr id="275" name="Google Shape;27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8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Despite fewer colleges having confidence in their guidelines, plenty are willing to share.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https://</a:t>
            </a:r>
            <a:r>
              <a:rPr lang="en-US" sz="18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libguides.elcamino.edu</a:t>
            </a:r>
            <a:r>
              <a:rPr lang="en-US"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oer</a:t>
            </a:r>
            <a:r>
              <a:rPr lang="en-US"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zerotextbookcost</a:t>
            </a:r>
            <a:r>
              <a:rPr lang="en-US"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are reviewing what was submitted and will determine how best to share… But here is one example…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examples: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https://</a:t>
            </a:r>
            <a:r>
              <a:rPr lang="en-US" sz="1800" kern="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laspositascollege.edu</a:t>
            </a:r>
            <a:r>
              <a:rPr lang="en-US" sz="1800" kern="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t>
            </a:r>
            <a:r>
              <a:rPr lang="en-US" sz="1800" kern="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ztc</a:t>
            </a:r>
            <a:r>
              <a:rPr lang="en-US" sz="1800" kern="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t>
            </a:r>
            <a:r>
              <a:rPr lang="en-US" sz="1800" kern="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index.php</a:t>
            </a: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https://</a:t>
            </a:r>
            <a:r>
              <a:rPr lang="en-US" sz="1800" kern="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mvc.edu</a:t>
            </a:r>
            <a:r>
              <a:rPr lang="en-US" sz="1800" kern="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/academics/schedule/zero-and-low-cost-</a:t>
            </a:r>
            <a:r>
              <a:rPr lang="en-US" sz="1800" kern="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textbooks.php</a:t>
            </a:r>
            <a:endParaRPr lang="en-US" sz="1800" kern="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https://</a:t>
            </a:r>
            <a:r>
              <a:rPr lang="en-US" sz="1800" kern="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scc.losrios.edu</a:t>
            </a:r>
            <a:r>
              <a:rPr lang="en-US" sz="1800" kern="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/admissions/enroll-in-classes/zero-textbook-costs</a:t>
            </a:r>
            <a:endParaRPr lang="en-US" sz="1800" kern="100" dirty="0">
              <a:solidFill>
                <a:schemeClr val="dk1"/>
              </a:solidFill>
              <a:effectLst/>
              <a:highlight>
                <a:srgbClr val="FFFF00"/>
              </a:highlight>
              <a:latin typeface="Aptos" panose="020B0004020202020204" pitchFamily="34" charset="0"/>
              <a:ea typeface="Times New Roman" panose="02020603050405020304" pitchFamily="18"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https://</a:t>
            </a:r>
            <a:r>
              <a:rPr lang="en-US" sz="1800" kern="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sdmesa.libguides.com</a:t>
            </a:r>
            <a:r>
              <a:rPr lang="en-US" sz="1800" kern="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/ZTC</a:t>
            </a: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3367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651A3-7B2B-B25B-1B28-52C0D78C9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0F3B8-EB0C-B2E4-3DBF-6FD9C57E0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99A16-1521-0821-186B-BF6B5A2CD518}"/>
              </a:ext>
            </a:extLst>
          </p:cNvPr>
          <p:cNvSpPr>
            <a:spLocks noGrp="1"/>
          </p:cNvSpPr>
          <p:nvPr>
            <p:ph type="body" idx="1"/>
          </p:nvPr>
        </p:nvSpPr>
        <p:spPr/>
        <p:txBody>
          <a:bodyPr/>
          <a:lstStyle/>
          <a:p>
            <a:r>
              <a:rPr lang="en-US" dirty="0"/>
              <a:t>Absent the option to report integration into the scheduling process, the numbers of “others” surged.</a:t>
            </a:r>
          </a:p>
          <a:p>
            <a:r>
              <a:rPr lang="en-US" dirty="0"/>
              <a:t>Fall 2022 Other Response Explanations:</a:t>
            </a:r>
          </a:p>
          <a:p>
            <a:r>
              <a:rPr lang="en-US" dirty="0"/>
              <a:t>this designation does not appear in the schedule of classes or course catalog</a:t>
            </a:r>
          </a:p>
          <a:p>
            <a:r>
              <a:rPr lang="en-US" dirty="0"/>
              <a:t>Textbook adoption includes includes OER data but not required for all course sections if there is no textbook typically associated with course.</a:t>
            </a:r>
          </a:p>
          <a:p>
            <a:r>
              <a:rPr lang="en-US" dirty="0"/>
              <a:t>I believe they are planning to have it </a:t>
            </a:r>
            <a:r>
              <a:rPr lang="en-US" dirty="0" err="1"/>
              <a:t>intergrated</a:t>
            </a:r>
            <a:r>
              <a:rPr lang="en-US" dirty="0"/>
              <a:t> into the text-adoption process. </a:t>
            </a:r>
          </a:p>
          <a:p>
            <a:r>
              <a:rPr lang="en-US" dirty="0"/>
              <a:t>Department chairs report when schedule is staffed and bookstore has process for marking book required (and to choose if OER is being used) during the textbook adoption process</a:t>
            </a:r>
          </a:p>
          <a:p>
            <a:r>
              <a:rPr lang="en-US" dirty="0"/>
              <a:t>We are in the process of drafting and implementing a process</a:t>
            </a:r>
          </a:p>
          <a:p>
            <a:r>
              <a:rPr lang="en-US" dirty="0"/>
              <a:t>Faculty are supposed to submit forms to the bookstore regarding their text adoption but this isn't required so things fall through the cracks</a:t>
            </a:r>
          </a:p>
          <a:p>
            <a:r>
              <a:rPr lang="en-US" dirty="0"/>
              <a:t>Newly formed ZTC task force is developing recommendation for process.</a:t>
            </a:r>
          </a:p>
          <a:p>
            <a:r>
              <a:rPr lang="en-US" dirty="0"/>
              <a:t>The no-cost sections are entered in the SIS when the class schedule is finalized. Some also are identified into the text-adoption process when textbook orders are submitted, but not consistently </a:t>
            </a:r>
          </a:p>
          <a:p>
            <a:r>
              <a:rPr lang="en-US" dirty="0"/>
              <a:t>VPAA office asks faculty to complete and sign a "ZTC checklist to acknowledge that their course materials meet the criteria set out by SB 1359. The bookstore is sent a list of faculty who submitted the signed checklist. Then the bookstore enters book information on the class schedule.</a:t>
            </a:r>
          </a:p>
          <a:p>
            <a:r>
              <a:rPr lang="en-US" dirty="0"/>
              <a:t>The process is connected to the call for the schedule build and textbook adoption process</a:t>
            </a:r>
          </a:p>
          <a:p>
            <a:r>
              <a:rPr lang="en-US" dirty="0"/>
              <a:t>Faculty submit an Outlook form requesting the symbols and specifying the XB12 code; requests are vetted by OER liaison and bookstore</a:t>
            </a:r>
          </a:p>
          <a:p>
            <a:r>
              <a:rPr lang="en-US" dirty="0"/>
              <a:t>Faculty submit a form &amp; their no-cost course materials; OER coordinators verify that these materials qualify as ZTC. We maintain a database of ZTC courses, by instructors, and communicate this to IOPS.</a:t>
            </a:r>
          </a:p>
          <a:p>
            <a:r>
              <a:rPr lang="en-US" dirty="0"/>
              <a:t>OER flagging process through OER Coordinator</a:t>
            </a:r>
          </a:p>
          <a:p>
            <a:r>
              <a:rPr lang="en-US" dirty="0"/>
              <a:t>Every semester faculty let division secretaries know if their courses are ZTC or Low Cost, and the secretaries add the appropriate symbols to the class schedule.</a:t>
            </a:r>
          </a:p>
          <a:p>
            <a:r>
              <a:rPr lang="en-US" dirty="0"/>
              <a:t>Faculty self designate and inform their chair and admin support when they accept their teaching assignment. They also inform the bookstore and are integrated but that data wasn't always accurate.</a:t>
            </a:r>
          </a:p>
          <a:p>
            <a:r>
              <a:rPr lang="en-US" dirty="0"/>
              <a:t>Faculty notify the curriculum systems manager when they are running a non-cost section.</a:t>
            </a:r>
          </a:p>
          <a:p>
            <a:r>
              <a:rPr lang="en-US" dirty="0"/>
              <a:t>A mixture of "there is no process" and trying to tie it into the textbook adoption process. We are in a trial and error phase of figuring something out. </a:t>
            </a:r>
          </a:p>
          <a:p>
            <a:r>
              <a:rPr lang="en-US" dirty="0"/>
              <a:t>Instructors have two ways to indicate textbook cost: through the bookstore and/or include in section notes. Someone (proposed to be department chairs) will enter the data into the scheduling software.</a:t>
            </a:r>
          </a:p>
          <a:p>
            <a:r>
              <a:rPr lang="en-US" dirty="0"/>
              <a:t>Faculty self-select classes as ZTC or LTC in Banner once the schedule goes live</a:t>
            </a:r>
          </a:p>
          <a:p>
            <a:r>
              <a:rPr lang="en-US" dirty="0"/>
              <a:t>We have a form connected to PeopleSoft that pushes data directly to the online class schedule and the </a:t>
            </a:r>
            <a:r>
              <a:rPr lang="en-US" dirty="0" err="1"/>
              <a:t>eServices</a:t>
            </a:r>
            <a:r>
              <a:rPr lang="en-US" dirty="0"/>
              <a:t> schedule where students register. However, we still rely on faculty to self-report and some don't do this. We try to examine the schedule to catch classes that aren't tagged properly. Faculty must also report separately to the bookstore.</a:t>
            </a:r>
          </a:p>
          <a:p>
            <a:r>
              <a:rPr lang="en-US" dirty="0"/>
              <a:t>The process we have used for several years is the third option - a call is sent out by the scheduling dean for faculty to fill out a Google Sheet with their ZTC sections. However, recently we have *also* been trying to coordinate this data collection with the bookstore's adoption process. In addition, our entire district is working on a way for faculty to identify their ZTC sections within our backend software, PeopleSoft, which has the advantage of cutting out middlemen and updating the online schedule for students immediately (this is planned to roll out later this semester).</a:t>
            </a:r>
          </a:p>
          <a:p>
            <a:r>
              <a:rPr lang="en-US" dirty="0"/>
              <a:t>We have a master list of instructors and courses that are marked every semester, when someone new wants a course marked it is evaluated by our OER liaisons and then added to the master list going forward.  </a:t>
            </a:r>
          </a:p>
          <a:p>
            <a:r>
              <a:rPr lang="en-US" dirty="0"/>
              <a:t>We had an official process in place that has since been (unofficially) changed, resulting in less accurate reporting.</a:t>
            </a:r>
          </a:p>
          <a:p>
            <a:r>
              <a:rPr lang="en-US" dirty="0"/>
              <a:t>Bookstore provides us with a list of courses and textbooks.  The OER liaison along with the course scheduler go through the list to determine which should have the designations in our catalog.</a:t>
            </a:r>
          </a:p>
          <a:p>
            <a:r>
              <a:rPr lang="en-US" dirty="0"/>
              <a:t>faculty are supposed to notify dept chair; chair is supposed to indicate ZTC in schedule </a:t>
            </a:r>
            <a:r>
              <a:rPr lang="en-US" dirty="0" err="1"/>
              <a:t>gallys</a:t>
            </a:r>
            <a:r>
              <a:rPr lang="en-US" dirty="0"/>
              <a:t> (not a good process, IMO, but a process nonetheless) </a:t>
            </a:r>
          </a:p>
          <a:p>
            <a:r>
              <a:rPr lang="en-US" dirty="0"/>
              <a:t>We send out a Google form for instructors to self-identify their courses as ZTC</a:t>
            </a:r>
          </a:p>
          <a:p>
            <a:r>
              <a:rPr lang="en-US" dirty="0"/>
              <a:t>Once the online schedule is ready, each faculty uses an online site to mark their course sections as OER/ZTC</a:t>
            </a:r>
          </a:p>
          <a:p>
            <a:endParaRPr lang="en-US" dirty="0"/>
          </a:p>
          <a:p>
            <a:endParaRPr lang="en-US" dirty="0"/>
          </a:p>
        </p:txBody>
      </p:sp>
      <p:sp>
        <p:nvSpPr>
          <p:cNvPr id="4" name="Slide Number Placeholder 3">
            <a:extLst>
              <a:ext uri="{FF2B5EF4-FFF2-40B4-BE49-F238E27FC236}">
                <a16:creationId xmlns:a16="http://schemas.microsoft.com/office/drawing/2014/main" id="{C7197E85-6D6A-0E02-E269-E29327CAA4C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1947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 report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691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9962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2022 Other Response Explanations</a:t>
            </a:r>
          </a:p>
          <a:p>
            <a:r>
              <a:rPr lang="en-US" dirty="0"/>
              <a:t>Since guidelines are not clear, it is up to each faculty member. Marking is not consistent. </a:t>
            </a:r>
          </a:p>
          <a:p>
            <a:r>
              <a:rPr lang="en-US" dirty="0"/>
              <a:t>So long as they're using instructional materials, they are marked as ZTC; in some cases, that means that instructional videos are used in lieu of text.</a:t>
            </a:r>
          </a:p>
          <a:p>
            <a:r>
              <a:rPr lang="en-US" dirty="0"/>
              <a:t>Historically NO, but FA2022 some sections were marked ZTC in compliance with XB12 as a pilot run of tracking that class section-level data</a:t>
            </a:r>
          </a:p>
          <a:p>
            <a:r>
              <a:rPr lang="en-US" dirty="0"/>
              <a:t>our software system fails if we don't select a text, so we are forced to select a text that includes a price</a:t>
            </a:r>
          </a:p>
          <a:p>
            <a:r>
              <a:rPr lang="en-US" dirty="0"/>
              <a:t>Not sure currently, but this will be part of our process going </a:t>
            </a:r>
            <a:r>
              <a:rPr lang="en-US" dirty="0" err="1"/>
              <a:t>foward</a:t>
            </a:r>
            <a:r>
              <a:rPr lang="en-US" dirty="0"/>
              <a:t>.</a:t>
            </a:r>
          </a:p>
          <a:p>
            <a:r>
              <a:rPr lang="en-US" dirty="0"/>
              <a:t>I am not sure, I have to double check. However, all courses must have some sort of course materials, that's why I am not sure if there are any courses with no materials. </a:t>
            </a:r>
          </a:p>
          <a:p>
            <a:r>
              <a:rPr lang="en-US" dirty="0"/>
              <a:t>OER and ZTC use the same designation</a:t>
            </a:r>
          </a:p>
          <a:p>
            <a:r>
              <a:rPr lang="en-US" dirty="0"/>
              <a:t>This should be described in the course description</a:t>
            </a:r>
          </a:p>
          <a:p>
            <a:r>
              <a:rPr lang="en-US" dirty="0"/>
              <a:t>Yet to be determined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1690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response – no-text is not ZTC. Conflicts with the CO’s definition of ZTC. 3</a:t>
            </a:r>
            <a:r>
              <a:rPr lang="en-US" baseline="30000" dirty="0"/>
              <a:t>rd</a:t>
            </a:r>
            <a:r>
              <a:rPr lang="en-US" dirty="0"/>
              <a:t> response – local definition is not aligned with ZTC or XB12. 4</a:t>
            </a:r>
            <a:r>
              <a:rPr lang="en-US" baseline="30000" dirty="0"/>
              <a:t>th</a:t>
            </a:r>
            <a:r>
              <a:rPr lang="en-US" dirty="0"/>
              <a:t> is unclear.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9909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561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596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51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2</a:t>
            </a:fld>
            <a:endParaRPr lang="en-US"/>
          </a:p>
        </p:txBody>
      </p:sp>
    </p:spTree>
    <p:extLst>
      <p:ext uri="{BB962C8B-B14F-4D97-AF65-F5344CB8AC3E}">
        <p14:creationId xmlns:p14="http://schemas.microsoft.com/office/powerpoint/2010/main" val="186122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instead of asking “are you the ZTC lead?”, the question was open-ended – What are the additional duties…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407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LHE = lecture hour equivalent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099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2022 Other Response Explanations: </a:t>
            </a:r>
          </a:p>
          <a:p>
            <a:r>
              <a:rPr lang="en-US" dirty="0"/>
              <a:t>links to bookstore where course is described as using OER</a:t>
            </a:r>
          </a:p>
          <a:p>
            <a:r>
              <a:rPr lang="en-US" dirty="0"/>
              <a:t>These courses should have a note in the course description, however, this is not uniform or searchable.</a:t>
            </a:r>
          </a:p>
          <a:p>
            <a:r>
              <a:rPr lang="en-US" dirty="0"/>
              <a:t>I wouldn't say "fully." We have a text note, probably not marked 100% appropriately. We are implementing (for spring 2023) new processes for marking ZTC/LTC sections with an icon, for course search limiting by ZTC, and for collecting more accurate data to comply with MIS requirements.</a:t>
            </a:r>
          </a:p>
          <a:p>
            <a:r>
              <a:rPr lang="en-US" dirty="0"/>
              <a:t>Our commercial bookstore provides the information on the course schedule for textbooks, and therefor, for OER, as well. It's very inconsistent</a:t>
            </a:r>
          </a:p>
          <a:p>
            <a:r>
              <a:rPr lang="en-US" dirty="0"/>
              <a:t>We have contacted our Dean about getting this changed along with the definition of ZTC materials in our online catalog</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522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similar to prior years – confidence in the process is lacking.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597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2022 Other Response Explanations:</a:t>
            </a:r>
          </a:p>
          <a:p>
            <a:r>
              <a:rPr lang="en-US" dirty="0"/>
              <a:t>We are working on it</a:t>
            </a:r>
          </a:p>
          <a:p>
            <a:r>
              <a:rPr lang="en-US" dirty="0"/>
              <a:t>I am assuming the </a:t>
            </a:r>
            <a:r>
              <a:rPr lang="en-US" dirty="0" err="1"/>
              <a:t>guidlines</a:t>
            </a:r>
            <a:r>
              <a:rPr lang="en-US" dirty="0"/>
              <a:t> will reflect the MIS reporting definitions, but our newly formed task is looking at being sure faculty are aware of the guidelines, so we will clarify as necessary.</a:t>
            </a:r>
          </a:p>
          <a:p>
            <a:r>
              <a:rPr lang="en-US" dirty="0"/>
              <a:t>We follow the ASCCC guidelines for no-cost sections</a:t>
            </a:r>
          </a:p>
          <a:p>
            <a:r>
              <a:rPr lang="en-US" dirty="0"/>
              <a:t>Not quite. An awareness of OER and ZTC is growing</a:t>
            </a:r>
          </a:p>
          <a:p>
            <a:r>
              <a:rPr lang="en-US" dirty="0"/>
              <a:t>Faculty Senate approved definitions, but we have not implemented a system that ensures faculty are applying the definitions correctly and transferring their course info to admin. assts. who input this data for the online schedules. All divisions have their own process so we're trying to communicate with deans and other parties to develop a campus process.</a:t>
            </a:r>
          </a:p>
          <a:p>
            <a:r>
              <a:rPr lang="en-US" dirty="0"/>
              <a:t>Yes, but we are currently revising these criteria</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24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 We lost ground – why?</a:t>
            </a:r>
          </a:p>
          <a:p>
            <a:r>
              <a:rPr lang="en-US" dirty="0"/>
              <a:t>61% yes, 15% I don’t know or no, 9% other (chart is slightly off as one person chose other and then indicated, “yes but…”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805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Lengthy responses edited – and responses that were not relevant?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870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4"/>
        <p:cNvGrpSpPr/>
        <p:nvPr/>
      </p:nvGrpSpPr>
      <p:grpSpPr>
        <a:xfrm>
          <a:off x="0" y="0"/>
          <a:ext cx="0" cy="0"/>
          <a:chOff x="0" y="0"/>
          <a:chExt cx="0" cy="0"/>
        </a:xfrm>
      </p:grpSpPr>
      <p:sp>
        <p:nvSpPr>
          <p:cNvPr id="55" name="Google Shape;55;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6" name="Google Shape;56;p2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7" name="Google Shape;57;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9" name="Google Shape;59;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0" name="Google Shape;60;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2"/>
        <p:cNvGrpSpPr/>
        <p:nvPr/>
      </p:nvGrpSpPr>
      <p:grpSpPr>
        <a:xfrm>
          <a:off x="0" y="0"/>
          <a:ext cx="0" cy="0"/>
          <a:chOff x="0" y="0"/>
          <a:chExt cx="0" cy="0"/>
        </a:xfrm>
      </p:grpSpPr>
      <p:sp>
        <p:nvSpPr>
          <p:cNvPr id="73" name="Google Shape;73;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74" name="Google Shape;74;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5" name="Google Shape;75;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7" name="Google Shape;77;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8" name="Google Shape;78;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1"/>
        <p:cNvGrpSpPr/>
        <p:nvPr/>
      </p:nvGrpSpPr>
      <p:grpSpPr>
        <a:xfrm>
          <a:off x="0" y="0"/>
          <a:ext cx="0" cy="0"/>
          <a:chOff x="0" y="0"/>
          <a:chExt cx="0" cy="0"/>
        </a:xfrm>
      </p:grpSpPr>
      <p:cxnSp>
        <p:nvCxnSpPr>
          <p:cNvPr id="92" name="Google Shape;92;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3" name="Google Shape;93;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5" name="Google Shape;95;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8"/>
        <p:cNvGrpSpPr/>
        <p:nvPr/>
      </p:nvGrpSpPr>
      <p:grpSpPr>
        <a:xfrm>
          <a:off x="0" y="0"/>
          <a:ext cx="0" cy="0"/>
          <a:chOff x="0" y="0"/>
          <a:chExt cx="0" cy="0"/>
        </a:xfrm>
      </p:grpSpPr>
      <p:cxnSp>
        <p:nvCxnSpPr>
          <p:cNvPr id="99" name="Google Shape;99;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0" name="Google Shape;100;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1" name="Google Shape;101;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2" name="Google Shape;102;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3" name="Google Shape;103;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4" name="Google Shape;104;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9254" y="4683512"/>
            <a:ext cx="7824187" cy="1736660"/>
          </a:xfrm>
        </p:spPr>
        <p:txBody>
          <a:bodyPr anchor="t">
            <a:normAutofit/>
          </a:bodyPr>
          <a:lstStyle>
            <a:lvl1pPr algn="ctr">
              <a:lnSpc>
                <a:spcPct val="100000"/>
              </a:lnSpc>
              <a:defRPr sz="33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8769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4"/>
        <p:cNvGrpSpPr/>
        <p:nvPr/>
      </p:nvGrpSpPr>
      <p:grpSpPr>
        <a:xfrm>
          <a:off x="0" y="0"/>
          <a:ext cx="0" cy="0"/>
          <a:chOff x="0" y="0"/>
          <a:chExt cx="0" cy="0"/>
        </a:xfrm>
      </p:grpSpPr>
      <p:sp>
        <p:nvSpPr>
          <p:cNvPr id="16" name="Google Shape;16;p3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7" name="Google Shape;17;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 name="Google Shape;19;p3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804005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152927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6" r:id="rId2"/>
    <p:sldLayoutId id="2147483658" r:id="rId3"/>
    <p:sldLayoutId id="2147483661" r:id="rId4"/>
    <p:sldLayoutId id="2147483662" r:id="rId5"/>
    <p:sldLayoutId id="2147483694" r:id="rId6"/>
    <p:sldLayoutId id="2147483697" r:id="rId7"/>
    <p:sldLayoutId id="214748369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creativecommons.org/licenses/by/4.0" TargetMode="External"/><Relationship Id="rId5" Type="http://schemas.openxmlformats.org/officeDocument/2006/relationships/hyperlink" Target="http://asccc-oeri.org/" TargetMode="External"/><Relationship Id="rId4" Type="http://schemas.openxmlformats.org/officeDocument/2006/relationships/hyperlink" Target="https://asccc-oeri.org/oeri-liaiso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unsplash.com/@joeyc?utm_content=creditCopyText&amp;utm_medium=referral&amp;utm_source=unsplash" TargetMode="External"/><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hyperlink" Target="https://unsplash.com/photos/shallow-focus-photography-of-white-shih-tzu-puppy-running-on-the-grass-qO-PIF84Vxg?utm_content=creditCopyText&amp;utm_medium=referral&amp;utm_source=unsplash"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mailto:oeri@asccc.org" TargetMode="External"/><Relationship Id="rId5" Type="http://schemas.openxmlformats.org/officeDocument/2006/relationships/hyperlink" Target="about:blank" TargetMode="External"/><Relationship Id="rId4" Type="http://schemas.openxmlformats.org/officeDocument/2006/relationships/hyperlink" Target="mailto:%20oeri@asccc.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www.pexels.com/photo/girl-holding-dandelion-flower-1857068/?utm_content=attributionCopyText&amp;utm_medium=referral&amp;utm_source=pexels" TargetMode="External"/><Relationship Id="rId4" Type="http://schemas.openxmlformats.org/officeDocument/2006/relationships/hyperlink" Target="https://www.pexels.com/@thgusstavo?utm_content=attributionCopyText&amp;utm_medium=referral&amp;utm_source=pexel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dirty="0">
                <a:latin typeface="Arial"/>
                <a:ea typeface="Arial"/>
                <a:cs typeface="Arial"/>
                <a:sym typeface="Arial"/>
              </a:rPr>
              <a:t>Welcome!</a:t>
            </a:r>
            <a:endParaRPr sz="4800" dirty="0">
              <a:latin typeface="Arial"/>
              <a:ea typeface="Arial"/>
              <a:cs typeface="Arial"/>
              <a:sym typeface="Arial"/>
            </a:endParaRPr>
          </a:p>
        </p:txBody>
      </p:sp>
      <p:sp>
        <p:nvSpPr>
          <p:cNvPr id="278" name="Google Shape;278;p1"/>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fontScale="85000" lnSpcReduction="20000"/>
          </a:bodyPr>
          <a:lstStyle/>
          <a:p>
            <a:pPr marL="171446" lvl="0" indent="-171446" algn="l" rtl="0">
              <a:lnSpc>
                <a:spcPct val="120000"/>
              </a:lnSpc>
              <a:spcBef>
                <a:spcPts val="0"/>
              </a:spcBef>
              <a:spcAft>
                <a:spcPts val="0"/>
              </a:spcAft>
              <a:buSzPts val="2400"/>
              <a:buChar char="•"/>
            </a:pPr>
            <a:r>
              <a:rPr lang="en-US" sz="2600" dirty="0"/>
              <a:t>On behalf of the ASCCC OERI, we are pleased to have you here for “</a:t>
            </a:r>
            <a:r>
              <a:rPr lang="en-US" sz="2600" dirty="0">
                <a:solidFill>
                  <a:schemeClr val="bg2"/>
                </a:solidFill>
              </a:rPr>
              <a:t>Findings from the 2024 Open Educational Resources (OER) Liaison Survey</a:t>
            </a:r>
            <a:r>
              <a:rPr lang="en-US" sz="2600" kern="100" dirty="0">
                <a:effectLst/>
                <a:latin typeface="Arial" panose="020B0604020202020204" pitchFamily="34" charset="0"/>
                <a:ea typeface="Aptos" panose="020B0004020202020204" pitchFamily="34" charset="0"/>
                <a:cs typeface="Arial (Body CS)"/>
              </a:rPr>
              <a:t>”</a:t>
            </a:r>
            <a:endParaRPr sz="2600" dirty="0">
              <a:latin typeface="arial"/>
              <a:ea typeface="arial"/>
              <a:cs typeface="arial"/>
              <a:sym typeface="arial"/>
            </a:endParaRPr>
          </a:p>
          <a:p>
            <a:pPr marL="171446" lvl="0" indent="-171446" algn="l" rtl="0">
              <a:lnSpc>
                <a:spcPct val="120000"/>
              </a:lnSpc>
              <a:spcBef>
                <a:spcPts val="750"/>
              </a:spcBef>
              <a:spcAft>
                <a:spcPts val="0"/>
              </a:spcAft>
              <a:buSzPts val="2400"/>
              <a:buChar char="•"/>
            </a:pPr>
            <a:r>
              <a:rPr lang="en-US" sz="2600" dirty="0"/>
              <a:t>If you are not already muted, please mute yourself upon arrival. As this is set up as a meeting, we will be able to have an actual discussion – but we need all those who are not speaking to be muted.</a:t>
            </a:r>
            <a:endParaRPr sz="2600" dirty="0"/>
          </a:p>
          <a:p>
            <a:pPr marL="171446" lvl="0" indent="-171446" algn="l" rtl="0">
              <a:lnSpc>
                <a:spcPct val="120000"/>
              </a:lnSpc>
              <a:spcBef>
                <a:spcPts val="750"/>
              </a:spcBef>
              <a:spcAft>
                <a:spcPts val="0"/>
              </a:spcAft>
              <a:buSzPts val="2400"/>
              <a:buChar char="•"/>
            </a:pPr>
            <a:r>
              <a:rPr lang="en-US" sz="2600" dirty="0"/>
              <a:t>You are also encouraged to use the “chat” feature.</a:t>
            </a:r>
          </a:p>
          <a:p>
            <a:pPr marL="171446" lvl="0" indent="-171446" algn="l" rtl="0">
              <a:lnSpc>
                <a:spcPct val="120000"/>
              </a:lnSpc>
              <a:spcBef>
                <a:spcPts val="750"/>
              </a:spcBef>
              <a:spcAft>
                <a:spcPts val="0"/>
              </a:spcAft>
              <a:buSzPts val="2400"/>
              <a:buChar char="•"/>
            </a:pPr>
            <a:r>
              <a:rPr lang="en-US" sz="2600" dirty="0"/>
              <a:t>This event will be recorded and available to you on the OERI website (</a:t>
            </a:r>
            <a:r>
              <a:rPr lang="en-US" sz="2600" dirty="0" err="1"/>
              <a:t>asccc-oeri.org</a:t>
            </a:r>
            <a:r>
              <a:rPr lang="en-US" sz="2600" dirty="0"/>
              <a:t>).</a:t>
            </a:r>
            <a:endParaRPr sz="2600" dirty="0"/>
          </a:p>
          <a:p>
            <a:pPr marL="171446" lvl="0" indent="-69846" algn="l" rtl="0">
              <a:lnSpc>
                <a:spcPct val="120000"/>
              </a:lnSpc>
              <a:spcBef>
                <a:spcPts val="750"/>
              </a:spcBef>
              <a:spcAft>
                <a:spcPts val="0"/>
              </a:spcAft>
              <a:buSzPts val="1600"/>
              <a:buNone/>
            </a:pPr>
            <a:endParaRPr dirty="0"/>
          </a:p>
          <a:p>
            <a:pPr marL="171446" lvl="0" indent="-171446" algn="l" rtl="0">
              <a:lnSpc>
                <a:spcPct val="120000"/>
              </a:lnSpc>
              <a:spcBef>
                <a:spcPts val="750"/>
              </a:spcBef>
              <a:spcAft>
                <a:spcPts val="0"/>
              </a:spcAft>
              <a:buSzPts val="1600"/>
              <a:buNone/>
            </a:pPr>
            <a:endParaRPr dirty="0"/>
          </a:p>
        </p:txBody>
      </p:sp>
      <p:pic>
        <p:nvPicPr>
          <p:cNvPr id="280" name="Google Shape;280;p1" descr="Screenshot of the tool bar of the Zoom showing the microphone icon muted and the video icon showing that the camera is not on."/>
          <p:cNvPicPr preferRelativeResize="0"/>
          <p:nvPr/>
        </p:nvPicPr>
        <p:blipFill rotWithShape="1">
          <a:blip r:embed="rId3">
            <a:alphaModFix/>
          </a:blip>
          <a:srcRect/>
          <a:stretch/>
        </p:blipFill>
        <p:spPr>
          <a:xfrm>
            <a:off x="1088686" y="6045285"/>
            <a:ext cx="2755900" cy="647700"/>
          </a:xfrm>
          <a:prstGeom prst="rect">
            <a:avLst/>
          </a:prstGeom>
          <a:noFill/>
          <a:ln>
            <a:noFill/>
          </a:ln>
        </p:spPr>
      </p:pic>
      <p:pic>
        <p:nvPicPr>
          <p:cNvPr id="279" name="Google Shape;279;p1" descr="Chat box screenshot of Zoom window."/>
          <p:cNvPicPr preferRelativeResize="0"/>
          <p:nvPr/>
        </p:nvPicPr>
        <p:blipFill rotWithShape="1">
          <a:blip r:embed="rId4">
            <a:alphaModFix/>
          </a:blip>
          <a:srcRect/>
          <a:stretch/>
        </p:blipFill>
        <p:spPr>
          <a:xfrm>
            <a:off x="5897501" y="5924625"/>
            <a:ext cx="2616200" cy="889000"/>
          </a:xfrm>
          <a:prstGeom prst="rect">
            <a:avLst/>
          </a:prstGeom>
          <a:noFill/>
          <a:ln>
            <a:noFill/>
          </a:ln>
        </p:spPr>
      </p:pic>
    </p:spTree>
    <p:extLst>
      <p:ext uri="{BB962C8B-B14F-4D97-AF65-F5344CB8AC3E}">
        <p14:creationId xmlns:p14="http://schemas.microsoft.com/office/powerpoint/2010/main" val="89033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B27C-7349-A937-F99B-77ADB8E55034}"/>
              </a:ext>
            </a:extLst>
          </p:cNvPr>
          <p:cNvSpPr>
            <a:spLocks noGrp="1"/>
          </p:cNvSpPr>
          <p:nvPr>
            <p:ph type="title"/>
          </p:nvPr>
        </p:nvSpPr>
        <p:spPr/>
        <p:txBody>
          <a:bodyPr/>
          <a:lstStyle/>
          <a:p>
            <a:r>
              <a:rPr lang="en-US" dirty="0"/>
              <a:t>Fall 2024: Employment Status /Other Roles</a:t>
            </a:r>
          </a:p>
        </p:txBody>
      </p:sp>
      <p:sp>
        <p:nvSpPr>
          <p:cNvPr id="3" name="Text Placeholder 2">
            <a:extLst>
              <a:ext uri="{FF2B5EF4-FFF2-40B4-BE49-F238E27FC236}">
                <a16:creationId xmlns:a16="http://schemas.microsoft.com/office/drawing/2014/main" id="{A2CC74B2-CEEF-EBC7-1961-2B353DE5BEC1}"/>
              </a:ext>
            </a:extLst>
          </p:cNvPr>
          <p:cNvSpPr>
            <a:spLocks noGrp="1"/>
          </p:cNvSpPr>
          <p:nvPr>
            <p:ph type="body" idx="1"/>
          </p:nvPr>
        </p:nvSpPr>
        <p:spPr/>
        <p:txBody>
          <a:bodyPr>
            <a:normAutofit/>
          </a:bodyPr>
          <a:lstStyle/>
          <a:p>
            <a:r>
              <a:rPr lang="en-US" sz="2400" dirty="0"/>
              <a:t>84% employed at the college full-time</a:t>
            </a:r>
          </a:p>
          <a:p>
            <a:r>
              <a:rPr lang="en-US" sz="2400" dirty="0"/>
              <a:t>Does your OERL have additional OER/ZTC responsibilities in addition to the OERL expectations?</a:t>
            </a:r>
          </a:p>
          <a:p>
            <a:pPr lvl="1"/>
            <a:r>
              <a:rPr lang="en-US" sz="2400" dirty="0"/>
              <a:t>Yes - 71</a:t>
            </a:r>
          </a:p>
          <a:p>
            <a:pPr lvl="1"/>
            <a:r>
              <a:rPr lang="en-US" sz="2400" dirty="0"/>
              <a:t>No - 26</a:t>
            </a:r>
          </a:p>
          <a:p>
            <a:pPr lvl="1"/>
            <a:r>
              <a:rPr lang="en-US" sz="2400" dirty="0"/>
              <a:t>I don’t know - 3</a:t>
            </a:r>
          </a:p>
        </p:txBody>
      </p:sp>
    </p:spTree>
    <p:extLst>
      <p:ext uri="{BB962C8B-B14F-4D97-AF65-F5344CB8AC3E}">
        <p14:creationId xmlns:p14="http://schemas.microsoft.com/office/powerpoint/2010/main" val="101172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57FD-FA78-64EA-C330-8D88F3873DDE}"/>
              </a:ext>
            </a:extLst>
          </p:cNvPr>
          <p:cNvSpPr>
            <a:spLocks noGrp="1"/>
          </p:cNvSpPr>
          <p:nvPr>
            <p:ph type="title"/>
          </p:nvPr>
        </p:nvSpPr>
        <p:spPr/>
        <p:txBody>
          <a:bodyPr/>
          <a:lstStyle/>
          <a:p>
            <a:r>
              <a:rPr lang="en-US" dirty="0"/>
              <a:t>Fall 2024: Additional Duties?</a:t>
            </a:r>
          </a:p>
        </p:txBody>
      </p:sp>
      <p:sp>
        <p:nvSpPr>
          <p:cNvPr id="3" name="Text Placeholder 2">
            <a:extLst>
              <a:ext uri="{FF2B5EF4-FFF2-40B4-BE49-F238E27FC236}">
                <a16:creationId xmlns:a16="http://schemas.microsoft.com/office/drawing/2014/main" id="{2F455CBD-F10D-0286-B7BE-88F22ACBA51A}"/>
              </a:ext>
            </a:extLst>
          </p:cNvPr>
          <p:cNvSpPr>
            <a:spLocks noGrp="1"/>
          </p:cNvSpPr>
          <p:nvPr>
            <p:ph type="body" idx="1"/>
          </p:nvPr>
        </p:nvSpPr>
        <p:spPr/>
        <p:txBody>
          <a:bodyPr>
            <a:normAutofit fontScale="92500" lnSpcReduction="20000"/>
          </a:bodyPr>
          <a:lstStyle/>
          <a:p>
            <a:r>
              <a:rPr lang="en-US" sz="2000" dirty="0"/>
              <a:t>Of the 71 that reported having additional duties, at least 49 indicated ZTC responsibilities. </a:t>
            </a:r>
          </a:p>
          <a:p>
            <a:r>
              <a:rPr lang="en-US" sz="2000" dirty="0"/>
              <a:t>At least 21 were the local ZTC Grant lead.</a:t>
            </a:r>
          </a:p>
          <a:p>
            <a:pPr lvl="1"/>
            <a:r>
              <a:rPr lang="en-US" sz="2000" dirty="0"/>
              <a:t>ZTC Lead or Coordinator</a:t>
            </a:r>
          </a:p>
          <a:p>
            <a:pPr lvl="1"/>
            <a:r>
              <a:rPr lang="en-US" sz="2000" dirty="0"/>
              <a:t>OER/ZTC Lead or Coordinator</a:t>
            </a:r>
          </a:p>
          <a:p>
            <a:r>
              <a:rPr lang="en-US" sz="2000" dirty="0"/>
              <a:t>Is additional compensation provided for these other duties?</a:t>
            </a:r>
          </a:p>
          <a:p>
            <a:pPr lvl="1"/>
            <a:r>
              <a:rPr lang="en-US" sz="2000" dirty="0"/>
              <a:t>Yes - 59</a:t>
            </a:r>
          </a:p>
          <a:p>
            <a:pPr lvl="1"/>
            <a:r>
              <a:rPr lang="en-US" sz="2000" dirty="0"/>
              <a:t>No – 31</a:t>
            </a:r>
          </a:p>
          <a:p>
            <a:r>
              <a:rPr lang="en-US" sz="2200" i="1" dirty="0"/>
              <a:t>Some respondents that reported having no additional OER/ZTC duties did report receiving additional compensation</a:t>
            </a:r>
            <a:r>
              <a:rPr lang="en-US" sz="2200" dirty="0"/>
              <a:t>.</a:t>
            </a:r>
          </a:p>
          <a:p>
            <a:pPr lvl="1"/>
            <a:endParaRPr lang="en-US" sz="2000" dirty="0"/>
          </a:p>
        </p:txBody>
      </p:sp>
    </p:spTree>
    <p:extLst>
      <p:ext uri="{BB962C8B-B14F-4D97-AF65-F5344CB8AC3E}">
        <p14:creationId xmlns:p14="http://schemas.microsoft.com/office/powerpoint/2010/main" val="161782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C5E9-A122-D509-0684-F697F81EA22A}"/>
              </a:ext>
            </a:extLst>
          </p:cNvPr>
          <p:cNvSpPr>
            <a:spLocks noGrp="1"/>
          </p:cNvSpPr>
          <p:nvPr>
            <p:ph type="title"/>
          </p:nvPr>
        </p:nvSpPr>
        <p:spPr/>
        <p:txBody>
          <a:bodyPr/>
          <a:lstStyle/>
          <a:p>
            <a:r>
              <a:rPr lang="en-US" dirty="0"/>
              <a:t>Compensation?</a:t>
            </a:r>
          </a:p>
        </p:txBody>
      </p:sp>
      <p:sp>
        <p:nvSpPr>
          <p:cNvPr id="3" name="Text Placeholder 2">
            <a:extLst>
              <a:ext uri="{FF2B5EF4-FFF2-40B4-BE49-F238E27FC236}">
                <a16:creationId xmlns:a16="http://schemas.microsoft.com/office/drawing/2014/main" id="{4B52CC32-52DE-F749-ACFB-0F766FDCB974}"/>
              </a:ext>
            </a:extLst>
          </p:cNvPr>
          <p:cNvSpPr>
            <a:spLocks noGrp="1"/>
          </p:cNvSpPr>
          <p:nvPr>
            <p:ph type="body" idx="1"/>
          </p:nvPr>
        </p:nvSpPr>
        <p:spPr/>
        <p:txBody>
          <a:bodyPr>
            <a:normAutofit/>
          </a:bodyPr>
          <a:lstStyle/>
          <a:p>
            <a:r>
              <a:rPr lang="en-US" sz="2000" dirty="0"/>
              <a:t>Hourly pay – 12</a:t>
            </a:r>
          </a:p>
          <a:p>
            <a:pPr lvl="1"/>
            <a:r>
              <a:rPr lang="en-US" sz="2000" dirty="0"/>
              <a:t>7 (2), 8, or 10 hours per week</a:t>
            </a:r>
          </a:p>
          <a:p>
            <a:pPr lvl="1"/>
            <a:r>
              <a:rPr lang="en-US" sz="2000" dirty="0"/>
              <a:t>25 or 40 or 133.5 (shared) hours per term</a:t>
            </a:r>
          </a:p>
          <a:p>
            <a:pPr lvl="1"/>
            <a:r>
              <a:rPr lang="en-US" sz="2000" dirty="0"/>
              <a:t>20% (2)</a:t>
            </a:r>
          </a:p>
          <a:p>
            <a:pPr lvl="1"/>
            <a:r>
              <a:rPr lang="en-US" sz="2000" dirty="0"/>
              <a:t>Not stated or unclear (3)</a:t>
            </a:r>
          </a:p>
          <a:p>
            <a:r>
              <a:rPr lang="en-US" sz="2000" dirty="0"/>
              <a:t>Component of full-time position – 3 (all librarians)</a:t>
            </a:r>
          </a:p>
          <a:p>
            <a:pPr marL="127000" indent="0">
              <a:buNone/>
            </a:pPr>
            <a:endParaRPr lang="en-US" dirty="0"/>
          </a:p>
          <a:p>
            <a:endParaRPr lang="en-US" dirty="0"/>
          </a:p>
          <a:p>
            <a:endParaRPr lang="en-US" dirty="0"/>
          </a:p>
        </p:txBody>
      </p:sp>
    </p:spTree>
    <p:extLst>
      <p:ext uri="{BB962C8B-B14F-4D97-AF65-F5344CB8AC3E}">
        <p14:creationId xmlns:p14="http://schemas.microsoft.com/office/powerpoint/2010/main" val="386583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C60C6-40EB-BEF7-373D-8320D0C95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75768-FC30-89AA-6324-96494650E17C}"/>
              </a:ext>
            </a:extLst>
          </p:cNvPr>
          <p:cNvSpPr>
            <a:spLocks noGrp="1"/>
          </p:cNvSpPr>
          <p:nvPr>
            <p:ph type="title"/>
          </p:nvPr>
        </p:nvSpPr>
        <p:spPr/>
        <p:txBody>
          <a:bodyPr/>
          <a:lstStyle/>
          <a:p>
            <a:r>
              <a:rPr lang="en-US" dirty="0"/>
              <a:t>Stipends, as reported by respondents</a:t>
            </a:r>
          </a:p>
        </p:txBody>
      </p:sp>
      <p:sp>
        <p:nvSpPr>
          <p:cNvPr id="3" name="Text Placeholder 2">
            <a:extLst>
              <a:ext uri="{FF2B5EF4-FFF2-40B4-BE49-F238E27FC236}">
                <a16:creationId xmlns:a16="http://schemas.microsoft.com/office/drawing/2014/main" id="{DFB4F9FE-893F-3B94-C679-C998BA66BFF3}"/>
              </a:ext>
            </a:extLst>
          </p:cNvPr>
          <p:cNvSpPr>
            <a:spLocks noGrp="1"/>
          </p:cNvSpPr>
          <p:nvPr>
            <p:ph type="body" idx="1"/>
          </p:nvPr>
        </p:nvSpPr>
        <p:spPr/>
        <p:txBody>
          <a:bodyPr>
            <a:normAutofit lnSpcReduction="10000"/>
          </a:bodyPr>
          <a:lstStyle/>
          <a:p>
            <a:pPr marL="457200" lvl="1">
              <a:lnSpc>
                <a:spcPct val="115000"/>
              </a:lnSpc>
              <a:spcAft>
                <a:spcPts val="800"/>
              </a:spcAft>
            </a:pPr>
            <a:r>
              <a:rPr lang="en-US" sz="2000" i="1" kern="0" dirty="0">
                <a:solidFill>
                  <a:srgbClr val="000000"/>
                </a:solidFill>
                <a:effectLst/>
                <a:latin typeface="+mn-lt"/>
                <a:ea typeface="Times New Roman" panose="02020603050405020304" pitchFamily="18" charset="0"/>
                <a:cs typeface="Times New Roman" panose="02020603050405020304" pitchFamily="18" charset="0"/>
              </a:rPr>
              <a:t>$1500 funded by the ZTC funds.</a:t>
            </a:r>
            <a:endParaRPr lang="en-US" sz="2000" i="1" kern="100" dirty="0">
              <a:effectLst/>
              <a:latin typeface="+mn-lt"/>
              <a:ea typeface="Aptos" panose="020B0004020202020204" pitchFamily="34" charset="0"/>
              <a:cs typeface="Times New Roman" panose="02020603050405020304" pitchFamily="18" charset="0"/>
            </a:endParaRPr>
          </a:p>
          <a:p>
            <a:pPr marL="457200" lvl="1">
              <a:lnSpc>
                <a:spcPct val="115000"/>
              </a:lnSpc>
              <a:spcAft>
                <a:spcPts val="800"/>
              </a:spcAft>
            </a:pPr>
            <a:r>
              <a:rPr lang="en-US" sz="2000" i="1" kern="0" dirty="0">
                <a:solidFill>
                  <a:srgbClr val="000000"/>
                </a:solidFill>
                <a:effectLst/>
                <a:latin typeface="+mn-lt"/>
                <a:ea typeface="Times New Roman" panose="02020603050405020304" pitchFamily="18" charset="0"/>
                <a:cs typeface="Times New Roman" panose="02020603050405020304" pitchFamily="18" charset="0"/>
              </a:rPr>
              <a:t>$500 compensation</a:t>
            </a:r>
            <a:r>
              <a:rPr lang="en-US" sz="2000" i="1" dirty="0">
                <a:solidFill>
                  <a:srgbClr val="000000"/>
                </a:solidFill>
                <a:latin typeface="+mn-lt"/>
                <a:ea typeface="Times New Roman" panose="02020603050405020304" pitchFamily="18" charset="0"/>
                <a:cs typeface="Times New Roman" panose="02020603050405020304" pitchFamily="18" charset="0"/>
              </a:rPr>
              <a:t> (unsure of funding/duration)</a:t>
            </a:r>
          </a:p>
          <a:p>
            <a:pPr marL="457200" lvl="1">
              <a:lnSpc>
                <a:spcPct val="115000"/>
              </a:lnSpc>
              <a:spcAft>
                <a:spcPts val="800"/>
              </a:spcAft>
            </a:pPr>
            <a:r>
              <a:rPr lang="en-US" sz="2000" i="1" kern="0" dirty="0">
                <a:solidFill>
                  <a:srgbClr val="000000"/>
                </a:solidFill>
                <a:effectLst/>
                <a:latin typeface="+mn-lt"/>
                <a:ea typeface="Times New Roman" panose="02020603050405020304" pitchFamily="18" charset="0"/>
                <a:cs typeface="Times New Roman" panose="02020603050405020304" pitchFamily="18" charset="0"/>
              </a:rPr>
              <a:t>Compensation is a stipend based on non-instructional pay rate; funded by ZTC Grant</a:t>
            </a:r>
            <a:endParaRPr lang="en-US" sz="2000" i="1" kern="100" dirty="0">
              <a:effectLst/>
              <a:latin typeface="+mn-lt"/>
              <a:ea typeface="Aptos" panose="020B0004020202020204" pitchFamily="34" charset="0"/>
              <a:cs typeface="Times New Roman" panose="02020603050405020304" pitchFamily="18" charset="0"/>
            </a:endParaRPr>
          </a:p>
          <a:p>
            <a:pPr marL="457200" lvl="1">
              <a:lnSpc>
                <a:spcPct val="115000"/>
              </a:lnSpc>
              <a:spcAft>
                <a:spcPts val="800"/>
              </a:spcAft>
            </a:pPr>
            <a:r>
              <a:rPr lang="en-US" sz="2000" i="1" kern="0" dirty="0">
                <a:solidFill>
                  <a:srgbClr val="000000"/>
                </a:solidFill>
                <a:effectLst/>
                <a:latin typeface="+mn-lt"/>
                <a:ea typeface="Times New Roman" panose="02020603050405020304" pitchFamily="18" charset="0"/>
                <a:cs typeface="Times New Roman" panose="02020603050405020304" pitchFamily="18" charset="0"/>
              </a:rPr>
              <a:t>Grant funding, $15,000 / session</a:t>
            </a:r>
            <a:endParaRPr lang="en-US" sz="2000" i="1" kern="100" dirty="0">
              <a:effectLst/>
              <a:latin typeface="+mn-lt"/>
              <a:ea typeface="Aptos" panose="020B0004020202020204" pitchFamily="34" charset="0"/>
              <a:cs typeface="Times New Roman" panose="02020603050405020304" pitchFamily="18" charset="0"/>
            </a:endParaRPr>
          </a:p>
          <a:p>
            <a:pPr marL="457200" lvl="1">
              <a:lnSpc>
                <a:spcPct val="115000"/>
              </a:lnSpc>
              <a:spcAft>
                <a:spcPts val="800"/>
              </a:spcAft>
            </a:pPr>
            <a:r>
              <a:rPr lang="en-US" sz="2000" i="1" kern="0" dirty="0">
                <a:solidFill>
                  <a:srgbClr val="000000"/>
                </a:solidFill>
                <a:effectLst/>
                <a:latin typeface="+mn-lt"/>
                <a:ea typeface="Times New Roman" panose="02020603050405020304" pitchFamily="18" charset="0"/>
                <a:cs typeface="Times New Roman" panose="02020603050405020304" pitchFamily="18" charset="0"/>
              </a:rPr>
              <a:t>I get approximately two hours of stipend pay from SEA funds.</a:t>
            </a:r>
            <a:endParaRPr lang="en-US" sz="2000" i="1" kern="100" dirty="0">
              <a:effectLst/>
              <a:latin typeface="+mn-lt"/>
              <a:ea typeface="Aptos" panose="020B0004020202020204" pitchFamily="34" charset="0"/>
              <a:cs typeface="Times New Roman" panose="02020603050405020304" pitchFamily="18" charset="0"/>
            </a:endParaRPr>
          </a:p>
          <a:p>
            <a:pPr marL="457200" lvl="1">
              <a:lnSpc>
                <a:spcPct val="115000"/>
              </a:lnSpc>
              <a:spcAft>
                <a:spcPts val="800"/>
              </a:spcAft>
            </a:pPr>
            <a:r>
              <a:rPr lang="en-US" sz="2000" i="1" kern="0" dirty="0">
                <a:solidFill>
                  <a:srgbClr val="000000"/>
                </a:solidFill>
                <a:effectLst/>
                <a:latin typeface="+mn-lt"/>
                <a:ea typeface="Times New Roman" panose="02020603050405020304" pitchFamily="18" charset="0"/>
                <a:cs typeface="Times New Roman" panose="02020603050405020304" pitchFamily="18" charset="0"/>
              </a:rPr>
              <a:t>I receive $5000 per semester from ZTC/OER Impact grant</a:t>
            </a:r>
            <a:endParaRPr lang="en-US" sz="2000" i="1" kern="100" dirty="0">
              <a:effectLst/>
              <a:latin typeface="+mn-lt"/>
              <a:ea typeface="Aptos" panose="020B0004020202020204" pitchFamily="34" charset="0"/>
              <a:cs typeface="Times New Roman" panose="02020603050405020304" pitchFamily="18" charset="0"/>
            </a:endParaRPr>
          </a:p>
          <a:p>
            <a:pPr marL="457200" lvl="1">
              <a:lnSpc>
                <a:spcPct val="115000"/>
              </a:lnSpc>
              <a:spcAft>
                <a:spcPts val="800"/>
              </a:spcAft>
            </a:pPr>
            <a:r>
              <a:rPr lang="en-US" sz="2000" i="1" kern="0" dirty="0">
                <a:solidFill>
                  <a:srgbClr val="000000"/>
                </a:solidFill>
                <a:effectLst/>
                <a:latin typeface="+mn-lt"/>
                <a:ea typeface="Times New Roman" panose="02020603050405020304" pitchFamily="18" charset="0"/>
                <a:cs typeface="Times New Roman" panose="02020603050405020304" pitchFamily="18" charset="0"/>
              </a:rPr>
              <a:t>Implementation Grant Funding</a:t>
            </a:r>
            <a:r>
              <a:rPr lang="en-US" sz="2000" i="1" dirty="0">
                <a:solidFill>
                  <a:srgbClr val="000000"/>
                </a:solidFill>
                <a:latin typeface="+mn-lt"/>
                <a:ea typeface="Times New Roman" panose="02020603050405020304" pitchFamily="18" charset="0"/>
                <a:cs typeface="Times New Roman" panose="02020603050405020304" pitchFamily="18" charset="0"/>
              </a:rPr>
              <a:t>: </a:t>
            </a:r>
            <a:r>
              <a:rPr lang="en-US" sz="2000" i="1" kern="0" dirty="0">
                <a:solidFill>
                  <a:srgbClr val="000000"/>
                </a:solidFill>
                <a:effectLst/>
                <a:latin typeface="+mn-lt"/>
                <a:ea typeface="Times New Roman" panose="02020603050405020304" pitchFamily="18" charset="0"/>
                <a:cs typeface="Times New Roman" panose="02020603050405020304" pitchFamily="18" charset="0"/>
              </a:rPr>
              <a:t>Annual amount: $57,500</a:t>
            </a:r>
            <a:endParaRPr lang="en-US" sz="2000" i="1" kern="100" dirty="0">
              <a:effectLst/>
              <a:latin typeface="+mn-lt"/>
              <a:ea typeface="Aptos" panose="020B0004020202020204" pitchFamily="34"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29618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4DB2-586B-84C0-7795-1E383073561A}"/>
              </a:ext>
            </a:extLst>
          </p:cNvPr>
          <p:cNvSpPr>
            <a:spLocks noGrp="1"/>
          </p:cNvSpPr>
          <p:nvPr>
            <p:ph type="title"/>
          </p:nvPr>
        </p:nvSpPr>
        <p:spPr>
          <a:xfrm>
            <a:off x="1086913" y="804890"/>
            <a:ext cx="7204226" cy="903456"/>
          </a:xfrm>
        </p:spPr>
        <p:txBody>
          <a:bodyPr wrap="square" anchor="b">
            <a:normAutofit/>
          </a:bodyPr>
          <a:lstStyle/>
          <a:p>
            <a:r>
              <a:rPr lang="en-US" dirty="0"/>
              <a:t>Reassigned Time</a:t>
            </a:r>
          </a:p>
        </p:txBody>
      </p:sp>
      <p:sp>
        <p:nvSpPr>
          <p:cNvPr id="3" name="Text Placeholder 2">
            <a:extLst>
              <a:ext uri="{FF2B5EF4-FFF2-40B4-BE49-F238E27FC236}">
                <a16:creationId xmlns:a16="http://schemas.microsoft.com/office/drawing/2014/main" id="{5027F336-E482-2358-4F27-61FBE09F4615}"/>
              </a:ext>
            </a:extLst>
          </p:cNvPr>
          <p:cNvSpPr>
            <a:spLocks noGrp="1"/>
          </p:cNvSpPr>
          <p:nvPr>
            <p:ph type="body" idx="1"/>
          </p:nvPr>
        </p:nvSpPr>
        <p:spPr>
          <a:xfrm>
            <a:off x="1085498" y="2010878"/>
            <a:ext cx="3483864" cy="4049804"/>
          </a:xfrm>
        </p:spPr>
        <p:txBody>
          <a:bodyPr wrap="square" anchor="t">
            <a:normAutofit/>
          </a:bodyPr>
          <a:lstStyle/>
          <a:p>
            <a:pPr marL="0" marR="0">
              <a:lnSpc>
                <a:spcPct val="110000"/>
              </a:lnSpc>
            </a:pPr>
            <a:r>
              <a:rPr lang="en-US" sz="2000" dirty="0">
                <a:effectLst/>
              </a:rPr>
              <a:t> 10% (1)</a:t>
            </a:r>
          </a:p>
          <a:p>
            <a:pPr marL="0" marR="0">
              <a:lnSpc>
                <a:spcPct val="110000"/>
              </a:lnSpc>
            </a:pPr>
            <a:r>
              <a:rPr lang="en-US" sz="2000" dirty="0">
                <a:effectLst/>
              </a:rPr>
              <a:t> 20% (7)</a:t>
            </a:r>
          </a:p>
          <a:p>
            <a:pPr marL="0" marR="0">
              <a:lnSpc>
                <a:spcPct val="110000"/>
              </a:lnSpc>
            </a:pPr>
            <a:r>
              <a:rPr lang="en-US" sz="2000" dirty="0">
                <a:effectLst/>
              </a:rPr>
              <a:t>25% (2)</a:t>
            </a:r>
          </a:p>
          <a:p>
            <a:pPr marL="0" marR="0">
              <a:lnSpc>
                <a:spcPct val="110000"/>
              </a:lnSpc>
            </a:pPr>
            <a:r>
              <a:rPr lang="en-US" sz="2000" dirty="0">
                <a:effectLst/>
              </a:rPr>
              <a:t>30% (3)</a:t>
            </a:r>
          </a:p>
          <a:p>
            <a:pPr marL="0" marR="0">
              <a:lnSpc>
                <a:spcPct val="110000"/>
              </a:lnSpc>
            </a:pPr>
            <a:r>
              <a:rPr lang="en-US" sz="2000" dirty="0">
                <a:effectLst/>
              </a:rPr>
              <a:t>40% (1)</a:t>
            </a:r>
          </a:p>
          <a:p>
            <a:pPr marL="0" marR="0">
              <a:lnSpc>
                <a:spcPct val="110000"/>
              </a:lnSpc>
            </a:pPr>
            <a:r>
              <a:rPr lang="en-US" sz="2000" dirty="0">
                <a:effectLst/>
              </a:rPr>
              <a:t>50% (4)</a:t>
            </a:r>
          </a:p>
          <a:p>
            <a:pPr marL="0" marR="0">
              <a:lnSpc>
                <a:spcPct val="110000"/>
              </a:lnSpc>
            </a:pPr>
            <a:r>
              <a:rPr lang="en-US" sz="2000" dirty="0">
                <a:effectLst/>
              </a:rPr>
              <a:t>100% (1)</a:t>
            </a:r>
          </a:p>
          <a:p>
            <a:pPr>
              <a:lnSpc>
                <a:spcPct val="110000"/>
              </a:lnSpc>
            </a:pPr>
            <a:endParaRPr lang="en-US" sz="1200" dirty="0"/>
          </a:p>
        </p:txBody>
      </p:sp>
      <p:sp>
        <p:nvSpPr>
          <p:cNvPr id="8" name="Text Placeholder 3">
            <a:extLst>
              <a:ext uri="{FF2B5EF4-FFF2-40B4-BE49-F238E27FC236}">
                <a16:creationId xmlns:a16="http://schemas.microsoft.com/office/drawing/2014/main" id="{6473C2AB-3AE9-4BA2-FC70-E57066B0922C}"/>
              </a:ext>
            </a:extLst>
          </p:cNvPr>
          <p:cNvSpPr>
            <a:spLocks noGrp="1"/>
          </p:cNvSpPr>
          <p:nvPr>
            <p:ph type="body" idx="2"/>
          </p:nvPr>
        </p:nvSpPr>
        <p:spPr>
          <a:xfrm>
            <a:off x="4810328" y="2017345"/>
            <a:ext cx="3483864" cy="4043339"/>
          </a:xfrm>
        </p:spPr>
        <p:txBody>
          <a:bodyPr/>
          <a:lstStyle/>
          <a:p>
            <a:pPr marL="0" marR="0">
              <a:lnSpc>
                <a:spcPct val="110000"/>
              </a:lnSpc>
            </a:pPr>
            <a:r>
              <a:rPr lang="en-US" sz="2000" dirty="0">
                <a:effectLst/>
              </a:rPr>
              <a:t>1 LHE (1)</a:t>
            </a:r>
          </a:p>
          <a:p>
            <a:pPr marL="0" marR="0">
              <a:lnSpc>
                <a:spcPct val="110000"/>
              </a:lnSpc>
            </a:pPr>
            <a:r>
              <a:rPr lang="en-US" sz="2000" dirty="0">
                <a:effectLst/>
              </a:rPr>
              <a:t>1.5 LHE (2)</a:t>
            </a:r>
          </a:p>
          <a:p>
            <a:pPr marL="0" marR="0">
              <a:lnSpc>
                <a:spcPct val="110000"/>
              </a:lnSpc>
            </a:pPr>
            <a:r>
              <a:rPr lang="en-US" sz="2000" dirty="0">
                <a:effectLst/>
              </a:rPr>
              <a:t> 3 LHE (2)</a:t>
            </a:r>
          </a:p>
          <a:p>
            <a:pPr marL="0" marR="0">
              <a:lnSpc>
                <a:spcPct val="110000"/>
              </a:lnSpc>
            </a:pPr>
            <a:r>
              <a:rPr lang="en-US" sz="2000" dirty="0">
                <a:effectLst/>
              </a:rPr>
              <a:t> 6 LHE (1)</a:t>
            </a:r>
          </a:p>
          <a:p>
            <a:pPr marL="0" marR="0">
              <a:lnSpc>
                <a:spcPct val="110000"/>
              </a:lnSpc>
            </a:pPr>
            <a:r>
              <a:rPr lang="en-US" sz="2000" dirty="0">
                <a:effectLst/>
              </a:rPr>
              <a:t> 9 hours (1)</a:t>
            </a:r>
          </a:p>
          <a:p>
            <a:endParaRPr lang="en-US" dirty="0"/>
          </a:p>
        </p:txBody>
      </p:sp>
    </p:spTree>
    <p:extLst>
      <p:ext uri="{BB962C8B-B14F-4D97-AF65-F5344CB8AC3E}">
        <p14:creationId xmlns:p14="http://schemas.microsoft.com/office/powerpoint/2010/main" val="2148939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F5130A-30CE-C44C-DA31-61656E1A099A}"/>
              </a:ext>
            </a:extLst>
          </p:cNvPr>
          <p:cNvSpPr>
            <a:spLocks noGrp="1"/>
          </p:cNvSpPr>
          <p:nvPr>
            <p:ph type="title"/>
          </p:nvPr>
        </p:nvSpPr>
        <p:spPr/>
        <p:txBody>
          <a:bodyPr>
            <a:normAutofit fontScale="90000"/>
          </a:bodyPr>
          <a:lstStyle/>
          <a:p>
            <a:r>
              <a:rPr lang="en-US" sz="4000" dirty="0"/>
              <a:t>Has SB 1359 been implemented at your college? </a:t>
            </a:r>
            <a:endParaRPr lang="en-US" dirty="0"/>
          </a:p>
        </p:txBody>
      </p:sp>
      <p:sp>
        <p:nvSpPr>
          <p:cNvPr id="6" name="Text Placeholder 5">
            <a:extLst>
              <a:ext uri="{FF2B5EF4-FFF2-40B4-BE49-F238E27FC236}">
                <a16:creationId xmlns:a16="http://schemas.microsoft.com/office/drawing/2014/main" id="{8A6292EE-AFB7-D880-8B3E-E13CE05CCADD}"/>
              </a:ext>
            </a:extLst>
          </p:cNvPr>
          <p:cNvSpPr>
            <a:spLocks noGrp="1"/>
          </p:cNvSpPr>
          <p:nvPr>
            <p:ph type="body" idx="1"/>
          </p:nvPr>
        </p:nvSpPr>
        <p:spPr/>
        <p:txBody>
          <a:bodyPr>
            <a:normAutofit/>
          </a:bodyPr>
          <a:lstStyle/>
          <a:p>
            <a:r>
              <a:rPr lang="en-US" sz="2000" dirty="0"/>
              <a:t>Fall 2022</a:t>
            </a:r>
          </a:p>
        </p:txBody>
      </p:sp>
      <p:sp>
        <p:nvSpPr>
          <p:cNvPr id="7" name="Text Placeholder 6">
            <a:extLst>
              <a:ext uri="{FF2B5EF4-FFF2-40B4-BE49-F238E27FC236}">
                <a16:creationId xmlns:a16="http://schemas.microsoft.com/office/drawing/2014/main" id="{9F6CCD0D-D0DE-3685-7D1C-358F070AEF2F}"/>
              </a:ext>
            </a:extLst>
          </p:cNvPr>
          <p:cNvSpPr>
            <a:spLocks noGrp="1"/>
          </p:cNvSpPr>
          <p:nvPr>
            <p:ph type="body" idx="2"/>
          </p:nvPr>
        </p:nvSpPr>
        <p:spPr/>
        <p:txBody>
          <a:bodyPr>
            <a:normAutofit/>
          </a:bodyPr>
          <a:lstStyle/>
          <a:p>
            <a:r>
              <a:rPr lang="en-US" sz="2000" dirty="0"/>
              <a:t>Yes – 32</a:t>
            </a:r>
          </a:p>
          <a:p>
            <a:r>
              <a:rPr lang="en-US" sz="2000" dirty="0"/>
              <a:t>Yes, but not confident being done appropriately – 48 </a:t>
            </a:r>
          </a:p>
          <a:p>
            <a:r>
              <a:rPr lang="en-US" sz="2000" dirty="0"/>
              <a:t>No – 7 </a:t>
            </a:r>
          </a:p>
          <a:p>
            <a:r>
              <a:rPr lang="en-US" sz="2000" dirty="0"/>
              <a:t>Other – 5 </a:t>
            </a:r>
          </a:p>
        </p:txBody>
      </p:sp>
      <p:sp>
        <p:nvSpPr>
          <p:cNvPr id="8" name="Text Placeholder 7">
            <a:extLst>
              <a:ext uri="{FF2B5EF4-FFF2-40B4-BE49-F238E27FC236}">
                <a16:creationId xmlns:a16="http://schemas.microsoft.com/office/drawing/2014/main" id="{CD14B3FE-BB44-5EA1-2A39-7F70936872D6}"/>
              </a:ext>
            </a:extLst>
          </p:cNvPr>
          <p:cNvSpPr>
            <a:spLocks noGrp="1"/>
          </p:cNvSpPr>
          <p:nvPr>
            <p:ph type="body" idx="3"/>
          </p:nvPr>
        </p:nvSpPr>
        <p:spPr/>
        <p:txBody>
          <a:bodyPr>
            <a:normAutofit/>
          </a:bodyPr>
          <a:lstStyle/>
          <a:p>
            <a:r>
              <a:rPr lang="en-US" sz="2000" dirty="0"/>
              <a:t>Fall 2023</a:t>
            </a:r>
          </a:p>
        </p:txBody>
      </p:sp>
      <p:sp>
        <p:nvSpPr>
          <p:cNvPr id="9" name="Text Placeholder 8">
            <a:extLst>
              <a:ext uri="{FF2B5EF4-FFF2-40B4-BE49-F238E27FC236}">
                <a16:creationId xmlns:a16="http://schemas.microsoft.com/office/drawing/2014/main" id="{C972BDF3-BF4E-1CB9-7362-8B94DC59D96A}"/>
              </a:ext>
            </a:extLst>
          </p:cNvPr>
          <p:cNvSpPr>
            <a:spLocks noGrp="1"/>
          </p:cNvSpPr>
          <p:nvPr>
            <p:ph type="body" idx="4"/>
          </p:nvPr>
        </p:nvSpPr>
        <p:spPr/>
        <p:txBody>
          <a:bodyPr/>
          <a:lstStyle/>
          <a:p>
            <a:r>
              <a:rPr lang="en-US" sz="2000" dirty="0"/>
              <a:t>Yes – 34</a:t>
            </a:r>
          </a:p>
          <a:p>
            <a:r>
              <a:rPr lang="en-US" sz="2000" dirty="0"/>
              <a:t>Yes, but not confident being done appropriately – 57 </a:t>
            </a:r>
          </a:p>
          <a:p>
            <a:r>
              <a:rPr lang="en-US" sz="2000" dirty="0"/>
              <a:t>No – 3</a:t>
            </a:r>
          </a:p>
          <a:p>
            <a:r>
              <a:rPr lang="en-US" sz="2000" dirty="0"/>
              <a:t>Other – 3</a:t>
            </a:r>
          </a:p>
          <a:p>
            <a:endParaRPr lang="en-US" dirty="0"/>
          </a:p>
        </p:txBody>
      </p:sp>
    </p:spTree>
    <p:extLst>
      <p:ext uri="{BB962C8B-B14F-4D97-AF65-F5344CB8AC3E}">
        <p14:creationId xmlns:p14="http://schemas.microsoft.com/office/powerpoint/2010/main" val="2052416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1B15-7F2E-E52B-85E5-7975FEF2C621}"/>
              </a:ext>
            </a:extLst>
          </p:cNvPr>
          <p:cNvSpPr>
            <a:spLocks noGrp="1"/>
          </p:cNvSpPr>
          <p:nvPr>
            <p:ph type="title"/>
          </p:nvPr>
        </p:nvSpPr>
        <p:spPr/>
        <p:txBody>
          <a:bodyPr/>
          <a:lstStyle/>
          <a:p>
            <a:r>
              <a:rPr lang="en-US" dirty="0"/>
              <a:t>Fall 2024 - Has no-cost section marking been implemented at your college?</a:t>
            </a:r>
          </a:p>
        </p:txBody>
      </p:sp>
      <p:graphicFrame>
        <p:nvGraphicFramePr>
          <p:cNvPr id="4" name="Chart 3" descr="Has no-cost section marking been implemented at your college? graphic with the results showing the most votes on &quot;Yes, but I am not confident that all sections are marked appropriately&quot;.">
            <a:extLst>
              <a:ext uri="{FF2B5EF4-FFF2-40B4-BE49-F238E27FC236}">
                <a16:creationId xmlns:a16="http://schemas.microsoft.com/office/drawing/2014/main" id="{2255FB54-69B2-111B-BF17-4B8A283F848C}"/>
              </a:ext>
            </a:extLst>
          </p:cNvPr>
          <p:cNvGraphicFramePr>
            <a:graphicFrameLocks/>
          </p:cNvGraphicFramePr>
          <p:nvPr>
            <p:extLst>
              <p:ext uri="{D42A27DB-BD31-4B8C-83A1-F6EECF244321}">
                <p14:modId xmlns:p14="http://schemas.microsoft.com/office/powerpoint/2010/main" val="1983991352"/>
              </p:ext>
            </p:extLst>
          </p:nvPr>
        </p:nvGraphicFramePr>
        <p:xfrm>
          <a:off x="848656" y="2111005"/>
          <a:ext cx="7202456" cy="40383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752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EBB48-FD9F-603C-38C9-F4EFBA9938C6}"/>
              </a:ext>
            </a:extLst>
          </p:cNvPr>
          <p:cNvSpPr>
            <a:spLocks noGrp="1"/>
          </p:cNvSpPr>
          <p:nvPr>
            <p:ph type="title"/>
          </p:nvPr>
        </p:nvSpPr>
        <p:spPr/>
        <p:txBody>
          <a:bodyPr/>
          <a:lstStyle/>
          <a:p>
            <a:r>
              <a:rPr lang="en-US" dirty="0"/>
              <a:t>“Other” explanations</a:t>
            </a:r>
          </a:p>
        </p:txBody>
      </p:sp>
      <p:sp>
        <p:nvSpPr>
          <p:cNvPr id="6" name="Text Placeholder 5">
            <a:extLst>
              <a:ext uri="{FF2B5EF4-FFF2-40B4-BE49-F238E27FC236}">
                <a16:creationId xmlns:a16="http://schemas.microsoft.com/office/drawing/2014/main" id="{2BB0CCD2-C0BC-7172-3C6B-14F7FCF756D6}"/>
              </a:ext>
            </a:extLst>
          </p:cNvPr>
          <p:cNvSpPr>
            <a:spLocks noGrp="1"/>
          </p:cNvSpPr>
          <p:nvPr>
            <p:ph type="body" idx="1"/>
          </p:nvPr>
        </p:nvSpPr>
        <p:spPr/>
        <p:txBody>
          <a:bodyPr>
            <a:normAutofit fontScale="70000" lnSpcReduction="20000"/>
          </a:bodyPr>
          <a:lstStyle/>
          <a:p>
            <a:pPr marL="71755" marR="0">
              <a:tabLst>
                <a:tab pos="6438900" algn="l"/>
              </a:tabLst>
            </a:pPr>
            <a:r>
              <a:rPr lang="en-US" sz="2100" i="1" dirty="0">
                <a:solidFill>
                  <a:srgbClr val="000000"/>
                </a:solidFill>
                <a:effectLst/>
                <a:latin typeface="+mj-lt"/>
                <a:ea typeface="Times New Roman" panose="02020603050405020304" pitchFamily="18" charset="0"/>
              </a:rPr>
              <a:t>New software will improve accuracy via a mandatory drop-down menu.	</a:t>
            </a:r>
            <a:endParaRPr lang="en-US" sz="2100" i="1" dirty="0">
              <a:effectLst/>
              <a:latin typeface="+mj-lt"/>
              <a:ea typeface="Times New Roman" panose="02020603050405020304" pitchFamily="18" charset="0"/>
            </a:endParaRPr>
          </a:p>
          <a:p>
            <a:pPr marL="71755" marR="0"/>
            <a:r>
              <a:rPr lang="en-US" sz="2100" i="1" dirty="0">
                <a:solidFill>
                  <a:srgbClr val="000000"/>
                </a:solidFill>
                <a:effectLst/>
                <a:latin typeface="+mj-lt"/>
                <a:ea typeface="Times New Roman" panose="02020603050405020304" pitchFamily="18" charset="0"/>
              </a:rPr>
              <a:t>Starting in January, you have to search for OER to find OER sections. In the past, we could see the whole schedule and see the ZTC symbol.</a:t>
            </a:r>
            <a:endParaRPr lang="en-US" sz="2100" i="1" dirty="0">
              <a:effectLst/>
              <a:latin typeface="+mj-lt"/>
              <a:ea typeface="Times New Roman" panose="02020603050405020304" pitchFamily="18" charset="0"/>
            </a:endParaRPr>
          </a:p>
          <a:p>
            <a:pPr marL="71755" marR="0"/>
            <a:r>
              <a:rPr lang="en-US" sz="2100" i="1" dirty="0">
                <a:solidFill>
                  <a:srgbClr val="000000"/>
                </a:solidFill>
                <a:effectLst/>
                <a:latin typeface="+mj-lt"/>
                <a:ea typeface="Times New Roman" panose="02020603050405020304" pitchFamily="18" charset="0"/>
              </a:rPr>
              <a:t>We are inviting all faculty to participate in self-reporting, which is entirely voluntary. Participation is not mandatory, and there is no obligation to provide this information. </a:t>
            </a:r>
          </a:p>
          <a:p>
            <a:pPr marL="71755" marR="0"/>
            <a:r>
              <a:rPr lang="en-US" sz="2100" i="1" dirty="0">
                <a:solidFill>
                  <a:srgbClr val="000000"/>
                </a:solidFill>
                <a:effectLst/>
                <a:latin typeface="+mj-lt"/>
                <a:ea typeface="Times New Roman" panose="02020603050405020304" pitchFamily="18" charset="0"/>
              </a:rPr>
              <a:t>We do label our classes that have the OER resources, however, we recently switched systems in our college, and we are working on updating the system so it will reflect that.</a:t>
            </a:r>
            <a:endParaRPr lang="en-US" sz="2100" i="1" dirty="0">
              <a:effectLst/>
              <a:latin typeface="+mj-lt"/>
              <a:ea typeface="Times New Roman" panose="02020603050405020304" pitchFamily="18" charset="0"/>
            </a:endParaRPr>
          </a:p>
          <a:p>
            <a:pPr marL="71755" marR="0"/>
            <a:r>
              <a:rPr lang="en-US" sz="2100" i="1" dirty="0">
                <a:solidFill>
                  <a:srgbClr val="000000"/>
                </a:solidFill>
                <a:effectLst/>
                <a:latin typeface="+mj-lt"/>
                <a:ea typeface="Times New Roman" panose="02020603050405020304" pitchFamily="18" charset="0"/>
              </a:rPr>
              <a:t>We only have OER and ZTC designations on the online schedule currently. Those materials may or may not be digital.</a:t>
            </a:r>
            <a:endParaRPr lang="en-US" sz="2100" i="1" dirty="0">
              <a:effectLst/>
              <a:latin typeface="+mj-lt"/>
              <a:ea typeface="Times New Roman" panose="02020603050405020304" pitchFamily="18" charset="0"/>
            </a:endParaRPr>
          </a:p>
          <a:p>
            <a:pPr marL="71755" marR="0">
              <a:tabLst>
                <a:tab pos="6438900" algn="l"/>
              </a:tabLst>
            </a:pPr>
            <a:r>
              <a:rPr lang="en-US" sz="2100" i="1" dirty="0">
                <a:solidFill>
                  <a:srgbClr val="000000"/>
                </a:solidFill>
                <a:effectLst/>
                <a:latin typeface="+mj-lt"/>
                <a:ea typeface="Times New Roman" panose="02020603050405020304" pitchFamily="18" charset="0"/>
              </a:rPr>
              <a:t>Yes, but I'm not confident. But we are creating new processes to clean this up</a:t>
            </a:r>
            <a:r>
              <a:rPr lang="en-US" sz="2100" dirty="0">
                <a:solidFill>
                  <a:srgbClr val="000000"/>
                </a:solidFill>
                <a:effectLst/>
                <a:latin typeface="+mj-lt"/>
                <a:ea typeface="Times New Roman" panose="02020603050405020304" pitchFamily="18" charset="0"/>
              </a:rPr>
              <a:t>. </a:t>
            </a:r>
            <a:r>
              <a:rPr lang="en-US" sz="1800" dirty="0">
                <a:solidFill>
                  <a:srgbClr val="000000"/>
                </a:solidFill>
                <a:effectLst/>
                <a:latin typeface="+mj-lt"/>
                <a:ea typeface="Times New Roman" panose="02020603050405020304" pitchFamily="18" charset="0"/>
              </a:rPr>
              <a:t>	</a:t>
            </a:r>
            <a:endParaRPr lang="en-US" sz="1800" dirty="0">
              <a:effectLst/>
              <a:latin typeface="+mj-lt"/>
              <a:ea typeface="Times New Roman" panose="02020603050405020304" pitchFamily="18" charset="0"/>
            </a:endParaRPr>
          </a:p>
          <a:p>
            <a:endParaRPr lang="en-US" dirty="0"/>
          </a:p>
        </p:txBody>
      </p:sp>
    </p:spTree>
    <p:extLst>
      <p:ext uri="{BB962C8B-B14F-4D97-AF65-F5344CB8AC3E}">
        <p14:creationId xmlns:p14="http://schemas.microsoft.com/office/powerpoint/2010/main" val="4112773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F5130A-30CE-C44C-DA31-61656E1A099A}"/>
              </a:ext>
            </a:extLst>
          </p:cNvPr>
          <p:cNvSpPr>
            <a:spLocks noGrp="1"/>
          </p:cNvSpPr>
          <p:nvPr>
            <p:ph type="title"/>
          </p:nvPr>
        </p:nvSpPr>
        <p:spPr/>
        <p:txBody>
          <a:bodyPr>
            <a:noAutofit/>
          </a:bodyPr>
          <a:lstStyle/>
          <a:p>
            <a:r>
              <a:rPr lang="en-US" sz="3200" dirty="0"/>
              <a:t>Has your college established clear guidelines for what constitutes a no-cost section?</a:t>
            </a:r>
          </a:p>
        </p:txBody>
      </p:sp>
      <p:sp>
        <p:nvSpPr>
          <p:cNvPr id="6" name="Text Placeholder 5">
            <a:extLst>
              <a:ext uri="{FF2B5EF4-FFF2-40B4-BE49-F238E27FC236}">
                <a16:creationId xmlns:a16="http://schemas.microsoft.com/office/drawing/2014/main" id="{8A6292EE-AFB7-D880-8B3E-E13CE05CCADD}"/>
              </a:ext>
            </a:extLst>
          </p:cNvPr>
          <p:cNvSpPr>
            <a:spLocks noGrp="1"/>
          </p:cNvSpPr>
          <p:nvPr>
            <p:ph type="body" idx="1"/>
          </p:nvPr>
        </p:nvSpPr>
        <p:spPr/>
        <p:txBody>
          <a:bodyPr>
            <a:normAutofit/>
          </a:bodyPr>
          <a:lstStyle/>
          <a:p>
            <a:r>
              <a:rPr lang="en-US" sz="2000" dirty="0"/>
              <a:t>Fall 2022</a:t>
            </a:r>
          </a:p>
        </p:txBody>
      </p:sp>
      <p:sp>
        <p:nvSpPr>
          <p:cNvPr id="7" name="Text Placeholder 6">
            <a:extLst>
              <a:ext uri="{FF2B5EF4-FFF2-40B4-BE49-F238E27FC236}">
                <a16:creationId xmlns:a16="http://schemas.microsoft.com/office/drawing/2014/main" id="{9F6CCD0D-D0DE-3685-7D1C-358F070AEF2F}"/>
              </a:ext>
            </a:extLst>
          </p:cNvPr>
          <p:cNvSpPr>
            <a:spLocks noGrp="1"/>
          </p:cNvSpPr>
          <p:nvPr>
            <p:ph type="body" idx="2"/>
          </p:nvPr>
        </p:nvSpPr>
        <p:spPr/>
        <p:txBody>
          <a:bodyPr>
            <a:normAutofit/>
          </a:bodyPr>
          <a:lstStyle/>
          <a:p>
            <a:r>
              <a:rPr lang="en-US" sz="2000" dirty="0"/>
              <a:t>Yes – 57</a:t>
            </a:r>
          </a:p>
          <a:p>
            <a:r>
              <a:rPr lang="en-US" sz="2000" dirty="0"/>
              <a:t>No – 20</a:t>
            </a:r>
          </a:p>
          <a:p>
            <a:r>
              <a:rPr lang="en-US" sz="2000" dirty="0"/>
              <a:t>I don’t know – 9</a:t>
            </a:r>
          </a:p>
          <a:p>
            <a:r>
              <a:rPr lang="en-US" sz="2000" dirty="0"/>
              <a:t>Other – 6 </a:t>
            </a:r>
          </a:p>
        </p:txBody>
      </p:sp>
      <p:sp>
        <p:nvSpPr>
          <p:cNvPr id="8" name="Text Placeholder 7">
            <a:extLst>
              <a:ext uri="{FF2B5EF4-FFF2-40B4-BE49-F238E27FC236}">
                <a16:creationId xmlns:a16="http://schemas.microsoft.com/office/drawing/2014/main" id="{CD14B3FE-BB44-5EA1-2A39-7F70936872D6}"/>
              </a:ext>
            </a:extLst>
          </p:cNvPr>
          <p:cNvSpPr>
            <a:spLocks noGrp="1"/>
          </p:cNvSpPr>
          <p:nvPr>
            <p:ph type="body" idx="3"/>
          </p:nvPr>
        </p:nvSpPr>
        <p:spPr/>
        <p:txBody>
          <a:bodyPr>
            <a:normAutofit/>
          </a:bodyPr>
          <a:lstStyle/>
          <a:p>
            <a:r>
              <a:rPr lang="en-US" sz="2000" dirty="0"/>
              <a:t>Fall 2023</a:t>
            </a:r>
          </a:p>
        </p:txBody>
      </p:sp>
      <p:sp>
        <p:nvSpPr>
          <p:cNvPr id="9" name="Text Placeholder 8">
            <a:extLst>
              <a:ext uri="{FF2B5EF4-FFF2-40B4-BE49-F238E27FC236}">
                <a16:creationId xmlns:a16="http://schemas.microsoft.com/office/drawing/2014/main" id="{C972BDF3-BF4E-1CB9-7362-8B94DC59D96A}"/>
              </a:ext>
            </a:extLst>
          </p:cNvPr>
          <p:cNvSpPr>
            <a:spLocks noGrp="1"/>
          </p:cNvSpPr>
          <p:nvPr>
            <p:ph type="body" idx="4"/>
          </p:nvPr>
        </p:nvSpPr>
        <p:spPr/>
        <p:txBody>
          <a:bodyPr/>
          <a:lstStyle/>
          <a:p>
            <a:r>
              <a:rPr lang="en-US" sz="2000" dirty="0"/>
              <a:t>Yes – 71</a:t>
            </a:r>
          </a:p>
          <a:p>
            <a:r>
              <a:rPr lang="en-US" sz="2000" dirty="0"/>
              <a:t>No – 13</a:t>
            </a:r>
          </a:p>
          <a:p>
            <a:r>
              <a:rPr lang="en-US" sz="2000" dirty="0"/>
              <a:t>I don’t know – 4</a:t>
            </a:r>
          </a:p>
          <a:p>
            <a:r>
              <a:rPr lang="en-US" sz="2000" dirty="0"/>
              <a:t>Other – 9</a:t>
            </a:r>
          </a:p>
          <a:p>
            <a:endParaRPr lang="en-US" dirty="0"/>
          </a:p>
        </p:txBody>
      </p:sp>
    </p:spTree>
    <p:extLst>
      <p:ext uri="{BB962C8B-B14F-4D97-AF65-F5344CB8AC3E}">
        <p14:creationId xmlns:p14="http://schemas.microsoft.com/office/powerpoint/2010/main" val="1869872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ACFE-9AE1-F27F-9B67-62F4F9A1ECBF}"/>
              </a:ext>
            </a:extLst>
          </p:cNvPr>
          <p:cNvSpPr>
            <a:spLocks noGrp="1"/>
          </p:cNvSpPr>
          <p:nvPr>
            <p:ph type="title"/>
          </p:nvPr>
        </p:nvSpPr>
        <p:spPr>
          <a:xfrm>
            <a:off x="1088686" y="1122624"/>
            <a:ext cx="7202456" cy="893111"/>
          </a:xfrm>
        </p:spPr>
        <p:txBody>
          <a:bodyPr/>
          <a:lstStyle/>
          <a:p>
            <a:r>
              <a:rPr lang="en-US"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Fall 2024 - Has your college established clear guidelines for what constitutes a no-cost section?</a:t>
            </a:r>
            <a:br>
              <a:rPr lang="en-U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en-US" dirty="0">
              <a:solidFill>
                <a:schemeClr val="bg1"/>
              </a:solidFill>
            </a:endParaRPr>
          </a:p>
        </p:txBody>
      </p:sp>
      <p:graphicFrame>
        <p:nvGraphicFramePr>
          <p:cNvPr id="4" name="Chart 3" descr="Graphic answering the question: &quot;Has your college established clear guidelines for what constitutes a no-cost section?&quot;&#10;">
            <a:extLst>
              <a:ext uri="{FF2B5EF4-FFF2-40B4-BE49-F238E27FC236}">
                <a16:creationId xmlns:a16="http://schemas.microsoft.com/office/drawing/2014/main" id="{7380D1CF-F4ED-9C6D-45F7-82F0997BAB3A}"/>
              </a:ext>
            </a:extLst>
          </p:cNvPr>
          <p:cNvGraphicFramePr>
            <a:graphicFrameLocks/>
          </p:cNvGraphicFramePr>
          <p:nvPr>
            <p:extLst>
              <p:ext uri="{D42A27DB-BD31-4B8C-83A1-F6EECF244321}">
                <p14:modId xmlns:p14="http://schemas.microsoft.com/office/powerpoint/2010/main" val="1428702553"/>
              </p:ext>
            </p:extLst>
          </p:nvPr>
        </p:nvGraphicFramePr>
        <p:xfrm>
          <a:off x="1088686" y="2135750"/>
          <a:ext cx="7202456" cy="40390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371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7760" y="1661160"/>
            <a:ext cx="7041459" cy="2847778"/>
          </a:xfrm>
        </p:spPr>
        <p:txBody>
          <a:bodyPr>
            <a:normAutofit/>
          </a:bodyPr>
          <a:lstStyle/>
          <a:p>
            <a:pPr algn="ctr"/>
            <a:r>
              <a:rPr lang="en-US" sz="4400" dirty="0"/>
              <a:t>Findings from the 2024 Open Educational Resources (OER) Liaison Survey</a:t>
            </a:r>
          </a:p>
        </p:txBody>
      </p:sp>
      <p:sp>
        <p:nvSpPr>
          <p:cNvPr id="3" name="Subtitle 2"/>
          <p:cNvSpPr>
            <a:spLocks noGrp="1"/>
          </p:cNvSpPr>
          <p:nvPr>
            <p:ph type="subTitle" idx="1"/>
          </p:nvPr>
        </p:nvSpPr>
        <p:spPr>
          <a:xfrm>
            <a:off x="311726" y="5220084"/>
            <a:ext cx="8344593" cy="1333116"/>
          </a:xfrm>
        </p:spPr>
        <p:txBody>
          <a:bodyPr>
            <a:normAutofit fontScale="62500" lnSpcReduction="20000"/>
          </a:bodyPr>
          <a:lstStyle/>
          <a:p>
            <a:r>
              <a:rPr lang="en-US" sz="2000" dirty="0"/>
              <a:t>Revised February 11, 2025. OERI Friday Forum, February 21, 2025, 10:30 am – 11:30 am</a:t>
            </a:r>
          </a:p>
          <a:p>
            <a:r>
              <a:rPr lang="en-US" sz="2000" dirty="0"/>
              <a:t>This work is licensed under a </a:t>
            </a:r>
            <a:r>
              <a:rPr lang="en-US" sz="2000" dirty="0">
                <a:hlinkClick r:id="rId3"/>
              </a:rPr>
              <a:t>Creative Commons Attribution 4.0 International License</a:t>
            </a:r>
            <a:r>
              <a:rPr lang="en-US" sz="2000" dirty="0"/>
              <a:t>. </a:t>
            </a:r>
          </a:p>
          <a:p>
            <a:r>
              <a:rPr lang="en-US" sz="2000" dirty="0"/>
              <a:t>Attribute this slide deck as: </a:t>
            </a:r>
            <a:r>
              <a:rPr lang="en-US" sz="2000" dirty="0">
                <a:hlinkClick r:id="rId4"/>
              </a:rPr>
              <a:t>"Findings from the 2024 OERL Survey"</a:t>
            </a:r>
            <a:r>
              <a:rPr lang="en-US" sz="2000" dirty="0"/>
              <a:t> by </a:t>
            </a:r>
            <a:r>
              <a:rPr lang="en-US" sz="2000" dirty="0">
                <a:hlinkClick r:id="rId5"/>
              </a:rPr>
              <a:t>ASCCC OERI</a:t>
            </a:r>
            <a:r>
              <a:rPr lang="en-US" sz="2000" dirty="0"/>
              <a:t> is licensed under </a:t>
            </a:r>
            <a:r>
              <a:rPr lang="en-US" sz="2000" dirty="0">
                <a:hlinkClick r:id="rId6"/>
              </a:rPr>
              <a:t>CC BY 4.0</a:t>
            </a:r>
            <a:r>
              <a:rPr lang="en-US" sz="2000" dirty="0"/>
              <a:t>.</a:t>
            </a:r>
          </a:p>
        </p:txBody>
      </p:sp>
    </p:spTree>
    <p:extLst>
      <p:ext uri="{BB962C8B-B14F-4D97-AF65-F5344CB8AC3E}">
        <p14:creationId xmlns:p14="http://schemas.microsoft.com/office/powerpoint/2010/main" val="1512050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FF9E-2A06-F59A-7940-A76A564D2A65}"/>
              </a:ext>
            </a:extLst>
          </p:cNvPr>
          <p:cNvSpPr>
            <a:spLocks noGrp="1"/>
          </p:cNvSpPr>
          <p:nvPr>
            <p:ph type="title"/>
          </p:nvPr>
        </p:nvSpPr>
        <p:spPr/>
        <p:txBody>
          <a:bodyPr/>
          <a:lstStyle/>
          <a:p>
            <a:r>
              <a:rPr lang="en-US" dirty="0"/>
              <a:t>Ten fewer colleges reported having clear guidelines. Why?</a:t>
            </a:r>
          </a:p>
        </p:txBody>
      </p:sp>
      <p:sp>
        <p:nvSpPr>
          <p:cNvPr id="3" name="Text Placeholder 2">
            <a:extLst>
              <a:ext uri="{FF2B5EF4-FFF2-40B4-BE49-F238E27FC236}">
                <a16:creationId xmlns:a16="http://schemas.microsoft.com/office/drawing/2014/main" id="{19F3B784-85BB-48A8-0667-E15FC6AD7518}"/>
              </a:ext>
            </a:extLst>
          </p:cNvPr>
          <p:cNvSpPr>
            <a:spLocks noGrp="1"/>
          </p:cNvSpPr>
          <p:nvPr>
            <p:ph type="body" idx="1"/>
          </p:nvPr>
        </p:nvSpPr>
        <p:spPr/>
        <p:txBody>
          <a:bodyPr>
            <a:normAutofit/>
          </a:bodyPr>
          <a:lstStyle/>
          <a:p>
            <a:r>
              <a:rPr lang="en-US" sz="2000" dirty="0"/>
              <a:t>Confusion created by XB12?</a:t>
            </a:r>
          </a:p>
          <a:p>
            <a:r>
              <a:rPr lang="en-US" sz="2000" dirty="0"/>
              <a:t>Distracted by ZTC work?</a:t>
            </a:r>
          </a:p>
          <a:p>
            <a:r>
              <a:rPr lang="en-US" sz="2000" dirty="0"/>
              <a:t>On-going efforts to simplify/consolidate/perfect processes?</a:t>
            </a:r>
          </a:p>
          <a:p>
            <a:r>
              <a:rPr lang="en-US" sz="2000" dirty="0"/>
              <a:t>Greater scrutiny of practices and lack of confidence in the established reporting mechanisms? </a:t>
            </a:r>
          </a:p>
        </p:txBody>
      </p:sp>
    </p:spTree>
    <p:extLst>
      <p:ext uri="{BB962C8B-B14F-4D97-AF65-F5344CB8AC3E}">
        <p14:creationId xmlns:p14="http://schemas.microsoft.com/office/powerpoint/2010/main" val="368577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247CEC-C712-93A1-A8AE-46C03EB824AB}"/>
              </a:ext>
            </a:extLst>
          </p:cNvPr>
          <p:cNvSpPr>
            <a:spLocks noGrp="1"/>
          </p:cNvSpPr>
          <p:nvPr>
            <p:ph type="title"/>
          </p:nvPr>
        </p:nvSpPr>
        <p:spPr/>
        <p:txBody>
          <a:bodyPr/>
          <a:lstStyle/>
          <a:p>
            <a:r>
              <a:rPr lang="en-US" dirty="0"/>
              <a:t>Guidelines? “Other” responses</a:t>
            </a:r>
          </a:p>
        </p:txBody>
      </p:sp>
      <p:sp>
        <p:nvSpPr>
          <p:cNvPr id="6" name="Text Placeholder 5">
            <a:extLst>
              <a:ext uri="{FF2B5EF4-FFF2-40B4-BE49-F238E27FC236}">
                <a16:creationId xmlns:a16="http://schemas.microsoft.com/office/drawing/2014/main" id="{42C3D020-C6E5-DACB-53D6-319814B36026}"/>
              </a:ext>
            </a:extLst>
          </p:cNvPr>
          <p:cNvSpPr>
            <a:spLocks noGrp="1"/>
          </p:cNvSpPr>
          <p:nvPr>
            <p:ph type="body" idx="1"/>
          </p:nvPr>
        </p:nvSpPr>
        <p:spPr/>
        <p:txBody>
          <a:bodyPr>
            <a:normAutofit fontScale="25000" lnSpcReduction="20000"/>
          </a:bodyPr>
          <a:lstStyle/>
          <a:p>
            <a:pPr marL="0" marR="0">
              <a:spcAft>
                <a:spcPts val="800"/>
              </a:spcAft>
            </a:pPr>
            <a:r>
              <a:rPr lang="en-US" sz="8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Better explanations and trainings are in progress. Training and explanations for faculty are currently in progress for self-reporting on the back-end. </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8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Guidelines/practices are there, but need to be reviewed.</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8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is triggered by the bookstore so the "guidelines" are written into the script.</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8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are going by the language in the legislation. (Does this mean that different definitions are being used for course-marking and ZTC/XB12?)</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a:p>
            <a:pPr marL="127000" indent="0">
              <a:buNone/>
            </a:pPr>
            <a:endParaRPr lang="en-US" dirty="0"/>
          </a:p>
        </p:txBody>
      </p:sp>
    </p:spTree>
    <p:extLst>
      <p:ext uri="{BB962C8B-B14F-4D97-AF65-F5344CB8AC3E}">
        <p14:creationId xmlns:p14="http://schemas.microsoft.com/office/powerpoint/2010/main" val="3752504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208B-FD10-F2F1-1352-1FCE669E1066}"/>
              </a:ext>
            </a:extLst>
          </p:cNvPr>
          <p:cNvSpPr>
            <a:spLocks noGrp="1"/>
          </p:cNvSpPr>
          <p:nvPr>
            <p:ph type="title"/>
          </p:nvPr>
        </p:nvSpPr>
        <p:spPr/>
        <p:txBody>
          <a:bodyPr/>
          <a:lstStyle/>
          <a:p>
            <a:r>
              <a:rPr lang="en-US" dirty="0"/>
              <a:t>Guidelines? More “Other” responses</a:t>
            </a:r>
          </a:p>
        </p:txBody>
      </p:sp>
      <p:sp>
        <p:nvSpPr>
          <p:cNvPr id="3" name="Text Placeholder 2">
            <a:extLst>
              <a:ext uri="{FF2B5EF4-FFF2-40B4-BE49-F238E27FC236}">
                <a16:creationId xmlns:a16="http://schemas.microsoft.com/office/drawing/2014/main" id="{6A5471D7-1524-CBF4-D8EB-84692BC41FE9}"/>
              </a:ext>
            </a:extLst>
          </p:cNvPr>
          <p:cNvSpPr>
            <a:spLocks noGrp="1"/>
          </p:cNvSpPr>
          <p:nvPr>
            <p:ph type="body" idx="1"/>
          </p:nvPr>
        </p:nvSpPr>
        <p:spPr/>
        <p:txBody>
          <a:bodyPr>
            <a:normAutofit fontScale="85000" lnSpcReduction="10000"/>
          </a:bodyPr>
          <a:lstStyle/>
          <a:p>
            <a:pPr marL="0" marR="0">
              <a:spcAft>
                <a:spcPts val="800"/>
              </a:spcAft>
            </a:pPr>
            <a:r>
              <a:rPr lang="en-US" sz="20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do, but it is not necessarily implemented correctly. Only courses when the instructor chooses "OER" or "No Textbook" get the ZTC marking. (Different definitions for course-marking and ZTC/XB12?)</a:t>
            </a:r>
            <a:endParaRPr lang="en-US" sz="20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20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have a ZTC icon and have relied on faculty to identify those sections without a guideline, new software for fall 2025 schedule build will include descriptive drop-down options</a:t>
            </a:r>
            <a:endParaRPr lang="en-US" sz="20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20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have guidelines on a PDF that we have to "sign" to be able to get the ZTC symbol next to the class. </a:t>
            </a:r>
            <a:endParaRPr lang="en-US" sz="20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20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have guidelines, but they are not clear. Little to no training is offered beyond being asked to go to the state webinars. </a:t>
            </a:r>
            <a:endParaRPr lang="en-US" sz="2000" i="1" kern="100" dirty="0">
              <a:effectLst/>
              <a:latin typeface="Aptos" panose="020B0004020202020204" pitchFamily="34" charset="0"/>
              <a:ea typeface="Aptos" panose="020B0004020202020204" pitchFamily="34" charset="0"/>
              <a:cs typeface="Times New Roman" panose="02020603050405020304" pitchFamily="18" charset="0"/>
            </a:endParaRPr>
          </a:p>
          <a:p>
            <a:pPr marL="127000" indent="0">
              <a:buNone/>
            </a:pPr>
            <a:endParaRPr lang="en-US" dirty="0"/>
          </a:p>
        </p:txBody>
      </p:sp>
    </p:spTree>
    <p:extLst>
      <p:ext uri="{BB962C8B-B14F-4D97-AF65-F5344CB8AC3E}">
        <p14:creationId xmlns:p14="http://schemas.microsoft.com/office/powerpoint/2010/main" val="3232266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A75A-B4C4-1499-1E20-AA561D05664C}"/>
              </a:ext>
            </a:extLst>
          </p:cNvPr>
          <p:cNvSpPr>
            <a:spLocks noGrp="1"/>
          </p:cNvSpPr>
          <p:nvPr>
            <p:ph type="title"/>
          </p:nvPr>
        </p:nvSpPr>
        <p:spPr/>
        <p:txBody>
          <a:bodyPr/>
          <a:lstStyle/>
          <a:p>
            <a:r>
              <a:rPr lang="en-US" dirty="0"/>
              <a:t>Public-Facing URLs for </a:t>
            </a:r>
            <a:r>
              <a:rPr lang="en-US"/>
              <a:t>No-Cost Guidelines</a:t>
            </a:r>
          </a:p>
        </p:txBody>
      </p:sp>
      <p:sp>
        <p:nvSpPr>
          <p:cNvPr id="3" name="Text Placeholder 2">
            <a:extLst>
              <a:ext uri="{FF2B5EF4-FFF2-40B4-BE49-F238E27FC236}">
                <a16:creationId xmlns:a16="http://schemas.microsoft.com/office/drawing/2014/main" id="{5B4A46C1-43CA-9C2F-6686-6AEC11A05BAC}"/>
              </a:ext>
            </a:extLst>
          </p:cNvPr>
          <p:cNvSpPr>
            <a:spLocks noGrp="1"/>
          </p:cNvSpPr>
          <p:nvPr>
            <p:ph type="body" idx="1"/>
          </p:nvPr>
        </p:nvSpPr>
        <p:spPr>
          <a:xfrm>
            <a:off x="374703" y="2015735"/>
            <a:ext cx="7202456" cy="4039079"/>
          </a:xfrm>
        </p:spPr>
        <p:txBody>
          <a:bodyPr/>
          <a:lstStyle/>
          <a:p>
            <a:r>
              <a:rPr lang="en-US" sz="2000" dirty="0"/>
              <a:t>49 colleges </a:t>
            </a:r>
          </a:p>
          <a:p>
            <a:pPr marL="127000" indent="0">
              <a:buNone/>
            </a:pPr>
            <a:r>
              <a:rPr lang="en-US" sz="2000" dirty="0"/>
              <a:t>provided a URL</a:t>
            </a:r>
          </a:p>
          <a:p>
            <a:endParaRPr lang="en-US" dirty="0"/>
          </a:p>
        </p:txBody>
      </p:sp>
      <p:pic>
        <p:nvPicPr>
          <p:cNvPr id="5" name="Picture 4" descr="Computer screenshot of El Camino College's webpage about Zero Textbook Cost.">
            <a:extLst>
              <a:ext uri="{FF2B5EF4-FFF2-40B4-BE49-F238E27FC236}">
                <a16:creationId xmlns:a16="http://schemas.microsoft.com/office/drawing/2014/main" id="{7816361B-E8A0-319D-BEFF-84C601BEC465}"/>
              </a:ext>
            </a:extLst>
          </p:cNvPr>
          <p:cNvPicPr>
            <a:picLocks noChangeAspect="1"/>
          </p:cNvPicPr>
          <p:nvPr/>
        </p:nvPicPr>
        <p:blipFill>
          <a:blip r:embed="rId3"/>
          <a:stretch>
            <a:fillRect/>
          </a:stretch>
        </p:blipFill>
        <p:spPr>
          <a:xfrm>
            <a:off x="2742122" y="2015734"/>
            <a:ext cx="6027175" cy="4557839"/>
          </a:xfrm>
          <a:prstGeom prst="rect">
            <a:avLst/>
          </a:prstGeom>
        </p:spPr>
      </p:pic>
    </p:spTree>
    <p:extLst>
      <p:ext uri="{BB962C8B-B14F-4D97-AF65-F5344CB8AC3E}">
        <p14:creationId xmlns:p14="http://schemas.microsoft.com/office/powerpoint/2010/main" val="1434525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1BABC-7A30-ED14-4080-FF6D870F5D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7761DD0-1A78-0907-E7EE-F644800C0A4F}"/>
              </a:ext>
            </a:extLst>
          </p:cNvPr>
          <p:cNvSpPr>
            <a:spLocks noGrp="1"/>
          </p:cNvSpPr>
          <p:nvPr>
            <p:ph type="title"/>
          </p:nvPr>
        </p:nvSpPr>
        <p:spPr/>
        <p:txBody>
          <a:bodyPr>
            <a:noAutofit/>
          </a:bodyPr>
          <a:lstStyle/>
          <a:p>
            <a:r>
              <a:rPr lang="en-US" sz="3200" dirty="0"/>
              <a:t>Marking Processes Over time</a:t>
            </a:r>
          </a:p>
        </p:txBody>
      </p:sp>
      <p:sp>
        <p:nvSpPr>
          <p:cNvPr id="6" name="Text Placeholder 5">
            <a:extLst>
              <a:ext uri="{FF2B5EF4-FFF2-40B4-BE49-F238E27FC236}">
                <a16:creationId xmlns:a16="http://schemas.microsoft.com/office/drawing/2014/main" id="{C2182AEF-4CE6-0C91-FDF0-6E4E380C5E83}"/>
              </a:ext>
            </a:extLst>
          </p:cNvPr>
          <p:cNvSpPr>
            <a:spLocks noGrp="1"/>
          </p:cNvSpPr>
          <p:nvPr>
            <p:ph type="body" idx="1"/>
          </p:nvPr>
        </p:nvSpPr>
        <p:spPr>
          <a:xfrm>
            <a:off x="632170" y="1757541"/>
            <a:ext cx="3483864" cy="801943"/>
          </a:xfrm>
        </p:spPr>
        <p:txBody>
          <a:bodyPr>
            <a:normAutofit/>
          </a:bodyPr>
          <a:lstStyle/>
          <a:p>
            <a:r>
              <a:rPr lang="en-US" sz="2000" dirty="0"/>
              <a:t>Fall 2022</a:t>
            </a:r>
          </a:p>
        </p:txBody>
      </p:sp>
      <p:sp>
        <p:nvSpPr>
          <p:cNvPr id="7" name="Text Placeholder 6">
            <a:extLst>
              <a:ext uri="{FF2B5EF4-FFF2-40B4-BE49-F238E27FC236}">
                <a16:creationId xmlns:a16="http://schemas.microsoft.com/office/drawing/2014/main" id="{2EC8C60C-7BAD-24A1-0E35-C0D3FEF68947}"/>
              </a:ext>
            </a:extLst>
          </p:cNvPr>
          <p:cNvSpPr>
            <a:spLocks noGrp="1"/>
          </p:cNvSpPr>
          <p:nvPr>
            <p:ph type="body" idx="2"/>
          </p:nvPr>
        </p:nvSpPr>
        <p:spPr>
          <a:xfrm>
            <a:off x="629343" y="2613892"/>
            <a:ext cx="3143872" cy="3840674"/>
          </a:xfrm>
        </p:spPr>
        <p:txBody>
          <a:bodyPr>
            <a:normAutofit fontScale="92500" lnSpcReduction="10000"/>
          </a:bodyPr>
          <a:lstStyle/>
          <a:p>
            <a:r>
              <a:rPr lang="en-US" sz="2000" dirty="0"/>
              <a:t>By dept or division – 20</a:t>
            </a:r>
          </a:p>
          <a:p>
            <a:r>
              <a:rPr lang="en-US" sz="2000" dirty="0"/>
              <a:t>Integrated into textbook adoption process – 28</a:t>
            </a:r>
          </a:p>
          <a:p>
            <a:r>
              <a:rPr lang="en-US" sz="2000" dirty="0"/>
              <a:t>Call to be identified, but no existing process – 11</a:t>
            </a:r>
          </a:p>
          <a:p>
            <a:r>
              <a:rPr lang="en-US" sz="2000" dirty="0"/>
              <a:t>No process – 6</a:t>
            </a:r>
          </a:p>
          <a:p>
            <a:r>
              <a:rPr lang="en-US" sz="2000" dirty="0"/>
              <a:t>Other – 27</a:t>
            </a:r>
          </a:p>
        </p:txBody>
      </p:sp>
      <p:sp>
        <p:nvSpPr>
          <p:cNvPr id="8" name="Text Placeholder 7">
            <a:extLst>
              <a:ext uri="{FF2B5EF4-FFF2-40B4-BE49-F238E27FC236}">
                <a16:creationId xmlns:a16="http://schemas.microsoft.com/office/drawing/2014/main" id="{C49CDF13-E149-2D15-6353-A8729935EEE5}"/>
              </a:ext>
            </a:extLst>
          </p:cNvPr>
          <p:cNvSpPr>
            <a:spLocks noGrp="1"/>
          </p:cNvSpPr>
          <p:nvPr>
            <p:ph type="body" idx="3"/>
          </p:nvPr>
        </p:nvSpPr>
        <p:spPr>
          <a:xfrm>
            <a:off x="3773215" y="1811654"/>
            <a:ext cx="3483864" cy="802237"/>
          </a:xfrm>
        </p:spPr>
        <p:txBody>
          <a:bodyPr>
            <a:normAutofit/>
          </a:bodyPr>
          <a:lstStyle/>
          <a:p>
            <a:r>
              <a:rPr lang="en-US" sz="2000" dirty="0"/>
              <a:t>Fall 2023</a:t>
            </a:r>
          </a:p>
        </p:txBody>
      </p:sp>
      <p:sp>
        <p:nvSpPr>
          <p:cNvPr id="9" name="Text Placeholder 8">
            <a:extLst>
              <a:ext uri="{FF2B5EF4-FFF2-40B4-BE49-F238E27FC236}">
                <a16:creationId xmlns:a16="http://schemas.microsoft.com/office/drawing/2014/main" id="{72DEEBCA-4237-4D26-7BCD-38F62D72E854}"/>
              </a:ext>
            </a:extLst>
          </p:cNvPr>
          <p:cNvSpPr>
            <a:spLocks noGrp="1"/>
          </p:cNvSpPr>
          <p:nvPr>
            <p:ph type="body" idx="4"/>
          </p:nvPr>
        </p:nvSpPr>
        <p:spPr>
          <a:xfrm>
            <a:off x="3610308" y="2612882"/>
            <a:ext cx="2764218" cy="3882601"/>
          </a:xfrm>
        </p:spPr>
        <p:txBody>
          <a:bodyPr>
            <a:normAutofit fontScale="77500" lnSpcReduction="20000"/>
          </a:bodyPr>
          <a:lstStyle/>
          <a:p>
            <a:r>
              <a:rPr lang="en-US" sz="2000" dirty="0"/>
              <a:t>By dept or division – 13</a:t>
            </a:r>
          </a:p>
          <a:p>
            <a:r>
              <a:rPr lang="en-US" sz="2000" dirty="0"/>
              <a:t>Integrated into textbook adoption process – 28</a:t>
            </a:r>
          </a:p>
          <a:p>
            <a:r>
              <a:rPr lang="en-US" sz="2000" dirty="0">
                <a:highlight>
                  <a:srgbClr val="FFFF00"/>
                </a:highlight>
              </a:rPr>
              <a:t>Integrated into scheduling process – 25 </a:t>
            </a:r>
          </a:p>
          <a:p>
            <a:r>
              <a:rPr lang="en-US" sz="2000" dirty="0"/>
              <a:t>Call to be identified, but no existing process – 9</a:t>
            </a:r>
          </a:p>
          <a:p>
            <a:r>
              <a:rPr lang="en-US" sz="2000" dirty="0"/>
              <a:t>No process – 4</a:t>
            </a:r>
          </a:p>
          <a:p>
            <a:r>
              <a:rPr lang="en-US" sz="2000" dirty="0"/>
              <a:t>Other – 18</a:t>
            </a:r>
          </a:p>
        </p:txBody>
      </p:sp>
      <p:sp>
        <p:nvSpPr>
          <p:cNvPr id="3" name="TextBox 2">
            <a:extLst>
              <a:ext uri="{FF2B5EF4-FFF2-40B4-BE49-F238E27FC236}">
                <a16:creationId xmlns:a16="http://schemas.microsoft.com/office/drawing/2014/main" id="{D0BDC500-17AD-1A86-030A-7D601E86FE3A}"/>
              </a:ext>
            </a:extLst>
          </p:cNvPr>
          <p:cNvSpPr txBox="1"/>
          <p:nvPr/>
        </p:nvSpPr>
        <p:spPr>
          <a:xfrm>
            <a:off x="6884276" y="2212772"/>
            <a:ext cx="2580290" cy="400110"/>
          </a:xfrm>
          <a:prstGeom prst="rect">
            <a:avLst/>
          </a:prstGeom>
          <a:noFill/>
        </p:spPr>
        <p:txBody>
          <a:bodyPr wrap="square" rtlCol="0">
            <a:spAutoFit/>
          </a:bodyPr>
          <a:lstStyle/>
          <a:p>
            <a:r>
              <a:rPr lang="en-US" sz="2000" dirty="0">
                <a:solidFill>
                  <a:schemeClr val="tx1"/>
                </a:solidFill>
              </a:rPr>
              <a:t>Fall 2024</a:t>
            </a:r>
          </a:p>
        </p:txBody>
      </p:sp>
      <p:sp>
        <p:nvSpPr>
          <p:cNvPr id="2" name="TextBox 1">
            <a:extLst>
              <a:ext uri="{FF2B5EF4-FFF2-40B4-BE49-F238E27FC236}">
                <a16:creationId xmlns:a16="http://schemas.microsoft.com/office/drawing/2014/main" id="{82F8C15A-4F54-7B55-8A3C-0B8A26096935}"/>
              </a:ext>
            </a:extLst>
          </p:cNvPr>
          <p:cNvSpPr txBox="1"/>
          <p:nvPr/>
        </p:nvSpPr>
        <p:spPr>
          <a:xfrm>
            <a:off x="6537435" y="2722411"/>
            <a:ext cx="2207174" cy="2800767"/>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t>By dept or division – 17</a:t>
            </a:r>
          </a:p>
          <a:p>
            <a:pPr marL="285750" indent="-285750">
              <a:buClr>
                <a:schemeClr val="accent1"/>
              </a:buClr>
              <a:buFont typeface="Arial" panose="020B0604020202020204" pitchFamily="34" charset="0"/>
              <a:buChar char="•"/>
            </a:pPr>
            <a:r>
              <a:rPr lang="en-US" sz="1600" dirty="0"/>
              <a:t>Integrated into textbook adoption process – 35</a:t>
            </a:r>
          </a:p>
          <a:p>
            <a:pPr marL="285750" indent="-285750">
              <a:buClr>
                <a:schemeClr val="accent1"/>
              </a:buClr>
              <a:buFont typeface="Arial" panose="020B0604020202020204" pitchFamily="34" charset="0"/>
              <a:buChar char="•"/>
            </a:pPr>
            <a:r>
              <a:rPr lang="en-US" sz="1600" dirty="0"/>
              <a:t>Call to be identified, but no existing process – 11</a:t>
            </a:r>
          </a:p>
          <a:p>
            <a:pPr marL="285750" indent="-285750">
              <a:buClr>
                <a:schemeClr val="accent1"/>
              </a:buClr>
              <a:buFont typeface="Arial" panose="020B0604020202020204" pitchFamily="34" charset="0"/>
              <a:buChar char="•"/>
            </a:pPr>
            <a:r>
              <a:rPr lang="en-US" sz="1600" dirty="0"/>
              <a:t>No process – 3</a:t>
            </a:r>
          </a:p>
          <a:p>
            <a:pPr marL="285750" indent="-285750">
              <a:buClr>
                <a:schemeClr val="accent1"/>
              </a:buClr>
              <a:buFont typeface="Arial" panose="020B0604020202020204" pitchFamily="34" charset="0"/>
              <a:buChar char="•"/>
            </a:pPr>
            <a:r>
              <a:rPr lang="en-US" sz="1600" dirty="0"/>
              <a:t>Other – 34</a:t>
            </a:r>
          </a:p>
        </p:txBody>
      </p:sp>
    </p:spTree>
    <p:extLst>
      <p:ext uri="{BB962C8B-B14F-4D97-AF65-F5344CB8AC3E}">
        <p14:creationId xmlns:p14="http://schemas.microsoft.com/office/powerpoint/2010/main" val="2614517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5EB45-E1EF-BF85-77F7-016AF9243D89}"/>
              </a:ext>
            </a:extLst>
          </p:cNvPr>
          <p:cNvSpPr>
            <a:spLocks noGrp="1"/>
          </p:cNvSpPr>
          <p:nvPr>
            <p:ph type="title"/>
          </p:nvPr>
        </p:nvSpPr>
        <p:spPr/>
        <p:txBody>
          <a:bodyPr/>
          <a:lstStyle/>
          <a:p>
            <a:r>
              <a:rPr lang="en-US" dirty="0"/>
              <a:t>Identifying no-cost sections – “Other”</a:t>
            </a:r>
          </a:p>
        </p:txBody>
      </p:sp>
      <p:sp>
        <p:nvSpPr>
          <p:cNvPr id="3" name="Text Placeholder 2">
            <a:extLst>
              <a:ext uri="{FF2B5EF4-FFF2-40B4-BE49-F238E27FC236}">
                <a16:creationId xmlns:a16="http://schemas.microsoft.com/office/drawing/2014/main" id="{763064D8-7D9D-F0E0-1B00-050ABBFD8A0B}"/>
              </a:ext>
            </a:extLst>
          </p:cNvPr>
          <p:cNvSpPr>
            <a:spLocks noGrp="1"/>
          </p:cNvSpPr>
          <p:nvPr>
            <p:ph type="body" idx="1"/>
          </p:nvPr>
        </p:nvSpPr>
        <p:spPr/>
        <p:txBody>
          <a:bodyPr>
            <a:normAutofit/>
          </a:bodyPr>
          <a:lstStyle/>
          <a:p>
            <a:pPr marL="0" marR="0">
              <a:lnSpc>
                <a:spcPct val="115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Survey/form/request is sent out to faculty – 8</a:t>
            </a:r>
          </a:p>
          <a:p>
            <a:pPr marL="0">
              <a:lnSpc>
                <a:spcPct val="115000"/>
              </a:lnSpc>
              <a:spcAft>
                <a:spcPts val="800"/>
              </a:spcAft>
            </a:pPr>
            <a:r>
              <a:rPr lang="en-US" sz="1800" kern="100" dirty="0">
                <a:effectLst/>
                <a:highlight>
                  <a:srgbClr val="FFFF00"/>
                </a:highlight>
                <a:latin typeface="Arial" panose="020B0604020202020204" pitchFamily="34" charset="0"/>
                <a:ea typeface="Aptos" panose="020B0004020202020204" pitchFamily="34" charset="0"/>
                <a:cs typeface="Times New Roman" panose="02020603050405020304" pitchFamily="18" charset="0"/>
              </a:rPr>
              <a:t>Something happens at the time of scheduling – 5</a:t>
            </a:r>
            <a:endParaRPr lang="en-US" sz="1800" kern="100" dirty="0">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0">
              <a:lnSpc>
                <a:spcPct val="115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Department chairs mark or report designations – 4</a:t>
            </a:r>
          </a:p>
          <a:p>
            <a:pPr marL="0" marR="0">
              <a:lnSpc>
                <a:spcPct val="115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Comply with XB 12 - 1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Manual review of bookstore adoption data - 1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Instructor initiated. - 1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31043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59FC-FAC9-5FE9-4B35-557B055848A3}"/>
              </a:ext>
            </a:extLst>
          </p:cNvPr>
          <p:cNvSpPr>
            <a:spLocks noGrp="1"/>
          </p:cNvSpPr>
          <p:nvPr>
            <p:ph type="title"/>
          </p:nvPr>
        </p:nvSpPr>
        <p:spPr/>
        <p:txBody>
          <a:bodyPr/>
          <a:lstStyle/>
          <a:p>
            <a:r>
              <a:rPr lang="en-US" dirty="0"/>
              <a:t>“Other” - continued</a:t>
            </a:r>
          </a:p>
        </p:txBody>
      </p:sp>
      <p:sp>
        <p:nvSpPr>
          <p:cNvPr id="3" name="Text Placeholder 2">
            <a:extLst>
              <a:ext uri="{FF2B5EF4-FFF2-40B4-BE49-F238E27FC236}">
                <a16:creationId xmlns:a16="http://schemas.microsoft.com/office/drawing/2014/main" id="{F3F4B21A-A41F-DA1B-A64B-3CB96D2AF130}"/>
              </a:ext>
            </a:extLst>
          </p:cNvPr>
          <p:cNvSpPr>
            <a:spLocks noGrp="1"/>
          </p:cNvSpPr>
          <p:nvPr>
            <p:ph type="body" idx="1"/>
          </p:nvPr>
        </p:nvSpPr>
        <p:spPr/>
        <p:txBody>
          <a:bodyPr>
            <a:normAutofit fontScale="25000" lnSpcReduction="20000"/>
          </a:bodyPr>
          <a:lstStyle/>
          <a:p>
            <a:pPr marL="0" marR="0">
              <a:lnSpc>
                <a:spcPct val="115000"/>
              </a:lnSpc>
              <a:spcAft>
                <a:spcPts val="800"/>
              </a:spcAft>
            </a:pPr>
            <a:r>
              <a:rPr lang="en-US" sz="7200" kern="0" dirty="0">
                <a:solidFill>
                  <a:srgbClr val="000000"/>
                </a:solidFill>
                <a:effectLst/>
                <a:latin typeface="+mj-lt"/>
                <a:ea typeface="Times New Roman" panose="02020603050405020304" pitchFamily="18" charset="0"/>
                <a:cs typeface="Times New Roman" panose="02020603050405020304" pitchFamily="18" charset="0"/>
              </a:rPr>
              <a:t>Faculty are reminded to self-designate sections in our SIS. This occurs in conjunction with the bookstore's text adoption process, but also separately from that. - 1</a:t>
            </a:r>
            <a:endParaRPr lang="en-US" sz="7200" kern="100" dirty="0">
              <a:effectLst/>
              <a:latin typeface="+mj-lt"/>
              <a:ea typeface="Aptos" panose="020B0004020202020204" pitchFamily="34" charset="0"/>
              <a:cs typeface="Times New Roman" panose="02020603050405020304" pitchFamily="18" charset="0"/>
            </a:endParaRPr>
          </a:p>
          <a:p>
            <a:pPr marL="0" marR="0">
              <a:lnSpc>
                <a:spcPct val="115000"/>
              </a:lnSpc>
              <a:spcAft>
                <a:spcPts val="800"/>
              </a:spcAft>
            </a:pPr>
            <a:r>
              <a:rPr lang="en-US" sz="7200" kern="0" dirty="0">
                <a:solidFill>
                  <a:srgbClr val="000000"/>
                </a:solidFill>
                <a:effectLst/>
                <a:latin typeface="+mj-lt"/>
                <a:ea typeface="Times New Roman" panose="02020603050405020304" pitchFamily="18" charset="0"/>
                <a:cs typeface="Times New Roman" panose="02020603050405020304" pitchFamily="18" charset="0"/>
              </a:rPr>
              <a:t>Spring 2025 we are implementing a new form process during the time faculty are getting assignments. - 1</a:t>
            </a:r>
            <a:endParaRPr lang="en-US" sz="7200" kern="100" dirty="0">
              <a:effectLst/>
              <a:latin typeface="+mj-lt"/>
              <a:ea typeface="Aptos" panose="020B0004020202020204" pitchFamily="34" charset="0"/>
              <a:cs typeface="Times New Roman" panose="02020603050405020304" pitchFamily="18" charset="0"/>
            </a:endParaRPr>
          </a:p>
          <a:p>
            <a:pPr marL="0" marR="0">
              <a:lnSpc>
                <a:spcPct val="115000"/>
              </a:lnSpc>
              <a:spcAft>
                <a:spcPts val="800"/>
              </a:spcAft>
            </a:pPr>
            <a:r>
              <a:rPr lang="en-US" sz="7200" kern="0" dirty="0">
                <a:solidFill>
                  <a:srgbClr val="000000"/>
                </a:solidFill>
                <a:effectLst/>
                <a:latin typeface="+mj-lt"/>
                <a:ea typeface="Times New Roman" panose="02020603050405020304" pitchFamily="18" charset="0"/>
                <a:cs typeface="Times New Roman" panose="02020603050405020304" pitchFamily="18" charset="0"/>
              </a:rPr>
              <a:t>Faculty submit the designation along with their book orders at the online bookstore website AND through a college form. -1</a:t>
            </a:r>
          </a:p>
          <a:p>
            <a:pPr marL="0" marR="0">
              <a:lnSpc>
                <a:spcPct val="115000"/>
              </a:lnSpc>
              <a:spcAft>
                <a:spcPts val="800"/>
              </a:spcAft>
            </a:pPr>
            <a:r>
              <a:rPr lang="en-US" sz="7200" kern="0" dirty="0">
                <a:solidFill>
                  <a:srgbClr val="000000"/>
                </a:solidFill>
                <a:effectLst/>
                <a:latin typeface="+mj-lt"/>
                <a:ea typeface="Times New Roman" panose="02020603050405020304" pitchFamily="18" charset="0"/>
                <a:cs typeface="Times New Roman" panose="02020603050405020304" pitchFamily="18" charset="0"/>
              </a:rPr>
              <a:t>It is a combination of both a department process and it’s integrated in the textbook adoption process. -1</a:t>
            </a:r>
            <a:endParaRPr lang="en-US" sz="7200" kern="100" dirty="0">
              <a:effectLst/>
              <a:latin typeface="+mj-lt"/>
              <a:ea typeface="Aptos" panose="020B0004020202020204" pitchFamily="34" charset="0"/>
              <a:cs typeface="Times New Roman" panose="02020603050405020304" pitchFamily="18" charset="0"/>
            </a:endParaRPr>
          </a:p>
          <a:p>
            <a:pPr marL="0" marR="0">
              <a:lnSpc>
                <a:spcPct val="115000"/>
              </a:lnSpc>
              <a:spcAft>
                <a:spcPts val="800"/>
              </a:spcAft>
            </a:pPr>
            <a:r>
              <a:rPr lang="en-US" sz="7200" kern="0" dirty="0">
                <a:solidFill>
                  <a:srgbClr val="000000"/>
                </a:solidFill>
                <a:effectLst/>
                <a:latin typeface="+mj-lt"/>
                <a:ea typeface="Times New Roman" panose="02020603050405020304" pitchFamily="18" charset="0"/>
                <a:cs typeface="Times New Roman" panose="02020603050405020304" pitchFamily="18" charset="0"/>
              </a:rPr>
              <a:t>OER Librarian tracks ZTC, LTC, and non-ZTC sections and communicates to the curriculum system manager. - 1</a:t>
            </a:r>
            <a:endParaRPr lang="en-US" sz="7200" kern="100" dirty="0">
              <a:effectLst/>
              <a:latin typeface="+mj-lt"/>
              <a:ea typeface="Aptos" panose="020B0004020202020204" pitchFamily="34" charset="0"/>
              <a:cs typeface="Times New Roman" panose="02020603050405020304" pitchFamily="18" charset="0"/>
            </a:endParaRPr>
          </a:p>
          <a:p>
            <a:pPr marL="0" marR="0" indent="0">
              <a:lnSpc>
                <a:spcPct val="115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3503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00AA-07FD-D05D-2C52-609EFEDD8DD3}"/>
              </a:ext>
            </a:extLst>
          </p:cNvPr>
          <p:cNvSpPr>
            <a:spLocks noGrp="1"/>
          </p:cNvSpPr>
          <p:nvPr>
            <p:ph type="title"/>
          </p:nvPr>
        </p:nvSpPr>
        <p:spPr/>
        <p:txBody>
          <a:bodyPr/>
          <a:lstStyle/>
          <a:p>
            <a:r>
              <a:rPr lang="en-US" dirty="0"/>
              <a:t>Observations</a:t>
            </a:r>
          </a:p>
        </p:txBody>
      </p:sp>
      <p:sp>
        <p:nvSpPr>
          <p:cNvPr id="3" name="Text Placeholder 2">
            <a:extLst>
              <a:ext uri="{FF2B5EF4-FFF2-40B4-BE49-F238E27FC236}">
                <a16:creationId xmlns:a16="http://schemas.microsoft.com/office/drawing/2014/main" id="{EBD5D120-2770-2EE2-9B70-850FFEB358B9}"/>
              </a:ext>
            </a:extLst>
          </p:cNvPr>
          <p:cNvSpPr>
            <a:spLocks noGrp="1"/>
          </p:cNvSpPr>
          <p:nvPr>
            <p:ph type="body" idx="1"/>
          </p:nvPr>
        </p:nvSpPr>
        <p:spPr>
          <a:xfrm>
            <a:off x="1088686" y="2015735"/>
            <a:ext cx="7202456" cy="4616885"/>
          </a:xfrm>
        </p:spPr>
        <p:txBody>
          <a:bodyPr>
            <a:normAutofit fontScale="70000" lnSpcReduction="20000"/>
          </a:bodyPr>
          <a:lstStyle/>
          <a:p>
            <a:r>
              <a:rPr lang="en-US" sz="2300" dirty="0">
                <a:solidFill>
                  <a:schemeClr val="bg2">
                    <a:lumMod val="50000"/>
                  </a:schemeClr>
                </a:solidFill>
                <a:latin typeface="+mj-lt"/>
              </a:rPr>
              <a:t>Many colleges are gathering data through various means. </a:t>
            </a:r>
          </a:p>
          <a:p>
            <a:pPr lvl="1"/>
            <a:r>
              <a:rPr lang="en-US" sz="2300" dirty="0">
                <a:solidFill>
                  <a:schemeClr val="bg2">
                    <a:lumMod val="50000"/>
                  </a:schemeClr>
                </a:solidFill>
                <a:latin typeface="+mj-lt"/>
              </a:rPr>
              <a:t>Is this improving accuracy?</a:t>
            </a:r>
          </a:p>
          <a:p>
            <a:pPr lvl="1"/>
            <a:r>
              <a:rPr lang="en-US" sz="2300" dirty="0">
                <a:solidFill>
                  <a:schemeClr val="bg2">
                    <a:lumMod val="50000"/>
                  </a:schemeClr>
                </a:solidFill>
                <a:latin typeface="+mj-lt"/>
              </a:rPr>
              <a:t>Are all faculty beginning with the same understanding of what needs to be marked?</a:t>
            </a:r>
          </a:p>
          <a:p>
            <a:r>
              <a:rPr lang="en-US" sz="2300" dirty="0">
                <a:solidFill>
                  <a:schemeClr val="bg2">
                    <a:lumMod val="50000"/>
                  </a:schemeClr>
                </a:solidFill>
                <a:latin typeface="+mj-lt"/>
              </a:rPr>
              <a:t>Streamlining is a goal for many – but few are there yet.</a:t>
            </a:r>
          </a:p>
          <a:p>
            <a:r>
              <a:rPr lang="en-US" sz="2300" dirty="0">
                <a:solidFill>
                  <a:schemeClr val="bg2">
                    <a:lumMod val="50000"/>
                  </a:schemeClr>
                </a:solidFill>
                <a:latin typeface="+mj-lt"/>
              </a:rPr>
              <a:t>Consistency may be lacking</a:t>
            </a:r>
          </a:p>
          <a:p>
            <a:endParaRPr lang="en-US" sz="2300" dirty="0">
              <a:solidFill>
                <a:schemeClr val="bg2">
                  <a:lumMod val="50000"/>
                </a:schemeClr>
              </a:solidFill>
              <a:latin typeface="+mj-lt"/>
            </a:endParaRPr>
          </a:p>
          <a:p>
            <a:r>
              <a:rPr lang="en-US" sz="2300" kern="0" dirty="0">
                <a:solidFill>
                  <a:schemeClr val="bg2">
                    <a:lumMod val="50000"/>
                  </a:schemeClr>
                </a:solidFill>
                <a:effectLst/>
                <a:latin typeface="+mj-lt"/>
                <a:ea typeface="Times New Roman" panose="02020603050405020304" pitchFamily="18" charset="0"/>
                <a:cs typeface="Times New Roman" panose="02020603050405020304" pitchFamily="18" charset="0"/>
              </a:rPr>
              <a:t>“</a:t>
            </a:r>
            <a:r>
              <a:rPr lang="en-US" sz="2300" i="1" kern="0" dirty="0">
                <a:solidFill>
                  <a:schemeClr val="bg2">
                    <a:lumMod val="50000"/>
                  </a:schemeClr>
                </a:solidFill>
                <a:effectLst/>
                <a:latin typeface="+mj-lt"/>
                <a:ea typeface="Times New Roman" panose="02020603050405020304" pitchFamily="18" charset="0"/>
                <a:cs typeface="Times New Roman" panose="02020603050405020304" pitchFamily="18" charset="0"/>
              </a:rPr>
              <a:t>When textbook orders are submitted, no-cost sections are identified, but it is up to each department or each faculty member to determine if their course is ZTC. What constitutes a ZTC course is not the same across the board. For example, some science classes with labs, will not mark their course ZTC because they require the purchase of lab supplies. While many art classes will mark their courses ZTC because they do not require a textbook - but they do require the purchase of art supplies</a:t>
            </a:r>
            <a:r>
              <a:rPr lang="en-US" sz="2300" kern="0" dirty="0">
                <a:solidFill>
                  <a:schemeClr val="bg2">
                    <a:lumMod val="50000"/>
                  </a:schemeClr>
                </a:solidFill>
                <a:effectLst/>
                <a:latin typeface="+mj-lt"/>
                <a:ea typeface="Times New Roman" panose="02020603050405020304" pitchFamily="18" charset="0"/>
                <a:cs typeface="Times New Roman" panose="02020603050405020304" pitchFamily="18" charset="0"/>
              </a:rPr>
              <a:t>.”</a:t>
            </a:r>
            <a:endParaRPr lang="en-US" sz="2300" kern="100" dirty="0">
              <a:solidFill>
                <a:schemeClr val="bg2">
                  <a:lumMod val="50000"/>
                </a:schemeClr>
              </a:solidFill>
              <a:effectLst/>
              <a:latin typeface="+mj-l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30412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F5130A-30CE-C44C-DA31-61656E1A099A}"/>
              </a:ext>
            </a:extLst>
          </p:cNvPr>
          <p:cNvSpPr>
            <a:spLocks noGrp="1"/>
          </p:cNvSpPr>
          <p:nvPr>
            <p:ph type="title"/>
          </p:nvPr>
        </p:nvSpPr>
        <p:spPr/>
        <p:txBody>
          <a:bodyPr>
            <a:noAutofit/>
          </a:bodyPr>
          <a:lstStyle/>
          <a:p>
            <a:r>
              <a:rPr lang="en-US" sz="3200" dirty="0"/>
              <a:t>Are courses that do not use a text marked with the no-cost designation?</a:t>
            </a:r>
          </a:p>
        </p:txBody>
      </p:sp>
      <p:sp>
        <p:nvSpPr>
          <p:cNvPr id="6" name="Text Placeholder 5">
            <a:extLst>
              <a:ext uri="{FF2B5EF4-FFF2-40B4-BE49-F238E27FC236}">
                <a16:creationId xmlns:a16="http://schemas.microsoft.com/office/drawing/2014/main" id="{8A6292EE-AFB7-D880-8B3E-E13CE05CCADD}"/>
              </a:ext>
            </a:extLst>
          </p:cNvPr>
          <p:cNvSpPr>
            <a:spLocks noGrp="1"/>
          </p:cNvSpPr>
          <p:nvPr>
            <p:ph type="body" idx="1"/>
          </p:nvPr>
        </p:nvSpPr>
        <p:spPr/>
        <p:txBody>
          <a:bodyPr>
            <a:normAutofit/>
          </a:bodyPr>
          <a:lstStyle/>
          <a:p>
            <a:r>
              <a:rPr lang="en-US" sz="2000" dirty="0"/>
              <a:t>Fall 2022</a:t>
            </a:r>
          </a:p>
        </p:txBody>
      </p:sp>
      <p:sp>
        <p:nvSpPr>
          <p:cNvPr id="7" name="Text Placeholder 6">
            <a:extLst>
              <a:ext uri="{FF2B5EF4-FFF2-40B4-BE49-F238E27FC236}">
                <a16:creationId xmlns:a16="http://schemas.microsoft.com/office/drawing/2014/main" id="{9F6CCD0D-D0DE-3685-7D1C-358F070AEF2F}"/>
              </a:ext>
            </a:extLst>
          </p:cNvPr>
          <p:cNvSpPr>
            <a:spLocks noGrp="1"/>
          </p:cNvSpPr>
          <p:nvPr>
            <p:ph type="body" idx="2"/>
          </p:nvPr>
        </p:nvSpPr>
        <p:spPr/>
        <p:txBody>
          <a:bodyPr>
            <a:normAutofit/>
          </a:bodyPr>
          <a:lstStyle/>
          <a:p>
            <a:r>
              <a:rPr lang="en-US" sz="2000" dirty="0"/>
              <a:t>Yes – 42</a:t>
            </a:r>
          </a:p>
          <a:p>
            <a:r>
              <a:rPr lang="en-US" sz="2000" dirty="0"/>
              <a:t>No – 8 </a:t>
            </a:r>
          </a:p>
          <a:p>
            <a:r>
              <a:rPr lang="en-US" sz="2000" dirty="0"/>
              <a:t>It depends on the dept or division – 15 </a:t>
            </a:r>
          </a:p>
          <a:p>
            <a:r>
              <a:rPr lang="en-US" sz="2000" dirty="0"/>
              <a:t>I don’t know – 18 </a:t>
            </a:r>
          </a:p>
          <a:p>
            <a:r>
              <a:rPr lang="en-US" sz="2000" dirty="0"/>
              <a:t>Other – 9</a:t>
            </a:r>
          </a:p>
          <a:p>
            <a:endParaRPr lang="en-US" dirty="0"/>
          </a:p>
        </p:txBody>
      </p:sp>
      <p:sp>
        <p:nvSpPr>
          <p:cNvPr id="8" name="Text Placeholder 7">
            <a:extLst>
              <a:ext uri="{FF2B5EF4-FFF2-40B4-BE49-F238E27FC236}">
                <a16:creationId xmlns:a16="http://schemas.microsoft.com/office/drawing/2014/main" id="{CD14B3FE-BB44-5EA1-2A39-7F70936872D6}"/>
              </a:ext>
            </a:extLst>
          </p:cNvPr>
          <p:cNvSpPr>
            <a:spLocks noGrp="1"/>
          </p:cNvSpPr>
          <p:nvPr>
            <p:ph type="body" idx="3"/>
          </p:nvPr>
        </p:nvSpPr>
        <p:spPr/>
        <p:txBody>
          <a:bodyPr>
            <a:normAutofit/>
          </a:bodyPr>
          <a:lstStyle/>
          <a:p>
            <a:r>
              <a:rPr lang="en-US" sz="2400" dirty="0"/>
              <a:t>Fall 2023</a:t>
            </a:r>
          </a:p>
        </p:txBody>
      </p:sp>
      <p:sp>
        <p:nvSpPr>
          <p:cNvPr id="9" name="Text Placeholder 8">
            <a:extLst>
              <a:ext uri="{FF2B5EF4-FFF2-40B4-BE49-F238E27FC236}">
                <a16:creationId xmlns:a16="http://schemas.microsoft.com/office/drawing/2014/main" id="{C972BDF3-BF4E-1CB9-7362-8B94DC59D96A}"/>
              </a:ext>
            </a:extLst>
          </p:cNvPr>
          <p:cNvSpPr>
            <a:spLocks noGrp="1"/>
          </p:cNvSpPr>
          <p:nvPr>
            <p:ph type="body" idx="4"/>
          </p:nvPr>
        </p:nvSpPr>
        <p:spPr/>
        <p:txBody>
          <a:bodyPr/>
          <a:lstStyle/>
          <a:p>
            <a:r>
              <a:rPr lang="en-US" sz="2000" dirty="0"/>
              <a:t>Yes – 50</a:t>
            </a:r>
          </a:p>
          <a:p>
            <a:r>
              <a:rPr lang="en-US" sz="2000" dirty="0"/>
              <a:t>No – 6 </a:t>
            </a:r>
          </a:p>
          <a:p>
            <a:r>
              <a:rPr lang="en-US" sz="2000" dirty="0"/>
              <a:t>It depends on the dept or division – 14 </a:t>
            </a:r>
          </a:p>
          <a:p>
            <a:r>
              <a:rPr lang="en-US" sz="2000" dirty="0"/>
              <a:t>I don’t know – 15</a:t>
            </a:r>
          </a:p>
          <a:p>
            <a:r>
              <a:rPr lang="en-US" sz="2000" dirty="0"/>
              <a:t>Other – 12</a:t>
            </a:r>
          </a:p>
          <a:p>
            <a:pPr marL="127000" indent="0">
              <a:buNone/>
            </a:pPr>
            <a:endParaRPr lang="en-US" dirty="0"/>
          </a:p>
        </p:txBody>
      </p:sp>
    </p:spTree>
    <p:extLst>
      <p:ext uri="{BB962C8B-B14F-4D97-AF65-F5344CB8AC3E}">
        <p14:creationId xmlns:p14="http://schemas.microsoft.com/office/powerpoint/2010/main" val="1709804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CC0A-716D-865B-83A3-111FE8FD057C}"/>
              </a:ext>
            </a:extLst>
          </p:cNvPr>
          <p:cNvSpPr>
            <a:spLocks noGrp="1"/>
          </p:cNvSpPr>
          <p:nvPr>
            <p:ph type="title"/>
          </p:nvPr>
        </p:nvSpPr>
        <p:spPr/>
        <p:txBody>
          <a:bodyPr/>
          <a:lstStyle/>
          <a:p>
            <a:r>
              <a:rPr lang="en-US" dirty="0"/>
              <a:t>Fall 2024 - Are courses that do not require a text marked as no-cost?</a:t>
            </a:r>
          </a:p>
        </p:txBody>
      </p:sp>
      <p:graphicFrame>
        <p:nvGraphicFramePr>
          <p:cNvPr id="4" name="Chart 3" descr="Graphic showing results to &quot;Are courses that do not require a text marked as no-cost?&quot;">
            <a:extLst>
              <a:ext uri="{FF2B5EF4-FFF2-40B4-BE49-F238E27FC236}">
                <a16:creationId xmlns:a16="http://schemas.microsoft.com/office/drawing/2014/main" id="{2EA109EE-C3A3-AB69-4668-D823A2554C32}"/>
              </a:ext>
            </a:extLst>
          </p:cNvPr>
          <p:cNvGraphicFramePr>
            <a:graphicFrameLocks/>
          </p:cNvGraphicFramePr>
          <p:nvPr>
            <p:extLst>
              <p:ext uri="{D42A27DB-BD31-4B8C-83A1-F6EECF244321}">
                <p14:modId xmlns:p14="http://schemas.microsoft.com/office/powerpoint/2010/main" val="1360956997"/>
              </p:ext>
            </p:extLst>
          </p:nvPr>
        </p:nvGraphicFramePr>
        <p:xfrm>
          <a:off x="1014353" y="2128208"/>
          <a:ext cx="7351121" cy="44168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98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EA1D-2700-4D3C-EFDE-E986DBE39661}"/>
              </a:ext>
            </a:extLst>
          </p:cNvPr>
          <p:cNvSpPr>
            <a:spLocks noGrp="1"/>
          </p:cNvSpPr>
          <p:nvPr>
            <p:ph type="title"/>
          </p:nvPr>
        </p:nvSpPr>
        <p:spPr/>
        <p:txBody>
          <a:bodyPr/>
          <a:lstStyle/>
          <a:p>
            <a:r>
              <a:rPr lang="en-US" dirty="0"/>
              <a:t>Your Presenters</a:t>
            </a:r>
          </a:p>
        </p:txBody>
      </p:sp>
      <p:sp>
        <p:nvSpPr>
          <p:cNvPr id="3" name="Text Placeholder 2">
            <a:extLst>
              <a:ext uri="{FF2B5EF4-FFF2-40B4-BE49-F238E27FC236}">
                <a16:creationId xmlns:a16="http://schemas.microsoft.com/office/drawing/2014/main" id="{B97031D7-CA39-5A28-4E0B-F7DEBA695F17}"/>
              </a:ext>
            </a:extLst>
          </p:cNvPr>
          <p:cNvSpPr>
            <a:spLocks noGrp="1"/>
          </p:cNvSpPr>
          <p:nvPr>
            <p:ph type="body" idx="1"/>
          </p:nvPr>
        </p:nvSpPr>
        <p:spPr/>
        <p:txBody>
          <a:bodyPr>
            <a:normAutofit/>
          </a:bodyPr>
          <a:lstStyle/>
          <a:p>
            <a:r>
              <a:rPr lang="en-US" sz="2000" dirty="0"/>
              <a:t>Lara Braff</a:t>
            </a:r>
          </a:p>
          <a:p>
            <a:pPr lvl="1"/>
            <a:r>
              <a:rPr lang="en-US" sz="2000" dirty="0"/>
              <a:t>OERI Area D Regional Lead</a:t>
            </a:r>
          </a:p>
          <a:p>
            <a:pPr lvl="1"/>
            <a:r>
              <a:rPr lang="en-US" sz="2000" dirty="0"/>
              <a:t>Anthropology, Grossmont College</a:t>
            </a:r>
          </a:p>
          <a:p>
            <a:r>
              <a:rPr lang="en-US" sz="2000" dirty="0"/>
              <a:t>Amanda </a:t>
            </a:r>
            <a:r>
              <a:rPr lang="en-US" sz="2000" dirty="0" err="1"/>
              <a:t>Taintor</a:t>
            </a:r>
            <a:endParaRPr lang="en-US" sz="2000" dirty="0"/>
          </a:p>
          <a:p>
            <a:pPr lvl="1"/>
            <a:r>
              <a:rPr lang="en-US" sz="2000" dirty="0"/>
              <a:t>OERI Area A Regional Lead</a:t>
            </a:r>
          </a:p>
          <a:p>
            <a:pPr lvl="1"/>
            <a:r>
              <a:rPr lang="en-US" sz="2000" dirty="0"/>
              <a:t>Early Childhood Education, Reedley College</a:t>
            </a:r>
          </a:p>
        </p:txBody>
      </p:sp>
    </p:spTree>
    <p:extLst>
      <p:ext uri="{BB962C8B-B14F-4D97-AF65-F5344CB8AC3E}">
        <p14:creationId xmlns:p14="http://schemas.microsoft.com/office/powerpoint/2010/main" val="657973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483A9-9B39-42D4-A349-EDFBFC01E834}"/>
              </a:ext>
            </a:extLst>
          </p:cNvPr>
          <p:cNvSpPr>
            <a:spLocks noGrp="1"/>
          </p:cNvSpPr>
          <p:nvPr>
            <p:ph type="title"/>
          </p:nvPr>
        </p:nvSpPr>
        <p:spPr/>
        <p:txBody>
          <a:bodyPr/>
          <a:lstStyle/>
          <a:p>
            <a:r>
              <a:rPr lang="en-US" dirty="0"/>
              <a:t>Do you mark courses with no-text as no-cost?</a:t>
            </a:r>
          </a:p>
        </p:txBody>
      </p:sp>
      <p:sp>
        <p:nvSpPr>
          <p:cNvPr id="3" name="Text Placeholder 2">
            <a:extLst>
              <a:ext uri="{FF2B5EF4-FFF2-40B4-BE49-F238E27FC236}">
                <a16:creationId xmlns:a16="http://schemas.microsoft.com/office/drawing/2014/main" id="{6B4AB7EF-850D-F6F2-1A79-805B8C28495E}"/>
              </a:ext>
            </a:extLst>
          </p:cNvPr>
          <p:cNvSpPr>
            <a:spLocks noGrp="1"/>
          </p:cNvSpPr>
          <p:nvPr>
            <p:ph type="body" idx="1"/>
          </p:nvPr>
        </p:nvSpPr>
        <p:spPr/>
        <p:txBody>
          <a:bodyPr>
            <a:normAutofit lnSpcReduction="10000"/>
          </a:bodyPr>
          <a:lstStyle/>
          <a:p>
            <a:pPr marL="0" marR="0"/>
            <a:r>
              <a:rPr lang="en-US" sz="2000" i="1" dirty="0">
                <a:solidFill>
                  <a:srgbClr val="000000"/>
                </a:solidFill>
                <a:effectLst/>
                <a:latin typeface="+mn-lt"/>
                <a:ea typeface="Times New Roman" panose="02020603050405020304" pitchFamily="18" charset="0"/>
              </a:rPr>
              <a:t>If there are other instructional materials that could be considered, then it is marked ZTC. If not, then it's marked as no-text.</a:t>
            </a:r>
            <a:endParaRPr lang="en-US" sz="2000" i="1" dirty="0">
              <a:effectLst/>
              <a:latin typeface="+mn-lt"/>
              <a:ea typeface="Times New Roman" panose="02020603050405020304" pitchFamily="18" charset="0"/>
            </a:endParaRPr>
          </a:p>
          <a:p>
            <a:pPr marL="0" marR="0"/>
            <a:r>
              <a:rPr lang="en-US" sz="2000" i="1" dirty="0">
                <a:solidFill>
                  <a:srgbClr val="000000"/>
                </a:solidFill>
                <a:effectLst/>
                <a:latin typeface="+mn-lt"/>
                <a:ea typeface="Times New Roman" panose="02020603050405020304" pitchFamily="18" charset="0"/>
              </a:rPr>
              <a:t>It depends on the instructor’s self-reporting. (4) </a:t>
            </a:r>
            <a:endParaRPr lang="en-US" sz="2000" i="1" dirty="0">
              <a:effectLst/>
              <a:latin typeface="+mn-lt"/>
              <a:ea typeface="Times New Roman" panose="02020603050405020304" pitchFamily="18" charset="0"/>
            </a:endParaRPr>
          </a:p>
          <a:p>
            <a:pPr marL="0" marR="0"/>
            <a:r>
              <a:rPr lang="en-US" sz="2000" i="1" dirty="0">
                <a:solidFill>
                  <a:srgbClr val="000000"/>
                </a:solidFill>
                <a:effectLst/>
                <a:highlight>
                  <a:srgbClr val="FFFF00"/>
                </a:highlight>
                <a:latin typeface="+mn-lt"/>
                <a:ea typeface="Times New Roman" panose="02020603050405020304" pitchFamily="18" charset="0"/>
              </a:rPr>
              <a:t>Our local definition also includes zero cost for supplies</a:t>
            </a:r>
            <a:r>
              <a:rPr lang="en-US" sz="2000" i="1" dirty="0">
                <a:solidFill>
                  <a:srgbClr val="000000"/>
                </a:solidFill>
                <a:effectLst/>
                <a:latin typeface="+mn-lt"/>
                <a:ea typeface="Times New Roman" panose="02020603050405020304" pitchFamily="18" charset="0"/>
              </a:rPr>
              <a:t>, so they would not receive the designation if they had a supply cost. For example, our ceramics class has no textbook but students are required to purchase clay.</a:t>
            </a:r>
            <a:endParaRPr lang="en-US" sz="2000" i="1" dirty="0">
              <a:effectLst/>
              <a:latin typeface="+mn-lt"/>
              <a:ea typeface="Times New Roman" panose="02020603050405020304" pitchFamily="18" charset="0"/>
            </a:endParaRPr>
          </a:p>
          <a:p>
            <a:pPr marL="0" marR="0"/>
            <a:r>
              <a:rPr lang="en-US" sz="2000" i="1" dirty="0">
                <a:solidFill>
                  <a:srgbClr val="000000"/>
                </a:solidFill>
                <a:effectLst/>
                <a:latin typeface="+mn-lt"/>
                <a:ea typeface="Times New Roman" panose="02020603050405020304" pitchFamily="18" charset="0"/>
              </a:rPr>
              <a:t>Yes, if the faculty member has indicated that the section is not using a textbook and there are no associated costs. </a:t>
            </a:r>
            <a:endParaRPr lang="en-US" sz="2000" i="1" dirty="0">
              <a:effectLst/>
              <a:latin typeface="+mn-lt"/>
              <a:ea typeface="Times New Roman" panose="02020603050405020304" pitchFamily="18" charset="0"/>
            </a:endParaRPr>
          </a:p>
          <a:p>
            <a:endParaRPr lang="en-US" dirty="0"/>
          </a:p>
        </p:txBody>
      </p:sp>
    </p:spTree>
    <p:extLst>
      <p:ext uri="{BB962C8B-B14F-4D97-AF65-F5344CB8AC3E}">
        <p14:creationId xmlns:p14="http://schemas.microsoft.com/office/powerpoint/2010/main" val="230106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0D00-B634-AC9E-16D7-6096331886CF}"/>
              </a:ext>
            </a:extLst>
          </p:cNvPr>
          <p:cNvSpPr>
            <a:spLocks noGrp="1"/>
          </p:cNvSpPr>
          <p:nvPr>
            <p:ph type="title"/>
          </p:nvPr>
        </p:nvSpPr>
        <p:spPr/>
        <p:txBody>
          <a:bodyPr/>
          <a:lstStyle/>
          <a:p>
            <a:r>
              <a:rPr lang="en-US" dirty="0"/>
              <a:t>Things to contemplate…</a:t>
            </a:r>
          </a:p>
        </p:txBody>
      </p:sp>
      <p:sp>
        <p:nvSpPr>
          <p:cNvPr id="3" name="Text Placeholder 2">
            <a:extLst>
              <a:ext uri="{FF2B5EF4-FFF2-40B4-BE49-F238E27FC236}">
                <a16:creationId xmlns:a16="http://schemas.microsoft.com/office/drawing/2014/main" id="{7935E752-0751-2BB3-6577-208592A12337}"/>
              </a:ext>
            </a:extLst>
          </p:cNvPr>
          <p:cNvSpPr>
            <a:spLocks noGrp="1"/>
          </p:cNvSpPr>
          <p:nvPr>
            <p:ph type="body" idx="1"/>
          </p:nvPr>
        </p:nvSpPr>
        <p:spPr>
          <a:xfrm>
            <a:off x="869746" y="2010618"/>
            <a:ext cx="7875010" cy="4039079"/>
          </a:xfrm>
        </p:spPr>
        <p:txBody>
          <a:bodyPr>
            <a:normAutofit/>
          </a:bodyPr>
          <a:lstStyle/>
          <a:p>
            <a:r>
              <a:rPr lang="en-US" sz="2400" dirty="0"/>
              <a:t>Inconsistencies exist within colleges and across colleges regarding everything.</a:t>
            </a:r>
          </a:p>
          <a:p>
            <a:r>
              <a:rPr lang="en-US" sz="2400" dirty="0"/>
              <a:t>Are there things that should be consistent across all colleges?</a:t>
            </a:r>
          </a:p>
          <a:p>
            <a:r>
              <a:rPr lang="en-US" sz="2400" dirty="0"/>
              <a:t>What kinds of guidance/direction would colleges benefit from?</a:t>
            </a:r>
          </a:p>
        </p:txBody>
      </p:sp>
    </p:spTree>
    <p:extLst>
      <p:ext uri="{BB962C8B-B14F-4D97-AF65-F5344CB8AC3E}">
        <p14:creationId xmlns:p14="http://schemas.microsoft.com/office/powerpoint/2010/main" val="4276799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FD80-F2DD-BBE5-3CD3-A1D4CE53B835}"/>
              </a:ext>
            </a:extLst>
          </p:cNvPr>
          <p:cNvSpPr>
            <a:spLocks noGrp="1"/>
          </p:cNvSpPr>
          <p:nvPr>
            <p:ph type="title"/>
          </p:nvPr>
        </p:nvSpPr>
        <p:spPr/>
        <p:txBody>
          <a:bodyPr/>
          <a:lstStyle/>
          <a:p>
            <a:r>
              <a:rPr lang="en-US" dirty="0"/>
              <a:t>Things to consider…</a:t>
            </a:r>
          </a:p>
        </p:txBody>
      </p:sp>
      <p:sp>
        <p:nvSpPr>
          <p:cNvPr id="3" name="Text Placeholder 2">
            <a:extLst>
              <a:ext uri="{FF2B5EF4-FFF2-40B4-BE49-F238E27FC236}">
                <a16:creationId xmlns:a16="http://schemas.microsoft.com/office/drawing/2014/main" id="{50173BC9-CFDB-F90B-DBE7-3DCEA5CD6623}"/>
              </a:ext>
            </a:extLst>
          </p:cNvPr>
          <p:cNvSpPr>
            <a:spLocks noGrp="1"/>
          </p:cNvSpPr>
          <p:nvPr>
            <p:ph type="body" idx="1"/>
          </p:nvPr>
        </p:nvSpPr>
        <p:spPr/>
        <p:txBody>
          <a:bodyPr>
            <a:normAutofit/>
          </a:bodyPr>
          <a:lstStyle/>
          <a:p>
            <a:r>
              <a:rPr lang="en-US" sz="2000" dirty="0"/>
              <a:t>Clarify definitions to remove inconsistences between course-marking practices, XB12, and ZTC definitions – within and across colleges.</a:t>
            </a:r>
          </a:p>
          <a:p>
            <a:pPr lvl="1"/>
            <a:r>
              <a:rPr lang="en-US" sz="1800" dirty="0"/>
              <a:t>No-cost per XB12 = no-cost marking and ZTC</a:t>
            </a:r>
          </a:p>
          <a:p>
            <a:r>
              <a:rPr lang="en-US" sz="2000" dirty="0"/>
              <a:t>Targeted survey to clarify local compensation for ZTC/OER work.</a:t>
            </a:r>
          </a:p>
          <a:p>
            <a:r>
              <a:rPr lang="en-US" sz="2000" dirty="0"/>
              <a:t>Effective practices for gathering no-cost marking data – highlighting approaches that appear to work.</a:t>
            </a:r>
          </a:p>
        </p:txBody>
      </p:sp>
    </p:spTree>
    <p:extLst>
      <p:ext uri="{BB962C8B-B14F-4D97-AF65-F5344CB8AC3E}">
        <p14:creationId xmlns:p14="http://schemas.microsoft.com/office/powerpoint/2010/main" val="1251545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9EED-9076-D36B-C843-572B2C275B36}"/>
              </a:ext>
            </a:extLst>
          </p:cNvPr>
          <p:cNvSpPr>
            <a:spLocks noGrp="1"/>
          </p:cNvSpPr>
          <p:nvPr>
            <p:ph type="title"/>
          </p:nvPr>
        </p:nvSpPr>
        <p:spPr/>
        <p:txBody>
          <a:bodyPr/>
          <a:lstStyle/>
          <a:p>
            <a:r>
              <a:rPr lang="en-US" dirty="0"/>
              <a:t>Questions? Comments?</a:t>
            </a:r>
          </a:p>
        </p:txBody>
      </p:sp>
      <p:sp>
        <p:nvSpPr>
          <p:cNvPr id="7" name="Text Placeholder 6">
            <a:extLst>
              <a:ext uri="{FF2B5EF4-FFF2-40B4-BE49-F238E27FC236}">
                <a16:creationId xmlns:a16="http://schemas.microsoft.com/office/drawing/2014/main" id="{33BC6BF4-F0E9-4B12-AD01-AD79E2E4B951}"/>
              </a:ext>
            </a:extLst>
          </p:cNvPr>
          <p:cNvSpPr>
            <a:spLocks noGrp="1"/>
          </p:cNvSpPr>
          <p:nvPr>
            <p:ph type="body" idx="1"/>
          </p:nvPr>
        </p:nvSpPr>
        <p:spPr/>
        <p:txBody>
          <a:bodyPr/>
          <a:lstStyle/>
          <a:p>
            <a:endParaRPr lang="en-US" dirty="0"/>
          </a:p>
        </p:txBody>
      </p:sp>
      <p:pic>
        <p:nvPicPr>
          <p:cNvPr id="5" name="Picture 4" descr="A group of 4 white dogs sitting on carpetted stairs.&#10;&#10;">
            <a:extLst>
              <a:ext uri="{FF2B5EF4-FFF2-40B4-BE49-F238E27FC236}">
                <a16:creationId xmlns:a16="http://schemas.microsoft.com/office/drawing/2014/main" id="{7DC5294F-FB4F-AE86-637C-5DCF9D0C1940}"/>
              </a:ext>
            </a:extLst>
          </p:cNvPr>
          <p:cNvPicPr>
            <a:picLocks noChangeAspect="1"/>
          </p:cNvPicPr>
          <p:nvPr/>
        </p:nvPicPr>
        <p:blipFill>
          <a:blip r:embed="rId3"/>
          <a:stretch>
            <a:fillRect/>
          </a:stretch>
        </p:blipFill>
        <p:spPr>
          <a:xfrm>
            <a:off x="1250730" y="1931652"/>
            <a:ext cx="6804583" cy="4588806"/>
          </a:xfrm>
          <a:prstGeom prst="rect">
            <a:avLst/>
          </a:prstGeom>
        </p:spPr>
      </p:pic>
    </p:spTree>
    <p:extLst>
      <p:ext uri="{BB962C8B-B14F-4D97-AF65-F5344CB8AC3E}">
        <p14:creationId xmlns:p14="http://schemas.microsoft.com/office/powerpoint/2010/main" val="3025891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30622A-B146-5014-A8BC-696145FFAAEC}"/>
              </a:ext>
            </a:extLst>
          </p:cNvPr>
          <p:cNvSpPr>
            <a:spLocks noGrp="1"/>
          </p:cNvSpPr>
          <p:nvPr>
            <p:ph type="title" idx="4294967295"/>
          </p:nvPr>
        </p:nvSpPr>
        <p:spPr>
          <a:xfrm>
            <a:off x="1088686" y="-1049235"/>
            <a:ext cx="7202456" cy="1049235"/>
          </a:xfrm>
        </p:spPr>
        <p:txBody>
          <a:bodyPr spcFirstLastPara="1" wrap="square" lIns="91425" tIns="45700" rIns="91425" bIns="45700" anchor="b" anchorCtr="0">
            <a:normAutofit/>
          </a:bodyPr>
          <a:lstStyle/>
          <a:p>
            <a:r>
              <a:rPr lang="en-US" dirty="0"/>
              <a:t>Photo of a Dog</a:t>
            </a:r>
          </a:p>
        </p:txBody>
      </p:sp>
      <p:pic>
        <p:nvPicPr>
          <p:cNvPr id="6" name="Picture 5" descr="A smal white dog running through a field of low-cute green grass.">
            <a:extLst>
              <a:ext uri="{FF2B5EF4-FFF2-40B4-BE49-F238E27FC236}">
                <a16:creationId xmlns:a16="http://schemas.microsoft.com/office/drawing/2014/main" id="{A4C11B3F-9135-6A99-00F1-019B4E8781E8}"/>
              </a:ext>
            </a:extLst>
          </p:cNvPr>
          <p:cNvPicPr>
            <a:picLocks noChangeAspect="1"/>
          </p:cNvPicPr>
          <p:nvPr/>
        </p:nvPicPr>
        <p:blipFill>
          <a:blip r:embed="rId2"/>
          <a:stretch>
            <a:fillRect/>
          </a:stretch>
        </p:blipFill>
        <p:spPr>
          <a:xfrm>
            <a:off x="966952" y="696311"/>
            <a:ext cx="7772400" cy="5181600"/>
          </a:xfrm>
          <a:prstGeom prst="rect">
            <a:avLst/>
          </a:prstGeom>
        </p:spPr>
      </p:pic>
      <p:sp>
        <p:nvSpPr>
          <p:cNvPr id="8" name="TextBox 7">
            <a:extLst>
              <a:ext uri="{FF2B5EF4-FFF2-40B4-BE49-F238E27FC236}">
                <a16:creationId xmlns:a16="http://schemas.microsoft.com/office/drawing/2014/main" id="{08194ECE-BE2D-C78C-5A61-67EA042660EA}"/>
              </a:ext>
            </a:extLst>
          </p:cNvPr>
          <p:cNvSpPr txBox="1"/>
          <p:nvPr/>
        </p:nvSpPr>
        <p:spPr>
          <a:xfrm>
            <a:off x="3032234" y="6161689"/>
            <a:ext cx="4572000" cy="307777"/>
          </a:xfrm>
          <a:prstGeom prst="rect">
            <a:avLst/>
          </a:prstGeom>
          <a:noFill/>
        </p:spPr>
        <p:txBody>
          <a:bodyPr wrap="square">
            <a:spAutoFit/>
          </a:bodyPr>
          <a:lstStyle/>
          <a:p>
            <a:r>
              <a:rPr lang="en-US" dirty="0"/>
              <a:t>Photo by </a:t>
            </a:r>
            <a:r>
              <a:rPr lang="en-US" dirty="0">
                <a:hlinkClick r:id="rId3"/>
              </a:rPr>
              <a:t>Joe Caione</a:t>
            </a:r>
            <a:r>
              <a:rPr lang="en-US" dirty="0"/>
              <a:t> on </a:t>
            </a:r>
            <a:r>
              <a:rPr lang="en-US" dirty="0">
                <a:hlinkClick r:id="rId4"/>
              </a:rPr>
              <a:t>Unsplash</a:t>
            </a:r>
            <a:endParaRPr lang="en-US" dirty="0"/>
          </a:p>
        </p:txBody>
      </p:sp>
    </p:spTree>
    <p:extLst>
      <p:ext uri="{BB962C8B-B14F-4D97-AF65-F5344CB8AC3E}">
        <p14:creationId xmlns:p14="http://schemas.microsoft.com/office/powerpoint/2010/main" val="439725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dirty="0"/>
              <a:t>More Information</a:t>
            </a:r>
            <a:endParaRPr dirty="0"/>
          </a:p>
        </p:txBody>
      </p:sp>
      <p:sp>
        <p:nvSpPr>
          <p:cNvPr id="540" name="Google Shape;540;p1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171446" lvl="0" indent="-177800" algn="l" rtl="0">
              <a:lnSpc>
                <a:spcPct val="120000"/>
              </a:lnSpc>
              <a:spcBef>
                <a:spcPts val="0"/>
              </a:spcBef>
              <a:spcAft>
                <a:spcPts val="0"/>
              </a:spcAft>
              <a:buSzPts val="2800"/>
              <a:buChar char="•"/>
            </a:pPr>
            <a:r>
              <a:rPr lang="en-US" sz="2400" u="sng" dirty="0">
                <a:solidFill>
                  <a:schemeClr val="hlink"/>
                </a:solidFill>
                <a:hlinkClick r:id="rId3"/>
              </a:rPr>
              <a:t>ASCCC OERI Website </a:t>
            </a:r>
            <a:r>
              <a:rPr lang="en-US" sz="2400" dirty="0"/>
              <a:t>(</a:t>
            </a:r>
            <a:r>
              <a:rPr lang="en-US" sz="2400" dirty="0" err="1"/>
              <a:t>asccc-oeri.org</a:t>
            </a:r>
            <a:r>
              <a:rPr lang="en-US" sz="2400" dirty="0"/>
              <a:t>)</a:t>
            </a:r>
            <a:endParaRPr sz="2400" dirty="0"/>
          </a:p>
          <a:p>
            <a:pPr marL="514337" lvl="1" indent="-260346" algn="l" rtl="0">
              <a:lnSpc>
                <a:spcPct val="120000"/>
              </a:lnSpc>
              <a:spcBef>
                <a:spcPts val="0"/>
              </a:spcBef>
              <a:spcAft>
                <a:spcPts val="0"/>
              </a:spcAft>
              <a:buSzPts val="2800"/>
              <a:buChar char="•"/>
            </a:pPr>
            <a:r>
              <a:rPr lang="en-US" sz="2400" dirty="0"/>
              <a:t>Resources</a:t>
            </a:r>
            <a:endParaRPr sz="2400" dirty="0"/>
          </a:p>
          <a:p>
            <a:pPr marL="514337" lvl="1" indent="-260346" algn="l" rtl="0">
              <a:lnSpc>
                <a:spcPct val="120000"/>
              </a:lnSpc>
              <a:spcBef>
                <a:spcPts val="0"/>
              </a:spcBef>
              <a:spcAft>
                <a:spcPts val="0"/>
              </a:spcAft>
              <a:buSzPts val="2800"/>
              <a:buChar char="•"/>
            </a:pPr>
            <a:r>
              <a:rPr lang="en-US" sz="2400" dirty="0"/>
              <a:t>Webinars and Events</a:t>
            </a:r>
            <a:endParaRPr sz="2400" dirty="0"/>
          </a:p>
          <a:p>
            <a:pPr marL="171446" lvl="0" indent="-177800" algn="l" rtl="0">
              <a:lnSpc>
                <a:spcPct val="120000"/>
              </a:lnSpc>
              <a:spcBef>
                <a:spcPts val="750"/>
              </a:spcBef>
              <a:spcAft>
                <a:spcPts val="0"/>
              </a:spcAft>
              <a:buSzPts val="2800"/>
              <a:buChar char="•"/>
            </a:pPr>
            <a:r>
              <a:rPr lang="en-US" sz="2400" u="sng" dirty="0">
                <a:solidFill>
                  <a:schemeClr val="hlink"/>
                </a:solidFill>
                <a:hlinkClick r:id="rId4"/>
              </a:rPr>
              <a:t>ASCCC OER E-Mail</a:t>
            </a:r>
            <a:r>
              <a:rPr lang="en-US" sz="2400" dirty="0"/>
              <a:t> (</a:t>
            </a:r>
            <a:r>
              <a:rPr lang="en-US" sz="2400" u="sng" dirty="0">
                <a:solidFill>
                  <a:schemeClr val="hlink"/>
                </a:solidFill>
                <a:hlinkClick r:id="rId5"/>
              </a:rPr>
              <a:t>oeri@asccc.org)</a:t>
            </a:r>
            <a:endParaRPr lang="en-US" sz="2400" u="sng" dirty="0">
              <a:solidFill>
                <a:schemeClr val="hlink"/>
              </a:solidFill>
            </a:endParaRPr>
          </a:p>
          <a:p>
            <a:pPr marL="171446" indent="-177800">
              <a:buSzPts val="2800"/>
            </a:pPr>
            <a:r>
              <a:rPr lang="en-US" sz="2400" dirty="0">
                <a:latin typeface="+mj-lt"/>
              </a:rPr>
              <a:t>General OERI E-Mail: </a:t>
            </a:r>
            <a:r>
              <a:rPr lang="en-US" sz="2400" dirty="0">
                <a:latin typeface="+mj-lt"/>
                <a:hlinkClick r:id="rId6"/>
              </a:rPr>
              <a:t>oeri@asccc.org</a:t>
            </a:r>
            <a:endParaRPr sz="2400" dirty="0"/>
          </a:p>
          <a:p>
            <a:pPr marL="171446" lvl="0" indent="0" algn="l" rtl="0">
              <a:lnSpc>
                <a:spcPct val="120000"/>
              </a:lnSpc>
              <a:spcBef>
                <a:spcPts val="750"/>
              </a:spcBef>
              <a:spcAft>
                <a:spcPts val="0"/>
              </a:spcAft>
              <a:buNone/>
            </a:pPr>
            <a:endParaRPr sz="2800" dirty="0"/>
          </a:p>
        </p:txBody>
      </p:sp>
    </p:spTree>
    <p:extLst>
      <p:ext uri="{BB962C8B-B14F-4D97-AF65-F5344CB8AC3E}">
        <p14:creationId xmlns:p14="http://schemas.microsoft.com/office/powerpoint/2010/main" val="1578497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20"/>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en-US" sz="3200"/>
              <a:t>Thanks!</a:t>
            </a:r>
            <a:endParaRPr sz="3200"/>
          </a:p>
        </p:txBody>
      </p:sp>
      <p:pic>
        <p:nvPicPr>
          <p:cNvPr id="546" name="Google Shape;546;p20" descr="A little girl with curly brown hair holding a flower and smiling in the middle of a field."/>
          <p:cNvPicPr preferRelativeResize="0">
            <a:picLocks noGrp="1"/>
          </p:cNvPicPr>
          <p:nvPr>
            <p:ph type="body" idx="1"/>
          </p:nvPr>
        </p:nvPicPr>
        <p:blipFill rotWithShape="1">
          <a:blip r:embed="rId3">
            <a:alphaModFix/>
          </a:blip>
          <a:stretch/>
        </p:blipFill>
        <p:spPr>
          <a:xfrm>
            <a:off x="1744407" y="2214245"/>
            <a:ext cx="2691323" cy="4038600"/>
          </a:xfrm>
          <a:prstGeom prst="rect">
            <a:avLst/>
          </a:prstGeom>
          <a:noFill/>
          <a:ln>
            <a:noFill/>
          </a:ln>
        </p:spPr>
      </p:pic>
      <p:sp>
        <p:nvSpPr>
          <p:cNvPr id="547" name="Google Shape;547;p20"/>
          <p:cNvSpPr/>
          <p:nvPr/>
        </p:nvSpPr>
        <p:spPr>
          <a:xfrm>
            <a:off x="5214550" y="3451672"/>
            <a:ext cx="254549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Photo by </a:t>
            </a:r>
            <a:r>
              <a:rPr lang="en-US" sz="1800" b="1"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Thgusstavo Santana</a:t>
            </a:r>
            <a:r>
              <a:rPr lang="en-US" sz="1800">
                <a:solidFill>
                  <a:schemeClr val="dk1"/>
                </a:solidFill>
                <a:latin typeface="Arial"/>
                <a:ea typeface="Arial"/>
                <a:cs typeface="Arial"/>
                <a:sym typeface="Arial"/>
              </a:rPr>
              <a:t> from </a:t>
            </a:r>
            <a:r>
              <a:rPr lang="en-US" sz="1800" b="1"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Pexels</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07860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A5D6-BFE6-F8F0-1B58-24256A44D898}"/>
              </a:ext>
            </a:extLst>
          </p:cNvPr>
          <p:cNvSpPr>
            <a:spLocks noGrp="1"/>
          </p:cNvSpPr>
          <p:nvPr>
            <p:ph type="title"/>
          </p:nvPr>
        </p:nvSpPr>
        <p:spPr/>
        <p:txBody>
          <a:bodyPr/>
          <a:lstStyle/>
          <a:p>
            <a:r>
              <a:rPr lang="en-US" dirty="0"/>
              <a:t>Event Description</a:t>
            </a:r>
          </a:p>
        </p:txBody>
      </p:sp>
      <p:sp>
        <p:nvSpPr>
          <p:cNvPr id="3" name="Text Placeholder 2">
            <a:extLst>
              <a:ext uri="{FF2B5EF4-FFF2-40B4-BE49-F238E27FC236}">
                <a16:creationId xmlns:a16="http://schemas.microsoft.com/office/drawing/2014/main" id="{EF48C1E0-F10D-5391-6820-F8650459F82C}"/>
              </a:ext>
            </a:extLst>
          </p:cNvPr>
          <p:cNvSpPr>
            <a:spLocks noGrp="1"/>
          </p:cNvSpPr>
          <p:nvPr>
            <p:ph type="body" idx="1"/>
          </p:nvPr>
        </p:nvSpPr>
        <p:spPr/>
        <p:txBody>
          <a:bodyPr>
            <a:normAutofit fontScale="92500"/>
          </a:bodyPr>
          <a:lstStyle/>
          <a:p>
            <a:r>
              <a:rPr lang="en-US" sz="2400" dirty="0"/>
              <a:t>Since its inception, the Open Educational Resources Initiative (OERI) has gathered data from local OER Liaisons on a yearly basis. While the focus of the survey has shifted over time, many of the questions have been repeated in order to track changes. Join us to explore what has and hasn’t changed – and to learn about the various ways OER and cost-transparency efforts are being implemented across the state.</a:t>
            </a:r>
            <a:endParaRPr lang="en-US" sz="2000" dirty="0"/>
          </a:p>
        </p:txBody>
      </p:sp>
    </p:spTree>
    <p:extLst>
      <p:ext uri="{BB962C8B-B14F-4D97-AF65-F5344CB8AC3E}">
        <p14:creationId xmlns:p14="http://schemas.microsoft.com/office/powerpoint/2010/main" val="34353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CED92E-E35F-8BBF-66FC-BED47AB2C9A9}"/>
              </a:ext>
            </a:extLst>
          </p:cNvPr>
          <p:cNvSpPr>
            <a:spLocks noGrp="1"/>
          </p:cNvSpPr>
          <p:nvPr>
            <p:ph type="title"/>
          </p:nvPr>
        </p:nvSpPr>
        <p:spPr/>
        <p:txBody>
          <a:bodyPr/>
          <a:lstStyle/>
          <a:p>
            <a:r>
              <a:rPr lang="en-US" dirty="0"/>
              <a:t>Overview</a:t>
            </a:r>
          </a:p>
        </p:txBody>
      </p:sp>
      <p:sp>
        <p:nvSpPr>
          <p:cNvPr id="5" name="Text Placeholder 4">
            <a:extLst>
              <a:ext uri="{FF2B5EF4-FFF2-40B4-BE49-F238E27FC236}">
                <a16:creationId xmlns:a16="http://schemas.microsoft.com/office/drawing/2014/main" id="{CE6B23A6-0C86-A685-D96F-94BFABCC7131}"/>
              </a:ext>
            </a:extLst>
          </p:cNvPr>
          <p:cNvSpPr>
            <a:spLocks noGrp="1"/>
          </p:cNvSpPr>
          <p:nvPr>
            <p:ph type="body" idx="1"/>
          </p:nvPr>
        </p:nvSpPr>
        <p:spPr>
          <a:xfrm>
            <a:off x="940095" y="2018293"/>
            <a:ext cx="3937319" cy="4033962"/>
          </a:xfrm>
        </p:spPr>
        <p:txBody>
          <a:bodyPr/>
          <a:lstStyle/>
          <a:p>
            <a:r>
              <a:rPr lang="en-US" sz="2000" dirty="0"/>
              <a:t>Survey respondents</a:t>
            </a:r>
          </a:p>
          <a:p>
            <a:pPr lvl="1"/>
            <a:r>
              <a:rPr lang="en-US" sz="1800" dirty="0"/>
              <a:t>Roles</a:t>
            </a:r>
          </a:p>
          <a:p>
            <a:pPr lvl="1"/>
            <a:r>
              <a:rPr lang="en-US" sz="1800" dirty="0"/>
              <a:t>Other OER/ZTC duties?</a:t>
            </a:r>
          </a:p>
          <a:p>
            <a:pPr lvl="1"/>
            <a:r>
              <a:rPr lang="en-US" sz="1800" dirty="0"/>
              <a:t>Compensation</a:t>
            </a:r>
          </a:p>
          <a:p>
            <a:r>
              <a:rPr lang="en-US" sz="2000" dirty="0"/>
              <a:t>SB-1359</a:t>
            </a:r>
          </a:p>
          <a:p>
            <a:pPr lvl="1"/>
            <a:r>
              <a:rPr lang="en-US" sz="1800" dirty="0"/>
              <a:t>Implementation</a:t>
            </a:r>
          </a:p>
          <a:p>
            <a:pPr lvl="1"/>
            <a:r>
              <a:rPr lang="en-US" sz="1800" dirty="0"/>
              <a:t>Guidelines</a:t>
            </a:r>
          </a:p>
          <a:p>
            <a:pPr lvl="1"/>
            <a:r>
              <a:rPr lang="en-US" sz="1800" dirty="0"/>
              <a:t>Identifying no-cost</a:t>
            </a:r>
          </a:p>
          <a:p>
            <a:endParaRPr lang="en-US" dirty="0"/>
          </a:p>
        </p:txBody>
      </p:sp>
      <p:pic>
        <p:nvPicPr>
          <p:cNvPr id="7" name="Picture 6" descr="A white dog sitting on the shelf.">
            <a:extLst>
              <a:ext uri="{FF2B5EF4-FFF2-40B4-BE49-F238E27FC236}">
                <a16:creationId xmlns:a16="http://schemas.microsoft.com/office/drawing/2014/main" id="{DB434026-0CC6-051C-2E36-0C04D06E60D8}"/>
              </a:ext>
            </a:extLst>
          </p:cNvPr>
          <p:cNvPicPr>
            <a:picLocks noChangeAspect="1"/>
          </p:cNvPicPr>
          <p:nvPr/>
        </p:nvPicPr>
        <p:blipFill>
          <a:blip r:embed="rId2"/>
          <a:stretch>
            <a:fillRect/>
          </a:stretch>
        </p:blipFill>
        <p:spPr>
          <a:xfrm rot="5400000">
            <a:off x="4521120" y="2520620"/>
            <a:ext cx="4039079" cy="3029309"/>
          </a:xfrm>
          <a:prstGeom prst="rect">
            <a:avLst/>
          </a:prstGeom>
        </p:spPr>
      </p:pic>
    </p:spTree>
    <p:extLst>
      <p:ext uri="{BB962C8B-B14F-4D97-AF65-F5344CB8AC3E}">
        <p14:creationId xmlns:p14="http://schemas.microsoft.com/office/powerpoint/2010/main" val="30436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8EF5-6695-4EB3-08C1-0DBD129C1F2D}"/>
              </a:ext>
            </a:extLst>
          </p:cNvPr>
          <p:cNvSpPr>
            <a:spLocks noGrp="1"/>
          </p:cNvSpPr>
          <p:nvPr>
            <p:ph type="title"/>
          </p:nvPr>
        </p:nvSpPr>
        <p:spPr/>
        <p:txBody>
          <a:bodyPr/>
          <a:lstStyle/>
          <a:p>
            <a:r>
              <a:rPr lang="en-US" dirty="0"/>
              <a:t>Survey Respondents</a:t>
            </a:r>
          </a:p>
        </p:txBody>
      </p:sp>
      <p:sp>
        <p:nvSpPr>
          <p:cNvPr id="3" name="Text Placeholder 2">
            <a:extLst>
              <a:ext uri="{FF2B5EF4-FFF2-40B4-BE49-F238E27FC236}">
                <a16:creationId xmlns:a16="http://schemas.microsoft.com/office/drawing/2014/main" id="{D53DF10B-C6AD-A9C4-8264-86EC48D6D1C4}"/>
              </a:ext>
            </a:extLst>
          </p:cNvPr>
          <p:cNvSpPr>
            <a:spLocks noGrp="1"/>
          </p:cNvSpPr>
          <p:nvPr>
            <p:ph type="body" idx="1"/>
          </p:nvPr>
        </p:nvSpPr>
        <p:spPr>
          <a:xfrm>
            <a:off x="1088686" y="2015735"/>
            <a:ext cx="7202456" cy="4616885"/>
          </a:xfrm>
        </p:spPr>
        <p:txBody>
          <a:bodyPr>
            <a:normAutofit/>
          </a:bodyPr>
          <a:lstStyle/>
          <a:p>
            <a:r>
              <a:rPr lang="en-US" sz="1800" dirty="0"/>
              <a:t>The survey sought information from 117 colleges (including </a:t>
            </a:r>
            <a:r>
              <a:rPr lang="en-US" sz="1800" dirty="0" err="1"/>
              <a:t>CalBright</a:t>
            </a:r>
            <a:r>
              <a:rPr lang="en-US" sz="1800" dirty="0"/>
              <a:t>, North Orange Continuing Education, and San Diego College of Continuing Education)</a:t>
            </a:r>
          </a:p>
          <a:p>
            <a:r>
              <a:rPr lang="en-US" sz="1800" dirty="0"/>
              <a:t>At the time that the survey was conducted:</a:t>
            </a:r>
          </a:p>
          <a:p>
            <a:pPr lvl="1"/>
            <a:r>
              <a:rPr lang="en-US" sz="1800" dirty="0"/>
              <a:t>7 colleges did not have an OERL (no survey response)</a:t>
            </a:r>
          </a:p>
          <a:p>
            <a:pPr lvl="1"/>
            <a:r>
              <a:rPr lang="en-US" sz="1800" dirty="0"/>
              <a:t>10 OERLs did not provide responses.</a:t>
            </a:r>
          </a:p>
          <a:p>
            <a:pPr lvl="1"/>
            <a:r>
              <a:rPr lang="en-US" sz="1800" dirty="0"/>
              <a:t>At 2 colleges, someone other than the OERL responded.</a:t>
            </a:r>
          </a:p>
          <a:p>
            <a:pPr lvl="2"/>
            <a:r>
              <a:rPr lang="en-US" sz="1800" dirty="0"/>
              <a:t>Vice President of Instruction</a:t>
            </a:r>
          </a:p>
          <a:p>
            <a:pPr lvl="2"/>
            <a:r>
              <a:rPr lang="en-US" sz="1800" dirty="0"/>
              <a:t>OER Coordinator</a:t>
            </a:r>
          </a:p>
          <a:p>
            <a:r>
              <a:rPr lang="en-US" sz="1800" b="1" dirty="0"/>
              <a:t>100 responding colleges</a:t>
            </a:r>
          </a:p>
        </p:txBody>
      </p:sp>
    </p:spTree>
    <p:extLst>
      <p:ext uri="{BB962C8B-B14F-4D97-AF65-F5344CB8AC3E}">
        <p14:creationId xmlns:p14="http://schemas.microsoft.com/office/powerpoint/2010/main" val="280205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9F477B-05BC-AD58-6D2D-5DA03681C40C}"/>
              </a:ext>
            </a:extLst>
          </p:cNvPr>
          <p:cNvSpPr>
            <a:spLocks noGrp="1"/>
          </p:cNvSpPr>
          <p:nvPr>
            <p:ph type="title"/>
          </p:nvPr>
        </p:nvSpPr>
        <p:spPr/>
        <p:txBody>
          <a:bodyPr/>
          <a:lstStyle/>
          <a:p>
            <a:r>
              <a:rPr lang="en-US" dirty="0"/>
              <a:t>OERLs by Discipline (Top 4)</a:t>
            </a:r>
          </a:p>
        </p:txBody>
      </p:sp>
      <p:sp>
        <p:nvSpPr>
          <p:cNvPr id="6" name="Text Placeholder 5">
            <a:extLst>
              <a:ext uri="{FF2B5EF4-FFF2-40B4-BE49-F238E27FC236}">
                <a16:creationId xmlns:a16="http://schemas.microsoft.com/office/drawing/2014/main" id="{02CAB4C9-0636-7EF4-55A4-3A5BA3BD1EBE}"/>
              </a:ext>
            </a:extLst>
          </p:cNvPr>
          <p:cNvSpPr>
            <a:spLocks noGrp="1"/>
          </p:cNvSpPr>
          <p:nvPr>
            <p:ph type="body" idx="1"/>
          </p:nvPr>
        </p:nvSpPr>
        <p:spPr/>
        <p:txBody>
          <a:bodyPr>
            <a:normAutofit/>
          </a:bodyPr>
          <a:lstStyle/>
          <a:p>
            <a:pPr marL="68580" marR="0">
              <a:lnSpc>
                <a:spcPct val="115000"/>
              </a:lnSpc>
              <a:spcAft>
                <a:spcPts val="800"/>
              </a:spcAft>
              <a:tabLst>
                <a:tab pos="2938780" algn="l"/>
              </a:tabLst>
            </a:pPr>
            <a:r>
              <a:rPr lang="en-US" sz="2800" kern="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Library/Librarian		45</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68580" marR="0">
              <a:lnSpc>
                <a:spcPct val="115000"/>
              </a:lnSpc>
              <a:spcAft>
                <a:spcPts val="800"/>
              </a:spcAft>
              <a:tabLst>
                <a:tab pos="2938780" algn="l"/>
              </a:tabLst>
            </a:pPr>
            <a:r>
              <a:rPr lang="en-US" sz="2800" kern="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English		8</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68580" marR="0">
              <a:lnSpc>
                <a:spcPct val="115000"/>
              </a:lnSpc>
              <a:spcAft>
                <a:spcPts val="800"/>
              </a:spcAft>
              <a:tabLst>
                <a:tab pos="2938780" algn="l"/>
              </a:tabLst>
            </a:pPr>
            <a:r>
              <a:rPr lang="en-US" sz="2800" kern="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Mathematics		5</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68580" marR="0">
              <a:lnSpc>
                <a:spcPct val="115000"/>
              </a:lnSpc>
              <a:spcAft>
                <a:spcPts val="800"/>
              </a:spcAft>
              <a:tabLst>
                <a:tab pos="2938780" algn="l"/>
              </a:tabLst>
            </a:pPr>
            <a:r>
              <a:rPr lang="en-US" sz="2800" kern="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Art/Art History</a:t>
            </a:r>
            <a:r>
              <a:rPr lang="en-US" sz="2800" dirty="0">
                <a:solidFill>
                  <a:srgbClr val="000000"/>
                </a:solidFill>
                <a:latin typeface="Arial" panose="020B0604020202020204" pitchFamily="34" charset="0"/>
                <a:ea typeface="Times New Roman" panose="02020603050405020304" pitchFamily="18" charset="0"/>
                <a:cs typeface="Calibri" panose="020F0502020204030204" pitchFamily="34" charset="0"/>
              </a:rPr>
              <a:t>, </a:t>
            </a:r>
            <a:r>
              <a:rPr lang="en-US" sz="2800" kern="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Communication Studies</a:t>
            </a:r>
            <a:r>
              <a:rPr lang="en-US" sz="2800" dirty="0">
                <a:solidFill>
                  <a:srgbClr val="000000"/>
                </a:solidFill>
                <a:latin typeface="Arial" panose="020B0604020202020204" pitchFamily="34" charset="0"/>
                <a:ea typeface="Times New Roman" panose="02020603050405020304" pitchFamily="18" charset="0"/>
                <a:cs typeface="Calibri" panose="020F0502020204030204" pitchFamily="34" charset="0"/>
              </a:rPr>
              <a:t>, </a:t>
            </a:r>
          </a:p>
          <a:p>
            <a:pPr marL="0" marR="0" indent="0">
              <a:lnSpc>
                <a:spcPct val="115000"/>
              </a:lnSpc>
              <a:spcAft>
                <a:spcPts val="800"/>
              </a:spcAft>
              <a:buNone/>
              <a:tabLst>
                <a:tab pos="2938780" algn="l"/>
              </a:tabLst>
            </a:pPr>
            <a:r>
              <a:rPr lang="en-US" sz="2800" dirty="0">
                <a:solidFill>
                  <a:srgbClr val="000000"/>
                </a:solidFill>
                <a:latin typeface="Arial" panose="020B0604020202020204" pitchFamily="34" charset="0"/>
                <a:ea typeface="Aptos" panose="020B0004020202020204" pitchFamily="34" charset="0"/>
                <a:cs typeface="Calibri" panose="020F0502020204030204" pitchFamily="34" charset="0"/>
              </a:rPr>
              <a:t>    Psychology		4</a:t>
            </a:r>
            <a:r>
              <a:rPr lang="en-US" sz="2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812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F2A96-C60B-7DC8-9305-49573F7F61A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641C873-6936-9C80-B1C9-F0BEEC895D97}"/>
              </a:ext>
            </a:extLst>
          </p:cNvPr>
          <p:cNvSpPr>
            <a:spLocks noGrp="1"/>
          </p:cNvSpPr>
          <p:nvPr>
            <p:ph type="title"/>
          </p:nvPr>
        </p:nvSpPr>
        <p:spPr/>
        <p:txBody>
          <a:bodyPr/>
          <a:lstStyle/>
          <a:p>
            <a:r>
              <a:rPr lang="en-US" dirty="0"/>
              <a:t>OERLs by Discipline (&lt; 4)</a:t>
            </a:r>
          </a:p>
        </p:txBody>
      </p:sp>
      <p:sp>
        <p:nvSpPr>
          <p:cNvPr id="6" name="Text Placeholder 5">
            <a:extLst>
              <a:ext uri="{FF2B5EF4-FFF2-40B4-BE49-F238E27FC236}">
                <a16:creationId xmlns:a16="http://schemas.microsoft.com/office/drawing/2014/main" id="{B25BF23A-3166-D9B5-6633-6FCA332C0F9B}"/>
              </a:ext>
            </a:extLst>
          </p:cNvPr>
          <p:cNvSpPr>
            <a:spLocks noGrp="1"/>
          </p:cNvSpPr>
          <p:nvPr>
            <p:ph type="body" idx="1"/>
          </p:nvPr>
        </p:nvSpPr>
        <p:spPr/>
        <p:txBody>
          <a:bodyPr>
            <a:normAutofit fontScale="77500" lnSpcReduction="20000"/>
          </a:bodyPr>
          <a:lstStyle/>
          <a:p>
            <a:pPr marL="68580" marR="0">
              <a:lnSpc>
                <a:spcPct val="115000"/>
              </a:lnSpc>
              <a:spcAft>
                <a:spcPts val="800"/>
              </a:spcAft>
              <a:buFont typeface="Arial" panose="020B0604020202020204" pitchFamily="34" charset="0"/>
              <a:buChar char="•"/>
              <a:tabLst>
                <a:tab pos="2938780" algn="l"/>
              </a:tabLst>
            </a:pPr>
            <a:r>
              <a:rPr lang="en-US" sz="2900" kern="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Biology, Communication Studies, Kinesiology, Spanish (3)	</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68580" marR="0">
              <a:lnSpc>
                <a:spcPct val="115000"/>
              </a:lnSpc>
              <a:spcAft>
                <a:spcPts val="800"/>
              </a:spcAft>
              <a:buFont typeface="Arial" panose="020B0604020202020204" pitchFamily="34" charset="0"/>
              <a:buChar char="•"/>
              <a:tabLst>
                <a:tab pos="2938780" algn="l"/>
              </a:tabLst>
            </a:pPr>
            <a:r>
              <a:rPr lang="en-US" sz="2900" kern="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Anthropology, CIS/Computer Science, ECE/CDEV, Economics (2)</a:t>
            </a:r>
            <a:r>
              <a:rPr lang="en-US" sz="2600" kern="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68580" marR="0">
              <a:lnSpc>
                <a:spcPct val="115000"/>
              </a:lnSpc>
              <a:spcAft>
                <a:spcPts val="800"/>
              </a:spcAft>
              <a:buFont typeface="Arial" panose="020B0604020202020204" pitchFamily="34" charset="0"/>
              <a:buChar char="•"/>
              <a:tabLst>
                <a:tab pos="2938780" algn="l"/>
              </a:tabLst>
            </a:pPr>
            <a:r>
              <a:rPr lang="en-US" sz="2900" kern="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Administration of Justice, Allied Health, American Sign Language, Business, Counseling, Ethnic Studies, History, Instructional Designer, Music, Online Education, Philosophy, Physics, Sociology (1)</a:t>
            </a:r>
          </a:p>
          <a:p>
            <a:pPr marL="208280" lvl="1" indent="0">
              <a:lnSpc>
                <a:spcPct val="115000"/>
              </a:lnSpc>
              <a:spcAft>
                <a:spcPts val="800"/>
              </a:spcAft>
              <a:buNone/>
              <a:tabLst>
                <a:tab pos="2938780" algn="l"/>
              </a:tabLst>
            </a:pPr>
            <a:r>
              <a:rPr lang="en-US" sz="2400" kern="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3743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D401-A3BC-9097-8AA6-D0E2146A3515}"/>
              </a:ext>
            </a:extLst>
          </p:cNvPr>
          <p:cNvSpPr>
            <a:spLocks noGrp="1"/>
          </p:cNvSpPr>
          <p:nvPr>
            <p:ph type="title"/>
          </p:nvPr>
        </p:nvSpPr>
        <p:spPr/>
        <p:txBody>
          <a:bodyPr/>
          <a:lstStyle/>
          <a:p>
            <a:r>
              <a:rPr lang="en-US" dirty="0"/>
              <a:t>Fall 2023 Data (97 respondents)</a:t>
            </a:r>
          </a:p>
        </p:txBody>
      </p:sp>
      <p:sp>
        <p:nvSpPr>
          <p:cNvPr id="3" name="Text Placeholder 2">
            <a:extLst>
              <a:ext uri="{FF2B5EF4-FFF2-40B4-BE49-F238E27FC236}">
                <a16:creationId xmlns:a16="http://schemas.microsoft.com/office/drawing/2014/main" id="{30C8D7AE-A5D3-DB27-63A3-FB0147760E9A}"/>
              </a:ext>
            </a:extLst>
          </p:cNvPr>
          <p:cNvSpPr>
            <a:spLocks noGrp="1"/>
          </p:cNvSpPr>
          <p:nvPr>
            <p:ph type="body" idx="1"/>
          </p:nvPr>
        </p:nvSpPr>
        <p:spPr/>
        <p:txBody>
          <a:bodyPr>
            <a:normAutofit/>
          </a:bodyPr>
          <a:lstStyle/>
          <a:p>
            <a:r>
              <a:rPr lang="en-US" sz="2000" dirty="0"/>
              <a:t>Has your college funded a position to guide your local OER, ZTC, and/or textbook affordability efforts?</a:t>
            </a:r>
          </a:p>
          <a:p>
            <a:pPr lvl="1"/>
            <a:r>
              <a:rPr lang="en-US" sz="2000" dirty="0"/>
              <a:t>Yes – 29</a:t>
            </a:r>
          </a:p>
          <a:p>
            <a:pPr lvl="1"/>
            <a:r>
              <a:rPr lang="en-US" sz="2000" dirty="0"/>
              <a:t>No – 68 </a:t>
            </a:r>
          </a:p>
          <a:p>
            <a:r>
              <a:rPr lang="en-US" sz="2000" dirty="0"/>
              <a:t>Has your college identified a grant-funded lead(s) for your local ZTC efforts?</a:t>
            </a:r>
          </a:p>
          <a:p>
            <a:pPr lvl="1"/>
            <a:r>
              <a:rPr lang="en-US" sz="2000" dirty="0"/>
              <a:t>Yes – 60</a:t>
            </a:r>
          </a:p>
          <a:p>
            <a:pPr lvl="1"/>
            <a:r>
              <a:rPr lang="en-US" sz="2000" dirty="0"/>
              <a:t>No – 17</a:t>
            </a:r>
          </a:p>
          <a:p>
            <a:pPr lvl="1"/>
            <a:r>
              <a:rPr lang="en-US" sz="2000" dirty="0"/>
              <a:t>I don’t know/other - 12</a:t>
            </a:r>
          </a:p>
        </p:txBody>
      </p:sp>
    </p:spTree>
    <p:extLst>
      <p:ext uri="{BB962C8B-B14F-4D97-AF65-F5344CB8AC3E}">
        <p14:creationId xmlns:p14="http://schemas.microsoft.com/office/powerpoint/2010/main" val="1716151161"/>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22103</TotalTime>
  <Words>3649</Words>
  <Application>Microsoft Office PowerPoint</Application>
  <PresentationFormat>On-screen Show (4:3)</PresentationFormat>
  <Paragraphs>316</Paragraphs>
  <Slides>36</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Aptos</vt:lpstr>
      <vt:lpstr>arial</vt:lpstr>
      <vt:lpstr>arial</vt:lpstr>
      <vt:lpstr>Calibri</vt:lpstr>
      <vt:lpstr>Gallery</vt:lpstr>
      <vt:lpstr>Welcome!</vt:lpstr>
      <vt:lpstr>Findings from the 2024 Open Educational Resources (OER) Liaison Survey</vt:lpstr>
      <vt:lpstr>Your Presenters</vt:lpstr>
      <vt:lpstr>Event Description</vt:lpstr>
      <vt:lpstr>Overview</vt:lpstr>
      <vt:lpstr>Survey Respondents</vt:lpstr>
      <vt:lpstr>OERLs by Discipline (Top 4)</vt:lpstr>
      <vt:lpstr>OERLs by Discipline (&lt; 4)</vt:lpstr>
      <vt:lpstr>Fall 2023 Data (97 respondents)</vt:lpstr>
      <vt:lpstr>Fall 2024: Employment Status /Other Roles</vt:lpstr>
      <vt:lpstr>Fall 2024: Additional Duties?</vt:lpstr>
      <vt:lpstr>Compensation?</vt:lpstr>
      <vt:lpstr>Stipends, as reported by respondents</vt:lpstr>
      <vt:lpstr>Reassigned Time</vt:lpstr>
      <vt:lpstr>Has SB 1359 been implemented at your college? </vt:lpstr>
      <vt:lpstr>Fall 2024 - Has no-cost section marking been implemented at your college?</vt:lpstr>
      <vt:lpstr>“Other” explanations</vt:lpstr>
      <vt:lpstr>Has your college established clear guidelines for what constitutes a no-cost section?</vt:lpstr>
      <vt:lpstr>Fall 2024 - Has your college established clear guidelines for what constitutes a no-cost section? </vt:lpstr>
      <vt:lpstr>Ten fewer colleges reported having clear guidelines. Why?</vt:lpstr>
      <vt:lpstr>Guidelines? “Other” responses</vt:lpstr>
      <vt:lpstr>Guidelines? More “Other” responses</vt:lpstr>
      <vt:lpstr>Public-Facing URLs for No-Cost Guidelines</vt:lpstr>
      <vt:lpstr>Marking Processes Over time</vt:lpstr>
      <vt:lpstr>Identifying no-cost sections – “Other”</vt:lpstr>
      <vt:lpstr>“Other” - continued</vt:lpstr>
      <vt:lpstr>Observations</vt:lpstr>
      <vt:lpstr>Are courses that do not use a text marked with the no-cost designation?</vt:lpstr>
      <vt:lpstr>Fall 2024 - Are courses that do not require a text marked as no-cost?</vt:lpstr>
      <vt:lpstr>Do you mark courses with no-text as no-cost?</vt:lpstr>
      <vt:lpstr>Things to contemplate…</vt:lpstr>
      <vt:lpstr>Things to consider…</vt:lpstr>
      <vt:lpstr>Questions? Comments?</vt:lpstr>
      <vt:lpstr>Photo of a Dog</vt:lpstr>
      <vt:lpstr>More Information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dc:title>
  <dc:creator>Katie Nash</dc:creator>
  <cp:lastModifiedBy>ASCCC1</cp:lastModifiedBy>
  <cp:revision>70</cp:revision>
  <cp:lastPrinted>2024-09-18T21:18:00Z</cp:lastPrinted>
  <dcterms:created xsi:type="dcterms:W3CDTF">2020-03-05T11:04:57Z</dcterms:created>
  <dcterms:modified xsi:type="dcterms:W3CDTF">2025-03-07T23:51:05Z</dcterms:modified>
</cp:coreProperties>
</file>