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385" r:id="rId2"/>
    <p:sldId id="2908" r:id="rId3"/>
    <p:sldId id="2909" r:id="rId4"/>
    <p:sldId id="448" r:id="rId5"/>
    <p:sldId id="2887" r:id="rId6"/>
    <p:sldId id="2893" r:id="rId7"/>
    <p:sldId id="2923" r:id="rId8"/>
    <p:sldId id="2894" r:id="rId9"/>
    <p:sldId id="2895" r:id="rId10"/>
    <p:sldId id="2910" r:id="rId11"/>
    <p:sldId id="2911" r:id="rId12"/>
    <p:sldId id="2912" r:id="rId13"/>
    <p:sldId id="2914" r:id="rId14"/>
    <p:sldId id="2913" r:id="rId15"/>
    <p:sldId id="2915" r:id="rId16"/>
    <p:sldId id="2917" r:id="rId17"/>
    <p:sldId id="2918" r:id="rId18"/>
    <p:sldId id="2916" r:id="rId19"/>
    <p:sldId id="2919" r:id="rId20"/>
    <p:sldId id="2920" r:id="rId21"/>
    <p:sldId id="2921" r:id="rId22"/>
    <p:sldId id="2922" r:id="rId23"/>
    <p:sldId id="381" r:id="rId24"/>
    <p:sldId id="382" r:id="rId2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yuWBf3DMJbOcqAJlHTlvVGkDx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F6BF3D-3DBE-4F97-A45F-F5F7F9D688AA}">
  <a:tblStyle styleId="{44F6BF3D-3DBE-4F97-A45F-F5F7F9D688A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6"/>
    <p:restoredTop sz="94626"/>
  </p:normalViewPr>
  <p:slideViewPr>
    <p:cSldViewPr snapToGrid="0">
      <p:cViewPr varScale="1">
        <p:scale>
          <a:sx n="106" d="100"/>
          <a:sy n="106" d="100"/>
        </p:scale>
        <p:origin x="1002"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6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E3782-747D-0849-8027-4C495AD1BB4F}" type="slidenum">
              <a:rPr lang="en-US" smtClean="0"/>
              <a:t>1</a:t>
            </a:fld>
            <a:endParaRPr lang="en-US"/>
          </a:p>
        </p:txBody>
      </p:sp>
    </p:spTree>
    <p:extLst>
      <p:ext uri="{BB962C8B-B14F-4D97-AF65-F5344CB8AC3E}">
        <p14:creationId xmlns:p14="http://schemas.microsoft.com/office/powerpoint/2010/main" val="18612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OER is a subset of ZTC, it is an important subset – and has been formally recognized as such by the ASCCC. </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4</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060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things that were true of the OERI before the ZTC Degree Program even existed.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116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193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URL for report - https://</a:t>
            </a:r>
            <a:r>
              <a:rPr lang="en-US" dirty="0" err="1"/>
              <a:t>www.cccco.edu</a:t>
            </a:r>
            <a:r>
              <a:rPr lang="en-US" dirty="0"/>
              <a:t>/-/media/CCCCO-Website/docs/report/2024-burden-free-instructional-materials-4-15-24-a11y.pdf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55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59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51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4"/>
        <p:cNvGrpSpPr/>
        <p:nvPr/>
      </p:nvGrpSpPr>
      <p:grpSpPr>
        <a:xfrm>
          <a:off x="0" y="0"/>
          <a:ext cx="0" cy="0"/>
          <a:chOff x="0" y="0"/>
          <a:chExt cx="0" cy="0"/>
        </a:xfrm>
      </p:grpSpPr>
      <p:sp>
        <p:nvSpPr>
          <p:cNvPr id="15" name="Google Shape;15;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6" name="Google Shape;16;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9" name="Google Shape;19;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4"/>
        <p:cNvGrpSpPr/>
        <p:nvPr/>
      </p:nvGrpSpPr>
      <p:grpSpPr>
        <a:xfrm>
          <a:off x="0" y="0"/>
          <a:ext cx="0" cy="0"/>
          <a:chOff x="0" y="0"/>
          <a:chExt cx="0" cy="0"/>
        </a:xfrm>
      </p:grpSpPr>
      <p:sp>
        <p:nvSpPr>
          <p:cNvPr id="55" name="Google Shape;55;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56" name="Google Shape;56;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57" name="Google Shape;57;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9" name="Google Shape;59;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0" name="Google Shape;60;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2"/>
        <p:cNvGrpSpPr/>
        <p:nvPr/>
      </p:nvGrpSpPr>
      <p:grpSpPr>
        <a:xfrm>
          <a:off x="0" y="0"/>
          <a:ext cx="0" cy="0"/>
          <a:chOff x="0" y="0"/>
          <a:chExt cx="0" cy="0"/>
        </a:xfrm>
      </p:grpSpPr>
      <p:sp>
        <p:nvSpPr>
          <p:cNvPr id="73" name="Google Shape;73;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74" name="Google Shape;74;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75" name="Google Shape;75;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7" name="Google Shape;77;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8" name="Google Shape;78;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0"/>
        <p:cNvGrpSpPr/>
        <p:nvPr/>
      </p:nvGrpSpPr>
      <p:grpSpPr>
        <a:xfrm>
          <a:off x="0" y="0"/>
          <a:ext cx="0" cy="0"/>
          <a:chOff x="0" y="0"/>
          <a:chExt cx="0" cy="0"/>
        </a:xfrm>
      </p:grpSpPr>
      <p:sp>
        <p:nvSpPr>
          <p:cNvPr id="81" name="Google Shape;81;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82" name="Google Shape;82;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3" name="Google Shape;83;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2"/>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5" name="Google Shape;85;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6" name="Google Shape;86;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1"/>
        <p:cNvGrpSpPr/>
        <p:nvPr/>
      </p:nvGrpSpPr>
      <p:grpSpPr>
        <a:xfrm>
          <a:off x="0" y="0"/>
          <a:ext cx="0" cy="0"/>
          <a:chOff x="0" y="0"/>
          <a:chExt cx="0" cy="0"/>
        </a:xfrm>
      </p:grpSpPr>
      <p:cxnSp>
        <p:nvCxnSpPr>
          <p:cNvPr id="92" name="Google Shape;92;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93" name="Google Shape;93;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5" name="Google Shape;95;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98"/>
        <p:cNvGrpSpPr/>
        <p:nvPr/>
      </p:nvGrpSpPr>
      <p:grpSpPr>
        <a:xfrm>
          <a:off x="0" y="0"/>
          <a:ext cx="0" cy="0"/>
          <a:chOff x="0" y="0"/>
          <a:chExt cx="0" cy="0"/>
        </a:xfrm>
      </p:grpSpPr>
      <p:cxnSp>
        <p:nvCxnSpPr>
          <p:cNvPr id="99" name="Google Shape;99;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0" name="Google Shape;100;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1" name="Google Shape;101;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2" name="Google Shape;102;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3" name="Google Shape;103;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4" name="Google Shape;104;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9254" y="4683512"/>
            <a:ext cx="7824187" cy="1736660"/>
          </a:xfrm>
        </p:spPr>
        <p:txBody>
          <a:bodyPr anchor="t">
            <a:normAutofit/>
          </a:bodyPr>
          <a:lstStyle>
            <a:lvl1pPr algn="ctr">
              <a:lnSpc>
                <a:spcPct val="100000"/>
              </a:lnSpc>
              <a:defRPr sz="33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8769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B8DF55-F427-B94E-99B5-C2DA01127894}"/>
              </a:ext>
            </a:extLst>
          </p:cNvPr>
          <p:cNvPicPr>
            <a:picLocks noChangeAspect="1"/>
          </p:cNvPicPr>
          <p:nvPr userDrawn="1"/>
        </p:nvPicPr>
        <p:blipFill>
          <a:blip r:embed="rId2"/>
          <a:stretch>
            <a:fillRect/>
          </a:stretch>
        </p:blipFill>
        <p:spPr>
          <a:xfrm>
            <a:off x="0" y="1532004"/>
            <a:ext cx="9144000" cy="3657600"/>
          </a:xfrm>
          <a:prstGeom prst="rect">
            <a:avLst/>
          </a:prstGeom>
        </p:spPr>
      </p:pic>
      <p:sp>
        <p:nvSpPr>
          <p:cNvPr id="2" name="Title 1"/>
          <p:cNvSpPr>
            <a:spLocks noGrp="1"/>
          </p:cNvSpPr>
          <p:nvPr>
            <p:ph type="ctrTitle"/>
          </p:nvPr>
        </p:nvSpPr>
        <p:spPr>
          <a:xfrm>
            <a:off x="1813336" y="3464560"/>
            <a:ext cx="6477803" cy="1538289"/>
          </a:xfrm>
        </p:spPr>
        <p:txBody>
          <a:bodyPr bIns="0"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13335" y="5189604"/>
            <a:ext cx="6477804" cy="977621"/>
          </a:xfrm>
        </p:spPr>
        <p:txBody>
          <a:bodyPr tIns="91440" bIns="91440">
            <a:normAutofit/>
          </a:bodyPr>
          <a:lstStyle>
            <a:lvl1pPr marL="0" indent="0" algn="l">
              <a:buNone/>
              <a:defRPr sz="1600" b="0" cap="none" baseline="0">
                <a:solidFill>
                  <a:schemeClr val="bg2">
                    <a:lumMod val="10000"/>
                  </a:schemeClr>
                </a:solidFill>
              </a:defRPr>
            </a:lvl1pPr>
            <a:lvl2pPr marL="342892" indent="0" algn="ctr">
              <a:buNone/>
              <a:defRPr sz="135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cxnSp>
        <p:nvCxnSpPr>
          <p:cNvPr id="15" name="Straight Connector 14"/>
          <p:cNvCxnSpPr>
            <a:cxnSpLocks/>
          </p:cNvCxnSpPr>
          <p:nvPr/>
        </p:nvCxnSpPr>
        <p:spPr>
          <a:xfrm>
            <a:off x="0" y="5187659"/>
            <a:ext cx="91440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40BD600D-3FD4-D74F-AB01-A60D3490DC91}"/>
              </a:ext>
            </a:extLst>
          </p:cNvPr>
          <p:cNvPicPr>
            <a:picLocks noChangeAspect="1"/>
          </p:cNvPicPr>
          <p:nvPr userDrawn="1"/>
        </p:nvPicPr>
        <p:blipFill>
          <a:blip r:embed="rId3"/>
          <a:stretch>
            <a:fillRect/>
          </a:stretch>
        </p:blipFill>
        <p:spPr>
          <a:xfrm>
            <a:off x="1695177" y="585230"/>
            <a:ext cx="4360183" cy="1350250"/>
          </a:xfrm>
          <a:prstGeom prst="rect">
            <a:avLst/>
          </a:prstGeom>
        </p:spPr>
      </p:pic>
    </p:spTree>
    <p:extLst>
      <p:ext uri="{BB962C8B-B14F-4D97-AF65-F5344CB8AC3E}">
        <p14:creationId xmlns:p14="http://schemas.microsoft.com/office/powerpoint/2010/main" val="152927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8" r:id="rId3"/>
    <p:sldLayoutId id="2147483659" r:id="rId4"/>
    <p:sldLayoutId id="2147483661" r:id="rId5"/>
    <p:sldLayoutId id="2147483662" r:id="rId6"/>
    <p:sldLayoutId id="2147483694" r:id="rId7"/>
    <p:sldLayoutId id="214748369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http://creativecommons.org/licenses/by/4.0" TargetMode="External"/><Relationship Id="rId5" Type="http://schemas.openxmlformats.org/officeDocument/2006/relationships/hyperlink" Target="http://asccc-oeri.org/" TargetMode="External"/><Relationship Id="rId4" Type="http://schemas.openxmlformats.org/officeDocument/2006/relationships/hyperlink" Target="https://asccc-oeri.org/oeri-liaison/"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cccco.edu/-/media/CCCCO-Website/docs/report/2024-burden-free-instructional-materials-4-15-24-a11y.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asccc-oeri.org/ztc-listserv-communications/" TargetMode="External"/><Relationship Id="rId2" Type="http://schemas.openxmlformats.org/officeDocument/2006/relationships/hyperlink" Target="https://asccc-oeri.org/wp-content/uploads/2025/01/ZTC-2025-Allocation-ESLEI-24-71.pdf" TargetMode="External"/><Relationship Id="rId1" Type="http://schemas.openxmlformats.org/officeDocument/2006/relationships/slideLayout" Target="../slideLayouts/slideLayout1.xml"/><Relationship Id="rId4" Type="http://schemas.openxmlformats.org/officeDocument/2006/relationships/hyperlink" Target="https://listserv.cccnext.net/scripts/wa-cccnext.exe?INDE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paul_nic?utm_content=creditCopyText&amp;utm_medium=referral&amp;utm_source=unsplash" TargetMode="External"/><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hyperlink" Target="https://unsplash.com/photos/gray-monkey-under-sunny-sky-hKVg7ldM5VU?utm_content=creditCopyText&amp;utm_medium=referral&amp;utm_source=unsplas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thomasbormans?utm_content=creditCopyText&amp;utm_medium=referral&amp;utm_source=unsplash" TargetMode="External"/><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hyperlink" Target="https://unsplash.com/photos/a-notepad-with-a-pen-on-top-of-it-pcpsVsyFp_s?utm_content=creditCopyText&amp;utm_medium=referral&amp;utm_source=unsplash"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mailto:oeri@asccc.org" TargetMode="External"/><Relationship Id="rId5" Type="http://schemas.openxmlformats.org/officeDocument/2006/relationships/hyperlink" Target="about:blank" TargetMode="External"/><Relationship Id="rId4" Type="http://schemas.openxmlformats.org/officeDocument/2006/relationships/hyperlink" Target="mailto:%20oeri@asccc.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pexels.com/photo/girl-holding-dandelion-flower-1857068/?utm_content=attributionCopyText&amp;utm_medium=referral&amp;utm_source=pexels" TargetMode="External"/><Relationship Id="rId4" Type="http://schemas.openxmlformats.org/officeDocument/2006/relationships/hyperlink" Target="https://www.pexels.com/@thgusstavo?utm_content=attributionCopyText&amp;utm_medium=referral&amp;utm_source=pexel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asccc-oeri.org/oer-resources-by-tmc-2/" TargetMode="External"/><Relationship Id="rId3" Type="http://schemas.openxmlformats.org/officeDocument/2006/relationships/hyperlink" Target="https://asccc-oeri.org/open-educational-resources-by-c-id/" TargetMode="External"/><Relationship Id="rId7" Type="http://schemas.openxmlformats.org/officeDocument/2006/relationships/hyperlink" Target="https://asccc-oeri.org/the-california-general-education-transfer-curriculum-cal-getc-and-open-educational-resources-draft/" TargetMode="External"/><Relationship Id="rId12" Type="http://schemas.openxmlformats.org/officeDocument/2006/relationships/hyperlink" Target="https://asccc-oeri.org/asccc-oeri-identified-gaps-in-oer-availabil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asccc-oeri.org/csu-general-education-requirements-c-id-and-available-open-educational-resources-oer/" TargetMode="External"/><Relationship Id="rId11" Type="http://schemas.openxmlformats.org/officeDocument/2006/relationships/hyperlink" Target="http://c-id.net/" TargetMode="External"/><Relationship Id="rId5" Type="http://schemas.openxmlformats.org/officeDocument/2006/relationships/hyperlink" Target="https://asccc-oeri.org/open-educational-resources-by-discipline/" TargetMode="External"/><Relationship Id="rId10" Type="http://schemas.openxmlformats.org/officeDocument/2006/relationships/hyperlink" Target="https://www.cool4ed.org/about" TargetMode="External"/><Relationship Id="rId4" Type="http://schemas.openxmlformats.org/officeDocument/2006/relationships/hyperlink" Target="https://asccc-oeri.org/collaboration-cohort-reported-oer-usage/" TargetMode="External"/><Relationship Id="rId9" Type="http://schemas.openxmlformats.org/officeDocument/2006/relationships/hyperlink" Target="https://www.cool4ed.org/course-material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asccc-oeri.org/open-educational-resources-and-the-economics-transfer-model-curriculum-2/" TargetMode="External"/><Relationship Id="rId3" Type="http://schemas.openxmlformats.org/officeDocument/2006/relationships/hyperlink" Target="https://asccc-oeri.org/oer-and-the-business-administration-transfer-model-curriculum/" TargetMode="External"/><Relationship Id="rId7" Type="http://schemas.openxmlformats.org/officeDocument/2006/relationships/hyperlink" Target="https://asccc-oeri.org/oer-and-the-early-childhood-education-transfer-model-curriculum-draft/" TargetMode="External"/><Relationship Id="rId12" Type="http://schemas.openxmlformats.org/officeDocument/2006/relationships/hyperlink" Target="https://asccc-oeri.org/oer-and-the-sociology-transfer-model-curriculum/" TargetMode="External"/><Relationship Id="rId2" Type="http://schemas.openxmlformats.org/officeDocument/2006/relationships/hyperlink" Target="https://asccc-oeri.org/oer-and-the-biology-transfer-model-curriculum/" TargetMode="External"/><Relationship Id="rId1" Type="http://schemas.openxmlformats.org/officeDocument/2006/relationships/slideLayout" Target="../slideLayouts/slideLayout1.xml"/><Relationship Id="rId6" Type="http://schemas.openxmlformats.org/officeDocument/2006/relationships/hyperlink" Target="https://asccc-oeri.org/oer-and-the-computer-science/" TargetMode="External"/><Relationship Id="rId11" Type="http://schemas.openxmlformats.org/officeDocument/2006/relationships/hyperlink" Target="https://asccc-oeri.org/oer-and-the-psychology-transfer-model-curriculum/" TargetMode="External"/><Relationship Id="rId5" Type="http://schemas.openxmlformats.org/officeDocument/2006/relationships/hyperlink" Target="https://asccc-oeri.org/oer-and-the-child-and-adolescent-development-transfer-model-curriculum/" TargetMode="External"/><Relationship Id="rId10" Type="http://schemas.openxmlformats.org/officeDocument/2006/relationships/hyperlink" Target="https://asccc-oeri.org/2021/10/18/oer-and-the-physics-transfer-model-curriculum/" TargetMode="External"/><Relationship Id="rId4" Type="http://schemas.openxmlformats.org/officeDocument/2006/relationships/hyperlink" Target="https://asccc-oeri.org/open-educational-resources-and-the-chemistry-transfer-model-curriculum/" TargetMode="External"/><Relationship Id="rId9" Type="http://schemas.openxmlformats.org/officeDocument/2006/relationships/hyperlink" Target="https://asccc-oeri.org/oer-and-the-math-transfer-model-curriculu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7760" y="1661160"/>
            <a:ext cx="7041459" cy="2847778"/>
          </a:xfrm>
        </p:spPr>
        <p:txBody>
          <a:bodyPr>
            <a:normAutofit/>
          </a:bodyPr>
          <a:lstStyle/>
          <a:p>
            <a:pPr algn="ctr"/>
            <a:r>
              <a:rPr lang="en-US" dirty="0"/>
              <a:t>The Open Educational Resources Initiative (OERI) and the Zero Textbook Cost (ZTC) Degree Program</a:t>
            </a:r>
          </a:p>
        </p:txBody>
      </p:sp>
      <p:sp>
        <p:nvSpPr>
          <p:cNvPr id="3" name="Subtitle 2"/>
          <p:cNvSpPr>
            <a:spLocks noGrp="1"/>
          </p:cNvSpPr>
          <p:nvPr>
            <p:ph type="subTitle" idx="1"/>
          </p:nvPr>
        </p:nvSpPr>
        <p:spPr>
          <a:xfrm>
            <a:off x="311726" y="5220084"/>
            <a:ext cx="8344593" cy="1333116"/>
          </a:xfrm>
        </p:spPr>
        <p:txBody>
          <a:bodyPr>
            <a:normAutofit fontScale="62500" lnSpcReduction="20000"/>
          </a:bodyPr>
          <a:lstStyle/>
          <a:p>
            <a:r>
              <a:rPr lang="en-US" sz="2000" dirty="0"/>
              <a:t>Revised February 7, 2025. OERI Friday Forum, February 7, 2025, 10:30 am – 11:30 am</a:t>
            </a:r>
          </a:p>
          <a:p>
            <a:r>
              <a:rPr lang="en-US" sz="2000" dirty="0"/>
              <a:t>This work is licensed under a </a:t>
            </a:r>
            <a:r>
              <a:rPr lang="en-US" sz="2000" dirty="0">
                <a:hlinkClick r:id="rId3"/>
              </a:rPr>
              <a:t>Creative Commons Attribution 4.0 International License</a:t>
            </a:r>
            <a:r>
              <a:rPr lang="en-US" sz="2000" dirty="0"/>
              <a:t>. </a:t>
            </a:r>
          </a:p>
          <a:p>
            <a:r>
              <a:rPr lang="en-US" sz="2000" dirty="0"/>
              <a:t>Attribute this slide deck as: </a:t>
            </a:r>
            <a:r>
              <a:rPr lang="en-US" sz="2000" dirty="0">
                <a:hlinkClick r:id="rId4"/>
              </a:rPr>
              <a:t>"The OERI and the ZTC Degree Program"</a:t>
            </a:r>
            <a:r>
              <a:rPr lang="en-US" sz="2000" dirty="0"/>
              <a:t> by </a:t>
            </a:r>
            <a:r>
              <a:rPr lang="en-US" sz="2000" dirty="0">
                <a:hlinkClick r:id="rId5"/>
              </a:rPr>
              <a:t>ASCCC OERI</a:t>
            </a:r>
            <a:r>
              <a:rPr lang="en-US" sz="2000" dirty="0"/>
              <a:t> is licensed under </a:t>
            </a:r>
            <a:r>
              <a:rPr lang="en-US" sz="2000" dirty="0">
                <a:hlinkClick r:id="rId6"/>
              </a:rPr>
              <a:t>CC BY 4.0</a:t>
            </a:r>
            <a:r>
              <a:rPr lang="en-US" sz="2000" dirty="0"/>
              <a:t>.</a:t>
            </a:r>
          </a:p>
        </p:txBody>
      </p:sp>
    </p:spTree>
    <p:extLst>
      <p:ext uri="{BB962C8B-B14F-4D97-AF65-F5344CB8AC3E}">
        <p14:creationId xmlns:p14="http://schemas.microsoft.com/office/powerpoint/2010/main" val="151205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0A93-5F02-B354-C633-3FFCCDB69C26}"/>
              </a:ext>
            </a:extLst>
          </p:cNvPr>
          <p:cNvSpPr>
            <a:spLocks noGrp="1"/>
          </p:cNvSpPr>
          <p:nvPr>
            <p:ph type="title"/>
          </p:nvPr>
        </p:nvSpPr>
        <p:spPr/>
        <p:txBody>
          <a:bodyPr/>
          <a:lstStyle/>
          <a:p>
            <a:r>
              <a:rPr lang="en-US" dirty="0"/>
              <a:t>What happened?</a:t>
            </a:r>
          </a:p>
        </p:txBody>
      </p:sp>
      <p:sp>
        <p:nvSpPr>
          <p:cNvPr id="3" name="Text Placeholder 2">
            <a:extLst>
              <a:ext uri="{FF2B5EF4-FFF2-40B4-BE49-F238E27FC236}">
                <a16:creationId xmlns:a16="http://schemas.microsoft.com/office/drawing/2014/main" id="{E50B7FFA-45CF-53A4-91D8-4AF81AC4C0B5}"/>
              </a:ext>
            </a:extLst>
          </p:cNvPr>
          <p:cNvSpPr>
            <a:spLocks noGrp="1"/>
          </p:cNvSpPr>
          <p:nvPr>
            <p:ph type="body" idx="1"/>
          </p:nvPr>
        </p:nvSpPr>
        <p:spPr/>
        <p:txBody>
          <a:bodyPr>
            <a:normAutofit lnSpcReduction="10000"/>
          </a:bodyPr>
          <a:lstStyle/>
          <a:p>
            <a:r>
              <a:rPr lang="en-US" sz="2000" dirty="0"/>
              <a:t>In December of 2024, while colleges were awaiting funding determinations for various ZTC grants, the California Community Colleges Chancellor’s Office (CCCCO) modified its approach, opting to disburse money to the colleges and routing funds to the OERI at the same time. </a:t>
            </a:r>
          </a:p>
          <a:p>
            <a:r>
              <a:rPr lang="en-US" sz="2000" dirty="0"/>
              <a:t>Additional funds have also been set aside to procure an OER platform for the system as recommended by the Burden-Free Instructional Materials Task Force. (</a:t>
            </a:r>
            <a:r>
              <a:rPr lang="en-US" sz="2000" dirty="0">
                <a:hlinkClick r:id="rId3"/>
              </a:rPr>
              <a:t>2024 Report Advancing Equity in Access, Support and Success through Burden-Free Instructional Materials</a:t>
            </a:r>
            <a:r>
              <a:rPr lang="en-US" sz="2000" dirty="0"/>
              <a:t>)</a:t>
            </a:r>
          </a:p>
        </p:txBody>
      </p:sp>
    </p:spTree>
    <p:extLst>
      <p:ext uri="{BB962C8B-B14F-4D97-AF65-F5344CB8AC3E}">
        <p14:creationId xmlns:p14="http://schemas.microsoft.com/office/powerpoint/2010/main" val="372186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E625-CF8E-92BF-73F7-DA2BCD25C018}"/>
              </a:ext>
            </a:extLst>
          </p:cNvPr>
          <p:cNvSpPr>
            <a:spLocks noGrp="1"/>
          </p:cNvSpPr>
          <p:nvPr>
            <p:ph type="title"/>
          </p:nvPr>
        </p:nvSpPr>
        <p:spPr/>
        <p:txBody>
          <a:bodyPr/>
          <a:lstStyle/>
          <a:p>
            <a:r>
              <a:rPr lang="en-US" dirty="0"/>
              <a:t>December 19 – ZTC 2025 Allocation</a:t>
            </a:r>
          </a:p>
        </p:txBody>
      </p:sp>
      <p:sp>
        <p:nvSpPr>
          <p:cNvPr id="3" name="Text Placeholder 2">
            <a:extLst>
              <a:ext uri="{FF2B5EF4-FFF2-40B4-BE49-F238E27FC236}">
                <a16:creationId xmlns:a16="http://schemas.microsoft.com/office/drawing/2014/main" id="{65C6542E-7840-A986-8F71-6AA838A44F33}"/>
              </a:ext>
            </a:extLst>
          </p:cNvPr>
          <p:cNvSpPr>
            <a:spLocks noGrp="1"/>
          </p:cNvSpPr>
          <p:nvPr>
            <p:ph type="body" idx="1"/>
          </p:nvPr>
        </p:nvSpPr>
        <p:spPr/>
        <p:txBody>
          <a:bodyPr>
            <a:normAutofit fontScale="92500" lnSpcReduction="20000"/>
          </a:bodyPr>
          <a:lstStyle/>
          <a:p>
            <a:r>
              <a:rPr lang="en-US" dirty="0">
                <a:hlinkClick r:id="rId2"/>
              </a:rPr>
              <a:t>ZTC 2025 Allocation ESLEI-24-17 </a:t>
            </a:r>
            <a:endParaRPr lang="en-US" dirty="0"/>
          </a:p>
          <a:p>
            <a:r>
              <a:rPr lang="en-US" dirty="0"/>
              <a:t>.. colleges will be allocated $400,000 ($400K) to implement at least two additional ZTC academic program pathways. </a:t>
            </a:r>
          </a:p>
          <a:p>
            <a:r>
              <a:rPr lang="en-US" dirty="0"/>
              <a:t>The OERI will provide lists of high-quality OER materials for multiple subject matter program pathways and courses that colleges can consider for adaptation and/or adoption. </a:t>
            </a:r>
          </a:p>
          <a:p>
            <a:r>
              <a:rPr lang="en-US" dirty="0"/>
              <a:t>The CCCCO will use 20% ($80K) of each allocation to support a contract with the OERI to assist local efforts and the sustainability of statewide ZTC efforts. </a:t>
            </a:r>
          </a:p>
          <a:p>
            <a:r>
              <a:rPr lang="en-US" dirty="0"/>
              <a:t>Each college will receive $320K through district apportionment at first principal allocation for the work of implementing a minimum of two ZTC pathways. </a:t>
            </a:r>
          </a:p>
          <a:p>
            <a:r>
              <a:rPr lang="en-US" dirty="0">
                <a:hlinkClick r:id="rId3"/>
              </a:rPr>
              <a:t>CCCCO ZTC Listserv Communications</a:t>
            </a:r>
            <a:r>
              <a:rPr lang="en-US" dirty="0"/>
              <a:t> (</a:t>
            </a:r>
            <a:r>
              <a:rPr lang="en-US" sz="1600" dirty="0">
                <a:latin typeface="+mj-lt"/>
              </a:rPr>
              <a:t>https://</a:t>
            </a:r>
            <a:r>
              <a:rPr lang="en-US" sz="1600" dirty="0" err="1">
                <a:latin typeface="+mj-lt"/>
              </a:rPr>
              <a:t>tinyurl.com</a:t>
            </a:r>
            <a:r>
              <a:rPr lang="en-US" sz="1600" dirty="0">
                <a:latin typeface="+mj-lt"/>
              </a:rPr>
              <a:t>/</a:t>
            </a:r>
            <a:r>
              <a:rPr lang="en-US" sz="1600" dirty="0" err="1">
                <a:latin typeface="+mj-lt"/>
              </a:rPr>
              <a:t>ZTCList</a:t>
            </a:r>
            <a:r>
              <a:rPr lang="en-US" dirty="0"/>
              <a:t>)</a:t>
            </a:r>
            <a:br>
              <a:rPr lang="en-US" dirty="0"/>
            </a:br>
            <a:r>
              <a:rPr lang="en-US" dirty="0"/>
              <a:t>The OERI archives all ZTC-related communications that are </a:t>
            </a:r>
            <a:r>
              <a:rPr lang="en-US"/>
              <a:t>sent on </a:t>
            </a:r>
            <a:r>
              <a:rPr lang="en-US" dirty="0"/>
              <a:t>the ZTC listserv. </a:t>
            </a:r>
            <a:r>
              <a:rPr lang="en-US" dirty="0">
                <a:hlinkClick r:id="rId4"/>
              </a:rPr>
              <a:t>Subscribe to the ZTC listserv</a:t>
            </a:r>
            <a:r>
              <a:rPr lang="en-US" dirty="0"/>
              <a:t>.</a:t>
            </a:r>
          </a:p>
        </p:txBody>
      </p:sp>
    </p:spTree>
    <p:extLst>
      <p:ext uri="{BB962C8B-B14F-4D97-AF65-F5344CB8AC3E}">
        <p14:creationId xmlns:p14="http://schemas.microsoft.com/office/powerpoint/2010/main" val="276321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688A-E42F-2031-D5C2-BC2125AEE563}"/>
              </a:ext>
            </a:extLst>
          </p:cNvPr>
          <p:cNvSpPr>
            <a:spLocks noGrp="1"/>
          </p:cNvSpPr>
          <p:nvPr>
            <p:ph type="title"/>
          </p:nvPr>
        </p:nvSpPr>
        <p:spPr/>
        <p:txBody>
          <a:bodyPr/>
          <a:lstStyle/>
          <a:p>
            <a:r>
              <a:rPr lang="en-US" dirty="0"/>
              <a:t>December 19 memo - continued</a:t>
            </a:r>
          </a:p>
        </p:txBody>
      </p:sp>
      <p:sp>
        <p:nvSpPr>
          <p:cNvPr id="3" name="Text Placeholder 2">
            <a:extLst>
              <a:ext uri="{FF2B5EF4-FFF2-40B4-BE49-F238E27FC236}">
                <a16:creationId xmlns:a16="http://schemas.microsoft.com/office/drawing/2014/main" id="{3A1EEC5A-DE81-A747-99CF-69F10530A056}"/>
              </a:ext>
            </a:extLst>
          </p:cNvPr>
          <p:cNvSpPr>
            <a:spLocks noGrp="1"/>
          </p:cNvSpPr>
          <p:nvPr>
            <p:ph type="body" idx="1"/>
          </p:nvPr>
        </p:nvSpPr>
        <p:spPr/>
        <p:txBody>
          <a:bodyPr>
            <a:normAutofit fontScale="85000" lnSpcReduction="20000"/>
          </a:bodyPr>
          <a:lstStyle/>
          <a:p>
            <a:r>
              <a:rPr lang="en-US" dirty="0"/>
              <a:t>Colleges can use the funds to support </a:t>
            </a:r>
            <a:r>
              <a:rPr lang="en-US" b="1" dirty="0"/>
              <a:t>ZTC/OER Coordinator positions</a:t>
            </a:r>
            <a:r>
              <a:rPr lang="en-US" dirty="0"/>
              <a:t>, faculty stipends for OER implementation, professional development in ZTC/OER, and other related ZTC expenses that are reasonable and justifiable to produce ZTC Degree Grant Program outcomes. </a:t>
            </a:r>
          </a:p>
          <a:p>
            <a:r>
              <a:rPr lang="en-US" dirty="0"/>
              <a:t>Colleges will receive support under the ASCCC OERI contract for any further OER expansion efforts including curation, maintenance, and pathway development.</a:t>
            </a:r>
          </a:p>
          <a:p>
            <a:r>
              <a:rPr lang="en-US" dirty="0"/>
              <a:t>OERI will also assist the colleges with ZTC/OER by supporting the recruitment of college faculty across the system to create discipline-specific materials, resulting in more availability of high-quality OER materials, as well as a sustainable, collaborative OER collection. </a:t>
            </a:r>
          </a:p>
          <a:p>
            <a:r>
              <a:rPr lang="en-US" dirty="0"/>
              <a:t>OERI will work directly with participating colleges to target difficult to convert courses and under-resourced academic programs to build a robust OER collection that will support associate degree for Transfer (ADT) pathways and Cal-GETC general education courses. </a:t>
            </a:r>
          </a:p>
          <a:p>
            <a:r>
              <a:rPr lang="en-US" dirty="0"/>
              <a:t>OERI will update adopted resources to ensure they are current and relevant.</a:t>
            </a:r>
          </a:p>
        </p:txBody>
      </p:sp>
    </p:spTree>
    <p:extLst>
      <p:ext uri="{BB962C8B-B14F-4D97-AF65-F5344CB8AC3E}">
        <p14:creationId xmlns:p14="http://schemas.microsoft.com/office/powerpoint/2010/main" val="136398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13A7-FBE7-D133-4ECB-7E8BFE5BA947}"/>
              </a:ext>
            </a:extLst>
          </p:cNvPr>
          <p:cNvSpPr>
            <a:spLocks noGrp="1"/>
          </p:cNvSpPr>
          <p:nvPr>
            <p:ph type="title"/>
          </p:nvPr>
        </p:nvSpPr>
        <p:spPr>
          <a:xfrm>
            <a:off x="1088405" y="1129513"/>
            <a:ext cx="4149246" cy="1830584"/>
          </a:xfrm>
        </p:spPr>
        <p:txBody>
          <a:bodyPr wrap="square" anchor="b">
            <a:normAutofit/>
          </a:bodyPr>
          <a:lstStyle/>
          <a:p>
            <a:r>
              <a:rPr lang="en-US" sz="3200" dirty="0"/>
              <a:t>Wait a minute…</a:t>
            </a:r>
          </a:p>
        </p:txBody>
      </p:sp>
      <p:sp>
        <p:nvSpPr>
          <p:cNvPr id="10" name="Text Placeholder 3">
            <a:extLst>
              <a:ext uri="{FF2B5EF4-FFF2-40B4-BE49-F238E27FC236}">
                <a16:creationId xmlns:a16="http://schemas.microsoft.com/office/drawing/2014/main" id="{036BC6FD-D7E6-7122-0F4A-5206ED0CE669}"/>
              </a:ext>
            </a:extLst>
          </p:cNvPr>
          <p:cNvSpPr>
            <a:spLocks noGrp="1"/>
          </p:cNvSpPr>
          <p:nvPr>
            <p:ph type="body" idx="1"/>
          </p:nvPr>
        </p:nvSpPr>
        <p:spPr>
          <a:xfrm>
            <a:off x="94593" y="3145994"/>
            <a:ext cx="5136459" cy="2900261"/>
          </a:xfrm>
        </p:spPr>
        <p:txBody>
          <a:bodyPr>
            <a:noAutofit/>
          </a:bodyPr>
          <a:lstStyle/>
          <a:p>
            <a:pPr marL="514350" indent="-285750">
              <a:buFont typeface="Arial" panose="020B0604020202020204" pitchFamily="34" charset="0"/>
              <a:buChar char="•"/>
            </a:pPr>
            <a:r>
              <a:rPr lang="en-US" sz="2000" dirty="0"/>
              <a:t>I was just informed that I didn’t get any or all of the funds my college requested – yet now I have to develop two additional ZTC pathways? </a:t>
            </a:r>
          </a:p>
          <a:p>
            <a:pPr marL="514350" indent="-285750">
              <a:buFont typeface="Arial" panose="020B0604020202020204" pitchFamily="34" charset="0"/>
              <a:buChar char="•"/>
            </a:pPr>
            <a:r>
              <a:rPr lang="en-US" sz="2000" dirty="0"/>
              <a:t>And you’re giving money to OERI to help me to do this?</a:t>
            </a:r>
          </a:p>
          <a:p>
            <a:pPr marL="514350" indent="-285750">
              <a:buFont typeface="Arial" panose="020B0604020202020204" pitchFamily="34" charset="0"/>
              <a:buChar char="•"/>
            </a:pPr>
            <a:r>
              <a:rPr lang="en-US" sz="2000" dirty="0"/>
              <a:t>What can OERI do for me?</a:t>
            </a:r>
          </a:p>
        </p:txBody>
      </p:sp>
      <p:pic>
        <p:nvPicPr>
          <p:cNvPr id="5" name="Picture 4" descr="A monkey sitting on a ledge in the forest">
            <a:extLst>
              <a:ext uri="{FF2B5EF4-FFF2-40B4-BE49-F238E27FC236}">
                <a16:creationId xmlns:a16="http://schemas.microsoft.com/office/drawing/2014/main" id="{3CAE37EB-507D-FA2D-E956-CC9B12F011DC}"/>
              </a:ext>
            </a:extLst>
          </p:cNvPr>
          <p:cNvPicPr>
            <a:picLocks noChangeAspect="1"/>
          </p:cNvPicPr>
          <p:nvPr/>
        </p:nvPicPr>
        <p:blipFill>
          <a:blip r:embed="rId2"/>
          <a:srcRect l="13232" r="5656" b="2"/>
          <a:stretch/>
        </p:blipFill>
        <p:spPr>
          <a:xfrm>
            <a:off x="5449305" y="797578"/>
            <a:ext cx="2841836" cy="5248677"/>
          </a:xfrm>
          <a:prstGeom prst="rect">
            <a:avLst/>
          </a:prstGeom>
          <a:noFill/>
          <a:ln>
            <a:noFill/>
          </a:ln>
        </p:spPr>
      </p:pic>
      <p:sp>
        <p:nvSpPr>
          <p:cNvPr id="7" name="TextBox 6">
            <a:extLst>
              <a:ext uri="{FF2B5EF4-FFF2-40B4-BE49-F238E27FC236}">
                <a16:creationId xmlns:a16="http://schemas.microsoft.com/office/drawing/2014/main" id="{99ACDC99-7B42-3317-D9DC-532B92D55ABE}"/>
              </a:ext>
            </a:extLst>
          </p:cNvPr>
          <p:cNvSpPr txBox="1"/>
          <p:nvPr/>
        </p:nvSpPr>
        <p:spPr>
          <a:xfrm>
            <a:off x="5336628" y="6273188"/>
            <a:ext cx="4577254" cy="307777"/>
          </a:xfrm>
          <a:prstGeom prst="rect">
            <a:avLst/>
          </a:prstGeom>
          <a:noFill/>
        </p:spPr>
        <p:txBody>
          <a:bodyPr wrap="square">
            <a:spAutoFit/>
          </a:bodyPr>
          <a:lstStyle/>
          <a:p>
            <a:r>
              <a:rPr lang="en-US" dirty="0"/>
              <a:t>Photo by </a:t>
            </a:r>
            <a:r>
              <a:rPr lang="en-US" dirty="0">
                <a:hlinkClick r:id="rId3"/>
              </a:rPr>
              <a:t>Paolo Nicolello</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1579261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EEDD-872C-8E9F-531E-A4AC02F710AF}"/>
              </a:ext>
            </a:extLst>
          </p:cNvPr>
          <p:cNvSpPr>
            <a:spLocks noGrp="1"/>
          </p:cNvSpPr>
          <p:nvPr>
            <p:ph type="title"/>
          </p:nvPr>
        </p:nvSpPr>
        <p:spPr/>
        <p:txBody>
          <a:bodyPr/>
          <a:lstStyle/>
          <a:p>
            <a:r>
              <a:rPr lang="en-US" dirty="0"/>
              <a:t>January 13, 2025 – Update: ZTC/OER Grants</a:t>
            </a:r>
          </a:p>
        </p:txBody>
      </p:sp>
      <p:sp>
        <p:nvSpPr>
          <p:cNvPr id="3" name="Text Placeholder 2">
            <a:extLst>
              <a:ext uri="{FF2B5EF4-FFF2-40B4-BE49-F238E27FC236}">
                <a16:creationId xmlns:a16="http://schemas.microsoft.com/office/drawing/2014/main" id="{1FC42EBE-C6DD-D517-A8DB-DDAD42039F84}"/>
              </a:ext>
            </a:extLst>
          </p:cNvPr>
          <p:cNvSpPr>
            <a:spLocks noGrp="1"/>
          </p:cNvSpPr>
          <p:nvPr>
            <p:ph type="body" idx="1"/>
          </p:nvPr>
        </p:nvSpPr>
        <p:spPr/>
        <p:txBody>
          <a:bodyPr/>
          <a:lstStyle/>
          <a:p>
            <a:r>
              <a:rPr lang="en-US" dirty="0"/>
              <a:t>In order to support systemwide OER-based ZTC pathways, we prioritized the ZTC 2025 Allocation, ensuring </a:t>
            </a:r>
            <a:r>
              <a:rPr lang="en-US" i="1" dirty="0"/>
              <a:t>all</a:t>
            </a:r>
            <a:r>
              <a:rPr lang="en-US" dirty="0"/>
              <a:t> colleges will receive foundational funds to further develop and implement OER-supported ZTC program pathways. This allocation provides $320K for colleges to locally determine how to best use the funds to serve their ZTC implementation efforts. </a:t>
            </a:r>
          </a:p>
          <a:p>
            <a:r>
              <a:rPr lang="en-US" dirty="0"/>
              <a:t>For example, the funds may also be used to support costs associated with ZTC Acceleration efforts, and funds can be directed toward ZTC Acceleration II and Impact Grant program pathways that did not receive a recent grant award notification (*that were not funded or were underfunded). Colleges should aim to be as efficient and effective as possible with these funds to benefit the maximum number of students.</a:t>
            </a:r>
          </a:p>
        </p:txBody>
      </p:sp>
    </p:spTree>
    <p:extLst>
      <p:ext uri="{BB962C8B-B14F-4D97-AF65-F5344CB8AC3E}">
        <p14:creationId xmlns:p14="http://schemas.microsoft.com/office/powerpoint/2010/main" val="973537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090F9A-2EFA-A41F-F563-E77DEF936C73}"/>
              </a:ext>
            </a:extLst>
          </p:cNvPr>
          <p:cNvSpPr>
            <a:spLocks noGrp="1"/>
          </p:cNvSpPr>
          <p:nvPr>
            <p:ph type="title"/>
          </p:nvPr>
        </p:nvSpPr>
        <p:spPr/>
        <p:txBody>
          <a:bodyPr/>
          <a:lstStyle/>
          <a:p>
            <a:r>
              <a:rPr lang="en-US" dirty="0"/>
              <a:t>Flexibility</a:t>
            </a:r>
          </a:p>
        </p:txBody>
      </p:sp>
      <p:sp>
        <p:nvSpPr>
          <p:cNvPr id="5" name="Text Placeholder 4">
            <a:extLst>
              <a:ext uri="{FF2B5EF4-FFF2-40B4-BE49-F238E27FC236}">
                <a16:creationId xmlns:a16="http://schemas.microsoft.com/office/drawing/2014/main" id="{D03BFC4E-4B3E-969C-C3E5-3BB573504C7C}"/>
              </a:ext>
            </a:extLst>
          </p:cNvPr>
          <p:cNvSpPr>
            <a:spLocks noGrp="1"/>
          </p:cNvSpPr>
          <p:nvPr>
            <p:ph type="body" idx="1"/>
          </p:nvPr>
        </p:nvSpPr>
        <p:spPr/>
        <p:txBody>
          <a:bodyPr>
            <a:normAutofit/>
          </a:bodyPr>
          <a:lstStyle/>
          <a:p>
            <a:r>
              <a:rPr lang="en-US" sz="1800" dirty="0"/>
              <a:t>Webinar on January 29 attempted to address questions about the 2025 ZTC Allocation</a:t>
            </a:r>
          </a:p>
          <a:p>
            <a:r>
              <a:rPr lang="en-US" sz="1800" dirty="0"/>
              <a:t>The CCCCO has emphasized that we have flexibility with respect to how the $320K is spent. </a:t>
            </a:r>
          </a:p>
          <a:p>
            <a:r>
              <a:rPr lang="en-US" sz="1800" dirty="0"/>
              <a:t>Important things to note:</a:t>
            </a:r>
          </a:p>
          <a:p>
            <a:pPr lvl="1"/>
            <a:r>
              <a:rPr lang="en-US" sz="1800" dirty="0"/>
              <a:t>The cost of any pathway can’t exceed $200K</a:t>
            </a:r>
          </a:p>
          <a:p>
            <a:pPr lvl="1"/>
            <a:r>
              <a:rPr lang="en-US" sz="1800" dirty="0"/>
              <a:t>How you report what you are going to do depends on what you are doing to do (e.g., Email, NOVA)</a:t>
            </a:r>
          </a:p>
          <a:p>
            <a:pPr lvl="1"/>
            <a:r>
              <a:rPr lang="en-US" sz="1800" dirty="0"/>
              <a:t>“All colleges must declare how they will use the 2025 ZTC Allocation by May 2, 2025.</a:t>
            </a:r>
          </a:p>
        </p:txBody>
      </p:sp>
    </p:spTree>
    <p:extLst>
      <p:ext uri="{BB962C8B-B14F-4D97-AF65-F5344CB8AC3E}">
        <p14:creationId xmlns:p14="http://schemas.microsoft.com/office/powerpoint/2010/main" val="4079397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08AC-6F40-EE28-D4FE-8C9410036AC0}"/>
              </a:ext>
            </a:extLst>
          </p:cNvPr>
          <p:cNvSpPr>
            <a:spLocks noGrp="1"/>
          </p:cNvSpPr>
          <p:nvPr>
            <p:ph type="title"/>
          </p:nvPr>
        </p:nvSpPr>
        <p:spPr>
          <a:xfrm>
            <a:off x="593512" y="797578"/>
            <a:ext cx="4149246" cy="1830584"/>
          </a:xfrm>
        </p:spPr>
        <p:txBody>
          <a:bodyPr wrap="square" anchor="b">
            <a:normAutofit/>
          </a:bodyPr>
          <a:lstStyle/>
          <a:p>
            <a:r>
              <a:rPr lang="en-US" sz="3200" dirty="0"/>
              <a:t>What does this mean for OER Liaisons?</a:t>
            </a:r>
          </a:p>
        </p:txBody>
      </p:sp>
      <p:sp>
        <p:nvSpPr>
          <p:cNvPr id="3" name="Text Placeholder 2">
            <a:extLst>
              <a:ext uri="{FF2B5EF4-FFF2-40B4-BE49-F238E27FC236}">
                <a16:creationId xmlns:a16="http://schemas.microsoft.com/office/drawing/2014/main" id="{B74AC08C-480B-B7DB-EFA5-B3766935F368}"/>
              </a:ext>
            </a:extLst>
          </p:cNvPr>
          <p:cNvSpPr>
            <a:spLocks noGrp="1"/>
          </p:cNvSpPr>
          <p:nvPr>
            <p:ph type="body" idx="1"/>
          </p:nvPr>
        </p:nvSpPr>
        <p:spPr>
          <a:xfrm>
            <a:off x="428697" y="3160161"/>
            <a:ext cx="4500655" cy="2900261"/>
          </a:xfrm>
        </p:spPr>
        <p:txBody>
          <a:bodyPr wrap="square" anchor="t">
            <a:noAutofit/>
          </a:bodyPr>
          <a:lstStyle/>
          <a:p>
            <a:pPr marL="514350" indent="-285750">
              <a:buFont typeface="Arial" panose="020B0604020202020204" pitchFamily="34" charset="0"/>
              <a:buChar char="•"/>
            </a:pPr>
            <a:r>
              <a:rPr lang="en-US" sz="2000" dirty="0"/>
              <a:t>No change in the OERI’s expectations or the role of OERLs as defined by the OERI.</a:t>
            </a:r>
          </a:p>
          <a:p>
            <a:pPr marL="514350" indent="-285750">
              <a:buFont typeface="Arial" panose="020B0604020202020204" pitchFamily="34" charset="0"/>
              <a:buChar char="•"/>
            </a:pPr>
            <a:r>
              <a:rPr lang="en-US" sz="2000" dirty="0"/>
              <a:t>Increased support from the OERI for all aspects of OER work. </a:t>
            </a:r>
          </a:p>
          <a:p>
            <a:pPr marL="514350" indent="-285750">
              <a:buFont typeface="Arial" panose="020B0604020202020204" pitchFamily="34" charset="0"/>
              <a:buChar char="•"/>
            </a:pPr>
            <a:r>
              <a:rPr lang="en-US" sz="2000" dirty="0"/>
              <a:t>And we need to know what you need.</a:t>
            </a:r>
          </a:p>
        </p:txBody>
      </p:sp>
      <p:pic>
        <p:nvPicPr>
          <p:cNvPr id="5" name="Picture 4" descr="Image of a To-Do list with the words &quot;wake up&quot;, &quot;make coffee&quot;, and &quot;drink coffee&quot; checked off in a box.">
            <a:extLst>
              <a:ext uri="{FF2B5EF4-FFF2-40B4-BE49-F238E27FC236}">
                <a16:creationId xmlns:a16="http://schemas.microsoft.com/office/drawing/2014/main" id="{B26CA3BE-9F75-EDCD-D78D-2FA4785257B7}"/>
              </a:ext>
            </a:extLst>
          </p:cNvPr>
          <p:cNvPicPr>
            <a:picLocks noChangeAspect="1"/>
          </p:cNvPicPr>
          <p:nvPr/>
        </p:nvPicPr>
        <p:blipFill>
          <a:blip r:embed="rId2"/>
          <a:srcRect l="25258" r="38601"/>
          <a:stretch/>
        </p:blipFill>
        <p:spPr>
          <a:xfrm>
            <a:off x="5449305" y="797578"/>
            <a:ext cx="2841836" cy="5248677"/>
          </a:xfrm>
          <a:prstGeom prst="rect">
            <a:avLst/>
          </a:prstGeom>
          <a:noFill/>
          <a:ln>
            <a:noFill/>
          </a:ln>
        </p:spPr>
      </p:pic>
      <p:sp>
        <p:nvSpPr>
          <p:cNvPr id="9" name="TextBox 8">
            <a:extLst>
              <a:ext uri="{FF2B5EF4-FFF2-40B4-BE49-F238E27FC236}">
                <a16:creationId xmlns:a16="http://schemas.microsoft.com/office/drawing/2014/main" id="{E97C7ECE-53A9-571B-3EB5-D680F545CFB7}"/>
              </a:ext>
            </a:extLst>
          </p:cNvPr>
          <p:cNvSpPr txBox="1"/>
          <p:nvPr/>
        </p:nvSpPr>
        <p:spPr>
          <a:xfrm>
            <a:off x="5318234" y="6232152"/>
            <a:ext cx="4101662" cy="307777"/>
          </a:xfrm>
          <a:prstGeom prst="rect">
            <a:avLst/>
          </a:prstGeom>
          <a:noFill/>
        </p:spPr>
        <p:txBody>
          <a:bodyPr wrap="square">
            <a:spAutoFit/>
          </a:bodyPr>
          <a:lstStyle/>
          <a:p>
            <a:r>
              <a:rPr lang="en-US" dirty="0"/>
              <a:t>Photo by </a:t>
            </a:r>
            <a:r>
              <a:rPr lang="en-US" dirty="0">
                <a:hlinkClick r:id="rId3"/>
              </a:rPr>
              <a:t>Thomas Bormans</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414293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C5F2-0242-721C-6B1C-3E0759AF398A}"/>
              </a:ext>
            </a:extLst>
          </p:cNvPr>
          <p:cNvSpPr>
            <a:spLocks noGrp="1"/>
          </p:cNvSpPr>
          <p:nvPr>
            <p:ph type="title"/>
          </p:nvPr>
        </p:nvSpPr>
        <p:spPr/>
        <p:txBody>
          <a:bodyPr/>
          <a:lstStyle/>
          <a:p>
            <a:r>
              <a:rPr lang="en-US" dirty="0"/>
              <a:t>What does this mean for OERI Discipline Leads?</a:t>
            </a:r>
          </a:p>
        </p:txBody>
      </p:sp>
      <p:sp>
        <p:nvSpPr>
          <p:cNvPr id="3" name="Text Placeholder 2">
            <a:extLst>
              <a:ext uri="{FF2B5EF4-FFF2-40B4-BE49-F238E27FC236}">
                <a16:creationId xmlns:a16="http://schemas.microsoft.com/office/drawing/2014/main" id="{68818E4F-F131-268E-CC8A-1C7959F8ED8E}"/>
              </a:ext>
            </a:extLst>
          </p:cNvPr>
          <p:cNvSpPr>
            <a:spLocks noGrp="1"/>
          </p:cNvSpPr>
          <p:nvPr>
            <p:ph type="body" idx="1"/>
          </p:nvPr>
        </p:nvSpPr>
        <p:spPr/>
        <p:txBody>
          <a:bodyPr/>
          <a:lstStyle/>
          <a:p>
            <a:r>
              <a:rPr lang="en-US" sz="2000" dirty="0"/>
              <a:t>We’re seeking new leads – and asking many of our existing leads to do more.</a:t>
            </a:r>
          </a:p>
          <a:p>
            <a:r>
              <a:rPr lang="en-US" sz="2000" dirty="0"/>
              <a:t>New leads to curate collections for their discipline – and to support their discipline colleagues. And to identify discipline needs.</a:t>
            </a:r>
          </a:p>
          <a:p>
            <a:r>
              <a:rPr lang="en-US" sz="2000" dirty="0"/>
              <a:t>Existing leads – piloting processes for updating resources.</a:t>
            </a:r>
          </a:p>
          <a:p>
            <a:pPr marL="127000" indent="0">
              <a:buNone/>
            </a:pPr>
            <a:endParaRPr lang="en-US" dirty="0"/>
          </a:p>
        </p:txBody>
      </p:sp>
    </p:spTree>
    <p:extLst>
      <p:ext uri="{BB962C8B-B14F-4D97-AF65-F5344CB8AC3E}">
        <p14:creationId xmlns:p14="http://schemas.microsoft.com/office/powerpoint/2010/main" val="422581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9F06-22FA-82CA-E9C6-59279E2631D4}"/>
              </a:ext>
            </a:extLst>
          </p:cNvPr>
          <p:cNvSpPr>
            <a:spLocks noGrp="1"/>
          </p:cNvSpPr>
          <p:nvPr>
            <p:ph type="title"/>
          </p:nvPr>
        </p:nvSpPr>
        <p:spPr/>
        <p:txBody>
          <a:bodyPr/>
          <a:lstStyle/>
          <a:p>
            <a:r>
              <a:rPr lang="en-US" dirty="0"/>
              <a:t>What does this mean for the OERI?</a:t>
            </a:r>
          </a:p>
        </p:txBody>
      </p:sp>
      <p:sp>
        <p:nvSpPr>
          <p:cNvPr id="3" name="Text Placeholder 2">
            <a:extLst>
              <a:ext uri="{FF2B5EF4-FFF2-40B4-BE49-F238E27FC236}">
                <a16:creationId xmlns:a16="http://schemas.microsoft.com/office/drawing/2014/main" id="{F1CB537A-EFF4-A6FE-733C-AE30E6A9D272}"/>
              </a:ext>
            </a:extLst>
          </p:cNvPr>
          <p:cNvSpPr>
            <a:spLocks noGrp="1"/>
          </p:cNvSpPr>
          <p:nvPr>
            <p:ph type="body" idx="1"/>
          </p:nvPr>
        </p:nvSpPr>
        <p:spPr/>
        <p:txBody>
          <a:bodyPr/>
          <a:lstStyle/>
          <a:p>
            <a:r>
              <a:rPr lang="en-US" sz="1800" dirty="0"/>
              <a:t>OERI will continue to exist for at least a decade.</a:t>
            </a:r>
          </a:p>
          <a:p>
            <a:r>
              <a:rPr lang="en-US" sz="1800" dirty="0"/>
              <a:t>OERI can plan to facilitate the updating of existing resources.</a:t>
            </a:r>
          </a:p>
          <a:p>
            <a:r>
              <a:rPr lang="en-US" sz="1800" dirty="0"/>
              <a:t>OERI needs to support the colleges in their ZTC-supported OER work.</a:t>
            </a:r>
          </a:p>
          <a:p>
            <a:pPr lvl="1"/>
            <a:r>
              <a:rPr lang="en-US" sz="1800" dirty="0"/>
              <a:t>Ideally, making the work of local ZTC Leads easier. </a:t>
            </a:r>
          </a:p>
          <a:p>
            <a:r>
              <a:rPr lang="en-US" sz="1800" dirty="0"/>
              <a:t>OERI can provide project management guidance to collaborative projects and engage in facilitated resource development (recruiting faculty and then supporting them). </a:t>
            </a:r>
          </a:p>
          <a:p>
            <a:pPr marL="127000" indent="0">
              <a:buNone/>
            </a:pPr>
            <a:endParaRPr lang="en-US" dirty="0"/>
          </a:p>
        </p:txBody>
      </p:sp>
    </p:spTree>
    <p:extLst>
      <p:ext uri="{BB962C8B-B14F-4D97-AF65-F5344CB8AC3E}">
        <p14:creationId xmlns:p14="http://schemas.microsoft.com/office/powerpoint/2010/main" val="1115828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77D0-AA43-1D2D-33F3-22039A53A563}"/>
              </a:ext>
            </a:extLst>
          </p:cNvPr>
          <p:cNvSpPr>
            <a:spLocks noGrp="1"/>
          </p:cNvSpPr>
          <p:nvPr>
            <p:ph type="title"/>
          </p:nvPr>
        </p:nvSpPr>
        <p:spPr/>
        <p:txBody>
          <a:bodyPr/>
          <a:lstStyle/>
          <a:p>
            <a:r>
              <a:rPr lang="en-US" dirty="0"/>
              <a:t>What’s OERI doing now? </a:t>
            </a:r>
          </a:p>
        </p:txBody>
      </p:sp>
      <p:sp>
        <p:nvSpPr>
          <p:cNvPr id="3" name="Text Placeholder 2">
            <a:extLst>
              <a:ext uri="{FF2B5EF4-FFF2-40B4-BE49-F238E27FC236}">
                <a16:creationId xmlns:a16="http://schemas.microsoft.com/office/drawing/2014/main" id="{172362AB-D8B1-2003-2CE1-80A59F0D2481}"/>
              </a:ext>
            </a:extLst>
          </p:cNvPr>
          <p:cNvSpPr>
            <a:spLocks noGrp="1"/>
          </p:cNvSpPr>
          <p:nvPr>
            <p:ph type="body" idx="1"/>
          </p:nvPr>
        </p:nvSpPr>
        <p:spPr/>
        <p:txBody>
          <a:bodyPr/>
          <a:lstStyle/>
          <a:p>
            <a:r>
              <a:rPr lang="en-US" dirty="0"/>
              <a:t>Instructor-facilitated courses.</a:t>
            </a:r>
          </a:p>
          <a:p>
            <a:r>
              <a:rPr lang="en-US" dirty="0"/>
              <a:t>Developing project management course and resources.</a:t>
            </a:r>
          </a:p>
          <a:p>
            <a:r>
              <a:rPr lang="en-US" dirty="0"/>
              <a:t>Working with the Accessibility Center to ensure awareness of resources/support – and identifying OER-specific training needs that need to be met. </a:t>
            </a:r>
          </a:p>
          <a:p>
            <a:pPr lvl="1"/>
            <a:r>
              <a:rPr lang="en-US" dirty="0"/>
              <a:t>Two-way OER and accessibility listserv anticipated.</a:t>
            </a:r>
          </a:p>
          <a:p>
            <a:pPr lvl="1"/>
            <a:r>
              <a:rPr lang="en-US" dirty="0"/>
              <a:t>Let the OERI know your accessibility needs. </a:t>
            </a:r>
          </a:p>
          <a:p>
            <a:r>
              <a:rPr lang="en-US" dirty="0"/>
              <a:t>Discussing collaboration with CVC-OEI.</a:t>
            </a:r>
          </a:p>
          <a:p>
            <a:pPr lvl="1"/>
            <a:r>
              <a:rPr lang="en-US" dirty="0"/>
              <a:t>Expanding availability of Canvas courses populated with OER texts and ancillaries (making OER more adoptable).</a:t>
            </a:r>
          </a:p>
        </p:txBody>
      </p:sp>
    </p:spTree>
    <p:extLst>
      <p:ext uri="{BB962C8B-B14F-4D97-AF65-F5344CB8AC3E}">
        <p14:creationId xmlns:p14="http://schemas.microsoft.com/office/powerpoint/2010/main" val="2572049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A5D6-BFE6-F8F0-1B58-24256A44D898}"/>
              </a:ext>
            </a:extLst>
          </p:cNvPr>
          <p:cNvSpPr>
            <a:spLocks noGrp="1"/>
          </p:cNvSpPr>
          <p:nvPr>
            <p:ph type="title"/>
          </p:nvPr>
        </p:nvSpPr>
        <p:spPr/>
        <p:txBody>
          <a:bodyPr/>
          <a:lstStyle/>
          <a:p>
            <a:r>
              <a:rPr lang="en-US" dirty="0"/>
              <a:t>Event Description</a:t>
            </a:r>
          </a:p>
        </p:txBody>
      </p:sp>
      <p:sp>
        <p:nvSpPr>
          <p:cNvPr id="3" name="Text Placeholder 2">
            <a:extLst>
              <a:ext uri="{FF2B5EF4-FFF2-40B4-BE49-F238E27FC236}">
                <a16:creationId xmlns:a16="http://schemas.microsoft.com/office/drawing/2014/main" id="{EF48C1E0-F10D-5391-6820-F8650459F82C}"/>
              </a:ext>
            </a:extLst>
          </p:cNvPr>
          <p:cNvSpPr>
            <a:spLocks noGrp="1"/>
          </p:cNvSpPr>
          <p:nvPr>
            <p:ph type="body" idx="1"/>
          </p:nvPr>
        </p:nvSpPr>
        <p:spPr/>
        <p:txBody>
          <a:bodyPr>
            <a:normAutofit/>
          </a:bodyPr>
          <a:lstStyle/>
          <a:p>
            <a:r>
              <a:rPr lang="en-US" sz="2000"/>
              <a:t>In light of the recent changes in the approach to the expenditure of the ZTC Degree Program funds, how will the work of the OERI change? Join us to discuss the OERI’s goals and plans – and to share your ideas and questions.</a:t>
            </a:r>
            <a:endParaRPr lang="en-US" sz="2000" dirty="0"/>
          </a:p>
        </p:txBody>
      </p:sp>
    </p:spTree>
    <p:extLst>
      <p:ext uri="{BB962C8B-B14F-4D97-AF65-F5344CB8AC3E}">
        <p14:creationId xmlns:p14="http://schemas.microsoft.com/office/powerpoint/2010/main" val="343539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3215-723F-E20D-F915-D804F88CEAC0}"/>
              </a:ext>
            </a:extLst>
          </p:cNvPr>
          <p:cNvSpPr>
            <a:spLocks noGrp="1"/>
          </p:cNvSpPr>
          <p:nvPr>
            <p:ph type="title"/>
          </p:nvPr>
        </p:nvSpPr>
        <p:spPr/>
        <p:txBody>
          <a:bodyPr/>
          <a:lstStyle/>
          <a:p>
            <a:r>
              <a:rPr lang="en-US" dirty="0"/>
              <a:t>What’s next?</a:t>
            </a:r>
          </a:p>
        </p:txBody>
      </p:sp>
      <p:sp>
        <p:nvSpPr>
          <p:cNvPr id="3" name="Text Placeholder 2">
            <a:extLst>
              <a:ext uri="{FF2B5EF4-FFF2-40B4-BE49-F238E27FC236}">
                <a16:creationId xmlns:a16="http://schemas.microsoft.com/office/drawing/2014/main" id="{E6A8DE58-E411-4FB3-F362-43842D42AB05}"/>
              </a:ext>
            </a:extLst>
          </p:cNvPr>
          <p:cNvSpPr>
            <a:spLocks noGrp="1"/>
          </p:cNvSpPr>
          <p:nvPr>
            <p:ph type="body" idx="1"/>
          </p:nvPr>
        </p:nvSpPr>
        <p:spPr>
          <a:xfrm>
            <a:off x="935421" y="1996967"/>
            <a:ext cx="7746124" cy="4057848"/>
          </a:xfrm>
        </p:spPr>
        <p:txBody>
          <a:bodyPr>
            <a:noAutofit/>
          </a:bodyPr>
          <a:lstStyle/>
          <a:p>
            <a:r>
              <a:rPr lang="en-US" sz="2000" dirty="0"/>
              <a:t>Providing discipline-specific ADAPT training.</a:t>
            </a:r>
          </a:p>
          <a:p>
            <a:r>
              <a:rPr lang="en-US" sz="2000" dirty="0"/>
              <a:t>Images</a:t>
            </a:r>
          </a:p>
          <a:p>
            <a:pPr lvl="1"/>
            <a:r>
              <a:rPr lang="en-US" sz="2000" dirty="0"/>
              <a:t>Expanding the OERI’s image repository in Flickr</a:t>
            </a:r>
          </a:p>
          <a:p>
            <a:pPr lvl="1"/>
            <a:r>
              <a:rPr lang="en-US" sz="2000" dirty="0"/>
              <a:t>Identifying needed images and determining how to meet the need</a:t>
            </a:r>
          </a:p>
          <a:p>
            <a:r>
              <a:rPr lang="en-US" sz="2000" dirty="0"/>
              <a:t>Reviewing funded and unfunded pathways to inform future work</a:t>
            </a:r>
          </a:p>
          <a:p>
            <a:pPr lvl="1"/>
            <a:r>
              <a:rPr lang="en-US" sz="2000" dirty="0"/>
              <a:t>Tracking new OER being developed and facilitating its review </a:t>
            </a:r>
          </a:p>
          <a:p>
            <a:r>
              <a:rPr lang="en-US" sz="2000" dirty="0"/>
              <a:t>Expanding Inclusivity, Diversity, Equity, and Anti-Racism (IDEA) work</a:t>
            </a:r>
          </a:p>
        </p:txBody>
      </p:sp>
    </p:spTree>
    <p:extLst>
      <p:ext uri="{BB962C8B-B14F-4D97-AF65-F5344CB8AC3E}">
        <p14:creationId xmlns:p14="http://schemas.microsoft.com/office/powerpoint/2010/main" val="1237183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06CD-0667-9FC8-7CC8-50DBD37BADF2}"/>
              </a:ext>
            </a:extLst>
          </p:cNvPr>
          <p:cNvSpPr>
            <a:spLocks noGrp="1"/>
          </p:cNvSpPr>
          <p:nvPr>
            <p:ph type="title"/>
          </p:nvPr>
        </p:nvSpPr>
        <p:spPr/>
        <p:txBody>
          <a:bodyPr/>
          <a:lstStyle/>
          <a:p>
            <a:r>
              <a:rPr lang="en-US" dirty="0"/>
              <a:t>OER Platform – What do we know?</a:t>
            </a:r>
          </a:p>
        </p:txBody>
      </p:sp>
      <p:sp>
        <p:nvSpPr>
          <p:cNvPr id="3" name="Text Placeholder 2">
            <a:extLst>
              <a:ext uri="{FF2B5EF4-FFF2-40B4-BE49-F238E27FC236}">
                <a16:creationId xmlns:a16="http://schemas.microsoft.com/office/drawing/2014/main" id="{5B2169AB-D647-C5E5-46BB-3C7BFC09D0A2}"/>
              </a:ext>
            </a:extLst>
          </p:cNvPr>
          <p:cNvSpPr>
            <a:spLocks noGrp="1"/>
          </p:cNvSpPr>
          <p:nvPr>
            <p:ph type="body" idx="1"/>
          </p:nvPr>
        </p:nvSpPr>
        <p:spPr/>
        <p:txBody>
          <a:bodyPr>
            <a:normAutofit fontScale="47500" lnSpcReduction="20000"/>
          </a:bodyPr>
          <a:lstStyle/>
          <a:p>
            <a:r>
              <a:rPr lang="en-US" sz="2500" dirty="0"/>
              <a:t>Referenced in the Burden-Free Instructional Materials Task Force (IMTF) recommendations.</a:t>
            </a:r>
          </a:p>
          <a:p>
            <a:r>
              <a:rPr lang="en-US" sz="2500" dirty="0"/>
              <a:t>12. Incentivize the adoption of OER by establishing a systemwide OER platform and identifying resources to support it. Minimum requirements include:</a:t>
            </a:r>
          </a:p>
          <a:p>
            <a:pPr lvl="1"/>
            <a:r>
              <a:rPr lang="en-US" sz="2500" dirty="0"/>
              <a:t>a. Allows faculty to create, host, share and modify teaching and learning materials (e.g., textbooks, homework, presentations, question banks and worksheets) with an emphasis on interoperability, security, modification/customization, accessibility and scalability.</a:t>
            </a:r>
          </a:p>
          <a:p>
            <a:pPr lvl="1"/>
            <a:r>
              <a:rPr lang="en-US" sz="2500" dirty="0"/>
              <a:t>b. Allows users to print openly licensed materials at a low-cost. (presumably at cost)</a:t>
            </a:r>
          </a:p>
          <a:p>
            <a:pPr lvl="1"/>
            <a:r>
              <a:rPr lang="en-US" sz="2500" dirty="0"/>
              <a:t>c. Provides predictive analytics to enable effective teaching and learning.</a:t>
            </a:r>
          </a:p>
          <a:p>
            <a:pPr lvl="1"/>
            <a:r>
              <a:rPr lang="en-US" sz="2500" dirty="0"/>
              <a:t>d. Provides system-level data and transparent public-facing data dashboard about repository usage and OER adoptions.</a:t>
            </a:r>
          </a:p>
          <a:p>
            <a:r>
              <a:rPr lang="en-US" sz="2500" dirty="0"/>
              <a:t>Referenced in January 13, 2025 communication:</a:t>
            </a:r>
          </a:p>
          <a:p>
            <a:pPr lvl="1"/>
            <a:r>
              <a:rPr lang="en-US" sz="2500" dirty="0"/>
              <a:t>The CCCCO is also in the process of designing and releasing an RFP to provide a robust, statewide OER platform for system use – a necessary next step in supporting a statewide OER infrastructure as recommended by the IMTF.</a:t>
            </a:r>
          </a:p>
          <a:p>
            <a:r>
              <a:rPr lang="en-US" sz="2500" dirty="0"/>
              <a:t>Developing a Request for Proposals has been tasked to the group working on implementing the recommendations. </a:t>
            </a:r>
          </a:p>
          <a:p>
            <a:endParaRPr lang="en-US" dirty="0"/>
          </a:p>
        </p:txBody>
      </p:sp>
    </p:spTree>
    <p:extLst>
      <p:ext uri="{BB962C8B-B14F-4D97-AF65-F5344CB8AC3E}">
        <p14:creationId xmlns:p14="http://schemas.microsoft.com/office/powerpoint/2010/main" val="55186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F5BF-0F83-C80B-2978-0367CC03D444}"/>
              </a:ext>
            </a:extLst>
          </p:cNvPr>
          <p:cNvSpPr>
            <a:spLocks noGrp="1"/>
          </p:cNvSpPr>
          <p:nvPr>
            <p:ph type="title"/>
          </p:nvPr>
        </p:nvSpPr>
        <p:spPr/>
        <p:txBody>
          <a:bodyPr/>
          <a:lstStyle/>
          <a:p>
            <a:r>
              <a:rPr lang="en-US" dirty="0"/>
              <a:t>What’s next with the OERI?</a:t>
            </a:r>
          </a:p>
        </p:txBody>
      </p:sp>
      <p:sp>
        <p:nvSpPr>
          <p:cNvPr id="3" name="Text Placeholder 2">
            <a:extLst>
              <a:ext uri="{FF2B5EF4-FFF2-40B4-BE49-F238E27FC236}">
                <a16:creationId xmlns:a16="http://schemas.microsoft.com/office/drawing/2014/main" id="{E534DC3D-0CB1-FD8A-670D-1D98B1CF37BD}"/>
              </a:ext>
            </a:extLst>
          </p:cNvPr>
          <p:cNvSpPr>
            <a:spLocks noGrp="1"/>
          </p:cNvSpPr>
          <p:nvPr>
            <p:ph type="body" idx="1"/>
          </p:nvPr>
        </p:nvSpPr>
        <p:spPr/>
        <p:txBody>
          <a:bodyPr>
            <a:normAutofit/>
          </a:bodyPr>
          <a:lstStyle/>
          <a:p>
            <a:r>
              <a:rPr lang="en-US" sz="1800" dirty="0"/>
              <a:t>The OERI will move forward with providing the resources and professional development that we believe are needed – but we need to hear from you. </a:t>
            </a:r>
          </a:p>
          <a:p>
            <a:r>
              <a:rPr lang="en-US" sz="1800" dirty="0"/>
              <a:t>Do you have a specific local need and you believe the OERI can help? Invite us to visit. </a:t>
            </a:r>
          </a:p>
          <a:p>
            <a:r>
              <a:rPr lang="en-US" sz="1800" dirty="0"/>
              <a:t>Stay tuned! </a:t>
            </a:r>
          </a:p>
        </p:txBody>
      </p:sp>
    </p:spTree>
    <p:extLst>
      <p:ext uri="{BB962C8B-B14F-4D97-AF65-F5344CB8AC3E}">
        <p14:creationId xmlns:p14="http://schemas.microsoft.com/office/powerpoint/2010/main" val="569884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dirty="0"/>
              <a:t>More Information</a:t>
            </a:r>
            <a:endParaRPr dirty="0"/>
          </a:p>
        </p:txBody>
      </p:sp>
      <p:sp>
        <p:nvSpPr>
          <p:cNvPr id="540" name="Google Shape;540;p1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ts val="2800"/>
              <a:buChar char="•"/>
            </a:pPr>
            <a:r>
              <a:rPr lang="en-US" sz="2400" u="sng" dirty="0">
                <a:solidFill>
                  <a:schemeClr val="hlink"/>
                </a:solidFill>
                <a:hlinkClick r:id="rId3"/>
              </a:rPr>
              <a:t>ASCCC OERI Website </a:t>
            </a:r>
            <a:r>
              <a:rPr lang="en-US" sz="2400" dirty="0"/>
              <a:t>(</a:t>
            </a:r>
            <a:r>
              <a:rPr lang="en-US" sz="2400" dirty="0" err="1"/>
              <a:t>asccc-oeri.org</a:t>
            </a:r>
            <a:r>
              <a:rPr lang="en-US" sz="2400" dirty="0"/>
              <a:t>)</a:t>
            </a:r>
            <a:endParaRPr sz="2400" dirty="0"/>
          </a:p>
          <a:p>
            <a:pPr marL="514337" lvl="1" indent="-260346" algn="l" rtl="0">
              <a:lnSpc>
                <a:spcPct val="120000"/>
              </a:lnSpc>
              <a:spcBef>
                <a:spcPts val="0"/>
              </a:spcBef>
              <a:spcAft>
                <a:spcPts val="0"/>
              </a:spcAft>
              <a:buSzPts val="2800"/>
              <a:buChar char="•"/>
            </a:pPr>
            <a:r>
              <a:rPr lang="en-US" sz="2400" dirty="0"/>
              <a:t>Resources</a:t>
            </a:r>
            <a:endParaRPr sz="2400" dirty="0"/>
          </a:p>
          <a:p>
            <a:pPr marL="514337" lvl="1" indent="-260346" algn="l" rtl="0">
              <a:lnSpc>
                <a:spcPct val="120000"/>
              </a:lnSpc>
              <a:spcBef>
                <a:spcPts val="0"/>
              </a:spcBef>
              <a:spcAft>
                <a:spcPts val="0"/>
              </a:spcAft>
              <a:buSzPts val="2800"/>
              <a:buChar char="•"/>
            </a:pPr>
            <a:r>
              <a:rPr lang="en-US" sz="2400" dirty="0"/>
              <a:t>Webinars and Events</a:t>
            </a:r>
            <a:endParaRPr sz="2400" dirty="0"/>
          </a:p>
          <a:p>
            <a:pPr marL="171446" lvl="0" indent="-177800" algn="l" rtl="0">
              <a:lnSpc>
                <a:spcPct val="120000"/>
              </a:lnSpc>
              <a:spcBef>
                <a:spcPts val="750"/>
              </a:spcBef>
              <a:spcAft>
                <a:spcPts val="0"/>
              </a:spcAft>
              <a:buSzPts val="2800"/>
              <a:buChar char="•"/>
            </a:pPr>
            <a:r>
              <a:rPr lang="en-US" sz="2400" u="sng" dirty="0">
                <a:solidFill>
                  <a:schemeClr val="hlink"/>
                </a:solidFill>
                <a:hlinkClick r:id="rId4"/>
              </a:rPr>
              <a:t>ASCCC OER E-Mail</a:t>
            </a:r>
            <a:r>
              <a:rPr lang="en-US" sz="2400" dirty="0"/>
              <a:t> (</a:t>
            </a:r>
            <a:r>
              <a:rPr lang="en-US" sz="2400" u="sng" dirty="0">
                <a:solidFill>
                  <a:schemeClr val="hlink"/>
                </a:solidFill>
                <a:hlinkClick r:id="rId5"/>
              </a:rPr>
              <a:t>oeri@asccc.org)</a:t>
            </a:r>
            <a:endParaRPr lang="en-US" sz="2400" u="sng" dirty="0">
              <a:solidFill>
                <a:schemeClr val="hlink"/>
              </a:solidFill>
            </a:endParaRPr>
          </a:p>
          <a:p>
            <a:pPr marL="171446" indent="-177800">
              <a:buSzPts val="2800"/>
            </a:pPr>
            <a:r>
              <a:rPr lang="en-US" sz="2400" dirty="0">
                <a:latin typeface="+mj-lt"/>
              </a:rPr>
              <a:t>General OERI E-Mail: </a:t>
            </a:r>
            <a:r>
              <a:rPr lang="en-US" sz="2400" dirty="0">
                <a:latin typeface="+mj-lt"/>
                <a:hlinkClick r:id="rId6"/>
              </a:rPr>
              <a:t>oeri@asccc.org</a:t>
            </a:r>
            <a:endParaRPr sz="2400" dirty="0"/>
          </a:p>
          <a:p>
            <a:pPr marL="171446" lvl="0" indent="0" algn="l" rtl="0">
              <a:lnSpc>
                <a:spcPct val="120000"/>
              </a:lnSpc>
              <a:spcBef>
                <a:spcPts val="750"/>
              </a:spcBef>
              <a:spcAft>
                <a:spcPts val="0"/>
              </a:spcAft>
              <a:buNone/>
            </a:pPr>
            <a:endParaRPr sz="2800" dirty="0"/>
          </a:p>
        </p:txBody>
      </p:sp>
    </p:spTree>
    <p:extLst>
      <p:ext uri="{BB962C8B-B14F-4D97-AF65-F5344CB8AC3E}">
        <p14:creationId xmlns:p14="http://schemas.microsoft.com/office/powerpoint/2010/main" val="1578497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0"/>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a:t>Thanks!</a:t>
            </a:r>
            <a:endParaRPr sz="3200"/>
          </a:p>
        </p:txBody>
      </p:sp>
      <p:pic>
        <p:nvPicPr>
          <p:cNvPr id="546" name="Google Shape;546;p20" descr="Little girl with curly hair holding a single dandelion flower in a field with gloomy skies."/>
          <p:cNvPicPr preferRelativeResize="0">
            <a:picLocks noGrp="1"/>
          </p:cNvPicPr>
          <p:nvPr>
            <p:ph type="body" idx="1"/>
          </p:nvPr>
        </p:nvPicPr>
        <p:blipFill rotWithShape="1">
          <a:blip r:embed="rId3">
            <a:alphaModFix/>
          </a:blip>
          <a:stretch/>
        </p:blipFill>
        <p:spPr>
          <a:xfrm>
            <a:off x="1744407" y="2214245"/>
            <a:ext cx="2691323" cy="4038600"/>
          </a:xfrm>
          <a:prstGeom prst="rect">
            <a:avLst/>
          </a:prstGeom>
          <a:noFill/>
          <a:ln>
            <a:noFill/>
          </a:ln>
        </p:spPr>
      </p:pic>
      <p:sp>
        <p:nvSpPr>
          <p:cNvPr id="547" name="Google Shape;547;p20"/>
          <p:cNvSpPr/>
          <p:nvPr/>
        </p:nvSpPr>
        <p:spPr>
          <a:xfrm>
            <a:off x="5214550" y="3451672"/>
            <a:ext cx="254549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Photo by </a:t>
            </a:r>
            <a:r>
              <a:rPr lang="en-US" sz="1800"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Thgusstavo Santana</a:t>
            </a:r>
            <a:r>
              <a:rPr lang="en-US" sz="1800">
                <a:solidFill>
                  <a:schemeClr val="dk1"/>
                </a:solidFill>
                <a:latin typeface="Arial"/>
                <a:ea typeface="Arial"/>
                <a:cs typeface="Arial"/>
                <a:sym typeface="Arial"/>
              </a:rPr>
              <a:t> from </a:t>
            </a:r>
            <a:r>
              <a:rPr lang="en-US" sz="1800" b="1"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Pexels</a:t>
            </a: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10786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ED92E-E35F-8BBF-66FC-BED47AB2C9A9}"/>
              </a:ext>
            </a:extLst>
          </p:cNvPr>
          <p:cNvSpPr>
            <a:spLocks noGrp="1"/>
          </p:cNvSpPr>
          <p:nvPr>
            <p:ph type="title"/>
          </p:nvPr>
        </p:nvSpPr>
        <p:spPr/>
        <p:txBody>
          <a:bodyPr/>
          <a:lstStyle/>
          <a:p>
            <a:r>
              <a:rPr lang="en-US" dirty="0"/>
              <a:t>Overview</a:t>
            </a:r>
          </a:p>
        </p:txBody>
      </p:sp>
      <p:sp>
        <p:nvSpPr>
          <p:cNvPr id="5" name="Text Placeholder 4">
            <a:extLst>
              <a:ext uri="{FF2B5EF4-FFF2-40B4-BE49-F238E27FC236}">
                <a16:creationId xmlns:a16="http://schemas.microsoft.com/office/drawing/2014/main" id="{CE6B23A6-0C86-A685-D96F-94BFABCC7131}"/>
              </a:ext>
            </a:extLst>
          </p:cNvPr>
          <p:cNvSpPr>
            <a:spLocks noGrp="1"/>
          </p:cNvSpPr>
          <p:nvPr>
            <p:ph type="body" idx="1"/>
          </p:nvPr>
        </p:nvSpPr>
        <p:spPr>
          <a:xfrm>
            <a:off x="1088686" y="2015735"/>
            <a:ext cx="5185990" cy="4039079"/>
          </a:xfrm>
        </p:spPr>
        <p:txBody>
          <a:bodyPr/>
          <a:lstStyle/>
          <a:p>
            <a:r>
              <a:rPr lang="en-US" sz="2000" dirty="0"/>
              <a:t>OER and ZTC</a:t>
            </a:r>
          </a:p>
          <a:p>
            <a:r>
              <a:rPr lang="en-US" sz="2000" dirty="0"/>
              <a:t>What happened?</a:t>
            </a:r>
          </a:p>
          <a:p>
            <a:r>
              <a:rPr lang="en-US" sz="2000" dirty="0"/>
              <a:t>What does this mean for:</a:t>
            </a:r>
          </a:p>
          <a:p>
            <a:pPr lvl="1"/>
            <a:r>
              <a:rPr lang="en-US" sz="2000" dirty="0"/>
              <a:t>OER Liaisons?</a:t>
            </a:r>
          </a:p>
          <a:p>
            <a:pPr lvl="1"/>
            <a:r>
              <a:rPr lang="en-US" sz="2000" dirty="0"/>
              <a:t>Discipline Leads?</a:t>
            </a:r>
          </a:p>
          <a:p>
            <a:pPr lvl="1"/>
            <a:r>
              <a:rPr lang="en-US" sz="2000" dirty="0"/>
              <a:t>the OERI</a:t>
            </a:r>
          </a:p>
          <a:p>
            <a:r>
              <a:rPr lang="en-US" sz="2000" dirty="0"/>
              <a:t>OER Platform</a:t>
            </a:r>
          </a:p>
          <a:p>
            <a:r>
              <a:rPr lang="en-US" sz="2000" dirty="0"/>
              <a:t>What’s next?</a:t>
            </a:r>
          </a:p>
          <a:p>
            <a:endParaRPr lang="en-US" dirty="0"/>
          </a:p>
        </p:txBody>
      </p:sp>
    </p:spTree>
    <p:extLst>
      <p:ext uri="{BB962C8B-B14F-4D97-AF65-F5344CB8AC3E}">
        <p14:creationId xmlns:p14="http://schemas.microsoft.com/office/powerpoint/2010/main" val="304361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OER and ZTC</a:t>
            </a:r>
          </a:p>
        </p:txBody>
      </p:sp>
      <p:sp>
        <p:nvSpPr>
          <p:cNvPr id="3" name="Text Placeholder 2"/>
          <p:cNvSpPr>
            <a:spLocks noGrp="1"/>
          </p:cNvSpPr>
          <p:nvPr>
            <p:ph type="body" idx="1"/>
          </p:nvPr>
        </p:nvSpPr>
        <p:spPr>
          <a:xfrm>
            <a:off x="672860" y="2015735"/>
            <a:ext cx="8057072" cy="4626605"/>
          </a:xfrm>
        </p:spPr>
        <p:txBody>
          <a:bodyPr>
            <a:normAutofit fontScale="62500" lnSpcReduction="20000"/>
          </a:bodyPr>
          <a:lstStyle/>
          <a:p>
            <a:r>
              <a:rPr lang="en-US" sz="2900" dirty="0"/>
              <a:t>While not every course can achieve ZTC status with OER, ASCCC has identified OER as the preferred approach.</a:t>
            </a:r>
          </a:p>
          <a:p>
            <a:r>
              <a:rPr lang="en-US" sz="2900" dirty="0"/>
              <a:t>The ASCCC recognizes OER as the preferred and most sustainable mechanism for eliminating course costs but acknowledges that instances will arise in which eliminating costs is not possible;</a:t>
            </a:r>
          </a:p>
          <a:p>
            <a:r>
              <a:rPr lang="en-US" sz="2900" dirty="0"/>
              <a:t>The ASCCC asserts that while OER can reduce or eliminate instructional materials and textbook costs, resources should be dedicated to convening discipline faculty to determine the most sustainable mechanisms for reducing the costs of course resources; and</a:t>
            </a:r>
          </a:p>
          <a:p>
            <a:r>
              <a:rPr lang="en-US" sz="2900" dirty="0"/>
              <a:t>The ASCCC encourage the use of approaches that significantly reduce course resource costs such that course sections with a low-cost can obtain ZTC status by virtue of the cost being absorbed by the college, district, or the state.</a:t>
            </a:r>
          </a:p>
          <a:p>
            <a:endParaRPr lang="en-US" sz="2900" dirty="0"/>
          </a:p>
          <a:p>
            <a:endParaRPr lang="en-US" dirty="0"/>
          </a:p>
        </p:txBody>
      </p:sp>
    </p:spTree>
    <p:extLst>
      <p:ext uri="{BB962C8B-B14F-4D97-AF65-F5344CB8AC3E}">
        <p14:creationId xmlns:p14="http://schemas.microsoft.com/office/powerpoint/2010/main" val="1071799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6458-3298-95F0-1BC9-F166E88BABD0}"/>
              </a:ext>
            </a:extLst>
          </p:cNvPr>
          <p:cNvSpPr>
            <a:spLocks noGrp="1"/>
          </p:cNvSpPr>
          <p:nvPr>
            <p:ph type="title"/>
          </p:nvPr>
        </p:nvSpPr>
        <p:spPr/>
        <p:txBody>
          <a:bodyPr/>
          <a:lstStyle/>
          <a:p>
            <a:r>
              <a:rPr lang="en-US" dirty="0"/>
              <a:t>OERI and the ZTC Degree Program</a:t>
            </a:r>
          </a:p>
        </p:txBody>
      </p:sp>
      <p:sp>
        <p:nvSpPr>
          <p:cNvPr id="3" name="Text Placeholder 2">
            <a:extLst>
              <a:ext uri="{FF2B5EF4-FFF2-40B4-BE49-F238E27FC236}">
                <a16:creationId xmlns:a16="http://schemas.microsoft.com/office/drawing/2014/main" id="{FED982DF-77D2-DA42-826E-B647B510DBC4}"/>
              </a:ext>
            </a:extLst>
          </p:cNvPr>
          <p:cNvSpPr>
            <a:spLocks noGrp="1"/>
          </p:cNvSpPr>
          <p:nvPr>
            <p:ph type="body" idx="1"/>
          </p:nvPr>
        </p:nvSpPr>
        <p:spPr/>
        <p:txBody>
          <a:bodyPr>
            <a:normAutofit/>
          </a:bodyPr>
          <a:lstStyle/>
          <a:p>
            <a:r>
              <a:rPr lang="en-US" sz="2000" dirty="0"/>
              <a:t>OERI’s work across the state established a network of OER advocates that were prepared to engage in OER work once the funds were available.</a:t>
            </a:r>
          </a:p>
          <a:p>
            <a:r>
              <a:rPr lang="en-US" sz="2000" dirty="0"/>
              <a:t>The OERI infrastructure also meant OERI was well-prepared to serve the ZTC Degree Program as needed. </a:t>
            </a:r>
          </a:p>
          <a:p>
            <a:r>
              <a:rPr lang="en-US" sz="2000" dirty="0"/>
              <a:t>Actively ensuring awareness of available OER and facilitating discipline conversations.</a:t>
            </a:r>
          </a:p>
        </p:txBody>
      </p:sp>
    </p:spTree>
    <p:extLst>
      <p:ext uri="{BB962C8B-B14F-4D97-AF65-F5344CB8AC3E}">
        <p14:creationId xmlns:p14="http://schemas.microsoft.com/office/powerpoint/2010/main" val="227226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87F3-2D9B-22C2-6A79-B6123A696B41}"/>
              </a:ext>
            </a:extLst>
          </p:cNvPr>
          <p:cNvSpPr>
            <a:spLocks noGrp="1"/>
          </p:cNvSpPr>
          <p:nvPr>
            <p:ph type="title"/>
          </p:nvPr>
        </p:nvSpPr>
        <p:spPr/>
        <p:txBody>
          <a:bodyPr/>
          <a:lstStyle/>
          <a:p>
            <a:r>
              <a:rPr lang="en-US" sz="3600" dirty="0"/>
              <a:t>Existing Curated OER Collections (</a:t>
            </a:r>
            <a:r>
              <a:rPr lang="en-US" sz="3600" dirty="0" err="1"/>
              <a:t>tinyurl.com</a:t>
            </a:r>
            <a:r>
              <a:rPr lang="en-US" sz="3600" dirty="0"/>
              <a:t>/ZTC4CCCs)</a:t>
            </a:r>
          </a:p>
        </p:txBody>
      </p:sp>
      <p:sp>
        <p:nvSpPr>
          <p:cNvPr id="3" name="Text Placeholder 2">
            <a:extLst>
              <a:ext uri="{FF2B5EF4-FFF2-40B4-BE49-F238E27FC236}">
                <a16:creationId xmlns:a16="http://schemas.microsoft.com/office/drawing/2014/main" id="{B933A651-DF87-79CE-BB0E-2EDEC626B4BF}"/>
              </a:ext>
            </a:extLst>
          </p:cNvPr>
          <p:cNvSpPr>
            <a:spLocks noGrp="1"/>
          </p:cNvSpPr>
          <p:nvPr>
            <p:ph type="body" idx="1"/>
          </p:nvPr>
        </p:nvSpPr>
        <p:spPr/>
        <p:txBody>
          <a:bodyPr>
            <a:normAutofit lnSpcReduction="10000"/>
          </a:bodyPr>
          <a:lstStyle/>
          <a:p>
            <a:pPr>
              <a:buFont typeface="Arial" panose="020B0604020202020204" pitchFamily="34" charset="0"/>
              <a:buChar char="•"/>
            </a:pPr>
            <a:r>
              <a:rPr lang="en-US" dirty="0">
                <a:hlinkClick r:id="rId3"/>
              </a:rPr>
              <a:t>Searchable ASCCC OERI OER by C-ID Collection</a:t>
            </a:r>
            <a:endParaRPr lang="en-US" dirty="0"/>
          </a:p>
          <a:p>
            <a:pPr>
              <a:buFont typeface="Arial" panose="020B0604020202020204" pitchFamily="34" charset="0"/>
              <a:buChar char="•"/>
            </a:pPr>
            <a:r>
              <a:rPr lang="en-US" dirty="0">
                <a:hlinkClick r:id="rId4"/>
              </a:rPr>
              <a:t>Collaboration Cohort Reported OER Usage by C-ID </a:t>
            </a:r>
            <a:endParaRPr lang="en-US" dirty="0"/>
          </a:p>
          <a:p>
            <a:pPr>
              <a:buFont typeface="Arial" panose="020B0604020202020204" pitchFamily="34" charset="0"/>
              <a:buChar char="•"/>
            </a:pPr>
            <a:r>
              <a:rPr lang="en-US" dirty="0">
                <a:hlinkClick r:id="rId5"/>
              </a:rPr>
              <a:t>OER by Discipline</a:t>
            </a:r>
            <a:endParaRPr lang="en-US" dirty="0"/>
          </a:p>
          <a:p>
            <a:pPr>
              <a:buFont typeface="Arial" panose="020B0604020202020204" pitchFamily="34" charset="0"/>
              <a:buChar char="•"/>
            </a:pPr>
            <a:r>
              <a:rPr lang="en-US" dirty="0">
                <a:hlinkClick r:id="rId6"/>
              </a:rPr>
              <a:t>OER by California State University General Education</a:t>
            </a:r>
            <a:endParaRPr lang="en-US" dirty="0"/>
          </a:p>
          <a:p>
            <a:pPr>
              <a:buFont typeface="Arial" panose="020B0604020202020204" pitchFamily="34" charset="0"/>
              <a:buChar char="•"/>
            </a:pPr>
            <a:r>
              <a:rPr lang="en-US" dirty="0">
                <a:hlinkClick r:id="rId7"/>
              </a:rPr>
              <a:t>OER by the California General Education Transfer Curriculum (Cal-GETC)</a:t>
            </a:r>
            <a:endParaRPr lang="en-US" dirty="0"/>
          </a:p>
          <a:p>
            <a:pPr>
              <a:buFont typeface="Arial" panose="020B0604020202020204" pitchFamily="34" charset="0"/>
              <a:buChar char="•"/>
            </a:pPr>
            <a:r>
              <a:rPr lang="en-US" dirty="0">
                <a:hlinkClick r:id="rId8"/>
              </a:rPr>
              <a:t>OER by Transfer Model Curriculum</a:t>
            </a:r>
            <a:endParaRPr lang="en-US" dirty="0"/>
          </a:p>
          <a:p>
            <a:pPr>
              <a:buFont typeface="Arial" panose="020B0604020202020204" pitchFamily="34" charset="0"/>
              <a:buChar char="•"/>
            </a:pPr>
            <a:r>
              <a:rPr lang="en-US" dirty="0">
                <a:hlinkClick r:id="rId9"/>
              </a:rPr>
              <a:t>OER by C-ID</a:t>
            </a:r>
            <a:r>
              <a:rPr lang="en-US" dirty="0"/>
              <a:t> can be found on the </a:t>
            </a:r>
            <a:r>
              <a:rPr lang="en-US" dirty="0">
                <a:hlinkClick r:id="rId10"/>
              </a:rPr>
              <a:t>COOL4Ed website</a:t>
            </a:r>
            <a:r>
              <a:rPr lang="en-US" dirty="0"/>
              <a:t> – “C-ID” refers to the </a:t>
            </a:r>
            <a:r>
              <a:rPr lang="en-US" dirty="0">
                <a:hlinkClick r:id="rId11"/>
              </a:rPr>
              <a:t>Course Identification Numbering System</a:t>
            </a:r>
            <a:r>
              <a:rPr lang="en-US" dirty="0"/>
              <a:t> that establishes articulation among the California Community Colleges.</a:t>
            </a:r>
          </a:p>
          <a:p>
            <a:pPr>
              <a:buFont typeface="Arial" panose="020B0604020202020204" pitchFamily="34" charset="0"/>
              <a:buChar char="•"/>
            </a:pPr>
            <a:r>
              <a:rPr lang="en-US" dirty="0">
                <a:hlinkClick r:id="rId12"/>
              </a:rPr>
              <a:t>ASCCC OERI – Identified Gaps in OER Availability</a:t>
            </a:r>
            <a:endParaRPr lang="en-US" dirty="0"/>
          </a:p>
          <a:p>
            <a:pPr marL="127000" indent="0">
              <a:buNone/>
            </a:pPr>
            <a:endParaRPr lang="en-US" dirty="0"/>
          </a:p>
        </p:txBody>
      </p:sp>
    </p:spTree>
    <p:extLst>
      <p:ext uri="{BB962C8B-B14F-4D97-AF65-F5344CB8AC3E}">
        <p14:creationId xmlns:p14="http://schemas.microsoft.com/office/powerpoint/2010/main" val="3840137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7F0C-85F3-098E-CE93-00CF92310439}"/>
              </a:ext>
            </a:extLst>
          </p:cNvPr>
          <p:cNvSpPr>
            <a:spLocks noGrp="1"/>
          </p:cNvSpPr>
          <p:nvPr>
            <p:ph type="title"/>
          </p:nvPr>
        </p:nvSpPr>
        <p:spPr/>
        <p:txBody>
          <a:bodyPr/>
          <a:lstStyle/>
          <a:p>
            <a:r>
              <a:rPr lang="en-US" dirty="0"/>
              <a:t>Disciplines Identified as Having No Gaps (Associate Degrees for Transfer)</a:t>
            </a:r>
          </a:p>
        </p:txBody>
      </p:sp>
      <p:sp>
        <p:nvSpPr>
          <p:cNvPr id="3" name="Text Placeholder 2">
            <a:extLst>
              <a:ext uri="{FF2B5EF4-FFF2-40B4-BE49-F238E27FC236}">
                <a16:creationId xmlns:a16="http://schemas.microsoft.com/office/drawing/2014/main" id="{96B55FF4-46E9-60E2-DEE1-2D1DA7ACD0DC}"/>
              </a:ext>
            </a:extLst>
          </p:cNvPr>
          <p:cNvSpPr>
            <a:spLocks noGrp="1"/>
          </p:cNvSpPr>
          <p:nvPr>
            <p:ph type="body" idx="1"/>
          </p:nvPr>
        </p:nvSpPr>
        <p:spPr>
          <a:xfrm>
            <a:off x="1088686" y="2015735"/>
            <a:ext cx="7634900" cy="4039079"/>
          </a:xfrm>
        </p:spPr>
        <p:txBody>
          <a:bodyPr>
            <a:noAutofit/>
          </a:bodyPr>
          <a:lstStyle/>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Biology</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Business Administration</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Chemistry</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Child and Adolescent Development</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Computer Science</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Early Childhood Education (ECE)</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Economics</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00000"/>
              </a:lnSpc>
              <a:spcBef>
                <a:spcPts val="150"/>
              </a:spcBef>
              <a:spcAft>
                <a:spcPts val="200"/>
              </a:spcAft>
            </a:pPr>
            <a:r>
              <a:rPr lang="en-US" sz="1800" b="1" u="sng" dirty="0">
                <a:solidFill>
                  <a:schemeClr val="tx1">
                    <a:lumMod val="50000"/>
                  </a:schemeClr>
                </a:solidFill>
                <a:latin typeface="Arial" panose="020B0604020202020204" pitchFamily="34" charset="0"/>
                <a:ea typeface="Aptos" panose="020B0004020202020204" pitchFamily="34" charset="0"/>
                <a:cs typeface="Times New Roman" panose="02020603050405020304" pitchFamily="18" charset="0"/>
              </a:rPr>
              <a:t>Environmental Science</a:t>
            </a:r>
          </a:p>
          <a:p>
            <a:pPr marL="0" marR="0">
              <a:lnSpc>
                <a:spcPct val="100000"/>
              </a:lnSpc>
              <a:spcBef>
                <a:spcPts val="150"/>
              </a:spcBef>
              <a:spcAft>
                <a:spcPts val="200"/>
              </a:spcAft>
            </a:pPr>
            <a:r>
              <a:rPr lang="en-US" sz="1800" b="1" u="sng" kern="100" dirty="0">
                <a:solidFill>
                  <a:schemeClr val="tx1">
                    <a:lumMod val="50000"/>
                  </a:schemeClr>
                </a:solidFill>
                <a:effectLst/>
                <a:latin typeface="Arial" panose="020B0604020202020204" pitchFamily="34" charset="0"/>
                <a:ea typeface="Aptos" panose="020B0004020202020204" pitchFamily="34" charset="0"/>
                <a:cs typeface="Times New Roman" panose="02020603050405020304" pitchFamily="18" charset="0"/>
              </a:rPr>
              <a:t>Geography</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Mathematics</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Physics</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Psychology</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lnSpc>
                <a:spcPct val="100000"/>
              </a:lnSpc>
              <a:spcBef>
                <a:spcPts val="150"/>
              </a:spcBef>
              <a:spcAft>
                <a:spcPts val="200"/>
              </a:spcAft>
            </a:pPr>
            <a:r>
              <a:rPr lang="en-US" sz="1800" b="1" u="sng" dirty="0">
                <a:solidFill>
                  <a:schemeClr val="tx1">
                    <a:lumMod val="50000"/>
                  </a:schemeClr>
                </a:solidFill>
                <a:latin typeface="Arial" panose="020B0604020202020204" pitchFamily="34" charset="0"/>
                <a:ea typeface="Aptos" panose="020B0004020202020204" pitchFamily="34" charset="0"/>
                <a:cs typeface="Times New Roman" panose="02020603050405020304" pitchFamily="18" charset="0"/>
              </a:rPr>
              <a:t>Social Work and Human Services</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150"/>
              </a:spcBef>
              <a:spcAft>
                <a:spcPts val="200"/>
              </a:spcAft>
            </a:pP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Sociology</a:t>
            </a:r>
            <a:r>
              <a:rPr lang="en-US" sz="1800" b="1" u="sng" kern="0" dirty="0">
                <a:solidFill>
                  <a:schemeClr val="tx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u="sng"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43104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12D6-9F77-4F8C-E3B4-1EE8E321FEED}"/>
              </a:ext>
            </a:extLst>
          </p:cNvPr>
          <p:cNvSpPr>
            <a:spLocks noGrp="1"/>
          </p:cNvSpPr>
          <p:nvPr>
            <p:ph type="title"/>
          </p:nvPr>
        </p:nvSpPr>
        <p:spPr/>
        <p:txBody>
          <a:bodyPr/>
          <a:lstStyle/>
          <a:p>
            <a:r>
              <a:rPr lang="en-US" dirty="0"/>
              <a:t>Cal-GETC – Area 6</a:t>
            </a:r>
          </a:p>
        </p:txBody>
      </p:sp>
      <p:sp>
        <p:nvSpPr>
          <p:cNvPr id="3" name="Text Placeholder 2">
            <a:extLst>
              <a:ext uri="{FF2B5EF4-FFF2-40B4-BE49-F238E27FC236}">
                <a16:creationId xmlns:a16="http://schemas.microsoft.com/office/drawing/2014/main" id="{CCCB4AFD-50F8-7907-2A8A-12DE918A26A6}"/>
              </a:ext>
            </a:extLst>
          </p:cNvPr>
          <p:cNvSpPr>
            <a:spLocks noGrp="1"/>
          </p:cNvSpPr>
          <p:nvPr>
            <p:ph type="body" idx="1"/>
          </p:nvPr>
        </p:nvSpPr>
        <p:spPr/>
        <p:txBody>
          <a:bodyPr/>
          <a:lstStyle/>
          <a:p>
            <a:endParaRPr lang="en-US"/>
          </a:p>
        </p:txBody>
      </p:sp>
      <p:pic>
        <p:nvPicPr>
          <p:cNvPr id="5" name="Picture 4" descr="Screenshot of the Cal-GETC, Area 6 discipline colletion list on the Open Educational Resources Initiative website.">
            <a:extLst>
              <a:ext uri="{FF2B5EF4-FFF2-40B4-BE49-F238E27FC236}">
                <a16:creationId xmlns:a16="http://schemas.microsoft.com/office/drawing/2014/main" id="{26B6700A-EC0A-176F-44BC-D80D5415563E}"/>
              </a:ext>
            </a:extLst>
          </p:cNvPr>
          <p:cNvPicPr>
            <a:picLocks noChangeAspect="1"/>
          </p:cNvPicPr>
          <p:nvPr/>
        </p:nvPicPr>
        <p:blipFill>
          <a:blip r:embed="rId2"/>
          <a:stretch>
            <a:fillRect/>
          </a:stretch>
        </p:blipFill>
        <p:spPr>
          <a:xfrm>
            <a:off x="937549" y="1876439"/>
            <a:ext cx="7772400" cy="4981561"/>
          </a:xfrm>
          <a:prstGeom prst="rect">
            <a:avLst/>
          </a:prstGeom>
        </p:spPr>
      </p:pic>
    </p:spTree>
    <p:extLst>
      <p:ext uri="{BB962C8B-B14F-4D97-AF65-F5344CB8AC3E}">
        <p14:creationId xmlns:p14="http://schemas.microsoft.com/office/powerpoint/2010/main" val="130966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0B32-15FE-DD66-C78D-6AEC75B7AFF6}"/>
              </a:ext>
            </a:extLst>
          </p:cNvPr>
          <p:cNvSpPr>
            <a:spLocks noGrp="1"/>
          </p:cNvSpPr>
          <p:nvPr>
            <p:ph type="title"/>
          </p:nvPr>
        </p:nvSpPr>
        <p:spPr/>
        <p:txBody>
          <a:bodyPr/>
          <a:lstStyle/>
          <a:p>
            <a:r>
              <a:rPr lang="en-US" dirty="0"/>
              <a:t>On-Going Efforts</a:t>
            </a:r>
          </a:p>
        </p:txBody>
      </p:sp>
      <p:sp>
        <p:nvSpPr>
          <p:cNvPr id="3" name="Text Placeholder 2">
            <a:extLst>
              <a:ext uri="{FF2B5EF4-FFF2-40B4-BE49-F238E27FC236}">
                <a16:creationId xmlns:a16="http://schemas.microsoft.com/office/drawing/2014/main" id="{20F0060D-8E4D-298D-0CA0-F2C23D7F7F7E}"/>
              </a:ext>
            </a:extLst>
          </p:cNvPr>
          <p:cNvSpPr>
            <a:spLocks noGrp="1"/>
          </p:cNvSpPr>
          <p:nvPr>
            <p:ph type="body" idx="1"/>
          </p:nvPr>
        </p:nvSpPr>
        <p:spPr/>
        <p:txBody>
          <a:bodyPr/>
          <a:lstStyle/>
          <a:p>
            <a:r>
              <a:rPr lang="en-US" sz="2000" dirty="0"/>
              <a:t>Improving Searchability</a:t>
            </a:r>
          </a:p>
          <a:p>
            <a:r>
              <a:rPr lang="en-US" sz="2000" dirty="0"/>
              <a:t>Facilitating Communication</a:t>
            </a:r>
          </a:p>
          <a:p>
            <a:r>
              <a:rPr lang="en-US" sz="2000" dirty="0"/>
              <a:t>Documenting Impact</a:t>
            </a:r>
          </a:p>
          <a:p>
            <a:pPr lvl="1"/>
            <a:r>
              <a:rPr lang="en-US" sz="1800" dirty="0"/>
              <a:t>Of OER</a:t>
            </a:r>
          </a:p>
          <a:p>
            <a:pPr lvl="1"/>
            <a:r>
              <a:rPr lang="en-US" sz="1800" dirty="0"/>
              <a:t>Of OERI</a:t>
            </a:r>
          </a:p>
          <a:p>
            <a:r>
              <a:rPr lang="en-US" sz="2000" dirty="0"/>
              <a:t>Ensuring faculty awareness and understanding of cost-related measures (regulation, law, coding)</a:t>
            </a:r>
          </a:p>
          <a:p>
            <a:pPr marL="127000" indent="0">
              <a:buNone/>
            </a:pPr>
            <a:endParaRPr lang="en-US" dirty="0"/>
          </a:p>
        </p:txBody>
      </p:sp>
    </p:spTree>
    <p:extLst>
      <p:ext uri="{BB962C8B-B14F-4D97-AF65-F5344CB8AC3E}">
        <p14:creationId xmlns:p14="http://schemas.microsoft.com/office/powerpoint/2010/main" val="3198593761"/>
      </p:ext>
    </p:extLst>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19686</TotalTime>
  <Words>1891</Words>
  <Application>Microsoft Office PowerPoint</Application>
  <PresentationFormat>On-screen Show (4:3)</PresentationFormat>
  <Paragraphs>148</Paragraphs>
  <Slides>24</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Aptos</vt:lpstr>
      <vt:lpstr>Arial</vt:lpstr>
      <vt:lpstr>Calibri</vt:lpstr>
      <vt:lpstr>Gallery</vt:lpstr>
      <vt:lpstr>The Open Educational Resources Initiative (OERI) and the Zero Textbook Cost (ZTC) Degree Program</vt:lpstr>
      <vt:lpstr>Event Description</vt:lpstr>
      <vt:lpstr>Overview</vt:lpstr>
      <vt:lpstr>OER and ZTC</vt:lpstr>
      <vt:lpstr>OERI and the ZTC Degree Program</vt:lpstr>
      <vt:lpstr>Existing Curated OER Collections (tinyurl.com/ZTC4CCCs)</vt:lpstr>
      <vt:lpstr>Disciplines Identified as Having No Gaps (Associate Degrees for Transfer)</vt:lpstr>
      <vt:lpstr>Cal-GETC – Area 6</vt:lpstr>
      <vt:lpstr>On-Going Efforts</vt:lpstr>
      <vt:lpstr>What happened?</vt:lpstr>
      <vt:lpstr>December 19 – ZTC 2025 Allocation</vt:lpstr>
      <vt:lpstr>December 19 memo - continued</vt:lpstr>
      <vt:lpstr>Wait a minute…</vt:lpstr>
      <vt:lpstr>January 13, 2025 – Update: ZTC/OER Grants</vt:lpstr>
      <vt:lpstr>Flexibility</vt:lpstr>
      <vt:lpstr>What does this mean for OER Liaisons?</vt:lpstr>
      <vt:lpstr>What does this mean for OERI Discipline Leads?</vt:lpstr>
      <vt:lpstr>What does this mean for the OERI?</vt:lpstr>
      <vt:lpstr>What’s OERI doing now? </vt:lpstr>
      <vt:lpstr>What’s next?</vt:lpstr>
      <vt:lpstr>OER Platform – What do we know?</vt:lpstr>
      <vt:lpstr>What’s next with the OERI?</vt:lpstr>
      <vt:lpstr>More Information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Katie Nash</dc:creator>
  <cp:lastModifiedBy>ASCCC1</cp:lastModifiedBy>
  <cp:revision>62</cp:revision>
  <cp:lastPrinted>2024-09-18T21:18:00Z</cp:lastPrinted>
  <dcterms:created xsi:type="dcterms:W3CDTF">2020-03-05T11:04:57Z</dcterms:created>
  <dcterms:modified xsi:type="dcterms:W3CDTF">2025-02-11T18:46:10Z</dcterms:modified>
</cp:coreProperties>
</file>