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Gill Sans"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ywVwaI6Nz16wD0bG5P61j7QNB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4" autoAdjust="0"/>
  </p:normalViewPr>
  <p:slideViewPr>
    <p:cSldViewPr snapToGrid="0">
      <p:cViewPr varScale="1">
        <p:scale>
          <a:sx n="73" d="100"/>
          <a:sy n="73" d="100"/>
        </p:scale>
        <p:origin x="93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dirty="0">
              <a:solidFill>
                <a:srgbClr val="FF0000"/>
              </a:solidFill>
            </a:endParaRPr>
          </a:p>
        </p:txBody>
      </p:sp>
      <p:sp>
        <p:nvSpPr>
          <p:cNvPr id="94" name="Google Shape;9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Discipline list-servs are used for discipline-specific communications – recruiting Discipline Leads, sharing new resources, matchmaking for projects, etc. </a:t>
            </a:r>
            <a:endParaRPr/>
          </a:p>
        </p:txBody>
      </p:sp>
      <p:sp>
        <p:nvSpPr>
          <p:cNvPr id="159" name="Google Shape;15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ZTC list-serv archives - https://asccc-oeri.org/ztc-listserv-communications/</a:t>
            </a:r>
            <a:endParaRPr/>
          </a:p>
        </p:txBody>
      </p:sp>
      <p:sp>
        <p:nvSpPr>
          <p:cNvPr id="172" name="Google Shape;17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Spring 2025 Expectations: https://asccc-oeri.org/wp-content/uploads/2024/12/OER-Liaisons-Spring-2025-Expectations-Final.pdf</a:t>
            </a:r>
            <a:endParaRPr/>
          </a:p>
          <a:p>
            <a:pPr marL="0" lvl="0" indent="0" algn="l" rtl="0">
              <a:lnSpc>
                <a:spcPct val="100000"/>
              </a:lnSpc>
              <a:spcBef>
                <a:spcPts val="0"/>
              </a:spcBef>
              <a:spcAft>
                <a:spcPts val="0"/>
              </a:spcAft>
              <a:buSzPts val="1400"/>
              <a:buNone/>
            </a:pPr>
            <a:r>
              <a:rPr lang="en-US"/>
              <a:t>Tracking sheet:</a:t>
            </a:r>
            <a:endParaRPr/>
          </a:p>
          <a:p>
            <a:pPr marL="0" lvl="0" indent="0" algn="l" rtl="0">
              <a:lnSpc>
                <a:spcPct val="100000"/>
              </a:lnSpc>
              <a:spcBef>
                <a:spcPts val="0"/>
              </a:spcBef>
              <a:spcAft>
                <a:spcPts val="0"/>
              </a:spcAft>
              <a:buSzPts val="1400"/>
              <a:buNone/>
            </a:pPr>
            <a:r>
              <a:rPr lang="en-US"/>
              <a:t>https://docs.google.com/spreadsheets/d/1csVLaWbHftIwfUDcl7MjWgMJeytd5DmHTvg8FSZAdZI/edit?gid=52749986#gid=52749986</a:t>
            </a:r>
            <a:endParaRPr/>
          </a:p>
        </p:txBody>
      </p:sp>
      <p:sp>
        <p:nvSpPr>
          <p:cNvPr id="178" name="Google Shape;178;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 OERI’s role is not to explain or justify the actions of the CCCCO. Regarding #1 – many, if not most, colleges did not receive the funds they requested following the Collaboration Cohort process and the same is true of those trying to access Acceleration II funds. The CCCCO has emphasized the flexibility associated with the new allocation. </a:t>
            </a:r>
            <a:endParaRPr/>
          </a:p>
        </p:txBody>
      </p:sp>
      <p:sp>
        <p:nvSpPr>
          <p:cNvPr id="199" name="Google Shape;19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What can OERI do for you? This is the most important part of this slide – we have a sense of the systemwide needs – but we need to hear from the colleges. </a:t>
            </a:r>
            <a:endParaRPr/>
          </a:p>
        </p:txBody>
      </p:sp>
      <p:sp>
        <p:nvSpPr>
          <p:cNvPr id="206" name="Google Shape;20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IMTF is about all costs – getting course materials to zero is just one element. The OER platform work is supposed to move quickly. As elements of the discussion are made public, the OERI will work get your input and ideas. </a:t>
            </a:r>
            <a:endParaRPr/>
          </a:p>
          <a:p>
            <a:pPr marL="457200" marR="0" lvl="0" indent="-228600" algn="l" rtl="0">
              <a:lnSpc>
                <a:spcPct val="100000"/>
              </a:lnSpc>
              <a:spcBef>
                <a:spcPts val="0"/>
              </a:spcBef>
              <a:spcAft>
                <a:spcPts val="0"/>
              </a:spcAft>
              <a:buSzPts val="1400"/>
              <a:buNone/>
            </a:pPr>
            <a:r>
              <a:rPr lang="en-US"/>
              <a:t>IMTF Recommendations - https://www.cccco.edu/About-Us/Chancellors-Office/Divisions/Educational-Services-and-Support/burden-free-instructional-materials/bfim-taskforce</a:t>
            </a:r>
            <a:endParaRPr/>
          </a:p>
        </p:txBody>
      </p:sp>
      <p:sp>
        <p:nvSpPr>
          <p:cNvPr id="213" name="Google Shape;21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is a slide from the fall – none of this has changed. https://leginfo.legislature.ca.gov/faces/codes_displaySection.xhtml?sectionNum=66406.9.&amp;lawCode=EDC</a:t>
            </a:r>
            <a:endParaRPr/>
          </a:p>
        </p:txBody>
      </p:sp>
      <p:sp>
        <p:nvSpPr>
          <p:cNvPr id="220" name="Google Shape;22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3" name="Google Shape;10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0" name="Google Shape;25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5" name="Google Shape;14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2" name="Google Shape;15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0"/>
        <p:cNvGrpSpPr/>
        <p:nvPr/>
      </p:nvGrpSpPr>
      <p:grpSpPr>
        <a:xfrm>
          <a:off x="0" y="0"/>
          <a:ext cx="0" cy="0"/>
          <a:chOff x="0" y="0"/>
          <a:chExt cx="0" cy="0"/>
        </a:xfrm>
      </p:grpSpPr>
      <p:sp>
        <p:nvSpPr>
          <p:cNvPr id="81" name="Google Shape;81;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2" name="Google Shape;82;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84" name="Google Shape;84;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61"/>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7"/>
        <p:cNvGrpSpPr/>
        <p:nvPr/>
      </p:nvGrpSpPr>
      <p:grpSpPr>
        <a:xfrm>
          <a:off x="0" y="0"/>
          <a:ext cx="0" cy="0"/>
          <a:chOff x="0" y="0"/>
          <a:chExt cx="0" cy="0"/>
        </a:xfrm>
      </p:grpSpPr>
      <p:sp>
        <p:nvSpPr>
          <p:cNvPr id="88" name="Google Shape;88;p62"/>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9" name="Google Shape;89;p6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91" name="Google Shape;91;p62"/>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21"/>
        <p:cNvGrpSpPr/>
        <p:nvPr/>
      </p:nvGrpSpPr>
      <p:grpSpPr>
        <a:xfrm>
          <a:off x="0" y="0"/>
          <a:ext cx="0" cy="0"/>
          <a:chOff x="0" y="0"/>
          <a:chExt cx="0" cy="0"/>
        </a:xfrm>
      </p:grpSpPr>
      <p:pic>
        <p:nvPicPr>
          <p:cNvPr id="22" name="Google Shape;22;p60"/>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3" name="Google Shape;23;p60"/>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0"/>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25" name="Google Shape;25;p60"/>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6" name="Google Shape;26;p60"/>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7"/>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27"/>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27"/>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27"/>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5" name="Google Shape;35;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8" name="Google Shape;38;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0"/>
        <p:cNvGrpSpPr/>
        <p:nvPr/>
      </p:nvGrpSpPr>
      <p:grpSpPr>
        <a:xfrm>
          <a:off x="0" y="0"/>
          <a:ext cx="0" cy="0"/>
          <a:chOff x="0" y="0"/>
          <a:chExt cx="0" cy="0"/>
        </a:xfrm>
      </p:grpSpPr>
      <p:sp>
        <p:nvSpPr>
          <p:cNvPr id="41" name="Google Shape;41;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2" name="Google Shape;42;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3" name="Google Shape;43;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48"/>
        <p:cNvGrpSpPr/>
        <p:nvPr/>
      </p:nvGrpSpPr>
      <p:grpSpPr>
        <a:xfrm>
          <a:off x="0" y="0"/>
          <a:ext cx="0" cy="0"/>
          <a:chOff x="0" y="0"/>
          <a:chExt cx="0" cy="0"/>
        </a:xfrm>
      </p:grpSpPr>
      <p:sp>
        <p:nvSpPr>
          <p:cNvPr id="49" name="Google Shape;49;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0" name="Google Shape;50;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51" name="Google Shape;51;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54" name="Google Shape;54;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56"/>
        <p:cNvGrpSpPr/>
        <p:nvPr/>
      </p:nvGrpSpPr>
      <p:grpSpPr>
        <a:xfrm>
          <a:off x="0" y="0"/>
          <a:ext cx="0" cy="0"/>
          <a:chOff x="0" y="0"/>
          <a:chExt cx="0" cy="0"/>
        </a:xfrm>
      </p:grpSpPr>
      <p:sp>
        <p:nvSpPr>
          <p:cNvPr id="57" name="Google Shape;57;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8" name="Google Shape;58;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59" name="Google Shape;59;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a:spLocks noGrp="1"/>
          </p:cNvSpPr>
          <p:nvPr>
            <p:ph type="pic" idx="2"/>
          </p:nvPr>
        </p:nvSpPr>
        <p:spPr>
          <a:xfrm>
            <a:off x="5449305" y="797578"/>
            <a:ext cx="2841836" cy="5248677"/>
          </a:xfrm>
          <a:prstGeom prst="rect">
            <a:avLst/>
          </a:prstGeom>
          <a:solidFill>
            <a:srgbClr val="D8D8D8"/>
          </a:solidFill>
          <a:ln>
            <a:noFill/>
          </a:ln>
        </p:spPr>
      </p:sp>
      <p:sp>
        <p:nvSpPr>
          <p:cNvPr id="61" name="Google Shape;61;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62" name="Google Shape;62;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64"/>
        <p:cNvGrpSpPr/>
        <p:nvPr/>
      </p:nvGrpSpPr>
      <p:grpSpPr>
        <a:xfrm>
          <a:off x="0" y="0"/>
          <a:ext cx="0" cy="0"/>
          <a:chOff x="0" y="0"/>
          <a:chExt cx="0" cy="0"/>
        </a:xfrm>
      </p:grpSpPr>
      <p:cxnSp>
        <p:nvCxnSpPr>
          <p:cNvPr id="65" name="Google Shape;65;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66" name="Google Shape;66;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7" name="Google Shape;67;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8" name="Google Shape;68;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71"/>
        <p:cNvGrpSpPr/>
        <p:nvPr/>
      </p:nvGrpSpPr>
      <p:grpSpPr>
        <a:xfrm>
          <a:off x="0" y="0"/>
          <a:ext cx="0" cy="0"/>
          <a:chOff x="0" y="0"/>
          <a:chExt cx="0" cy="0"/>
        </a:xfrm>
      </p:grpSpPr>
      <p:cxnSp>
        <p:nvCxnSpPr>
          <p:cNvPr id="72" name="Google Shape;72;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73" name="Google Shape;73;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4" name="Google Shape;74;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6" name="Google Shape;76;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asccc.org/resourc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ccconlineed.instructure.com/enroll/7RJL33"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asccc-oeri.org/oer-and-zt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asccc-oeri.org/ztc-listserv-communica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unsplash.com/photos/St4qInZrYC4?utm_source=unsplash&amp;utm_medium=referral&amp;utm_content=creditCopyText" TargetMode="External"/><Relationship Id="rId4" Type="http://schemas.openxmlformats.org/officeDocument/2006/relationships/hyperlink" Target="https://unsplash.com/@blnk_kanvas?utm_source=unsplash&amp;utm_medium=referral&amp;utm_content=creditCopyTex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burden-free-instructional-materials/bfim-taskforc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leginfo.legislature.ca.gov/faces/codes_displaySection.xhtml?sectionNum=66406.9.&amp;lawCode=EDC" TargetMode="External"/><Relationship Id="rId4" Type="http://schemas.openxmlformats.org/officeDocument/2006/relationships/hyperlink" Target="https://www.cccco.edu/-/media/CCCCO-Website/docs/regulatory-action/prop-reg-text-for-burden-free-access-9-6-2024-a11y.pdf?la=en&amp;hash=72267C45F417C25E9581441BB45CBB6548C24B4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6406.9.&amp;lawCode=EDC"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sccc-oeri.org/open-educational-resources-by-disciplin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asccc-oeri.org/open-educational-resources-by-c-i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asccc-oeri.org/about-u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s/photos/goal?utm_source=unsplash&amp;utm_medium=referral&amp;utm_content=creditCopyText" TargetMode="External"/><Relationship Id="rId4" Type="http://schemas.openxmlformats.org/officeDocument/2006/relationships/hyperlink" Target="https://unsplash.com/@markuswinkler?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sccc-oeri.org/asccc-oeri-discipline-lead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 OER Liaisons!</a:t>
            </a:r>
            <a:endParaRPr sz="4800">
              <a:latin typeface="Arial"/>
              <a:ea typeface="Arial"/>
              <a:cs typeface="Arial"/>
              <a:sym typeface="Arial"/>
            </a:endParaRPr>
          </a:p>
        </p:txBody>
      </p:sp>
      <p:sp>
        <p:nvSpPr>
          <p:cNvPr id="97" name="Google Shape;97;p1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sz="2400"/>
              <a:t>On behalf of the ASCCC OERI, we are pleased to have you here for one of our term “kick-offs”.</a:t>
            </a:r>
            <a:endParaRPr sz="240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a:t>If you are not already muted, please mute yourself upon arrival. As this is set up as a meeting, we will be able to have an actual discussion – but we need all those who are not speaking to be muted.</a:t>
            </a:r>
            <a:endParaRPr/>
          </a:p>
          <a:p>
            <a:pPr marL="171446" lvl="0" indent="-171446" algn="l" rtl="0">
              <a:lnSpc>
                <a:spcPct val="120000"/>
              </a:lnSpc>
              <a:spcBef>
                <a:spcPts val="750"/>
              </a:spcBef>
              <a:spcAft>
                <a:spcPts val="0"/>
              </a:spcAft>
              <a:buSzPts val="2400"/>
              <a:buChar char="•"/>
            </a:pPr>
            <a:r>
              <a:rPr lang="en-US" sz="2400"/>
              <a:t>You are also encouraged to use the “chat” feature.</a:t>
            </a:r>
            <a:endParaRPr/>
          </a:p>
          <a:p>
            <a:pPr marL="171446" lvl="0" indent="-69846" algn="l" rtl="0">
              <a:lnSpc>
                <a:spcPct val="120000"/>
              </a:lnSpc>
              <a:spcBef>
                <a:spcPts val="750"/>
              </a:spcBef>
              <a:spcAft>
                <a:spcPts val="0"/>
              </a:spcAft>
              <a:buSzPts val="1600"/>
              <a:buNone/>
            </a:pPr>
            <a:endParaRPr/>
          </a:p>
          <a:p>
            <a:pPr marL="171446" lvl="0" indent="-171446" algn="l" rtl="0">
              <a:lnSpc>
                <a:spcPct val="120000"/>
              </a:lnSpc>
              <a:spcBef>
                <a:spcPts val="750"/>
              </a:spcBef>
              <a:spcAft>
                <a:spcPts val="0"/>
              </a:spcAft>
              <a:buSzPts val="1600"/>
              <a:buNone/>
            </a:pPr>
            <a:endParaRPr/>
          </a:p>
        </p:txBody>
      </p:sp>
      <p:pic>
        <p:nvPicPr>
          <p:cNvPr id="99" name="Google Shape;99;p15" descr="Screenshot of the Zoom tool bar when in a meeting. Icon of a microphone showing that the user is muted and a no-camera icon."/>
          <p:cNvPicPr preferRelativeResize="0"/>
          <p:nvPr/>
        </p:nvPicPr>
        <p:blipFill rotWithShape="1">
          <a:blip r:embed="rId3">
            <a:alphaModFix/>
          </a:blip>
          <a:srcRect/>
          <a:stretch/>
        </p:blipFill>
        <p:spPr>
          <a:xfrm>
            <a:off x="1088686" y="6045285"/>
            <a:ext cx="2755900" cy="647700"/>
          </a:xfrm>
          <a:prstGeom prst="rect">
            <a:avLst/>
          </a:prstGeom>
          <a:noFill/>
          <a:ln>
            <a:noFill/>
          </a:ln>
        </p:spPr>
      </p:pic>
      <p:pic>
        <p:nvPicPr>
          <p:cNvPr id="98" name="Google Shape;98;p15" descr="Welcome chat screenshot from Zoom"/>
          <p:cNvPicPr preferRelativeResize="0"/>
          <p:nvPr/>
        </p:nvPicPr>
        <p:blipFill rotWithShape="1">
          <a:blip r:embed="rId4">
            <a:alphaModFix/>
          </a:blip>
          <a:srcRect/>
          <a:stretch/>
        </p:blipFill>
        <p:spPr>
          <a:xfrm>
            <a:off x="5897501" y="5924625"/>
            <a:ext cx="2616200" cy="88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ASCCC.org &gt; Resources</a:t>
            </a:r>
            <a:endParaRPr/>
          </a:p>
        </p:txBody>
      </p:sp>
      <p:sp>
        <p:nvSpPr>
          <p:cNvPr id="162" name="Google Shape;162;p4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u="sng">
                <a:solidFill>
                  <a:schemeClr val="hlink"/>
                </a:solidFill>
                <a:hlinkClick r:id="rId3"/>
              </a:rPr>
              <a:t>https://www.asccc.org/resources</a:t>
            </a:r>
            <a:r>
              <a:rPr lang="en-US" sz="1800"/>
              <a:t> &gt; Subscribe to Listservs</a:t>
            </a:r>
            <a:endParaRPr/>
          </a:p>
          <a:p>
            <a:pPr marL="457200" lvl="0" indent="-228600" algn="l" rtl="0">
              <a:lnSpc>
                <a:spcPct val="120000"/>
              </a:lnSpc>
              <a:spcBef>
                <a:spcPts val="750"/>
              </a:spcBef>
              <a:spcAft>
                <a:spcPts val="0"/>
              </a:spcAft>
              <a:buSzPts val="1600"/>
              <a:buNone/>
            </a:pPr>
            <a:endParaRPr/>
          </a:p>
        </p:txBody>
      </p:sp>
      <p:pic>
        <p:nvPicPr>
          <p:cNvPr id="163" name="Google Shape;163;p44" descr="Screenshot of the ASCCC listserv list."/>
          <p:cNvPicPr preferRelativeResize="0"/>
          <p:nvPr/>
        </p:nvPicPr>
        <p:blipFill rotWithShape="1">
          <a:blip r:embed="rId4">
            <a:alphaModFix/>
          </a:blip>
          <a:srcRect/>
          <a:stretch/>
        </p:blipFill>
        <p:spPr>
          <a:xfrm>
            <a:off x="879914" y="2816314"/>
            <a:ext cx="7620000" cy="647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Canvas Course</a:t>
            </a:r>
            <a:endParaRPr/>
          </a:p>
        </p:txBody>
      </p:sp>
      <p:sp>
        <p:nvSpPr>
          <p:cNvPr id="169" name="Google Shape;169;p4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Although we are no longer adding content to the course, we do use it for communication – and we populate its calendar with our events. </a:t>
            </a:r>
            <a:endParaRPr/>
          </a:p>
          <a:p>
            <a:pPr marL="457200" lvl="0" indent="-330200" algn="l" rtl="0">
              <a:lnSpc>
                <a:spcPct val="120000"/>
              </a:lnSpc>
              <a:spcBef>
                <a:spcPts val="750"/>
              </a:spcBef>
              <a:spcAft>
                <a:spcPts val="0"/>
              </a:spcAft>
              <a:buSzPts val="1600"/>
              <a:buChar char="•"/>
            </a:pPr>
            <a:r>
              <a:rPr lang="en-US" sz="2000"/>
              <a:t>Self-enroll at</a:t>
            </a:r>
            <a:r>
              <a:rPr lang="en-US" sz="2000" b="1"/>
              <a:t>: </a:t>
            </a:r>
            <a:r>
              <a:rPr lang="en-US" sz="2000" b="1" u="sng">
                <a:solidFill>
                  <a:schemeClr val="hlink"/>
                </a:solidFill>
                <a:hlinkClick r:id="rId3"/>
              </a:rPr>
              <a:t>https://ccconlineed.instructure.com/enroll/7RJL33. </a:t>
            </a:r>
            <a:endParaRPr sz="2000" b="1"/>
          </a:p>
          <a:p>
            <a:pPr marL="457200" lvl="0" indent="-330200" algn="l" rtl="0">
              <a:lnSpc>
                <a:spcPct val="120000"/>
              </a:lnSpc>
              <a:spcBef>
                <a:spcPts val="750"/>
              </a:spcBef>
              <a:spcAft>
                <a:spcPts val="0"/>
              </a:spcAft>
              <a:buSzPts val="1600"/>
              <a:buChar char="•"/>
            </a:pPr>
            <a:r>
              <a:rPr lang="en-US" sz="2000"/>
              <a:t>"Enrollment" is necessary to receive communications.</a:t>
            </a:r>
            <a:endParaRPr/>
          </a:p>
          <a:p>
            <a:pPr marL="457200" lvl="0" indent="-330200" algn="l" rtl="0">
              <a:lnSpc>
                <a:spcPct val="120000"/>
              </a:lnSpc>
              <a:spcBef>
                <a:spcPts val="750"/>
              </a:spcBef>
              <a:spcAft>
                <a:spcPts val="0"/>
              </a:spcAft>
              <a:buSzPts val="1600"/>
              <a:buChar char="•"/>
            </a:pPr>
            <a:r>
              <a:rPr lang="en-US" sz="2000"/>
              <a:t>Direct access via: </a:t>
            </a:r>
            <a:r>
              <a:rPr lang="en-US" sz="2000" b="1"/>
              <a:t>tinyurl.com/ASCCC-OpenEd</a:t>
            </a:r>
            <a:endParaRPr sz="2000"/>
          </a:p>
          <a:p>
            <a:pPr marL="457200" lvl="0" indent="-228600" algn="l" rtl="0">
              <a:lnSpc>
                <a:spcPct val="120000"/>
              </a:lnSpc>
              <a:spcBef>
                <a:spcPts val="750"/>
              </a:spcBef>
              <a:spcAft>
                <a:spcPts val="0"/>
              </a:spcAft>
              <a:buSzPts val="1600"/>
              <a:buNone/>
            </a:pPr>
            <a:endParaRPr sz="2000"/>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ASCCC-OERI.org</a:t>
            </a:r>
            <a:endParaRPr sz="4400">
              <a:latin typeface="Arial"/>
              <a:ea typeface="Arial"/>
              <a:cs typeface="Arial"/>
              <a:sym typeface="Arial"/>
            </a:endParaRPr>
          </a:p>
        </p:txBody>
      </p:sp>
      <p:sp>
        <p:nvSpPr>
          <p:cNvPr id="175" name="Google Shape;175;p46"/>
          <p:cNvSpPr txBox="1">
            <a:spLocks noGrp="1"/>
          </p:cNvSpPr>
          <p:nvPr>
            <p:ph type="body" idx="1"/>
          </p:nvPr>
        </p:nvSpPr>
        <p:spPr>
          <a:xfrm>
            <a:off x="624850" y="2015723"/>
            <a:ext cx="7666200" cy="4707600"/>
          </a:xfrm>
          <a:prstGeom prst="rect">
            <a:avLst/>
          </a:prstGeom>
          <a:noFill/>
          <a:ln>
            <a:noFill/>
          </a:ln>
        </p:spPr>
        <p:txBody>
          <a:bodyPr spcFirstLastPara="1" wrap="square" lIns="91425" tIns="45700" rIns="91425" bIns="45700" anchor="t" anchorCtr="0">
            <a:normAutofit lnSpcReduction="10000"/>
          </a:bodyPr>
          <a:lstStyle/>
          <a:p>
            <a:pPr marL="514337" lvl="1" indent="-182876" algn="l" rtl="0">
              <a:lnSpc>
                <a:spcPct val="110000"/>
              </a:lnSpc>
              <a:spcBef>
                <a:spcPts val="375"/>
              </a:spcBef>
              <a:spcAft>
                <a:spcPts val="0"/>
              </a:spcAft>
              <a:buSzPts val="2400"/>
              <a:buChar char="•"/>
            </a:pPr>
            <a:r>
              <a:rPr lang="en-US" sz="2400">
                <a:latin typeface="Arial"/>
                <a:ea typeface="Arial"/>
                <a:cs typeface="Arial"/>
                <a:sym typeface="Arial"/>
              </a:rPr>
              <a:t>Your go-to for everything (we hope)</a:t>
            </a:r>
            <a:endParaRPr/>
          </a:p>
          <a:p>
            <a:pPr marL="514337" lvl="1" indent="-182876" algn="l" rtl="0">
              <a:lnSpc>
                <a:spcPct val="110000"/>
              </a:lnSpc>
              <a:spcBef>
                <a:spcPts val="375"/>
              </a:spcBef>
              <a:spcAft>
                <a:spcPts val="0"/>
              </a:spcAft>
              <a:buSzPts val="2400"/>
              <a:buChar char="•"/>
            </a:pPr>
            <a:r>
              <a:rPr lang="en-US" sz="2400">
                <a:latin typeface="Arial"/>
                <a:ea typeface="Arial"/>
                <a:cs typeface="Arial"/>
                <a:sym typeface="Arial"/>
              </a:rPr>
              <a:t>Updated regularly</a:t>
            </a:r>
            <a:endParaRPr/>
          </a:p>
          <a:p>
            <a:pPr marL="514337" lvl="1" indent="-182876" algn="l" rtl="0">
              <a:lnSpc>
                <a:spcPct val="110000"/>
              </a:lnSpc>
              <a:spcBef>
                <a:spcPts val="375"/>
              </a:spcBef>
              <a:spcAft>
                <a:spcPts val="0"/>
              </a:spcAft>
              <a:buSzPts val="2400"/>
              <a:buChar char="•"/>
            </a:pPr>
            <a:r>
              <a:rPr lang="en-US" sz="2400">
                <a:latin typeface="Arial"/>
                <a:ea typeface="Arial"/>
                <a:cs typeface="Arial"/>
                <a:sym typeface="Arial"/>
              </a:rPr>
              <a:t>Archives of webinars and newsletters </a:t>
            </a:r>
            <a:endParaRPr/>
          </a:p>
          <a:p>
            <a:pPr marL="514337" lvl="1" indent="-182876" algn="l" rtl="0">
              <a:lnSpc>
                <a:spcPct val="110000"/>
              </a:lnSpc>
              <a:spcBef>
                <a:spcPts val="375"/>
              </a:spcBef>
              <a:spcAft>
                <a:spcPts val="0"/>
              </a:spcAft>
              <a:buSzPts val="2400"/>
              <a:buChar char="•"/>
            </a:pPr>
            <a:r>
              <a:rPr lang="en-US" sz="2400">
                <a:latin typeface="Arial"/>
                <a:ea typeface="Arial"/>
                <a:cs typeface="Arial"/>
                <a:sym typeface="Arial"/>
              </a:rPr>
              <a:t>Curated Collections – by discipline, TMC, GE</a:t>
            </a:r>
            <a:endParaRPr/>
          </a:p>
          <a:p>
            <a:pPr marL="514337" lvl="1" indent="-182876" algn="l" rtl="0">
              <a:lnSpc>
                <a:spcPct val="110000"/>
              </a:lnSpc>
              <a:spcBef>
                <a:spcPts val="375"/>
              </a:spcBef>
              <a:spcAft>
                <a:spcPts val="0"/>
              </a:spcAft>
              <a:buSzPts val="2400"/>
              <a:buChar char="•"/>
            </a:pPr>
            <a:r>
              <a:rPr lang="en-US" sz="2400" u="sng">
                <a:solidFill>
                  <a:schemeClr val="hlink"/>
                </a:solidFill>
                <a:latin typeface="Arial"/>
                <a:ea typeface="Arial"/>
                <a:cs typeface="Arial"/>
                <a:sym typeface="Arial"/>
                <a:hlinkClick r:id="rId3"/>
              </a:rPr>
              <a:t>OER and ZTC</a:t>
            </a:r>
            <a:r>
              <a:rPr lang="en-US" sz="2400">
                <a:latin typeface="Arial"/>
                <a:ea typeface="Arial"/>
                <a:cs typeface="Arial"/>
                <a:sym typeface="Arial"/>
              </a:rPr>
              <a:t> – (</a:t>
            </a:r>
            <a:r>
              <a:rPr lang="en-US" sz="2400"/>
              <a:t>tinyurl.com/OER4ZTC)</a:t>
            </a:r>
            <a:endParaRPr/>
          </a:p>
          <a:p>
            <a:pPr marL="971537" lvl="2" indent="-182876" algn="l" rtl="0">
              <a:lnSpc>
                <a:spcPct val="110000"/>
              </a:lnSpc>
              <a:spcBef>
                <a:spcPts val="375"/>
              </a:spcBef>
              <a:spcAft>
                <a:spcPts val="0"/>
              </a:spcAft>
              <a:buSzPts val="2400"/>
              <a:buChar char="•"/>
            </a:pPr>
            <a:r>
              <a:rPr lang="en-US" sz="2200">
                <a:latin typeface="Arial"/>
                <a:ea typeface="Arial"/>
                <a:cs typeface="Arial"/>
                <a:sym typeface="Arial"/>
              </a:rPr>
              <a:t>Everything available can be found under “The ZTC Degree Program”</a:t>
            </a:r>
            <a:endParaRPr/>
          </a:p>
          <a:p>
            <a:pPr marL="971537" lvl="2" indent="-182876" algn="l" rtl="0">
              <a:lnSpc>
                <a:spcPct val="110000"/>
              </a:lnSpc>
              <a:spcBef>
                <a:spcPts val="375"/>
              </a:spcBef>
              <a:spcAft>
                <a:spcPts val="0"/>
              </a:spcAft>
              <a:buSzPts val="2400"/>
              <a:buChar char="•"/>
            </a:pPr>
            <a:r>
              <a:rPr lang="en-US" sz="2200">
                <a:latin typeface="Arial"/>
                <a:ea typeface="Arial"/>
                <a:cs typeface="Arial"/>
                <a:sym typeface="Arial"/>
              </a:rPr>
              <a:t>Scroll to the bottom of the main page for information on existing ZTC pathways</a:t>
            </a:r>
            <a:endParaRPr/>
          </a:p>
          <a:p>
            <a:pPr marL="971537" lvl="2" indent="-182876" algn="l" rtl="0">
              <a:lnSpc>
                <a:spcPct val="110000"/>
              </a:lnSpc>
              <a:spcBef>
                <a:spcPts val="375"/>
              </a:spcBef>
              <a:spcAft>
                <a:spcPts val="0"/>
              </a:spcAft>
              <a:buSzPts val="2400"/>
              <a:buChar char="•"/>
            </a:pPr>
            <a:r>
              <a:rPr lang="en-US" sz="2200" u="sng">
                <a:solidFill>
                  <a:schemeClr val="hlink"/>
                </a:solidFill>
                <a:latin typeface="Arial"/>
                <a:ea typeface="Arial"/>
                <a:cs typeface="Arial"/>
                <a:sym typeface="Arial"/>
                <a:hlinkClick r:id="rId4"/>
              </a:rPr>
              <a:t>Archived ZTC list-serv messages</a:t>
            </a:r>
            <a:r>
              <a:rPr lang="en-US" sz="2200">
                <a:latin typeface="Arial"/>
                <a:ea typeface="Arial"/>
                <a:cs typeface="Arial"/>
                <a:sym typeface="Arial"/>
              </a:rPr>
              <a:t> (https://tinyurl.com/ZTCList)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Spring 2025 OERL Expectations </a:t>
            </a:r>
            <a:endParaRPr sz="4400">
              <a:latin typeface="Arial"/>
              <a:ea typeface="Arial"/>
              <a:cs typeface="Arial"/>
              <a:sym typeface="Arial"/>
            </a:endParaRPr>
          </a:p>
        </p:txBody>
      </p:sp>
      <p:sp>
        <p:nvSpPr>
          <p:cNvPr id="181" name="Google Shape;181;p4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533400" lvl="0" indent="-457200" algn="l" rtl="0">
              <a:lnSpc>
                <a:spcPct val="120000"/>
              </a:lnSpc>
              <a:spcBef>
                <a:spcPts val="750"/>
              </a:spcBef>
              <a:spcAft>
                <a:spcPts val="0"/>
              </a:spcAft>
              <a:buSzPts val="1760"/>
              <a:buFont typeface="Arial"/>
              <a:buAutoNum type="arabicPeriod"/>
            </a:pPr>
            <a:r>
              <a:rPr lang="en-US" sz="2200">
                <a:latin typeface="Arial"/>
                <a:ea typeface="Arial"/>
                <a:cs typeface="Arial"/>
                <a:sym typeface="Arial"/>
              </a:rPr>
              <a:t>Complete – and document – your Spring 2025 OER Liaison activities by Friday, May 9, 2025. </a:t>
            </a:r>
            <a:r>
              <a:rPr lang="en-US" sz="2200"/>
              <a:t>Activities should be tracked throughout the term via the Spring 2025 Liaison Tracking Spreadsheet (</a:t>
            </a:r>
            <a:r>
              <a:rPr lang="en-US" sz="2200">
                <a:solidFill>
                  <a:srgbClr val="000000"/>
                </a:solidFill>
                <a:latin typeface="Arial"/>
                <a:ea typeface="Arial"/>
                <a:cs typeface="Arial"/>
                <a:sym typeface="Arial"/>
              </a:rPr>
              <a:t>tinyurl.com/OERL-2025S</a:t>
            </a:r>
            <a:r>
              <a:rPr lang="en-US" sz="2200"/>
              <a:t> )</a:t>
            </a:r>
            <a:endParaRPr/>
          </a:p>
          <a:p>
            <a:pPr marL="533400" lvl="0" indent="-457200" algn="l" rtl="0">
              <a:lnSpc>
                <a:spcPct val="120000"/>
              </a:lnSpc>
              <a:spcBef>
                <a:spcPts val="750"/>
              </a:spcBef>
              <a:spcAft>
                <a:spcPts val="0"/>
              </a:spcAft>
              <a:buSzPts val="1760"/>
              <a:buFont typeface="Arial"/>
              <a:buAutoNum type="arabicPeriod"/>
            </a:pPr>
            <a:r>
              <a:rPr lang="en-US" sz="2200"/>
              <a:t>Attend an OER Liaison Fall 2024 Kick-Off.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Expectations (continued)</a:t>
            </a:r>
            <a:endParaRPr sz="4400">
              <a:latin typeface="Arial"/>
              <a:ea typeface="Arial"/>
              <a:cs typeface="Arial"/>
              <a:sym typeface="Arial"/>
            </a:endParaRPr>
          </a:p>
        </p:txBody>
      </p:sp>
      <p:sp>
        <p:nvSpPr>
          <p:cNvPr id="187" name="Google Shape;187;p4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457200" marR="411480" lvl="0" indent="-457200" algn="l" rtl="0">
              <a:lnSpc>
                <a:spcPct val="100000"/>
              </a:lnSpc>
              <a:spcBef>
                <a:spcPts val="750"/>
              </a:spcBef>
              <a:spcAft>
                <a:spcPts val="0"/>
              </a:spcAft>
              <a:buSzPts val="1650"/>
              <a:buFont typeface="Arial"/>
              <a:buAutoNum type="arabicPeriod" startAt="3"/>
            </a:pPr>
            <a:r>
              <a:rPr lang="en-US" sz="2200">
                <a:latin typeface="Arial"/>
                <a:ea typeface="Arial"/>
                <a:cs typeface="Arial"/>
                <a:sym typeface="Arial"/>
              </a:rPr>
              <a:t>Attend two additional OERI or OERL Events (Webinars or Conversations) during the term, or host one. </a:t>
            </a:r>
            <a:endParaRPr/>
          </a:p>
          <a:p>
            <a:pPr marL="457200" marR="411480" lvl="0" indent="-457200" algn="l" rtl="0">
              <a:lnSpc>
                <a:spcPct val="100000"/>
              </a:lnSpc>
              <a:spcBef>
                <a:spcPts val="750"/>
              </a:spcBef>
              <a:spcAft>
                <a:spcPts val="0"/>
              </a:spcAft>
              <a:buSzPts val="1650"/>
              <a:buFont typeface="Arial"/>
              <a:buAutoNum type="arabicPeriod" startAt="3"/>
            </a:pPr>
            <a:r>
              <a:rPr lang="en-US" sz="2200">
                <a:latin typeface="Arial"/>
                <a:ea typeface="Arial"/>
                <a:cs typeface="Arial"/>
                <a:sym typeface="Arial"/>
              </a:rPr>
              <a:t>Communicate with your local senate and faculty regarding the work of the OERI by forwarding the OERI Newsletter broadly and reaching out to specific faculty and departments as warranted. </a:t>
            </a:r>
            <a:endParaRPr/>
          </a:p>
          <a:p>
            <a:pPr marL="457200" marR="411480" lvl="0" indent="-457200" algn="l" rtl="0">
              <a:lnSpc>
                <a:spcPct val="100000"/>
              </a:lnSpc>
              <a:spcBef>
                <a:spcPts val="750"/>
              </a:spcBef>
              <a:spcAft>
                <a:spcPts val="0"/>
              </a:spcAft>
              <a:buSzPts val="1650"/>
              <a:buFont typeface="Arial"/>
              <a:buAutoNum type="arabicPeriod" startAt="3"/>
            </a:pPr>
            <a:r>
              <a:rPr lang="en-US" sz="2200">
                <a:latin typeface="Arial"/>
                <a:ea typeface="Arial"/>
                <a:cs typeface="Arial"/>
                <a:sym typeface="Arial"/>
              </a:rPr>
              <a:t>Check-in at least twice with an OERI representative to share local needs and issues.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Important</a:t>
            </a:r>
            <a:endParaRPr/>
          </a:p>
        </p:txBody>
      </p:sp>
      <p:sp>
        <p:nvSpPr>
          <p:cNvPr id="193" name="Google Shape;193;p49"/>
          <p:cNvSpPr txBox="1">
            <a:spLocks noGrp="1"/>
          </p:cNvSpPr>
          <p:nvPr>
            <p:ph type="body" idx="1"/>
          </p:nvPr>
        </p:nvSpPr>
        <p:spPr>
          <a:xfrm>
            <a:off x="853440" y="2015735"/>
            <a:ext cx="4223057" cy="4039079"/>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750"/>
              </a:spcBef>
              <a:spcAft>
                <a:spcPts val="0"/>
              </a:spcAft>
              <a:buSzPts val="1600"/>
              <a:buChar char="•"/>
            </a:pPr>
            <a:r>
              <a:rPr lang="en-US" sz="2400"/>
              <a:t>You are our connection to your college.</a:t>
            </a:r>
            <a:endParaRPr/>
          </a:p>
          <a:p>
            <a:pPr marL="457200" lvl="0" indent="-330200" algn="l" rtl="0">
              <a:lnSpc>
                <a:spcPct val="100000"/>
              </a:lnSpc>
              <a:spcBef>
                <a:spcPts val="750"/>
              </a:spcBef>
              <a:spcAft>
                <a:spcPts val="0"/>
              </a:spcAft>
              <a:buSzPts val="1600"/>
              <a:buChar char="•"/>
            </a:pPr>
            <a:r>
              <a:rPr lang="en-US" sz="2400"/>
              <a:t>If you are not able to push communications to your college community as needed, please contact your Regional Representative for assistance.</a:t>
            </a:r>
            <a:endParaRPr/>
          </a:p>
        </p:txBody>
      </p:sp>
      <p:pic>
        <p:nvPicPr>
          <p:cNvPr id="194" name="Google Shape;194;p49" descr="A red rope tied to a tree branch"/>
          <p:cNvPicPr preferRelativeResize="0"/>
          <p:nvPr/>
        </p:nvPicPr>
        <p:blipFill rotWithShape="1">
          <a:blip r:embed="rId3">
            <a:alphaModFix/>
          </a:blip>
          <a:srcRect/>
          <a:stretch/>
        </p:blipFill>
        <p:spPr>
          <a:xfrm>
            <a:off x="5433848" y="2523527"/>
            <a:ext cx="2983624" cy="1989083"/>
          </a:xfrm>
          <a:prstGeom prst="rect">
            <a:avLst/>
          </a:prstGeom>
          <a:noFill/>
          <a:ln>
            <a:noFill/>
          </a:ln>
        </p:spPr>
      </p:pic>
      <p:sp>
        <p:nvSpPr>
          <p:cNvPr id="195" name="Google Shape;195;p49"/>
          <p:cNvSpPr txBox="1"/>
          <p:nvPr/>
        </p:nvSpPr>
        <p:spPr>
          <a:xfrm>
            <a:off x="5596758" y="4754443"/>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Will O</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ZTC Developments</a:t>
            </a:r>
            <a:endParaRPr/>
          </a:p>
        </p:txBody>
      </p:sp>
      <p:sp>
        <p:nvSpPr>
          <p:cNvPr id="202" name="Google Shape;202;p5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584200" lvl="0" indent="-457200" algn="l" rtl="0">
              <a:lnSpc>
                <a:spcPct val="120000"/>
              </a:lnSpc>
              <a:spcBef>
                <a:spcPts val="750"/>
              </a:spcBef>
              <a:spcAft>
                <a:spcPts val="0"/>
              </a:spcAft>
              <a:buSzPts val="1600"/>
              <a:buFont typeface="Arial"/>
              <a:buAutoNum type="arabicPeriod"/>
            </a:pPr>
            <a:r>
              <a:rPr lang="en-US" sz="2000"/>
              <a:t>Many colleges did not receive the funding they sought. (this is a simplification and an understatement)</a:t>
            </a:r>
            <a:endParaRPr/>
          </a:p>
          <a:p>
            <a:pPr marL="584200" lvl="0" indent="-457200" algn="l" rtl="0">
              <a:lnSpc>
                <a:spcPct val="120000"/>
              </a:lnSpc>
              <a:spcBef>
                <a:spcPts val="750"/>
              </a:spcBef>
              <a:spcAft>
                <a:spcPts val="0"/>
              </a:spcAft>
              <a:buSzPts val="1600"/>
              <a:buFont typeface="Arial"/>
              <a:buAutoNum type="arabicPeriod"/>
            </a:pPr>
            <a:r>
              <a:rPr lang="en-US" sz="2000"/>
              <a:t>2025 ZTC Allocation to Colleges</a:t>
            </a:r>
            <a:endParaRPr/>
          </a:p>
          <a:p>
            <a:pPr marL="1041400" lvl="1" indent="-457200" algn="l" rtl="0">
              <a:lnSpc>
                <a:spcPct val="120000"/>
              </a:lnSpc>
              <a:spcBef>
                <a:spcPts val="375"/>
              </a:spcBef>
              <a:spcAft>
                <a:spcPts val="0"/>
              </a:spcAft>
              <a:buSzPts val="1400"/>
              <a:buFont typeface="Arial"/>
              <a:buChar char="•"/>
            </a:pPr>
            <a:r>
              <a:rPr lang="en-US" sz="1800"/>
              <a:t>$320,000 to all degree-granting colleges. If a college has previously received all the funds it sought, these funds are to be used to establish two new pathways. </a:t>
            </a:r>
            <a:endParaRPr/>
          </a:p>
          <a:p>
            <a:pPr marL="1041400" lvl="1" indent="-457200" algn="l" rtl="0">
              <a:lnSpc>
                <a:spcPct val="120000"/>
              </a:lnSpc>
              <a:spcBef>
                <a:spcPts val="375"/>
              </a:spcBef>
              <a:spcAft>
                <a:spcPts val="0"/>
              </a:spcAft>
              <a:buSzPts val="1400"/>
              <a:buFont typeface="Arial"/>
              <a:buChar char="•"/>
            </a:pPr>
            <a:r>
              <a:rPr lang="en-US" sz="1800"/>
              <a:t>If a college has not been ”fully funded”, these funds can be used to compensate.</a:t>
            </a:r>
            <a:endParaRPr/>
          </a:p>
          <a:p>
            <a:pPr marL="584200" lvl="0" indent="-457200" algn="l" rtl="0">
              <a:lnSpc>
                <a:spcPct val="120000"/>
              </a:lnSpc>
              <a:spcBef>
                <a:spcPts val="750"/>
              </a:spcBef>
              <a:spcAft>
                <a:spcPts val="0"/>
              </a:spcAft>
              <a:buSzPts val="1600"/>
              <a:buFont typeface="Arial"/>
              <a:buAutoNum type="arabicPeriod"/>
            </a:pPr>
            <a:r>
              <a:rPr lang="en-US" sz="2000"/>
              <a:t>2025 ZTC Allocation to OERI</a:t>
            </a:r>
            <a:endParaRPr/>
          </a:p>
          <a:p>
            <a:pPr marL="1041400" lvl="1" indent="-457200" algn="l" rtl="0">
              <a:lnSpc>
                <a:spcPct val="120000"/>
              </a:lnSpc>
              <a:spcBef>
                <a:spcPts val="375"/>
              </a:spcBef>
              <a:spcAft>
                <a:spcPts val="0"/>
              </a:spcAft>
              <a:buSzPts val="1400"/>
              <a:buFont typeface="Arial"/>
              <a:buChar char="•"/>
            </a:pPr>
            <a:r>
              <a:rPr lang="en-US" sz="1800"/>
              <a:t>OERI funded for the foreseeable future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OERI and ZTC</a:t>
            </a:r>
            <a:endParaRPr/>
          </a:p>
        </p:txBody>
      </p:sp>
      <p:sp>
        <p:nvSpPr>
          <p:cNvPr id="209" name="Google Shape;209;p51"/>
          <p:cNvSpPr txBox="1">
            <a:spLocks noGrp="1"/>
          </p:cNvSpPr>
          <p:nvPr>
            <p:ph type="body" idx="1"/>
          </p:nvPr>
        </p:nvSpPr>
        <p:spPr>
          <a:xfrm>
            <a:off x="893379" y="2015735"/>
            <a:ext cx="7956331" cy="4039079"/>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000"/>
              <a:t>OERI now has resources to address known needs using a systemwide approach</a:t>
            </a:r>
            <a:endParaRPr/>
          </a:p>
          <a:p>
            <a:pPr marL="914400" lvl="1" indent="-317500" algn="l" rtl="0">
              <a:lnSpc>
                <a:spcPct val="120000"/>
              </a:lnSpc>
              <a:spcBef>
                <a:spcPts val="375"/>
              </a:spcBef>
              <a:spcAft>
                <a:spcPts val="0"/>
              </a:spcAft>
              <a:buSzPts val="1400"/>
              <a:buChar char="•"/>
            </a:pPr>
            <a:r>
              <a:rPr lang="en-US" sz="2000"/>
              <a:t>Homework systems</a:t>
            </a:r>
            <a:endParaRPr/>
          </a:p>
          <a:p>
            <a:pPr marL="914400" lvl="1" indent="-317500" algn="l" rtl="0">
              <a:lnSpc>
                <a:spcPct val="120000"/>
              </a:lnSpc>
              <a:spcBef>
                <a:spcPts val="375"/>
              </a:spcBef>
              <a:spcAft>
                <a:spcPts val="0"/>
              </a:spcAft>
              <a:buSzPts val="1400"/>
              <a:buChar char="•"/>
            </a:pPr>
            <a:r>
              <a:rPr lang="en-US" sz="2000"/>
              <a:t>Increasing the adoptability of available OER</a:t>
            </a:r>
            <a:endParaRPr/>
          </a:p>
          <a:p>
            <a:pPr marL="914400" lvl="1" indent="-317500" algn="l" rtl="0">
              <a:lnSpc>
                <a:spcPct val="120000"/>
              </a:lnSpc>
              <a:spcBef>
                <a:spcPts val="375"/>
              </a:spcBef>
              <a:spcAft>
                <a:spcPts val="0"/>
              </a:spcAft>
              <a:buSzPts val="1400"/>
              <a:buChar char="•"/>
            </a:pPr>
            <a:r>
              <a:rPr lang="en-US" sz="2000"/>
              <a:t>Sustainability</a:t>
            </a:r>
            <a:endParaRPr/>
          </a:p>
          <a:p>
            <a:pPr marL="457200" lvl="0" indent="-330200" algn="l" rtl="0">
              <a:lnSpc>
                <a:spcPct val="120000"/>
              </a:lnSpc>
              <a:spcBef>
                <a:spcPts val="750"/>
              </a:spcBef>
              <a:spcAft>
                <a:spcPts val="0"/>
              </a:spcAft>
              <a:buSzPts val="1600"/>
              <a:buChar char="•"/>
            </a:pPr>
            <a:r>
              <a:rPr lang="en-US" sz="2000"/>
              <a:t>Ideally, we find ways to take burdens off of local OERLs and ZTC leads</a:t>
            </a:r>
            <a:endParaRPr/>
          </a:p>
          <a:p>
            <a:pPr marL="914400" lvl="1" indent="-317500" algn="l" rtl="0">
              <a:lnSpc>
                <a:spcPct val="120000"/>
              </a:lnSpc>
              <a:spcBef>
                <a:spcPts val="375"/>
              </a:spcBef>
              <a:spcAft>
                <a:spcPts val="0"/>
              </a:spcAft>
              <a:buSzPts val="1400"/>
              <a:buChar char="•"/>
            </a:pPr>
            <a:r>
              <a:rPr lang="en-US" sz="2000"/>
              <a:t>Increasing available training</a:t>
            </a:r>
            <a:endParaRPr/>
          </a:p>
          <a:p>
            <a:pPr marL="914400" lvl="1" indent="-317500" algn="l" rtl="0">
              <a:lnSpc>
                <a:spcPct val="120000"/>
              </a:lnSpc>
              <a:spcBef>
                <a:spcPts val="375"/>
              </a:spcBef>
              <a:spcAft>
                <a:spcPts val="0"/>
              </a:spcAft>
              <a:buSzPts val="1400"/>
              <a:buChar char="•"/>
            </a:pPr>
            <a:r>
              <a:rPr lang="en-US" sz="2000"/>
              <a:t>“Train-the-trainer” approach to project management</a:t>
            </a:r>
            <a:endParaRPr/>
          </a:p>
          <a:p>
            <a:pPr marL="457200" lvl="0" indent="-330200" algn="l" rtl="0">
              <a:lnSpc>
                <a:spcPct val="120000"/>
              </a:lnSpc>
              <a:spcBef>
                <a:spcPts val="750"/>
              </a:spcBef>
              <a:spcAft>
                <a:spcPts val="0"/>
              </a:spcAft>
              <a:buSzPts val="1600"/>
              <a:buChar char="•"/>
            </a:pPr>
            <a:r>
              <a:rPr lang="en-US" sz="2200"/>
              <a:t>What can OERI do for you?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Course Cost Transparency</a:t>
            </a:r>
            <a:endParaRPr/>
          </a:p>
        </p:txBody>
      </p:sp>
      <p:sp>
        <p:nvSpPr>
          <p:cNvPr id="216" name="Google Shape;216;p52"/>
          <p:cNvSpPr txBox="1">
            <a:spLocks noGrp="1"/>
          </p:cNvSpPr>
          <p:nvPr>
            <p:ph type="body" idx="1"/>
          </p:nvPr>
        </p:nvSpPr>
        <p:spPr>
          <a:xfrm>
            <a:off x="1088675" y="2015725"/>
            <a:ext cx="7426200" cy="4686600"/>
          </a:xfrm>
          <a:prstGeom prst="rect">
            <a:avLst/>
          </a:prstGeom>
          <a:noFill/>
          <a:ln>
            <a:noFill/>
          </a:ln>
        </p:spPr>
        <p:txBody>
          <a:bodyPr spcFirstLastPara="1" wrap="square" lIns="91425" tIns="45700" rIns="91425" bIns="45700" anchor="t" anchorCtr="0">
            <a:noAutofit/>
          </a:bodyPr>
          <a:lstStyle/>
          <a:p>
            <a:pPr marL="457200" lvl="0" indent="-336550" algn="l" rtl="0">
              <a:lnSpc>
                <a:spcPct val="120000"/>
              </a:lnSpc>
              <a:spcBef>
                <a:spcPts val="750"/>
              </a:spcBef>
              <a:spcAft>
                <a:spcPts val="0"/>
              </a:spcAft>
              <a:buSzPts val="1700"/>
              <a:buChar char="•"/>
            </a:pPr>
            <a:r>
              <a:rPr lang="en-US" sz="1900"/>
              <a:t>(Burden-Free) Instructional Materials Task Force (IMTF) Implementation Committee/Workgroup/Task Force convened</a:t>
            </a:r>
            <a:endParaRPr sz="1700"/>
          </a:p>
          <a:p>
            <a:pPr marL="914400" lvl="1" indent="-317500" algn="l" rtl="0">
              <a:lnSpc>
                <a:spcPct val="120000"/>
              </a:lnSpc>
              <a:spcBef>
                <a:spcPts val="375"/>
              </a:spcBef>
              <a:spcAft>
                <a:spcPts val="0"/>
              </a:spcAft>
              <a:buSzPts val="1400"/>
              <a:buChar char="•"/>
            </a:pPr>
            <a:r>
              <a:rPr lang="en-US" sz="1800" u="sng">
                <a:solidFill>
                  <a:schemeClr val="hlink"/>
                </a:solidFill>
                <a:hlinkClick r:id="rId3"/>
              </a:rPr>
              <a:t>IMTF Recommendations</a:t>
            </a:r>
            <a:endParaRPr sz="1800"/>
          </a:p>
          <a:p>
            <a:pPr marL="914400" lvl="1" indent="-317500" algn="l" rtl="0">
              <a:lnSpc>
                <a:spcPct val="120000"/>
              </a:lnSpc>
              <a:spcBef>
                <a:spcPts val="375"/>
              </a:spcBef>
              <a:spcAft>
                <a:spcPts val="0"/>
              </a:spcAft>
              <a:buSzPts val="1400"/>
              <a:buChar char="•"/>
            </a:pPr>
            <a:r>
              <a:rPr lang="en-US" sz="1800"/>
              <a:t>Establishing workgroup to focus on a request for proposals for an OER platform</a:t>
            </a:r>
            <a:endParaRPr/>
          </a:p>
          <a:p>
            <a:pPr marL="914400" lvl="1" indent="-317500" algn="l" rtl="0">
              <a:lnSpc>
                <a:spcPct val="120000"/>
              </a:lnSpc>
              <a:spcBef>
                <a:spcPts val="375"/>
              </a:spcBef>
              <a:spcAft>
                <a:spcPts val="0"/>
              </a:spcAft>
              <a:buSzPts val="1400"/>
              <a:buChar char="•"/>
            </a:pPr>
            <a:r>
              <a:rPr lang="en-US" sz="1800"/>
              <a:t>Other workgroups focusing on other recommendations – funding/reducing costs, legislation/regulations, systemwide solutions</a:t>
            </a:r>
            <a:endParaRPr/>
          </a:p>
          <a:p>
            <a:pPr marL="457200" marR="0" lvl="0" indent="-349250" algn="l" rtl="0">
              <a:lnSpc>
                <a:spcPct val="115000"/>
              </a:lnSpc>
              <a:spcBef>
                <a:spcPts val="0"/>
              </a:spcBef>
              <a:spcAft>
                <a:spcPts val="0"/>
              </a:spcAft>
              <a:buSzPts val="1900"/>
              <a:buChar char="•"/>
            </a:pPr>
            <a:r>
              <a:rPr lang="en-US" sz="1900">
                <a:latin typeface="Arial"/>
                <a:ea typeface="Arial"/>
                <a:cs typeface="Arial"/>
                <a:sym typeface="Arial"/>
              </a:rPr>
              <a:t>Timeline of Title 5 § 54221. </a:t>
            </a:r>
            <a:r>
              <a:rPr lang="en-US" sz="1900" u="sng">
                <a:solidFill>
                  <a:schemeClr val="hlink"/>
                </a:solidFill>
                <a:latin typeface="Arial"/>
                <a:ea typeface="Arial"/>
                <a:cs typeface="Arial"/>
                <a:sym typeface="Arial"/>
                <a:hlinkClick r:id="rId4"/>
              </a:rPr>
              <a:t>Burden-Free Access to Instructional Materials</a:t>
            </a:r>
            <a:r>
              <a:rPr lang="en-US" sz="1900">
                <a:latin typeface="Arial"/>
                <a:ea typeface="Arial"/>
                <a:cs typeface="Arial"/>
                <a:sym typeface="Arial"/>
              </a:rPr>
              <a:t>. (AKA </a:t>
            </a:r>
            <a:r>
              <a:rPr lang="en-US" sz="1900"/>
              <a:t>Day One Access to Course Materials) unknown</a:t>
            </a:r>
            <a:endParaRPr sz="1700"/>
          </a:p>
          <a:p>
            <a:pPr marL="457200" marR="0" lvl="0" indent="-349250" algn="l" rtl="0">
              <a:lnSpc>
                <a:spcPct val="115000"/>
              </a:lnSpc>
              <a:spcBef>
                <a:spcPts val="1000"/>
              </a:spcBef>
              <a:spcAft>
                <a:spcPts val="0"/>
              </a:spcAft>
              <a:buSzPts val="1900"/>
              <a:buChar char="•"/>
            </a:pPr>
            <a:r>
              <a:rPr lang="en-US" sz="1900" u="sng">
                <a:solidFill>
                  <a:schemeClr val="hlink"/>
                </a:solidFill>
                <a:hlinkClick r:id="rId5"/>
              </a:rPr>
              <a:t>California Education Code 66406.9</a:t>
            </a:r>
            <a:r>
              <a:rPr lang="en-US" sz="1900"/>
              <a:t> – Is your college compliant?</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200">
                <a:latin typeface="Arial"/>
                <a:ea typeface="Arial"/>
                <a:cs typeface="Arial"/>
                <a:sym typeface="Arial"/>
              </a:rPr>
              <a:t>What does </a:t>
            </a:r>
            <a:r>
              <a:rPr lang="en-US" sz="3200" u="sng">
                <a:solidFill>
                  <a:schemeClr val="hlink"/>
                </a:solidFill>
                <a:latin typeface="Arial"/>
                <a:ea typeface="Arial"/>
                <a:cs typeface="Arial"/>
                <a:sym typeface="Arial"/>
                <a:hlinkClick r:id="rId3"/>
              </a:rPr>
              <a:t>California Education Code 66406.9</a:t>
            </a:r>
            <a:r>
              <a:rPr lang="en-US" sz="3200">
                <a:latin typeface="Arial"/>
                <a:ea typeface="Arial"/>
                <a:cs typeface="Arial"/>
                <a:sym typeface="Arial"/>
              </a:rPr>
              <a:t> require as of January 1, 2025?</a:t>
            </a:r>
            <a:endParaRPr/>
          </a:p>
        </p:txBody>
      </p:sp>
      <p:sp>
        <p:nvSpPr>
          <p:cNvPr id="223" name="Google Shape;223;p53"/>
          <p:cNvSpPr txBox="1">
            <a:spLocks noGrp="1"/>
          </p:cNvSpPr>
          <p:nvPr>
            <p:ph type="body" idx="1"/>
          </p:nvPr>
        </p:nvSpPr>
        <p:spPr>
          <a:xfrm>
            <a:off x="1088675" y="2015723"/>
            <a:ext cx="7202400" cy="4946100"/>
          </a:xfrm>
          <a:prstGeom prst="rect">
            <a:avLst/>
          </a:prstGeom>
          <a:noFill/>
          <a:ln>
            <a:noFill/>
          </a:ln>
        </p:spPr>
        <p:txBody>
          <a:bodyPr spcFirstLastPara="1" wrap="square" lIns="91425" tIns="45700" rIns="91425" bIns="45700" anchor="t" anchorCtr="0">
            <a:normAutofit/>
          </a:bodyPr>
          <a:lstStyle/>
          <a:p>
            <a:pPr marL="457200" lvl="0" indent="-338437" algn="l" rtl="0">
              <a:lnSpc>
                <a:spcPct val="120000"/>
              </a:lnSpc>
              <a:spcBef>
                <a:spcPts val="750"/>
              </a:spcBef>
              <a:spcAft>
                <a:spcPts val="0"/>
              </a:spcAft>
              <a:buSzPts val="1730"/>
              <a:buChar char="•"/>
            </a:pPr>
            <a:r>
              <a:rPr lang="en-US" sz="1800"/>
              <a:t>Prominently display, by means that may include a link to a separate internet web page, the estimated costs for each course of all required course materials and fees directly related to those materials, for no less than 40 percent by January 1, 2025, 55 percent by January 1, 2026, 65 percent by January 1, 2027, and 75 percent by January 1, 2028, of the total number of courses on the online campus course schedule for which a faculty member or course instructor has been assigned. </a:t>
            </a:r>
            <a:endParaRPr/>
          </a:p>
          <a:p>
            <a:pPr marL="457200" lvl="0" indent="-338437" algn="l" rtl="0">
              <a:lnSpc>
                <a:spcPct val="120000"/>
              </a:lnSpc>
              <a:spcBef>
                <a:spcPts val="750"/>
              </a:spcBef>
              <a:spcAft>
                <a:spcPts val="0"/>
              </a:spcAft>
              <a:buSzPts val="1730"/>
              <a:buChar char="•"/>
            </a:pPr>
            <a:r>
              <a:rPr lang="en-US" sz="1800"/>
              <a:t>“Course materials” as used in this paragraph includes digital or physical textbooks, devices such as calculators and remote attendance platforms, and software subscriptions.</a:t>
            </a:r>
            <a:endParaRPr/>
          </a:p>
          <a:p>
            <a:pPr marL="457200" lvl="0" indent="-338437" algn="l" rtl="0">
              <a:lnSpc>
                <a:spcPct val="120000"/>
              </a:lnSpc>
              <a:spcBef>
                <a:spcPts val="750"/>
              </a:spcBef>
              <a:spcAft>
                <a:spcPts val="0"/>
              </a:spcAft>
              <a:buSzPts val="1730"/>
              <a:buChar char="•"/>
            </a:pPr>
            <a:r>
              <a:rPr lang="en-US" sz="1800"/>
              <a:t>CCCCO is interpreting this as being limited to the listed elements – but encouraging colleges to focus on everything – all instructional materials - in anticipation of needed clarification.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6"/>
          <p:cNvSpPr txBox="1">
            <a:spLocks noGrp="1"/>
          </p:cNvSpPr>
          <p:nvPr>
            <p:ph type="ctrTitle"/>
          </p:nvPr>
        </p:nvSpPr>
        <p:spPr>
          <a:xfrm>
            <a:off x="1127760" y="1661160"/>
            <a:ext cx="7041459" cy="248824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2800"/>
              <a:buNone/>
            </a:pPr>
            <a:r>
              <a:rPr lang="en-US" sz="4400"/>
              <a:t>ASCCC OERI Spring 2025 OER Liaison Kick-Off</a:t>
            </a:r>
            <a:endParaRPr/>
          </a:p>
        </p:txBody>
      </p:sp>
      <p:sp>
        <p:nvSpPr>
          <p:cNvPr id="106" name="Google Shape;106;p36"/>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20000"/>
              </a:lnSpc>
              <a:spcBef>
                <a:spcPts val="750"/>
              </a:spcBef>
              <a:spcAft>
                <a:spcPts val="0"/>
              </a:spcAft>
              <a:buSzPct val="128000"/>
              <a:buNone/>
            </a:pPr>
            <a:r>
              <a:rPr lang="en-US" sz="2000"/>
              <a:t>Revised January 28, 2025.</a:t>
            </a:r>
            <a:endParaRPr/>
          </a:p>
          <a:p>
            <a:pPr marL="0" lvl="0" indent="0" algn="l" rtl="0">
              <a:lnSpc>
                <a:spcPct val="120000"/>
              </a:lnSpc>
              <a:spcBef>
                <a:spcPts val="750"/>
              </a:spcBef>
              <a:spcAft>
                <a:spcPts val="0"/>
              </a:spcAft>
              <a:buSzPct val="128000"/>
              <a:buNone/>
            </a:pP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28000"/>
              <a:buNone/>
            </a:pPr>
            <a:r>
              <a:rPr lang="en-US" sz="2000"/>
              <a:t>Attribute this slide deck as: </a:t>
            </a:r>
            <a:r>
              <a:rPr lang="en-US" sz="2000" u="sng">
                <a:solidFill>
                  <a:schemeClr val="hlink"/>
                </a:solidFill>
                <a:hlinkClick r:id="rId4"/>
              </a:rPr>
              <a:t>"ASCCC OERI Spring 2025 OERL Kick-Off"</a:t>
            </a:r>
            <a:r>
              <a:rPr lang="en-US" sz="2000"/>
              <a:t> by </a:t>
            </a:r>
            <a:r>
              <a:rPr lang="en-US" sz="2000" u="sng">
                <a:solidFill>
                  <a:schemeClr val="hlink"/>
                </a:solidFill>
                <a:hlinkClick r:id="rId5"/>
              </a:rPr>
              <a:t>ASCCC OERI</a:t>
            </a:r>
            <a:r>
              <a:rPr lang="en-US" sz="2000"/>
              <a:t> is licensed under </a:t>
            </a:r>
            <a:r>
              <a:rPr lang="en-US" sz="2000" u="sng">
                <a:solidFill>
                  <a:schemeClr val="hlink"/>
                </a:solidFill>
                <a:hlinkClick r:id="rId6"/>
              </a:rPr>
              <a:t>CC BY 4.0</a:t>
            </a:r>
            <a:r>
              <a:rPr lang="en-US" sz="2000"/>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 Adoption Data</a:t>
            </a:r>
            <a:endParaRPr/>
          </a:p>
        </p:txBody>
      </p:sp>
      <p:sp>
        <p:nvSpPr>
          <p:cNvPr id="229" name="Google Shape;229;p54"/>
          <p:cNvSpPr txBox="1">
            <a:spLocks noGrp="1"/>
          </p:cNvSpPr>
          <p:nvPr>
            <p:ph type="body" idx="1"/>
          </p:nvPr>
        </p:nvSpPr>
        <p:spPr>
          <a:xfrm>
            <a:off x="1088675" y="2015724"/>
            <a:ext cx="7202400" cy="4621800"/>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115000"/>
              </a:lnSpc>
              <a:spcBef>
                <a:spcPts val="750"/>
              </a:spcBef>
              <a:spcAft>
                <a:spcPts val="0"/>
              </a:spcAft>
              <a:buSzPts val="1800"/>
              <a:buFont typeface="Arial"/>
              <a:buChar char="•"/>
            </a:pPr>
            <a:r>
              <a:rPr lang="en-US" sz="1800">
                <a:latin typeface="Arial"/>
                <a:ea typeface="Arial"/>
                <a:cs typeface="Arial"/>
                <a:sym typeface="Arial"/>
              </a:rPr>
              <a:t>W</a:t>
            </a:r>
            <a:r>
              <a:rPr lang="en-US" sz="1900">
                <a:latin typeface="Arial"/>
                <a:ea typeface="Arial"/>
                <a:cs typeface="Arial"/>
                <a:sym typeface="Arial"/>
              </a:rPr>
              <a:t>e need your help! The OERI has established a simple mechanism for any faculty member to report an OER adoption so that we may gather adoption and minor adaptation data as a component of the ZTC reporting. To report the adoption of a specific resource, please navigate to the </a:t>
            </a:r>
            <a:r>
              <a:rPr lang="en-US" sz="1900" u="sng">
                <a:solidFill>
                  <a:srgbClr val="467886"/>
                </a:solidFill>
                <a:latin typeface="Arial"/>
                <a:ea typeface="Arial"/>
                <a:cs typeface="Arial"/>
                <a:sym typeface="Arial"/>
                <a:hlinkClick r:id="rId3">
                  <a:extLst>
                    <a:ext uri="{A12FA001-AC4F-418D-AE19-62706E023703}">
                      <ahyp:hlinkClr xmlns:ahyp="http://schemas.microsoft.com/office/drawing/2018/hyperlinkcolor" val="tx"/>
                    </a:ext>
                  </a:extLst>
                </a:hlinkClick>
              </a:rPr>
              <a:t>relevant discipline collection</a:t>
            </a:r>
            <a:r>
              <a:rPr lang="en-US" sz="1900">
                <a:latin typeface="Arial"/>
                <a:ea typeface="Arial"/>
                <a:cs typeface="Arial"/>
                <a:sym typeface="Arial"/>
              </a:rPr>
              <a:t> or search for the resource in our </a:t>
            </a:r>
            <a:r>
              <a:rPr lang="en-US" sz="1900" u="sng">
                <a:solidFill>
                  <a:srgbClr val="467886"/>
                </a:solidFill>
                <a:latin typeface="Arial"/>
                <a:ea typeface="Arial"/>
                <a:cs typeface="Arial"/>
                <a:sym typeface="Arial"/>
                <a:hlinkClick r:id="rId4">
                  <a:extLst>
                    <a:ext uri="{A12FA001-AC4F-418D-AE19-62706E023703}">
                      <ahyp:hlinkClr xmlns:ahyp="http://schemas.microsoft.com/office/drawing/2018/hyperlinkcolor" val="tx"/>
                    </a:ext>
                  </a:extLst>
                </a:hlinkClick>
              </a:rPr>
              <a:t>OER by C-ID table</a:t>
            </a:r>
            <a:r>
              <a:rPr lang="en-US" sz="1900">
                <a:latin typeface="Arial"/>
                <a:ea typeface="Arial"/>
                <a:cs typeface="Arial"/>
                <a:sym typeface="Arial"/>
              </a:rPr>
              <a:t>. Each textbook equivalent will have a button that leads to a brief form.</a:t>
            </a:r>
            <a:endParaRPr sz="1900">
              <a:latin typeface="Arial"/>
              <a:ea typeface="Arial"/>
              <a:cs typeface="Arial"/>
              <a:sym typeface="Arial"/>
            </a:endParaRPr>
          </a:p>
          <a:p>
            <a:pPr marL="457200" marR="0" lvl="0" indent="-349250" algn="l" rtl="0">
              <a:lnSpc>
                <a:spcPct val="115000"/>
              </a:lnSpc>
              <a:spcBef>
                <a:spcPts val="1000"/>
              </a:spcBef>
              <a:spcAft>
                <a:spcPts val="0"/>
              </a:spcAft>
              <a:buSzPts val="1900"/>
              <a:buFont typeface="Arial"/>
              <a:buChar char="•"/>
            </a:pPr>
            <a:r>
              <a:rPr lang="en-US" sz="1900">
                <a:latin typeface="Arial"/>
                <a:ea typeface="Arial"/>
                <a:cs typeface="Arial"/>
                <a:sym typeface="Arial"/>
              </a:rPr>
              <a:t>Please share this information widely to help us in our data collection efforts.</a:t>
            </a:r>
            <a:endParaRPr sz="1700"/>
          </a:p>
          <a:p>
            <a:pPr marL="457200" marR="0" lvl="0" indent="-342900" algn="l" rtl="0">
              <a:lnSpc>
                <a:spcPct val="115000"/>
              </a:lnSpc>
              <a:spcBef>
                <a:spcPts val="1950"/>
              </a:spcBef>
              <a:spcAft>
                <a:spcPts val="1000"/>
              </a:spcAft>
              <a:buSzPts val="1800"/>
              <a:buFont typeface="Arial"/>
              <a:buChar char="•"/>
            </a:pPr>
            <a:r>
              <a:rPr lang="en-US" sz="1900">
                <a:latin typeface="Arial"/>
                <a:ea typeface="Arial"/>
                <a:cs typeface="Arial"/>
                <a:sym typeface="Arial"/>
              </a:rPr>
              <a:t>Is the</a:t>
            </a:r>
            <a:r>
              <a:rPr lang="en-US" sz="1800">
                <a:latin typeface="Arial"/>
                <a:ea typeface="Arial"/>
                <a:cs typeface="Arial"/>
                <a:sym typeface="Arial"/>
              </a:rPr>
              <a:t>re a better way to gather these data?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Local Senate Visits</a:t>
            </a:r>
            <a:endParaRPr/>
          </a:p>
        </p:txBody>
      </p:sp>
      <p:sp>
        <p:nvSpPr>
          <p:cNvPr id="235" name="Google Shape;235;p5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The ASCCC – and OERI – are available to do visits to colleges to present on topics of interest. </a:t>
            </a:r>
            <a:endParaRPr/>
          </a:p>
          <a:p>
            <a:pPr marL="457200" lvl="0" indent="-330200" algn="l" rtl="0">
              <a:lnSpc>
                <a:spcPct val="120000"/>
              </a:lnSpc>
              <a:spcBef>
                <a:spcPts val="750"/>
              </a:spcBef>
              <a:spcAft>
                <a:spcPts val="0"/>
              </a:spcAft>
              <a:buSzPts val="1600"/>
              <a:buChar char="•"/>
            </a:pPr>
            <a:r>
              <a:rPr lang="en-US" sz="2000"/>
              <a:t>These visits can be virtual – or in-person. </a:t>
            </a:r>
            <a:endParaRPr/>
          </a:p>
          <a:p>
            <a:pPr marL="457200" lvl="0" indent="-330200" algn="l" rtl="0">
              <a:lnSpc>
                <a:spcPct val="120000"/>
              </a:lnSpc>
              <a:spcBef>
                <a:spcPts val="750"/>
              </a:spcBef>
              <a:spcAft>
                <a:spcPts val="0"/>
              </a:spcAft>
              <a:buSzPts val="1600"/>
              <a:buChar char="•"/>
            </a:pPr>
            <a:r>
              <a:rPr lang="en-US" sz="2000"/>
              <a:t>Interested? Just let the OERI know. (</a:t>
            </a:r>
            <a:r>
              <a:rPr lang="en-US" sz="2000" u="sng">
                <a:solidFill>
                  <a:schemeClr val="hlink"/>
                </a:solidFill>
                <a:hlinkClick r:id="rId3"/>
              </a:rPr>
              <a:t>oeri@asccc.org</a:t>
            </a:r>
            <a:r>
              <a:rPr lang="en-US" sz="2000"/>
              <a:t>)</a:t>
            </a:r>
            <a:endParaRPr/>
          </a:p>
          <a:p>
            <a:pPr marL="457200" lvl="0" indent="-330200" algn="l" rtl="0">
              <a:lnSpc>
                <a:spcPct val="120000"/>
              </a:lnSpc>
              <a:spcBef>
                <a:spcPts val="750"/>
              </a:spcBef>
              <a:spcAft>
                <a:spcPts val="0"/>
              </a:spcAft>
              <a:buSzPts val="1600"/>
              <a:buChar char="•"/>
            </a:pPr>
            <a:r>
              <a:rPr lang="en-US" sz="2000"/>
              <a:t>No-cost to the hosting college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6"/>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6000"/>
              <a:buFont typeface="Gill Sans"/>
              <a:buNone/>
            </a:pPr>
            <a:r>
              <a:rPr lang="en-US" sz="6000">
                <a:latin typeface="Arial"/>
                <a:ea typeface="Arial"/>
                <a:cs typeface="Arial"/>
                <a:sym typeface="Arial"/>
              </a:rPr>
              <a:t>How can OERI help you?</a:t>
            </a:r>
            <a:endParaRPr sz="60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246" name="Google Shape;246;p5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800"/>
              <a:buChar char="•"/>
            </a:pPr>
            <a:r>
              <a:rPr lang="en-US" sz="2800" u="sng">
                <a:solidFill>
                  <a:schemeClr val="hlink"/>
                </a:solidFill>
                <a:hlinkClick r:id="rId3"/>
              </a:rPr>
              <a:t>ASCCC OERI Website </a:t>
            </a:r>
            <a:r>
              <a:rPr lang="en-US" sz="2800"/>
              <a:t>(asccc-oeri.org)</a:t>
            </a:r>
            <a:endParaRPr sz="2800"/>
          </a:p>
          <a:p>
            <a:pPr marL="514337" lvl="1" indent="-260346" algn="l" rtl="0">
              <a:lnSpc>
                <a:spcPct val="120000"/>
              </a:lnSpc>
              <a:spcBef>
                <a:spcPts val="0"/>
              </a:spcBef>
              <a:spcAft>
                <a:spcPts val="0"/>
              </a:spcAft>
              <a:buSzPts val="2800"/>
              <a:buChar char="•"/>
            </a:pPr>
            <a:r>
              <a:rPr lang="en-US" sz="2800"/>
              <a:t>Resources</a:t>
            </a:r>
            <a:endParaRPr sz="2800"/>
          </a:p>
          <a:p>
            <a:pPr marL="514337" lvl="1" indent="-260346" algn="l" rtl="0">
              <a:lnSpc>
                <a:spcPct val="120000"/>
              </a:lnSpc>
              <a:spcBef>
                <a:spcPts val="0"/>
              </a:spcBef>
              <a:spcAft>
                <a:spcPts val="0"/>
              </a:spcAft>
              <a:buSzPts val="2800"/>
              <a:buChar char="•"/>
            </a:pPr>
            <a:r>
              <a:rPr lang="en-US" sz="2800"/>
              <a:t>Webinars and Events</a:t>
            </a:r>
            <a:endParaRPr sz="2800"/>
          </a:p>
          <a:p>
            <a:pPr marL="171446" lvl="0" indent="-171446" algn="l" rtl="0">
              <a:lnSpc>
                <a:spcPct val="120000"/>
              </a:lnSpc>
              <a:spcBef>
                <a:spcPts val="750"/>
              </a:spcBef>
              <a:spcAft>
                <a:spcPts val="0"/>
              </a:spcAft>
              <a:buSzPts val="2800"/>
              <a:buChar char="•"/>
            </a:pPr>
            <a:r>
              <a:rPr lang="en-US" sz="2800" u="sng">
                <a:solidFill>
                  <a:schemeClr val="hlink"/>
                </a:solidFill>
                <a:hlinkClick r:id="rId4"/>
              </a:rPr>
              <a:t>ASCCC OER E-Mail</a:t>
            </a:r>
            <a:r>
              <a:rPr lang="en-US" sz="2800"/>
              <a:t> (</a:t>
            </a:r>
            <a:r>
              <a:rPr lang="en-US" sz="2800" u="sng">
                <a:solidFill>
                  <a:schemeClr val="hlink"/>
                </a:solidFill>
                <a:hlinkClick r:id="rId5"/>
              </a:rPr>
              <a:t>oeri@asccc.org)</a:t>
            </a:r>
            <a:endParaRPr sz="28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And to contact us…</a:t>
            </a:r>
            <a:endParaRPr sz="4400">
              <a:latin typeface="Arial"/>
              <a:ea typeface="Arial"/>
              <a:cs typeface="Arial"/>
              <a:sym typeface="Arial"/>
            </a:endParaRPr>
          </a:p>
        </p:txBody>
      </p:sp>
      <p:sp>
        <p:nvSpPr>
          <p:cNvPr id="253" name="Google Shape;253;p5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3600"/>
              <a:buChar char="•"/>
            </a:pPr>
            <a:r>
              <a:rPr lang="en-US" sz="3600">
                <a:latin typeface="Arial"/>
                <a:ea typeface="Arial"/>
                <a:cs typeface="Arial"/>
                <a:sym typeface="Arial"/>
              </a:rPr>
              <a:t>General OERI E-Mail: </a:t>
            </a:r>
            <a:r>
              <a:rPr lang="en-US" sz="3600" u="sng">
                <a:solidFill>
                  <a:schemeClr val="hlink"/>
                </a:solidFill>
                <a:latin typeface="Arial"/>
                <a:ea typeface="Arial"/>
                <a:cs typeface="Arial"/>
                <a:sym typeface="Arial"/>
                <a:hlinkClick r:id="rId3"/>
              </a:rPr>
              <a:t>oeri@asccc.org</a:t>
            </a:r>
            <a:endParaRPr sz="3600">
              <a:latin typeface="Arial"/>
              <a:ea typeface="Arial"/>
              <a:cs typeface="Arial"/>
              <a:sym typeface="Arial"/>
            </a:endParaRPr>
          </a:p>
          <a:p>
            <a:pPr marL="171446" lvl="0" indent="-171446" algn="l" rtl="0">
              <a:lnSpc>
                <a:spcPct val="120000"/>
              </a:lnSpc>
              <a:spcBef>
                <a:spcPts val="0"/>
              </a:spcBef>
              <a:spcAft>
                <a:spcPts val="0"/>
              </a:spcAft>
              <a:buSzPts val="3600"/>
              <a:buChar char="•"/>
            </a:pPr>
            <a:r>
              <a:rPr lang="en-US" sz="3600">
                <a:latin typeface="Arial"/>
                <a:ea typeface="Arial"/>
                <a:cs typeface="Arial"/>
                <a:sym typeface="Arial"/>
              </a:rPr>
              <a:t>Find everyone’s e-mail at: </a:t>
            </a:r>
            <a:r>
              <a:rPr lang="en-US" sz="3600" u="sng">
                <a:solidFill>
                  <a:schemeClr val="hlink"/>
                </a:solidFill>
                <a:latin typeface="Arial"/>
                <a:ea typeface="Arial"/>
                <a:cs typeface="Arial"/>
                <a:sym typeface="Arial"/>
                <a:hlinkClick r:id="rId4"/>
              </a:rPr>
              <a:t>https://asccc-oeri.org/about-us/</a:t>
            </a:r>
            <a:endParaRPr sz="36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259" name="Google Shape;259;p59" descr="Image of a little girl with curvy brown hair holding a flower in a field with overcast clouds."/>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260" name="Google Shape;260;p59"/>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sz="4800"/>
              <a:t>Overview</a:t>
            </a:r>
            <a:endParaRPr/>
          </a:p>
        </p:txBody>
      </p:sp>
      <p:sp>
        <p:nvSpPr>
          <p:cNvPr id="112" name="Google Shape;112;p3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800"/>
              <a:t>OER Liaison Basics</a:t>
            </a:r>
            <a:endParaRPr/>
          </a:p>
          <a:p>
            <a:pPr marL="457200" lvl="0" indent="-330200" algn="l" rtl="0">
              <a:lnSpc>
                <a:spcPct val="120000"/>
              </a:lnSpc>
              <a:spcBef>
                <a:spcPts val="750"/>
              </a:spcBef>
              <a:spcAft>
                <a:spcPts val="0"/>
              </a:spcAft>
              <a:buSzPts val="1600"/>
              <a:buChar char="•"/>
            </a:pPr>
            <a:r>
              <a:rPr lang="en-US" sz="2800"/>
              <a:t>ZTC Developments</a:t>
            </a:r>
            <a:endParaRPr/>
          </a:p>
          <a:p>
            <a:pPr marL="457200" lvl="0" indent="-330200" algn="l" rtl="0">
              <a:lnSpc>
                <a:spcPct val="120000"/>
              </a:lnSpc>
              <a:spcBef>
                <a:spcPts val="750"/>
              </a:spcBef>
              <a:spcAft>
                <a:spcPts val="0"/>
              </a:spcAft>
              <a:buSzPts val="1600"/>
              <a:buChar char="•"/>
            </a:pPr>
            <a:r>
              <a:rPr lang="en-US" sz="2800"/>
              <a:t>Course Cost Transparency</a:t>
            </a:r>
            <a:endParaRPr/>
          </a:p>
          <a:p>
            <a:pPr marL="457200" lvl="0" indent="-330200" algn="l" rtl="0">
              <a:lnSpc>
                <a:spcPct val="120000"/>
              </a:lnSpc>
              <a:spcBef>
                <a:spcPts val="750"/>
              </a:spcBef>
              <a:spcAft>
                <a:spcPts val="0"/>
              </a:spcAft>
              <a:buSzPts val="1600"/>
              <a:buChar char="•"/>
            </a:pPr>
            <a:r>
              <a:rPr lang="en-US" sz="2800"/>
              <a:t>OER Adoption Data</a:t>
            </a:r>
            <a:endParaRPr/>
          </a:p>
          <a:p>
            <a:pPr marL="457200" lvl="0" indent="-330200" algn="l" rtl="0">
              <a:lnSpc>
                <a:spcPct val="120000"/>
              </a:lnSpc>
              <a:spcBef>
                <a:spcPts val="750"/>
              </a:spcBef>
              <a:spcAft>
                <a:spcPts val="0"/>
              </a:spcAft>
              <a:buSzPts val="1600"/>
              <a:buChar char="•"/>
            </a:pPr>
            <a:r>
              <a:rPr lang="en-US" sz="2800"/>
              <a:t>Local Senate Visits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OERI’s Goal?</a:t>
            </a:r>
            <a:endParaRPr sz="4400">
              <a:latin typeface="Arial"/>
              <a:ea typeface="Arial"/>
              <a:cs typeface="Arial"/>
              <a:sym typeface="Arial"/>
            </a:endParaRPr>
          </a:p>
        </p:txBody>
      </p:sp>
      <p:sp>
        <p:nvSpPr>
          <p:cNvPr id="119" name="Google Shape;119;p3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sz="2800">
                <a:latin typeface="Arial"/>
                <a:ea typeface="Arial"/>
                <a:cs typeface="Arial"/>
                <a:sym typeface="Arial"/>
              </a:rPr>
              <a:t>Increase the use of open educational resources in lieu of commercial texts by all reasonable means available.</a:t>
            </a:r>
            <a:endParaRPr/>
          </a:p>
          <a:p>
            <a:pPr marL="0" lvl="0" indent="0" algn="l" rtl="0">
              <a:lnSpc>
                <a:spcPct val="100000"/>
              </a:lnSpc>
              <a:spcBef>
                <a:spcPts val="0"/>
              </a:spcBef>
              <a:spcAft>
                <a:spcPts val="0"/>
              </a:spcAft>
              <a:buSzPts val="4800"/>
              <a:buNone/>
            </a:pPr>
            <a:endParaRPr sz="3200">
              <a:latin typeface="Arial"/>
              <a:ea typeface="Arial"/>
              <a:cs typeface="Arial"/>
              <a:sym typeface="Arial"/>
            </a:endParaRPr>
          </a:p>
          <a:p>
            <a:pPr marL="0" lvl="0" indent="0" algn="l" rtl="0">
              <a:lnSpc>
                <a:spcPct val="100000"/>
              </a:lnSpc>
              <a:spcBef>
                <a:spcPts val="0"/>
              </a:spcBef>
              <a:spcAft>
                <a:spcPts val="0"/>
              </a:spcAft>
              <a:buSzPts val="4800"/>
              <a:buNone/>
            </a:pPr>
            <a:endParaRPr sz="3200">
              <a:latin typeface="Arial"/>
              <a:ea typeface="Arial"/>
              <a:cs typeface="Arial"/>
              <a:sym typeface="Arial"/>
            </a:endParaRPr>
          </a:p>
        </p:txBody>
      </p:sp>
      <p:pic>
        <p:nvPicPr>
          <p:cNvPr id="120" name="Google Shape;120;p38" descr="Image of a typewriter with the word &quot;Goals&quot; spelled out on the white paper."/>
          <p:cNvPicPr preferRelativeResize="0"/>
          <p:nvPr/>
        </p:nvPicPr>
        <p:blipFill rotWithShape="1">
          <a:blip r:embed="rId3">
            <a:alphaModFix/>
          </a:blip>
          <a:srcRect/>
          <a:stretch/>
        </p:blipFill>
        <p:spPr>
          <a:xfrm>
            <a:off x="1707920" y="3657600"/>
            <a:ext cx="6726075" cy="2548655"/>
          </a:xfrm>
          <a:prstGeom prst="rect">
            <a:avLst/>
          </a:prstGeom>
          <a:noFill/>
          <a:ln>
            <a:noFill/>
          </a:ln>
        </p:spPr>
      </p:pic>
      <p:sp>
        <p:nvSpPr>
          <p:cNvPr id="121" name="Google Shape;121;p38"/>
          <p:cNvSpPr/>
          <p:nvPr/>
        </p:nvSpPr>
        <p:spPr>
          <a:xfrm>
            <a:off x="3460580" y="6367992"/>
            <a:ext cx="322075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Markus Winkler</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Increase OER Use By…</a:t>
            </a:r>
            <a:endParaRPr sz="4400">
              <a:latin typeface="Arial"/>
              <a:ea typeface="Arial"/>
              <a:cs typeface="Arial"/>
              <a:sym typeface="Arial"/>
            </a:endParaRPr>
          </a:p>
        </p:txBody>
      </p:sp>
      <p:sp>
        <p:nvSpPr>
          <p:cNvPr id="127" name="Google Shape;127;p3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171446" algn="l" rtl="0">
              <a:lnSpc>
                <a:spcPct val="100000"/>
              </a:lnSpc>
              <a:spcBef>
                <a:spcPts val="0"/>
              </a:spcBef>
              <a:spcAft>
                <a:spcPts val="0"/>
              </a:spcAft>
              <a:buSzPts val="3600"/>
              <a:buChar char="•"/>
            </a:pPr>
            <a:r>
              <a:rPr lang="en-US" sz="2800">
                <a:latin typeface="Arial"/>
                <a:ea typeface="Arial"/>
                <a:cs typeface="Arial"/>
                <a:sym typeface="Arial"/>
              </a:rPr>
              <a:t>Increasing awareness</a:t>
            </a:r>
            <a:endParaRPr sz="2800">
              <a:latin typeface="Arial"/>
              <a:ea typeface="Arial"/>
              <a:cs typeface="Arial"/>
              <a:sym typeface="Arial"/>
            </a:endParaRPr>
          </a:p>
          <a:p>
            <a:pPr marL="171446" lvl="0" indent="-171446" algn="l" rtl="0">
              <a:lnSpc>
                <a:spcPct val="100000"/>
              </a:lnSpc>
              <a:spcBef>
                <a:spcPts val="750"/>
              </a:spcBef>
              <a:spcAft>
                <a:spcPts val="0"/>
              </a:spcAft>
              <a:buSzPts val="3600"/>
              <a:buChar char="•"/>
            </a:pPr>
            <a:r>
              <a:rPr lang="en-US" sz="2800">
                <a:latin typeface="Arial"/>
                <a:ea typeface="Arial"/>
                <a:cs typeface="Arial"/>
                <a:sym typeface="Arial"/>
              </a:rPr>
              <a:t>Increasing the availability of high-quality OER</a:t>
            </a:r>
            <a:endParaRPr sz="2800">
              <a:latin typeface="Arial"/>
              <a:ea typeface="Arial"/>
              <a:cs typeface="Arial"/>
              <a:sym typeface="Arial"/>
            </a:endParaRPr>
          </a:p>
          <a:p>
            <a:pPr marL="171446" lvl="0" indent="-171446" algn="l" rtl="0">
              <a:lnSpc>
                <a:spcPct val="100000"/>
              </a:lnSpc>
              <a:spcBef>
                <a:spcPts val="750"/>
              </a:spcBef>
              <a:spcAft>
                <a:spcPts val="0"/>
              </a:spcAft>
              <a:buSzPts val="3600"/>
              <a:buChar char="•"/>
            </a:pPr>
            <a:r>
              <a:rPr lang="en-US" sz="2800">
                <a:latin typeface="Arial"/>
                <a:ea typeface="Arial"/>
                <a:cs typeface="Arial"/>
                <a:sym typeface="Arial"/>
              </a:rPr>
              <a:t>Making the adoption of OER easier</a:t>
            </a:r>
            <a:endParaRPr sz="2800">
              <a:latin typeface="Arial"/>
              <a:ea typeface="Arial"/>
              <a:cs typeface="Arial"/>
              <a:sym typeface="Arial"/>
            </a:endParaRPr>
          </a:p>
          <a:p>
            <a:pPr marL="171446" lvl="0" indent="-171446" algn="l" rtl="0">
              <a:lnSpc>
                <a:spcPct val="100000"/>
              </a:lnSpc>
              <a:spcBef>
                <a:spcPts val="750"/>
              </a:spcBef>
              <a:spcAft>
                <a:spcPts val="0"/>
              </a:spcAft>
              <a:buSzPts val="3600"/>
              <a:buChar char="•"/>
            </a:pPr>
            <a:r>
              <a:rPr lang="en-US" sz="2800">
                <a:latin typeface="Arial"/>
                <a:ea typeface="Arial"/>
                <a:cs typeface="Arial"/>
                <a:sym typeface="Arial"/>
              </a:rPr>
              <a:t>Supporting you to help your faculty join us…</a:t>
            </a:r>
            <a:endParaRPr sz="28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OERI Regional Leads</a:t>
            </a:r>
            <a:endParaRPr>
              <a:latin typeface="Arial"/>
              <a:ea typeface="Arial"/>
              <a:cs typeface="Arial"/>
              <a:sym typeface="Arial"/>
            </a:endParaRPr>
          </a:p>
        </p:txBody>
      </p:sp>
      <p:sp>
        <p:nvSpPr>
          <p:cNvPr id="134" name="Google Shape;134;p4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00000"/>
              </a:lnSpc>
              <a:spcBef>
                <a:spcPts val="750"/>
              </a:spcBef>
              <a:spcAft>
                <a:spcPts val="0"/>
              </a:spcAft>
              <a:buSzPts val="2040"/>
              <a:buChar char="•"/>
            </a:pPr>
            <a:r>
              <a:rPr lang="en-US" sz="2040">
                <a:latin typeface="Arial"/>
                <a:ea typeface="Arial"/>
                <a:cs typeface="Arial"/>
                <a:sym typeface="Arial"/>
              </a:rPr>
              <a:t>Amanda Taintor (Area A)</a:t>
            </a:r>
            <a:endParaRPr/>
          </a:p>
          <a:p>
            <a:pPr marL="514337" lvl="1" indent="-171446" algn="l" rtl="0">
              <a:lnSpc>
                <a:spcPct val="100000"/>
              </a:lnSpc>
              <a:spcBef>
                <a:spcPts val="375"/>
              </a:spcBef>
              <a:spcAft>
                <a:spcPts val="0"/>
              </a:spcAft>
              <a:buSzPts val="2040"/>
              <a:buChar char="•"/>
            </a:pPr>
            <a:r>
              <a:rPr lang="en-US" sz="2040">
                <a:latin typeface="Arial"/>
                <a:ea typeface="Arial"/>
                <a:cs typeface="Arial"/>
                <a:sym typeface="Arial"/>
              </a:rPr>
              <a:t>Early Childhood Education, Reedley</a:t>
            </a:r>
            <a:endParaRPr>
              <a:latin typeface="Arial"/>
              <a:ea typeface="Arial"/>
              <a:cs typeface="Arial"/>
              <a:sym typeface="Arial"/>
            </a:endParaRPr>
          </a:p>
          <a:p>
            <a:pPr marL="171446" lvl="0" indent="-41906" algn="l" rtl="0">
              <a:lnSpc>
                <a:spcPct val="100000"/>
              </a:lnSpc>
              <a:spcBef>
                <a:spcPts val="0"/>
              </a:spcBef>
              <a:spcAft>
                <a:spcPts val="0"/>
              </a:spcAft>
              <a:buSzPts val="2040"/>
              <a:buNone/>
            </a:pPr>
            <a:endParaRPr sz="2040">
              <a:latin typeface="Arial"/>
              <a:ea typeface="Arial"/>
              <a:cs typeface="Arial"/>
              <a:sym typeface="Arial"/>
            </a:endParaRPr>
          </a:p>
          <a:p>
            <a:pPr marL="171446" lvl="0" indent="-171446" algn="l" rtl="0">
              <a:lnSpc>
                <a:spcPct val="100000"/>
              </a:lnSpc>
              <a:spcBef>
                <a:spcPts val="0"/>
              </a:spcBef>
              <a:spcAft>
                <a:spcPts val="0"/>
              </a:spcAft>
              <a:buSzPts val="2040"/>
              <a:buChar char="•"/>
            </a:pPr>
            <a:r>
              <a:rPr lang="en-US" sz="2040">
                <a:latin typeface="Arial"/>
                <a:ea typeface="Arial"/>
                <a:cs typeface="Arial"/>
                <a:sym typeface="Arial"/>
              </a:rPr>
              <a:t>Heather Dodge (Area B)</a:t>
            </a:r>
            <a:endParaRPr/>
          </a:p>
          <a:p>
            <a:pPr marL="628646" lvl="1" indent="-171445" algn="l" rtl="0">
              <a:lnSpc>
                <a:spcPct val="100000"/>
              </a:lnSpc>
              <a:spcBef>
                <a:spcPts val="0"/>
              </a:spcBef>
              <a:spcAft>
                <a:spcPts val="0"/>
              </a:spcAft>
              <a:buSzPts val="2040"/>
              <a:buChar char="•"/>
            </a:pPr>
            <a:r>
              <a:rPr lang="en-US" sz="2040">
                <a:latin typeface="Arial"/>
                <a:ea typeface="Arial"/>
                <a:cs typeface="Arial"/>
                <a:sym typeface="Arial"/>
              </a:rPr>
              <a:t>Library, Berkeley City</a:t>
            </a:r>
            <a:endParaRPr/>
          </a:p>
          <a:p>
            <a:pPr marL="457200" lvl="1" indent="0" algn="l" rtl="0">
              <a:lnSpc>
                <a:spcPct val="100000"/>
              </a:lnSpc>
              <a:spcBef>
                <a:spcPts val="0"/>
              </a:spcBef>
              <a:spcAft>
                <a:spcPts val="0"/>
              </a:spcAft>
              <a:buSzPts val="2040"/>
              <a:buNone/>
            </a:pPr>
            <a:endParaRPr sz="2040">
              <a:latin typeface="Arial"/>
              <a:ea typeface="Arial"/>
              <a:cs typeface="Arial"/>
              <a:sym typeface="Arial"/>
            </a:endParaRPr>
          </a:p>
          <a:p>
            <a:pPr marL="171446" lvl="0" indent="-171446" algn="l" rtl="0">
              <a:lnSpc>
                <a:spcPct val="100000"/>
              </a:lnSpc>
              <a:spcBef>
                <a:spcPts val="750"/>
              </a:spcBef>
              <a:spcAft>
                <a:spcPts val="0"/>
              </a:spcAft>
              <a:buSzPts val="2040"/>
              <a:buChar char="•"/>
            </a:pPr>
            <a:r>
              <a:rPr lang="en-US" sz="2040">
                <a:latin typeface="Arial"/>
                <a:ea typeface="Arial"/>
                <a:cs typeface="Arial"/>
                <a:sym typeface="Arial"/>
              </a:rPr>
              <a:t>Jennifer Paris (Area C)</a:t>
            </a:r>
            <a:endParaRPr>
              <a:latin typeface="Arial"/>
              <a:ea typeface="Arial"/>
              <a:cs typeface="Arial"/>
              <a:sym typeface="Arial"/>
            </a:endParaRPr>
          </a:p>
          <a:p>
            <a:pPr marL="514337" lvl="1" indent="-171446" algn="l" rtl="0">
              <a:lnSpc>
                <a:spcPct val="100000"/>
              </a:lnSpc>
              <a:spcBef>
                <a:spcPts val="375"/>
              </a:spcBef>
              <a:spcAft>
                <a:spcPts val="0"/>
              </a:spcAft>
              <a:buSzPts val="2040"/>
              <a:buChar char="•"/>
            </a:pPr>
            <a:r>
              <a:rPr lang="en-US" sz="2040">
                <a:latin typeface="Arial"/>
                <a:ea typeface="Arial"/>
                <a:cs typeface="Arial"/>
                <a:sym typeface="Arial"/>
              </a:rPr>
              <a:t>ECE/CD, College of the Canyons</a:t>
            </a:r>
            <a:endParaRPr>
              <a:latin typeface="Arial"/>
              <a:ea typeface="Arial"/>
              <a:cs typeface="Arial"/>
              <a:sym typeface="Arial"/>
            </a:endParaRPr>
          </a:p>
          <a:p>
            <a:pPr marL="171446" lvl="0" indent="-41906" algn="l" rtl="0">
              <a:lnSpc>
                <a:spcPct val="100000"/>
              </a:lnSpc>
              <a:spcBef>
                <a:spcPts val="0"/>
              </a:spcBef>
              <a:spcAft>
                <a:spcPts val="0"/>
              </a:spcAft>
              <a:buSzPts val="2040"/>
              <a:buNone/>
            </a:pPr>
            <a:endParaRPr sz="2040">
              <a:latin typeface="Arial"/>
              <a:ea typeface="Arial"/>
              <a:cs typeface="Arial"/>
              <a:sym typeface="Arial"/>
            </a:endParaRPr>
          </a:p>
          <a:p>
            <a:pPr marL="171446" lvl="0" indent="-171446" algn="l" rtl="0">
              <a:lnSpc>
                <a:spcPct val="100000"/>
              </a:lnSpc>
              <a:spcBef>
                <a:spcPts val="0"/>
              </a:spcBef>
              <a:spcAft>
                <a:spcPts val="0"/>
              </a:spcAft>
              <a:buSzPts val="2040"/>
              <a:buChar char="•"/>
            </a:pPr>
            <a:r>
              <a:rPr lang="en-US" sz="2040">
                <a:latin typeface="Arial"/>
                <a:ea typeface="Arial"/>
                <a:cs typeface="Arial"/>
                <a:sym typeface="Arial"/>
              </a:rPr>
              <a:t>Lara Braff (Area D)</a:t>
            </a:r>
            <a:endParaRPr>
              <a:latin typeface="Arial"/>
              <a:ea typeface="Arial"/>
              <a:cs typeface="Arial"/>
              <a:sym typeface="Arial"/>
            </a:endParaRPr>
          </a:p>
          <a:p>
            <a:pPr marL="514337" lvl="1" indent="-171446" algn="l" rtl="0">
              <a:lnSpc>
                <a:spcPct val="100000"/>
              </a:lnSpc>
              <a:spcBef>
                <a:spcPts val="375"/>
              </a:spcBef>
              <a:spcAft>
                <a:spcPts val="0"/>
              </a:spcAft>
              <a:buSzPts val="2040"/>
              <a:buChar char="•"/>
            </a:pPr>
            <a:r>
              <a:rPr lang="en-US" sz="2040">
                <a:latin typeface="Arial"/>
                <a:ea typeface="Arial"/>
                <a:cs typeface="Arial"/>
                <a:sym typeface="Arial"/>
              </a:rPr>
              <a:t>Anthropology, Grossmont</a:t>
            </a:r>
            <a:endParaRPr sz="204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Other OERI Personnel</a:t>
            </a:r>
            <a:endParaRPr>
              <a:latin typeface="Arial"/>
              <a:ea typeface="Arial"/>
              <a:cs typeface="Arial"/>
              <a:sym typeface="Arial"/>
            </a:endParaRPr>
          </a:p>
        </p:txBody>
      </p:sp>
      <p:sp>
        <p:nvSpPr>
          <p:cNvPr id="141" name="Google Shape;141;p41"/>
          <p:cNvSpPr txBox="1">
            <a:spLocks noGrp="1"/>
          </p:cNvSpPr>
          <p:nvPr>
            <p:ph type="body" idx="1"/>
          </p:nvPr>
        </p:nvSpPr>
        <p:spPr>
          <a:xfrm>
            <a:off x="861847" y="2015735"/>
            <a:ext cx="7830207" cy="4039079"/>
          </a:xfrm>
          <a:prstGeom prst="rect">
            <a:avLst/>
          </a:prstGeom>
          <a:noFill/>
          <a:ln>
            <a:noFill/>
          </a:ln>
        </p:spPr>
        <p:txBody>
          <a:bodyPr spcFirstLastPara="1" wrap="square" lIns="91425" tIns="45700" rIns="91425" bIns="45700" anchor="t" anchorCtr="0">
            <a:noAutofit/>
          </a:bodyPr>
          <a:lstStyle/>
          <a:p>
            <a:pPr marL="171446" lvl="0" indent="-171446" algn="l" rtl="0">
              <a:lnSpc>
                <a:spcPct val="100000"/>
              </a:lnSpc>
              <a:spcBef>
                <a:spcPts val="750"/>
              </a:spcBef>
              <a:spcAft>
                <a:spcPts val="0"/>
              </a:spcAft>
              <a:buSzPts val="2040"/>
              <a:buChar char="•"/>
            </a:pPr>
            <a:r>
              <a:rPr lang="en-US" sz="2000">
                <a:latin typeface="Arial"/>
                <a:ea typeface="Arial"/>
                <a:cs typeface="Arial"/>
                <a:sym typeface="Arial"/>
              </a:rPr>
              <a:t>Project Director</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Michelle Pilati – Psychology, Rio Hondo</a:t>
            </a:r>
            <a:endParaRPr/>
          </a:p>
          <a:p>
            <a:pPr marL="171446" lvl="0" indent="-171446" algn="l" rtl="0">
              <a:lnSpc>
                <a:spcPct val="100000"/>
              </a:lnSpc>
              <a:spcBef>
                <a:spcPts val="1000"/>
              </a:spcBef>
              <a:spcAft>
                <a:spcPts val="0"/>
              </a:spcAft>
              <a:buSzPts val="2040"/>
              <a:buChar char="•"/>
            </a:pPr>
            <a:r>
              <a:rPr lang="en-US" sz="2000">
                <a:latin typeface="Arial"/>
                <a:ea typeface="Arial"/>
                <a:cs typeface="Arial"/>
                <a:sym typeface="Arial"/>
              </a:rPr>
              <a:t>OERI Project Facilitators</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Shagun Kaur - Communication Studies, De Anza</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Suzanne Wakim - Biology, Butte</a:t>
            </a:r>
            <a:endParaRPr/>
          </a:p>
          <a:p>
            <a:pPr marL="171446" lvl="0" indent="-171446" algn="l" rtl="0">
              <a:lnSpc>
                <a:spcPct val="100000"/>
              </a:lnSpc>
              <a:spcBef>
                <a:spcPts val="1000"/>
              </a:spcBef>
              <a:spcAft>
                <a:spcPts val="0"/>
              </a:spcAft>
              <a:buSzPts val="2040"/>
              <a:buChar char="•"/>
            </a:pPr>
            <a:r>
              <a:rPr lang="en-US" sz="2000">
                <a:latin typeface="Arial"/>
                <a:ea typeface="Arial"/>
                <a:cs typeface="Arial"/>
                <a:sym typeface="Arial"/>
              </a:rPr>
              <a:t>Communication Lead</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Julie Bruno – Communication Studies, Sierra</a:t>
            </a:r>
            <a:endParaRPr/>
          </a:p>
          <a:p>
            <a:pPr marL="171446" lvl="0" indent="-171446" algn="l" rtl="0">
              <a:lnSpc>
                <a:spcPct val="100000"/>
              </a:lnSpc>
              <a:spcBef>
                <a:spcPts val="1000"/>
              </a:spcBef>
              <a:spcAft>
                <a:spcPts val="0"/>
              </a:spcAft>
              <a:buSzPts val="2040"/>
              <a:buChar char="•"/>
            </a:pPr>
            <a:r>
              <a:rPr lang="en-US" sz="2000">
                <a:latin typeface="Arial"/>
                <a:ea typeface="Arial"/>
                <a:cs typeface="Arial"/>
                <a:sym typeface="Arial"/>
              </a:rPr>
              <a:t>IDEA Framework Lead</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Tiffany Lanoix – Sociology, West Los Angeles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OERI Anticipated Structural Changes</a:t>
            </a:r>
            <a:endParaRPr/>
          </a:p>
        </p:txBody>
      </p:sp>
      <p:sp>
        <p:nvSpPr>
          <p:cNvPr id="148" name="Google Shape;148;p4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200"/>
              <a:t>More discipline leads </a:t>
            </a:r>
            <a:endParaRPr/>
          </a:p>
          <a:p>
            <a:pPr marL="914400" lvl="1" indent="-317500" algn="l" rtl="0">
              <a:lnSpc>
                <a:spcPct val="120000"/>
              </a:lnSpc>
              <a:spcBef>
                <a:spcPts val="375"/>
              </a:spcBef>
              <a:spcAft>
                <a:spcPts val="0"/>
              </a:spcAft>
              <a:buSzPts val="1400"/>
              <a:buChar char="•"/>
            </a:pPr>
            <a:r>
              <a:rPr lang="en-US" sz="2200"/>
              <a:t>Please encourage interested faculty in all disciplines to </a:t>
            </a:r>
            <a:r>
              <a:rPr lang="en-US" sz="2200" u="sng">
                <a:solidFill>
                  <a:schemeClr val="hlink"/>
                </a:solidFill>
                <a:hlinkClick r:id="rId3"/>
              </a:rPr>
              <a:t>submit an application</a:t>
            </a:r>
            <a:r>
              <a:rPr lang="en-US" sz="2200"/>
              <a:t> (tinyurl.com/DL4OERI)</a:t>
            </a:r>
            <a:endParaRPr/>
          </a:p>
          <a:p>
            <a:pPr marL="457200" lvl="0" indent="-330200" algn="l" rtl="0">
              <a:lnSpc>
                <a:spcPct val="120000"/>
              </a:lnSpc>
              <a:spcBef>
                <a:spcPts val="750"/>
              </a:spcBef>
              <a:spcAft>
                <a:spcPts val="0"/>
              </a:spcAft>
              <a:buSzPts val="1600"/>
              <a:buChar char="•"/>
            </a:pPr>
            <a:r>
              <a:rPr lang="en-US" sz="2200"/>
              <a:t>More responsibilities for some existing discipline leads</a:t>
            </a:r>
            <a:endParaRPr/>
          </a:p>
          <a:p>
            <a:pPr marL="457200" lvl="0" indent="-330200" algn="l" rtl="0">
              <a:lnSpc>
                <a:spcPct val="120000"/>
              </a:lnSpc>
              <a:spcBef>
                <a:spcPts val="750"/>
              </a:spcBef>
              <a:spcAft>
                <a:spcPts val="0"/>
              </a:spcAft>
              <a:buSzPts val="1600"/>
              <a:buChar char="•"/>
            </a:pPr>
            <a:r>
              <a:rPr lang="en-US" sz="2200"/>
              <a:t>Additional OERI personnel to be identified and recruited, as needed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Stay Informed</a:t>
            </a:r>
            <a:endParaRPr/>
          </a:p>
        </p:txBody>
      </p:sp>
      <p:sp>
        <p:nvSpPr>
          <p:cNvPr id="155" name="Google Shape;155;p43"/>
          <p:cNvSpPr txBox="1">
            <a:spLocks noGrp="1"/>
          </p:cNvSpPr>
          <p:nvPr>
            <p:ph type="body" idx="1"/>
          </p:nvPr>
        </p:nvSpPr>
        <p:spPr>
          <a:xfrm>
            <a:off x="914400" y="2015724"/>
            <a:ext cx="7376700" cy="4629300"/>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000"/>
              <a:t>As an OER Liaison, you will receive the OERI and the OER Liaison Newsletters. You may wish to forward the OERI Newsletter to your college community. The OERL Newsletter:</a:t>
            </a:r>
            <a:endParaRPr/>
          </a:p>
          <a:p>
            <a:pPr marL="914400" lvl="1" indent="-317500" algn="l" rtl="0">
              <a:lnSpc>
                <a:spcPct val="120000"/>
              </a:lnSpc>
              <a:spcBef>
                <a:spcPts val="375"/>
              </a:spcBef>
              <a:spcAft>
                <a:spcPts val="0"/>
              </a:spcAft>
              <a:buSzPts val="1400"/>
              <a:buChar char="•"/>
            </a:pPr>
            <a:r>
              <a:rPr lang="en-US" sz="2000"/>
              <a:t>Contains information intended just for OERLs (and general information)</a:t>
            </a:r>
            <a:endParaRPr/>
          </a:p>
          <a:p>
            <a:pPr marL="914400" lvl="1" indent="-317500" algn="l" rtl="0">
              <a:lnSpc>
                <a:spcPct val="120000"/>
              </a:lnSpc>
              <a:spcBef>
                <a:spcPts val="375"/>
              </a:spcBef>
              <a:spcAft>
                <a:spcPts val="0"/>
              </a:spcAft>
              <a:buSzPts val="1400"/>
              <a:buChar char="•"/>
            </a:pPr>
            <a:r>
              <a:rPr lang="en-US" sz="2000"/>
              <a:t>Typically distributed before the OERI Newsletter</a:t>
            </a:r>
            <a:endParaRPr/>
          </a:p>
          <a:p>
            <a:pPr marL="457200" lvl="0" indent="-330200" algn="l" rtl="0">
              <a:lnSpc>
                <a:spcPct val="120000"/>
              </a:lnSpc>
              <a:spcBef>
                <a:spcPts val="750"/>
              </a:spcBef>
              <a:spcAft>
                <a:spcPts val="0"/>
              </a:spcAft>
              <a:buSzPts val="1600"/>
              <a:buChar char="•"/>
            </a:pPr>
            <a:r>
              <a:rPr lang="en-US" sz="2000"/>
              <a:t>Discipline Listservs – encourage your colleagues to sign up</a:t>
            </a:r>
            <a:endParaRPr/>
          </a:p>
          <a:p>
            <a:pPr marL="457200" lvl="0" indent="-330200" algn="l" rtl="0">
              <a:lnSpc>
                <a:spcPct val="120000"/>
              </a:lnSpc>
              <a:spcBef>
                <a:spcPts val="750"/>
              </a:spcBef>
              <a:spcAft>
                <a:spcPts val="0"/>
              </a:spcAft>
              <a:buSzPts val="1600"/>
              <a:buChar char="•"/>
            </a:pPr>
            <a:r>
              <a:rPr lang="en-US" sz="2000"/>
              <a:t>Canvas Course</a:t>
            </a:r>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1640</Words>
  <Application>Microsoft Office PowerPoint</Application>
  <PresentationFormat>On-screen Show (4:3)</PresentationFormat>
  <Paragraphs>150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vt:lpstr>
      <vt:lpstr>Calibri</vt:lpstr>
      <vt:lpstr>Gill Sans</vt:lpstr>
      <vt:lpstr>Gallery</vt:lpstr>
      <vt:lpstr>Welcome OER Liaisons!</vt:lpstr>
      <vt:lpstr>ASCCC OERI Spring 2025 OER Liaison Kick-Off</vt:lpstr>
      <vt:lpstr>Overview</vt:lpstr>
      <vt:lpstr>OERI’s Goal?</vt:lpstr>
      <vt:lpstr>Increase OER Use By…</vt:lpstr>
      <vt:lpstr>OERI Regional Leads</vt:lpstr>
      <vt:lpstr>Other OERI Personnel</vt:lpstr>
      <vt:lpstr>OERI Anticipated Structural Changes</vt:lpstr>
      <vt:lpstr>Stay Informed</vt:lpstr>
      <vt:lpstr>ASCCC.org &gt; Resources</vt:lpstr>
      <vt:lpstr>Canvas Course</vt:lpstr>
      <vt:lpstr>ASCCC-OERI.org</vt:lpstr>
      <vt:lpstr>Spring 2025 OERL Expectations </vt:lpstr>
      <vt:lpstr>Expectations (continued)</vt:lpstr>
      <vt:lpstr>Important</vt:lpstr>
      <vt:lpstr>ZTC Developments</vt:lpstr>
      <vt:lpstr>OERI and ZTC</vt:lpstr>
      <vt:lpstr>Course Cost Transparency</vt:lpstr>
      <vt:lpstr>What does California Education Code 66406.9 require as of January 1, 2025?</vt:lpstr>
      <vt:lpstr>OER Adoption Data</vt:lpstr>
      <vt:lpstr>Local Senate Visits</vt:lpstr>
      <vt:lpstr>How can OERI help you?</vt:lpstr>
      <vt:lpstr>More Information</vt:lpstr>
      <vt:lpstr>And to contact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2</cp:revision>
  <dcterms:created xsi:type="dcterms:W3CDTF">2020-03-05T11:04:57Z</dcterms:created>
  <dcterms:modified xsi:type="dcterms:W3CDTF">2025-02-25T18:50:42Z</dcterms:modified>
</cp:coreProperties>
</file>