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gZZXyF6CGY2Hf8/Udub9Q0hjc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Open Washington Open Attribution Builder is a handy tool for creating your attributions, if you’d like to indicate how your work should be attributed or if you are using resources that require attribution. https://www.openwa.org/attrib-builder/ Including how your presentation is licensed on your title slide is an effective way of making this clear. OERI resources are most commonly licensed CC BY, allowing others to use and modify them – but requiring that they be properly attributed.</a:t>
            </a:r>
            <a:endParaRPr/>
          </a:p>
        </p:txBody>
      </p:sp>
      <p:sp>
        <p:nvSpPr>
          <p:cNvPr id="125" name="Google Shape;1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3a8085221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3a80852210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33a80852210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322fb8d3da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322fb8d3d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322fb8d3d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35c368f6a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35c368f6a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335c368f6a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700">
              <a:solidFill>
                <a:srgbClr val="FF0000"/>
              </a:solidFill>
            </a:endParaRPr>
          </a:p>
        </p:txBody>
      </p:sp>
      <p:sp>
        <p:nvSpPr>
          <p:cNvPr id="131" name="Google Shape;13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 description of the presentation is included in the slide deck so that the purpose of the slide deck is established – and to inform anyone viewing the presentation as to what was planned.</a:t>
            </a:r>
            <a:endParaRPr/>
          </a:p>
        </p:txBody>
      </p:sp>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44" name="Google Shape;14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3cc8f018d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3cc8f018d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33cc8f018d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35b190066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35b190066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335b190066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35b1900662_3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35b1900662_3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335b1900662_3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35b1900662_3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35b1900662_3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335b1900662_3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322fb8d3da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322fb8d3da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3322fb8d3da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1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8" name="Google Shape;18;p11"/>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9" name="Google Shape;19;p11"/>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75"/>
        <p:cNvGrpSpPr/>
        <p:nvPr/>
      </p:nvGrpSpPr>
      <p:grpSpPr>
        <a:xfrm>
          <a:off x="0" y="0"/>
          <a:ext cx="0" cy="0"/>
          <a:chOff x="0" y="0"/>
          <a:chExt cx="0" cy="0"/>
        </a:xfrm>
      </p:grpSpPr>
      <p:sp>
        <p:nvSpPr>
          <p:cNvPr id="76" name="Google Shape;76;p20"/>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77" name="Google Shape;77;p20"/>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78" name="Google Shape;78;p20"/>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81"/>
        <p:cNvGrpSpPr/>
        <p:nvPr/>
      </p:nvGrpSpPr>
      <p:grpSpPr>
        <a:xfrm>
          <a:off x="0" y="0"/>
          <a:ext cx="0" cy="0"/>
          <a:chOff x="0" y="0"/>
          <a:chExt cx="0" cy="0"/>
        </a:xfrm>
      </p:grpSpPr>
      <p:sp>
        <p:nvSpPr>
          <p:cNvPr id="82" name="Google Shape;82;p2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3" name="Google Shape;83;p2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4" name="Google Shape;84;p2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86" name="Google Shape;86;p2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9"/>
        <p:cNvGrpSpPr/>
        <p:nvPr/>
      </p:nvGrpSpPr>
      <p:grpSpPr>
        <a:xfrm>
          <a:off x="0" y="0"/>
          <a:ext cx="0" cy="0"/>
          <a:chOff x="0" y="0"/>
          <a:chExt cx="0" cy="0"/>
        </a:xfrm>
      </p:grpSpPr>
      <p:sp>
        <p:nvSpPr>
          <p:cNvPr id="90" name="Google Shape;90;p2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91" name="Google Shape;91;p2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92" name="Google Shape;92;p2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2"/>
          <p:cNvSpPr>
            <a:spLocks noGrp="1"/>
          </p:cNvSpPr>
          <p:nvPr>
            <p:ph type="pic" idx="2"/>
          </p:nvPr>
        </p:nvSpPr>
        <p:spPr>
          <a:xfrm>
            <a:off x="5449305" y="797578"/>
            <a:ext cx="2841836" cy="5248677"/>
          </a:xfrm>
          <a:prstGeom prst="rect">
            <a:avLst/>
          </a:prstGeom>
          <a:solidFill>
            <a:srgbClr val="D8D8D8"/>
          </a:solidFill>
          <a:ln>
            <a:noFill/>
          </a:ln>
        </p:spPr>
      </p:sp>
      <p:sp>
        <p:nvSpPr>
          <p:cNvPr id="94" name="Google Shape;94;p2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5" name="Google Shape;95;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97"/>
        <p:cNvGrpSpPr/>
        <p:nvPr/>
      </p:nvGrpSpPr>
      <p:grpSpPr>
        <a:xfrm>
          <a:off x="0" y="0"/>
          <a:ext cx="0" cy="0"/>
          <a:chOff x="0" y="0"/>
          <a:chExt cx="0" cy="0"/>
        </a:xfrm>
      </p:grpSpPr>
      <p:sp>
        <p:nvSpPr>
          <p:cNvPr id="98" name="Google Shape;98;p2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3" name="Google Shape;103;p2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2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06"/>
        <p:cNvGrpSpPr/>
        <p:nvPr/>
      </p:nvGrpSpPr>
      <p:grpSpPr>
        <a:xfrm>
          <a:off x="0" y="0"/>
          <a:ext cx="0" cy="0"/>
          <a:chOff x="0" y="0"/>
          <a:chExt cx="0" cy="0"/>
        </a:xfrm>
      </p:grpSpPr>
      <p:cxnSp>
        <p:nvCxnSpPr>
          <p:cNvPr id="107" name="Google Shape;107;p25"/>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108" name="Google Shape;108;p25"/>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9" name="Google Shape;109;p25"/>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0" name="Google Shape;110;p2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2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13"/>
        <p:cNvGrpSpPr/>
        <p:nvPr/>
      </p:nvGrpSpPr>
      <p:grpSpPr>
        <a:xfrm>
          <a:off x="0" y="0"/>
          <a:ext cx="0" cy="0"/>
          <a:chOff x="0" y="0"/>
          <a:chExt cx="0" cy="0"/>
        </a:xfrm>
      </p:grpSpPr>
      <p:cxnSp>
        <p:nvCxnSpPr>
          <p:cNvPr id="114" name="Google Shape;114;p26"/>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15" name="Google Shape;115;p26"/>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6" name="Google Shape;116;p26"/>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7" name="Google Shape;117;p26"/>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8" name="Google Shape;118;p26"/>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9" name="Google Shape;119;p2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2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1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22" name="Google Shape;22;p1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1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1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3"/>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9" name="Google Shape;29;p13"/>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3"/>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1" name="Google Shape;31;p13"/>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2" name="Google Shape;32;p13"/>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photo">
  <p:cSld name="1_Title Slide with photo">
    <p:spTree>
      <p:nvGrpSpPr>
        <p:cNvPr id="1" name="Shape 33"/>
        <p:cNvGrpSpPr/>
        <p:nvPr/>
      </p:nvGrpSpPr>
      <p:grpSpPr>
        <a:xfrm>
          <a:off x="0" y="0"/>
          <a:ext cx="0" cy="0"/>
          <a:chOff x="0" y="0"/>
          <a:chExt cx="0" cy="0"/>
        </a:xfrm>
      </p:grpSpPr>
      <p:pic>
        <p:nvPicPr>
          <p:cNvPr id="34" name="Google Shape;34;p1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35" name="Google Shape;35;p14"/>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37" name="Google Shape;37;p14"/>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38" name="Google Shape;38;p14"/>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2" name="Google Shape;42;p1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3" name="Google Shape;43;p1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4" name="Google Shape;44;p15"/>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45"/>
        <p:cNvGrpSpPr/>
        <p:nvPr/>
      </p:nvGrpSpPr>
      <p:grpSpPr>
        <a:xfrm>
          <a:off x="0" y="0"/>
          <a:ext cx="0" cy="0"/>
          <a:chOff x="0" y="0"/>
          <a:chExt cx="0" cy="0"/>
        </a:xfrm>
      </p:grpSpPr>
      <p:sp>
        <p:nvSpPr>
          <p:cNvPr id="46" name="Google Shape;46;p1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1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8" name="Google Shape;48;p1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9" name="Google Shape;49;p16"/>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7"/>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2" name="Google Shape;52;p17"/>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3" name="Google Shape;53;p17"/>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rgbClr val="22222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5" name="Google Shape;55;p1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7"/>
        <p:cNvGrpSpPr/>
        <p:nvPr/>
      </p:nvGrpSpPr>
      <p:grpSpPr>
        <a:xfrm>
          <a:off x="0" y="0"/>
          <a:ext cx="0" cy="0"/>
          <a:chOff x="0" y="0"/>
          <a:chExt cx="0" cy="0"/>
        </a:xfrm>
      </p:grpSpPr>
      <p:sp>
        <p:nvSpPr>
          <p:cNvPr id="58" name="Google Shape;58;p18"/>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9" name="Google Shape;59;p18"/>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0" name="Google Shape;60;p18"/>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8"/>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2" name="Google Shape;62;p18"/>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3" name="Google Shape;63;p1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65"/>
        <p:cNvGrpSpPr/>
        <p:nvPr/>
      </p:nvGrpSpPr>
      <p:grpSpPr>
        <a:xfrm>
          <a:off x="0" y="0"/>
          <a:ext cx="0" cy="0"/>
          <a:chOff x="0" y="0"/>
          <a:chExt cx="0" cy="0"/>
        </a:xfrm>
      </p:grpSpPr>
      <p:sp>
        <p:nvSpPr>
          <p:cNvPr id="66" name="Google Shape;66;p19"/>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67" name="Google Shape;67;p1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8" name="Google Shape;68;p19"/>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0" name="Google Shape;70;p19"/>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181612"/>
                </a:solidFill>
              </a:defRPr>
            </a:lvl1pPr>
            <a:lvl2pPr marL="914400" lvl="1" indent="-317500" algn="l">
              <a:lnSpc>
                <a:spcPct val="120000"/>
              </a:lnSpc>
              <a:spcBef>
                <a:spcPts val="375"/>
              </a:spcBef>
              <a:spcAft>
                <a:spcPts val="0"/>
              </a:spcAft>
              <a:buSzPts val="1400"/>
              <a:buChar char="•"/>
              <a:defRPr>
                <a:solidFill>
                  <a:srgbClr val="181612"/>
                </a:solidFill>
              </a:defRPr>
            </a:lvl2pPr>
            <a:lvl3pPr marL="1371600" lvl="2" indent="-304800" algn="l">
              <a:lnSpc>
                <a:spcPct val="120000"/>
              </a:lnSpc>
              <a:spcBef>
                <a:spcPts val="375"/>
              </a:spcBef>
              <a:spcAft>
                <a:spcPts val="0"/>
              </a:spcAft>
              <a:buSzPts val="1200"/>
              <a:buChar char="•"/>
              <a:defRPr>
                <a:solidFill>
                  <a:srgbClr val="181612"/>
                </a:solidFill>
              </a:defRPr>
            </a:lvl3pPr>
            <a:lvl4pPr marL="1828800" lvl="3" indent="-295275" algn="l">
              <a:lnSpc>
                <a:spcPct val="120000"/>
              </a:lnSpc>
              <a:spcBef>
                <a:spcPts val="375"/>
              </a:spcBef>
              <a:spcAft>
                <a:spcPts val="0"/>
              </a:spcAft>
              <a:buSzPts val="1050"/>
              <a:buChar char="•"/>
              <a:defRPr>
                <a:solidFill>
                  <a:srgbClr val="181612"/>
                </a:solidFill>
              </a:defRPr>
            </a:lvl4pPr>
            <a:lvl5pPr marL="2286000" lvl="4" indent="-285750" algn="l">
              <a:lnSpc>
                <a:spcPct val="120000"/>
              </a:lnSpc>
              <a:spcBef>
                <a:spcPts val="375"/>
              </a:spcBef>
              <a:spcAft>
                <a:spcPts val="0"/>
              </a:spcAft>
              <a:buSzPts val="900"/>
              <a:buChar char="•"/>
              <a:defRPr>
                <a:solidFill>
                  <a:srgbClr val="18161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1" name="Google Shape;71;p19"/>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2000"/>
              <a:buNone/>
              <a:defRPr sz="20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2" name="Google Shape;72;p19"/>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rgbClr val="222222"/>
                </a:solidFill>
              </a:defRPr>
            </a:lvl1pPr>
            <a:lvl2pPr marL="914400" lvl="1" indent="-317500" algn="l">
              <a:lnSpc>
                <a:spcPct val="120000"/>
              </a:lnSpc>
              <a:spcBef>
                <a:spcPts val="375"/>
              </a:spcBef>
              <a:spcAft>
                <a:spcPts val="0"/>
              </a:spcAft>
              <a:buSzPts val="1400"/>
              <a:buChar char="•"/>
              <a:defRPr>
                <a:solidFill>
                  <a:srgbClr val="222222"/>
                </a:solidFill>
              </a:defRPr>
            </a:lvl2pPr>
            <a:lvl3pPr marL="1371600" lvl="2" indent="-304800" algn="l">
              <a:lnSpc>
                <a:spcPct val="120000"/>
              </a:lnSpc>
              <a:spcBef>
                <a:spcPts val="375"/>
              </a:spcBef>
              <a:spcAft>
                <a:spcPts val="0"/>
              </a:spcAft>
              <a:buSzPts val="1200"/>
              <a:buChar char="•"/>
              <a:defRPr>
                <a:solidFill>
                  <a:srgbClr val="222222"/>
                </a:solidFill>
              </a:defRPr>
            </a:lvl3pPr>
            <a:lvl4pPr marL="1828800" lvl="3" indent="-295275" algn="l">
              <a:lnSpc>
                <a:spcPct val="120000"/>
              </a:lnSpc>
              <a:spcBef>
                <a:spcPts val="375"/>
              </a:spcBef>
              <a:spcAft>
                <a:spcPts val="0"/>
              </a:spcAft>
              <a:buSzPts val="1050"/>
              <a:buChar char="•"/>
              <a:defRPr>
                <a:solidFill>
                  <a:srgbClr val="222222"/>
                </a:solidFill>
              </a:defRPr>
            </a:lvl4pPr>
            <a:lvl5pPr marL="2286000" lvl="4" indent="-285750" algn="l">
              <a:lnSpc>
                <a:spcPct val="120000"/>
              </a:lnSpc>
              <a:spcBef>
                <a:spcPts val="375"/>
              </a:spcBef>
              <a:spcAft>
                <a:spcPts val="0"/>
              </a:spcAft>
              <a:buSzPts val="900"/>
              <a:buChar char="•"/>
              <a:defRPr>
                <a:solidFill>
                  <a:srgbClr val="22222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3" name="Google Shape;73;p1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181612"/>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181612"/>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181612"/>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181612"/>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181612"/>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1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openstax.org/details/books/anatomy-and-physiology-2e"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asccc-oeri.org/open-educational-resources-and-biology/" TargetMode="External"/><Relationship Id="rId5" Type="http://schemas.openxmlformats.org/officeDocument/2006/relationships/hyperlink" Target="https://med.libretexts.org/Bookshelves/Anatomy_and_Physiology/Human_Anatomy_(Lange_et_al.)" TargetMode="External"/><Relationship Id="rId4" Type="http://schemas.openxmlformats.org/officeDocument/2006/relationships/hyperlink" Target="https://med.libretexts.org/Bookshelves/Anatomy_and_Physiology/Human_Anatomy_(OER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sccc-oeri.org/open-educational-resources-and-biology/"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asccc-oeri.org/webinars-and-ev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penstax.org/details/books/anatomy-and-physiology-2e"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med.libretexts.org/Bookshelves/Anatomy_and_Physiology/Human_Anatomy_(Lange_et_al.)" TargetMode="External"/><Relationship Id="rId4" Type="http://schemas.openxmlformats.org/officeDocument/2006/relationships/hyperlink" Target="https://med.libretexts.org/Bookshelves/Anatomy_and_Physiology/Human_Anatomy_(OER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med.libretexts.org/Bookshelves/Anatomy_and_Physiology/Human_Anatomy_(OERI)/00%3A_Front_Matter/05%3A_About_the_Author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187096960@N06/with/51173204094"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docs.google.com/document/d/1Gn0XyoSFCLAgM0Ba_O6lwALfnvAVGY0Z26v_blfJ_J8/edit?tab=t.0#heading=h.psl5a2gzxso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dirty="0"/>
              <a:t>Anatomy and Physiology Courses: Identifying and Addressing Barriers to Getting to Zero</a:t>
            </a:r>
            <a:endParaRPr dirty="0"/>
          </a:p>
        </p:txBody>
      </p:sp>
      <p:sp>
        <p:nvSpPr>
          <p:cNvPr id="128" name="Google Shape;128;p1"/>
          <p:cNvSpPr txBox="1">
            <a:spLocks noGrp="1"/>
          </p:cNvSpPr>
          <p:nvPr>
            <p:ph type="subTitle" idx="1"/>
          </p:nvPr>
        </p:nvSpPr>
        <p:spPr>
          <a:xfrm>
            <a:off x="311727" y="5189604"/>
            <a:ext cx="7979412" cy="977621"/>
          </a:xfrm>
          <a:prstGeom prst="rect">
            <a:avLst/>
          </a:prstGeom>
          <a:noFill/>
          <a:ln>
            <a:noFill/>
          </a:ln>
        </p:spPr>
        <p:txBody>
          <a:bodyPr spcFirstLastPara="1" wrap="square" lIns="91425" tIns="91425" rIns="91425" bIns="91425" anchor="t" anchorCtr="0">
            <a:normAutofit fontScale="77500"/>
          </a:bodyPr>
          <a:lstStyle/>
          <a:p>
            <a:pPr marL="0" lvl="0" indent="0" algn="l" rtl="0">
              <a:lnSpc>
                <a:spcPct val="120000"/>
              </a:lnSpc>
              <a:spcBef>
                <a:spcPts val="0"/>
              </a:spcBef>
              <a:spcAft>
                <a:spcPts val="0"/>
              </a:spcAft>
              <a:buSzPct val="100000"/>
              <a:buNone/>
            </a:pPr>
            <a:r>
              <a:rPr lang="en-US" sz="2000"/>
              <a:t>March 14, 2025</a:t>
            </a:r>
            <a:endParaRPr/>
          </a:p>
          <a:p>
            <a:pPr marL="0" lvl="0" indent="0" algn="l" rtl="0">
              <a:lnSpc>
                <a:spcPct val="120000"/>
              </a:lnSpc>
              <a:spcBef>
                <a:spcPts val="750"/>
              </a:spcBef>
              <a:spcAft>
                <a:spcPts val="0"/>
              </a:spcAft>
              <a:buSzPct val="100000"/>
              <a:buNone/>
            </a:pPr>
            <a:r>
              <a:rPr lang="en-US" sz="2000"/>
              <a:t>This work is licensed under a </a:t>
            </a:r>
            <a:r>
              <a:rPr lang="en-US" sz="2000" u="sng">
                <a:solidFill>
                  <a:schemeClr val="hlink"/>
                </a:solidFill>
                <a:hlinkClick r:id="rId3"/>
              </a:rPr>
              <a:t>Creative Commons Attribution 4.0 International License</a:t>
            </a:r>
            <a:r>
              <a:rPr lang="en-US" sz="2000"/>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3a80852210_2_0"/>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Physiology</a:t>
            </a:r>
            <a:endParaRPr/>
          </a:p>
        </p:txBody>
      </p:sp>
      <p:sp>
        <p:nvSpPr>
          <p:cNvPr id="194" name="Google Shape;194;g33a80852210_2_0"/>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rmAutofit/>
          </a:bodyPr>
          <a:lstStyle/>
          <a:p>
            <a:pPr marL="457200" lvl="0" indent="-361950" algn="l" rtl="0">
              <a:spcBef>
                <a:spcPts val="750"/>
              </a:spcBef>
              <a:spcAft>
                <a:spcPts val="0"/>
              </a:spcAft>
              <a:buSzPts val="2100"/>
              <a:buChar char="•"/>
            </a:pPr>
            <a:r>
              <a:rPr lang="en-US" sz="2100"/>
              <a:t>Most OER content at the moment is Anatomy &amp; Physiology combined, or Anatomy only</a:t>
            </a:r>
            <a:endParaRPr sz="2100"/>
          </a:p>
          <a:p>
            <a:pPr marL="457200" lvl="0" indent="-361950" algn="l" rtl="0">
              <a:spcBef>
                <a:spcPts val="0"/>
              </a:spcBef>
              <a:spcAft>
                <a:spcPts val="0"/>
              </a:spcAft>
              <a:buSzPts val="2100"/>
              <a:buChar char="•"/>
            </a:pPr>
            <a:r>
              <a:rPr lang="en-US" sz="2100"/>
              <a:t>Lack of Physiology focused material</a:t>
            </a:r>
            <a:endParaRPr sz="2100"/>
          </a:p>
          <a:p>
            <a:pPr marL="914400" lvl="1" indent="-349250" algn="l" rtl="0">
              <a:spcBef>
                <a:spcPts val="0"/>
              </a:spcBef>
              <a:spcAft>
                <a:spcPts val="0"/>
              </a:spcAft>
              <a:buSzPts val="1900"/>
              <a:buChar char="•"/>
            </a:pPr>
            <a:r>
              <a:rPr lang="en-US" sz="1900"/>
              <a:t>Especially lab manuals</a:t>
            </a:r>
            <a:endParaRPr sz="1900"/>
          </a:p>
          <a:p>
            <a:pPr marL="457200" lvl="0" indent="-361950" algn="l" rtl="0">
              <a:spcBef>
                <a:spcPts val="0"/>
              </a:spcBef>
              <a:spcAft>
                <a:spcPts val="0"/>
              </a:spcAft>
              <a:buSzPts val="2100"/>
              <a:buChar char="•"/>
            </a:pPr>
            <a:r>
              <a:rPr lang="en-US" sz="2100"/>
              <a:t>Chabot College OER project</a:t>
            </a:r>
            <a:endParaRPr sz="2100"/>
          </a:p>
          <a:p>
            <a:pPr marL="914400" lvl="1" indent="-349250" algn="l" rtl="0">
              <a:spcBef>
                <a:spcPts val="0"/>
              </a:spcBef>
              <a:spcAft>
                <a:spcPts val="0"/>
              </a:spcAft>
              <a:buSzPts val="1900"/>
              <a:buChar char="•"/>
            </a:pPr>
            <a:r>
              <a:rPr lang="en-US" sz="1900"/>
              <a:t>Creating an OER lab manual to replace web-based simulation program</a:t>
            </a:r>
            <a:endParaRPr sz="1900"/>
          </a:p>
          <a:p>
            <a:pPr marL="914400" lvl="1" indent="-349250" algn="l" rtl="0">
              <a:spcBef>
                <a:spcPts val="0"/>
              </a:spcBef>
              <a:spcAft>
                <a:spcPts val="0"/>
              </a:spcAft>
              <a:buSzPts val="1900"/>
              <a:buChar char="•"/>
            </a:pPr>
            <a:r>
              <a:rPr lang="en-US" sz="1900"/>
              <a:t>Convert Physiology at Chabot from LTC to ZTC</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322fb8d3da_0_9"/>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OERI Resources</a:t>
            </a:r>
            <a:endParaRPr/>
          </a:p>
        </p:txBody>
      </p:sp>
      <p:sp>
        <p:nvSpPr>
          <p:cNvPr id="201" name="Google Shape;201;g3322fb8d3da_0_9"/>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Autofit/>
          </a:bodyPr>
          <a:lstStyle/>
          <a:p>
            <a:pPr marL="457200" lvl="0" indent="-349250" algn="l" rtl="0">
              <a:spcBef>
                <a:spcPts val="750"/>
              </a:spcBef>
              <a:spcAft>
                <a:spcPts val="0"/>
              </a:spcAft>
              <a:buSzPts val="1900"/>
              <a:buAutoNum type="arabicPeriod"/>
            </a:pPr>
            <a:r>
              <a:rPr lang="en-US" sz="1900"/>
              <a:t>Are you using OER?</a:t>
            </a:r>
            <a:endParaRPr sz="1900"/>
          </a:p>
          <a:p>
            <a:pPr marL="457200" lvl="0" indent="-349250" algn="l" rtl="0">
              <a:spcBef>
                <a:spcPts val="750"/>
              </a:spcBef>
              <a:spcAft>
                <a:spcPts val="0"/>
              </a:spcAft>
              <a:buSzPts val="1900"/>
              <a:buAutoNum type="arabicPeriod"/>
            </a:pPr>
            <a:r>
              <a:rPr lang="en-US" sz="1900"/>
              <a:t>Currently available for Anatomy:</a:t>
            </a:r>
            <a:endParaRPr sz="1900"/>
          </a:p>
          <a:p>
            <a:pPr marL="914400" lvl="1" indent="-336550" algn="l" rtl="0">
              <a:spcBef>
                <a:spcPts val="375"/>
              </a:spcBef>
              <a:spcAft>
                <a:spcPts val="0"/>
              </a:spcAft>
              <a:buSzPts val="1700"/>
              <a:buAutoNum type="alphaLcPeriod"/>
            </a:pPr>
            <a:r>
              <a:rPr lang="en-US" sz="1700" u="sng">
                <a:solidFill>
                  <a:schemeClr val="hlink"/>
                </a:solidFill>
                <a:hlinkClick r:id="rId3"/>
              </a:rPr>
              <a:t>OpenStax Anatomy and Physiology</a:t>
            </a:r>
            <a:r>
              <a:rPr lang="en-US" sz="1700"/>
              <a:t> - used by aprox. 61 colleges</a:t>
            </a:r>
            <a:endParaRPr sz="1700"/>
          </a:p>
          <a:p>
            <a:pPr marL="914400" lvl="1" indent="-336550" algn="l" rtl="0">
              <a:spcBef>
                <a:spcPts val="375"/>
              </a:spcBef>
              <a:spcAft>
                <a:spcPts val="0"/>
              </a:spcAft>
              <a:buSzPts val="1700"/>
              <a:buAutoNum type="alphaLcPeriod"/>
            </a:pPr>
            <a:r>
              <a:rPr lang="en-US" sz="1700" u="sng">
                <a:solidFill>
                  <a:schemeClr val="hlink"/>
                </a:solidFill>
                <a:hlinkClick r:id="rId4"/>
              </a:rPr>
              <a:t>Human Anatomy (OERI)</a:t>
            </a:r>
            <a:r>
              <a:rPr lang="en-US" sz="1700"/>
              <a:t> - used by at least 4 colleges </a:t>
            </a:r>
            <a:endParaRPr sz="1700"/>
          </a:p>
          <a:p>
            <a:pPr marL="914400" lvl="1" indent="-336550" algn="l" rtl="0">
              <a:spcBef>
                <a:spcPts val="375"/>
              </a:spcBef>
              <a:spcAft>
                <a:spcPts val="0"/>
              </a:spcAft>
              <a:buSzPts val="1700"/>
              <a:buAutoNum type="alphaLcPeriod"/>
            </a:pPr>
            <a:r>
              <a:rPr lang="en-US" sz="1700" u="sng">
                <a:solidFill>
                  <a:schemeClr val="hlink"/>
                </a:solidFill>
                <a:hlinkClick r:id="rId5"/>
              </a:rPr>
              <a:t>General Human Anatomy (Lange et al.)</a:t>
            </a:r>
            <a:endParaRPr sz="1700"/>
          </a:p>
          <a:p>
            <a:pPr marL="914400" lvl="1" indent="-336550" algn="l" rtl="0">
              <a:spcBef>
                <a:spcPts val="375"/>
              </a:spcBef>
              <a:spcAft>
                <a:spcPts val="0"/>
              </a:spcAft>
              <a:buSzPts val="1700"/>
              <a:buAutoNum type="alphaLcPeriod"/>
            </a:pPr>
            <a:r>
              <a:rPr lang="en-US" sz="1700" u="sng">
                <a:solidFill>
                  <a:schemeClr val="accent1"/>
                </a:solidFill>
                <a:hlinkClick r:id="rId6">
                  <a:extLst>
                    <a:ext uri="{A12FA001-AC4F-418D-AE19-62706E023703}">
                      <ahyp:hlinkClr xmlns:ahyp="http://schemas.microsoft.com/office/drawing/2018/hyperlinkcolor" val="tx"/>
                    </a:ext>
                  </a:extLst>
                </a:hlinkClick>
              </a:rPr>
              <a:t>Biology OER list</a:t>
            </a:r>
            <a:endParaRPr sz="1700"/>
          </a:p>
          <a:p>
            <a:pPr marL="457200" lvl="0" indent="-349250" algn="l" rtl="0">
              <a:spcBef>
                <a:spcPts val="750"/>
              </a:spcBef>
              <a:spcAft>
                <a:spcPts val="0"/>
              </a:spcAft>
              <a:buSzPts val="1900"/>
              <a:buAutoNum type="arabicPeriod"/>
            </a:pPr>
            <a:r>
              <a:rPr lang="en-US" sz="1900"/>
              <a:t>What books are you using?</a:t>
            </a:r>
            <a:endParaRPr sz="1900"/>
          </a:p>
          <a:p>
            <a:pPr marL="914400" lvl="1" indent="-336550" algn="l" rtl="0">
              <a:spcBef>
                <a:spcPts val="375"/>
              </a:spcBef>
              <a:spcAft>
                <a:spcPts val="0"/>
              </a:spcAft>
              <a:buSzPts val="1700"/>
              <a:buAutoNum type="alphaLcPeriod"/>
            </a:pPr>
            <a:r>
              <a:rPr lang="en-US" sz="1700"/>
              <a:t>Have you created adaptations?</a:t>
            </a:r>
            <a:endParaRPr sz="1700"/>
          </a:p>
          <a:p>
            <a:pPr marL="457200" lvl="0" indent="-349250" algn="l" rtl="0">
              <a:spcBef>
                <a:spcPts val="750"/>
              </a:spcBef>
              <a:spcAft>
                <a:spcPts val="0"/>
              </a:spcAft>
              <a:buSzPts val="1900"/>
              <a:buAutoNum type="arabicPeriod"/>
            </a:pPr>
            <a:r>
              <a:rPr lang="en-US" sz="1900"/>
              <a:t>If you are not using OER, why not?</a:t>
            </a:r>
            <a:endParaRPr sz="1900"/>
          </a:p>
          <a:p>
            <a:pPr marL="457200" lvl="0" indent="-349250" algn="l" rtl="0">
              <a:spcBef>
                <a:spcPts val="750"/>
              </a:spcBef>
              <a:spcAft>
                <a:spcPts val="0"/>
              </a:spcAft>
              <a:buSzPts val="1900"/>
              <a:buAutoNum type="arabicPeriod"/>
            </a:pPr>
            <a:r>
              <a:rPr lang="en-US" sz="1900"/>
              <a:t>How can we help with collaborations?</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35c368f6a3_0_0"/>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OERI Resources Feedback</a:t>
            </a:r>
            <a:endParaRPr/>
          </a:p>
        </p:txBody>
      </p:sp>
      <p:sp>
        <p:nvSpPr>
          <p:cNvPr id="208" name="Google Shape;208;g335c368f6a3_0_0"/>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Autofit/>
          </a:bodyPr>
          <a:lstStyle/>
          <a:p>
            <a:pPr marL="457200" lvl="0" indent="-349250" algn="l" rtl="0">
              <a:lnSpc>
                <a:spcPct val="100000"/>
              </a:lnSpc>
              <a:spcBef>
                <a:spcPts val="750"/>
              </a:spcBef>
              <a:spcAft>
                <a:spcPts val="0"/>
              </a:spcAft>
              <a:buSzPts val="1900"/>
              <a:buAutoNum type="arabicPeriod"/>
            </a:pPr>
            <a:r>
              <a:rPr lang="en-US" sz="1900" u="sng">
                <a:solidFill>
                  <a:schemeClr val="hlink"/>
                </a:solidFill>
                <a:hlinkClick r:id="rId3"/>
              </a:rPr>
              <a:t>OER and Biology</a:t>
            </a:r>
            <a:endParaRPr sz="1900"/>
          </a:p>
          <a:p>
            <a:pPr marL="457200" lvl="0" indent="-349250" algn="l" rtl="0">
              <a:lnSpc>
                <a:spcPct val="100000"/>
              </a:lnSpc>
              <a:spcBef>
                <a:spcPts val="750"/>
              </a:spcBef>
              <a:spcAft>
                <a:spcPts val="0"/>
              </a:spcAft>
              <a:buSzPts val="1900"/>
              <a:buAutoNum type="arabicPeriod"/>
            </a:pPr>
            <a:r>
              <a:rPr lang="en-US" sz="1900"/>
              <a:t>OERI is collecting book adoption information</a:t>
            </a:r>
            <a:endParaRPr sz="1900"/>
          </a:p>
          <a:p>
            <a:pPr marL="914400" lvl="1" indent="-336550" algn="l" rtl="0">
              <a:lnSpc>
                <a:spcPct val="100000"/>
              </a:lnSpc>
              <a:spcBef>
                <a:spcPts val="375"/>
              </a:spcBef>
              <a:spcAft>
                <a:spcPts val="0"/>
              </a:spcAft>
              <a:buSzPts val="1700"/>
              <a:buAutoNum type="alphaLcPeriod"/>
            </a:pPr>
            <a:r>
              <a:rPr lang="en-US" sz="1700"/>
              <a:t>Submit an adoption report</a:t>
            </a:r>
            <a:endParaRPr sz="1700"/>
          </a:p>
          <a:p>
            <a:pPr marL="457200" lvl="0" indent="-349250" algn="l" rtl="0">
              <a:lnSpc>
                <a:spcPct val="100000"/>
              </a:lnSpc>
              <a:spcBef>
                <a:spcPts val="750"/>
              </a:spcBef>
              <a:spcAft>
                <a:spcPts val="0"/>
              </a:spcAft>
              <a:buSzPts val="1900"/>
              <a:buAutoNum type="arabicPeriod"/>
            </a:pPr>
            <a:r>
              <a:rPr lang="en-US" sz="1900"/>
              <a:t>Does the organization of the website make sense?</a:t>
            </a:r>
            <a:endParaRPr sz="1900"/>
          </a:p>
          <a:p>
            <a:pPr marL="914400" lvl="1" indent="-336550" algn="l" rtl="0">
              <a:lnSpc>
                <a:spcPct val="100000"/>
              </a:lnSpc>
              <a:spcBef>
                <a:spcPts val="375"/>
              </a:spcBef>
              <a:spcAft>
                <a:spcPts val="0"/>
              </a:spcAft>
              <a:buSzPts val="1700"/>
              <a:buAutoNum type="alphaLcPeriod"/>
            </a:pPr>
            <a:r>
              <a:rPr lang="en-US" sz="1700"/>
              <a:t>Human Anatomy and Physiology</a:t>
            </a:r>
            <a:endParaRPr sz="1700"/>
          </a:p>
          <a:p>
            <a:pPr marL="914400" lvl="1" indent="-336550" algn="l" rtl="0">
              <a:lnSpc>
                <a:spcPct val="100000"/>
              </a:lnSpc>
              <a:spcBef>
                <a:spcPts val="375"/>
              </a:spcBef>
              <a:spcAft>
                <a:spcPts val="0"/>
              </a:spcAft>
              <a:buSzPts val="1700"/>
              <a:buAutoNum type="alphaLcPeriod"/>
            </a:pPr>
            <a:r>
              <a:rPr lang="en-US" sz="1700"/>
              <a:t>Biology Sequence for Majors</a:t>
            </a:r>
            <a:endParaRPr sz="1700"/>
          </a:p>
          <a:p>
            <a:pPr marL="914400" lvl="1" indent="-336550" algn="l" rtl="0">
              <a:lnSpc>
                <a:spcPct val="100000"/>
              </a:lnSpc>
              <a:spcBef>
                <a:spcPts val="375"/>
              </a:spcBef>
              <a:spcAft>
                <a:spcPts val="0"/>
              </a:spcAft>
              <a:buSzPts val="1700"/>
              <a:buAutoNum type="alphaLcPeriod"/>
            </a:pPr>
            <a:r>
              <a:rPr lang="en-US" sz="1700"/>
              <a:t>Zoology and Botany</a:t>
            </a:r>
            <a:endParaRPr sz="1700"/>
          </a:p>
          <a:p>
            <a:pPr marL="914400" lvl="1" indent="-336550" algn="l" rtl="0">
              <a:lnSpc>
                <a:spcPct val="100000"/>
              </a:lnSpc>
              <a:spcBef>
                <a:spcPts val="375"/>
              </a:spcBef>
              <a:spcAft>
                <a:spcPts val="0"/>
              </a:spcAft>
              <a:buSzPts val="1700"/>
              <a:buAutoNum type="alphaLcPeriod"/>
            </a:pPr>
            <a:r>
              <a:rPr lang="en-US" sz="1700"/>
              <a:t>Cell and Molecular Biology</a:t>
            </a:r>
            <a:endParaRPr sz="1700"/>
          </a:p>
          <a:p>
            <a:pPr marL="914400" lvl="1" indent="-336550" algn="l" rtl="0">
              <a:lnSpc>
                <a:spcPct val="100000"/>
              </a:lnSpc>
              <a:spcBef>
                <a:spcPts val="375"/>
              </a:spcBef>
              <a:spcAft>
                <a:spcPts val="0"/>
              </a:spcAft>
              <a:buSzPts val="1700"/>
              <a:buAutoNum type="alphaLcPeriod"/>
            </a:pPr>
            <a:r>
              <a:rPr lang="en-US" sz="1700"/>
              <a:t>General Biology</a:t>
            </a:r>
            <a:endParaRPr sz="1700"/>
          </a:p>
          <a:p>
            <a:pPr marL="914400" lvl="1" indent="-336550" algn="l" rtl="0">
              <a:lnSpc>
                <a:spcPct val="100000"/>
              </a:lnSpc>
              <a:spcBef>
                <a:spcPts val="375"/>
              </a:spcBef>
              <a:spcAft>
                <a:spcPts val="0"/>
              </a:spcAft>
              <a:buSzPts val="1700"/>
              <a:buAutoNum type="alphaLcPeriod"/>
            </a:pPr>
            <a:r>
              <a:rPr lang="en-US" sz="1700"/>
              <a:t>Human Biology</a:t>
            </a:r>
            <a:endParaRPr sz="1700"/>
          </a:p>
          <a:p>
            <a:pPr marL="914400" lvl="1" indent="-336550" algn="l" rtl="0">
              <a:lnSpc>
                <a:spcPct val="100000"/>
              </a:lnSpc>
              <a:spcBef>
                <a:spcPts val="375"/>
              </a:spcBef>
              <a:spcAft>
                <a:spcPts val="0"/>
              </a:spcAft>
              <a:buSzPts val="1700"/>
              <a:buAutoNum type="alphaLcPeriod"/>
            </a:pPr>
            <a:r>
              <a:rPr lang="en-US" sz="1700"/>
              <a:t>Microbiology</a:t>
            </a:r>
            <a:endParaRPr sz="1700"/>
          </a:p>
          <a:p>
            <a:pPr marL="914400" lvl="1" indent="-336550" algn="l" rtl="0">
              <a:lnSpc>
                <a:spcPct val="100000"/>
              </a:lnSpc>
              <a:spcBef>
                <a:spcPts val="375"/>
              </a:spcBef>
              <a:spcAft>
                <a:spcPts val="0"/>
              </a:spcAft>
              <a:buSzPts val="1700"/>
              <a:buAutoNum type="alphaLcPeriod"/>
            </a:pPr>
            <a:r>
              <a:rPr lang="en-US" sz="1700"/>
              <a:t>Introduction to Environmental Science</a:t>
            </a:r>
            <a:endParaRPr sz="1700"/>
          </a:p>
          <a:p>
            <a:pPr marL="914400" lvl="1" indent="-336550" algn="l" rtl="0">
              <a:lnSpc>
                <a:spcPct val="100000"/>
              </a:lnSpc>
              <a:spcBef>
                <a:spcPts val="375"/>
              </a:spcBef>
              <a:spcAft>
                <a:spcPts val="0"/>
              </a:spcAft>
              <a:buSzPts val="1700"/>
              <a:buAutoNum type="alphaLcPeriod"/>
            </a:pPr>
            <a:r>
              <a:rPr lang="en-US" sz="1700"/>
              <a:t>Genetics</a:t>
            </a:r>
            <a:endParaRPr sz="1700"/>
          </a:p>
          <a:p>
            <a:pPr marL="0" lvl="0" indent="0" algn="l" rtl="0">
              <a:lnSpc>
                <a:spcPct val="100000"/>
              </a:lnSpc>
              <a:spcBef>
                <a:spcPts val="75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34" name="Google Shape;134;p3"/>
          <p:cNvSpPr txBox="1">
            <a:spLocks noGrp="1"/>
          </p:cNvSpPr>
          <p:nvPr>
            <p:ph type="body" idx="1"/>
          </p:nvPr>
        </p:nvSpPr>
        <p:spPr>
          <a:xfrm>
            <a:off x="1088675" y="2015723"/>
            <a:ext cx="7202400" cy="4395600"/>
          </a:xfrm>
          <a:prstGeom prst="rect">
            <a:avLst/>
          </a:prstGeom>
          <a:noFill/>
          <a:ln>
            <a:noFill/>
          </a:ln>
        </p:spPr>
        <p:txBody>
          <a:bodyPr spcFirstLastPara="1" wrap="square" lIns="91425" tIns="45700" rIns="91425" bIns="45700" anchor="t" anchorCtr="0">
            <a:noAutofit/>
          </a:bodyPr>
          <a:lstStyle/>
          <a:p>
            <a:pPr marL="171446" lvl="0" indent="-171446" algn="l" rtl="0">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Anatomy and Physiology Courses: Identifying and Addressing Barriers to Getting to Zero”</a:t>
            </a:r>
            <a:endParaRPr sz="2000">
              <a:latin typeface="arial"/>
              <a:ea typeface="arial"/>
              <a:cs typeface="arial"/>
              <a:sym typeface="arial"/>
            </a:endParaRPr>
          </a:p>
          <a:p>
            <a:pPr marL="171446" lvl="0" indent="-171446" algn="l" rtl="0">
              <a:lnSpc>
                <a:spcPct val="120000"/>
              </a:lnSpc>
              <a:spcBef>
                <a:spcPts val="750"/>
              </a:spcBef>
              <a:spcAft>
                <a:spcPts val="0"/>
              </a:spcAft>
              <a:buSzPts val="2359"/>
              <a:buChar char="•"/>
            </a:pPr>
            <a:r>
              <a:rPr lang="en-US" sz="2000"/>
              <a:t>If you are not already muted, please mute yourself upon arrival.</a:t>
            </a:r>
            <a:endParaRPr/>
          </a:p>
          <a:p>
            <a:pPr marL="171446" lvl="0" indent="-171446" algn="l" rtl="0">
              <a:lnSpc>
                <a:spcPct val="120000"/>
              </a:lnSpc>
              <a:spcBef>
                <a:spcPts val="750"/>
              </a:spcBef>
              <a:spcAft>
                <a:spcPts val="0"/>
              </a:spcAft>
              <a:buSzPts val="2359"/>
              <a:buChar char="•"/>
            </a:pPr>
            <a:r>
              <a:rPr lang="en-US" sz="2000"/>
              <a:t>You’re invited to introduce yourself in the chat – please provide your name, college, discipline/role</a:t>
            </a:r>
            <a:endParaRPr/>
          </a:p>
          <a:p>
            <a:pPr marL="171446" lvl="0" indent="-171446" algn="l" rtl="0">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a:p>
            <a:pPr marL="171446" lvl="0" indent="-171446" algn="l" rtl="0">
              <a:lnSpc>
                <a:spcPct val="120000"/>
              </a:lnSpc>
              <a:spcBef>
                <a:spcPts val="750"/>
              </a:spcBef>
              <a:spcAft>
                <a:spcPts val="0"/>
              </a:spcAft>
              <a:buSzPts val="2162"/>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Description</a:t>
            </a:r>
            <a:endParaRPr sz="4800"/>
          </a:p>
        </p:txBody>
      </p:sp>
      <p:sp>
        <p:nvSpPr>
          <p:cNvPr id="140" name="Google Shape;140;p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0" lvl="0" indent="0" algn="l" rtl="0">
              <a:spcBef>
                <a:spcPts val="750"/>
              </a:spcBef>
              <a:spcAft>
                <a:spcPts val="0"/>
              </a:spcAft>
              <a:buNone/>
            </a:pPr>
            <a:r>
              <a:rPr lang="en-US"/>
              <a:t>During the 2020-2021 academic year, OpenStax indicated that at least one faculty member at 61 California community colleges reported adopting</a:t>
            </a:r>
            <a:r>
              <a:rPr lang="en-US" u="sng">
                <a:solidFill>
                  <a:schemeClr val="hlink"/>
                </a:solidFill>
                <a:hlinkClick r:id="rId3"/>
              </a:rPr>
              <a:t> OpenStax Anatomy and Physiology.</a:t>
            </a:r>
            <a:r>
              <a:rPr lang="en-US"/>
              <a:t> At about the same time, the OERI funded a team of faculty to separate out the anatomy components of the text to better meet the needs of discipline faculty [</a:t>
            </a:r>
            <a:r>
              <a:rPr lang="en-US" u="sng">
                <a:solidFill>
                  <a:schemeClr val="hlink"/>
                </a:solidFill>
                <a:hlinkClick r:id="rId4"/>
              </a:rPr>
              <a:t>Human Anatomy (OERI)</a:t>
            </a:r>
            <a:r>
              <a:rPr lang="en-US"/>
              <a:t>]. More recently, a team of faculty made additional updates to this text with a focus on creating or modifying images to better align to their courses [</a:t>
            </a:r>
            <a:r>
              <a:rPr lang="en-US" u="sng">
                <a:solidFill>
                  <a:schemeClr val="hlink"/>
                </a:solidFill>
                <a:hlinkClick r:id="rId5"/>
              </a:rPr>
              <a:t>General Human Anatomy (Lange et al.)</a:t>
            </a:r>
            <a:r>
              <a:rPr lang="en-US"/>
              <a:t>]. What further modifications would support the faculty at your college who are teaching anatomy and/or physiology? Join us to learn about the work in progress and potential solutions to collective challenges and, more importantly, to share your needs.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800"/>
              <a:t>Presenters</a:t>
            </a:r>
            <a:endParaRPr/>
          </a:p>
        </p:txBody>
      </p:sp>
      <p:sp>
        <p:nvSpPr>
          <p:cNvPr id="147" name="Google Shape;147;p7"/>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lnSpcReduction="20000"/>
          </a:bodyPr>
          <a:lstStyle/>
          <a:p>
            <a:pPr marL="457200" lvl="0" indent="-330200" algn="l" rtl="0">
              <a:lnSpc>
                <a:spcPct val="120000"/>
              </a:lnSpc>
              <a:spcBef>
                <a:spcPts val="750"/>
              </a:spcBef>
              <a:spcAft>
                <a:spcPts val="0"/>
              </a:spcAft>
              <a:buSzPts val="1600"/>
              <a:buChar char="•"/>
            </a:pPr>
            <a:r>
              <a:rPr lang="en-US" sz="1800"/>
              <a:t>Suzanne Wakim, Project Facilitator, ASCCC OERI</a:t>
            </a:r>
            <a:endParaRPr sz="1800"/>
          </a:p>
          <a:p>
            <a:pPr marL="914400" lvl="1" indent="-342900" algn="l" rtl="0">
              <a:lnSpc>
                <a:spcPct val="120000"/>
              </a:lnSpc>
              <a:spcBef>
                <a:spcPts val="750"/>
              </a:spcBef>
              <a:spcAft>
                <a:spcPts val="0"/>
              </a:spcAft>
              <a:buSzPts val="1800"/>
              <a:buChar char="•"/>
            </a:pPr>
            <a:r>
              <a:rPr lang="en-US" sz="1800"/>
              <a:t>Distance Education and Accessible Learning Resources Coordinator, Butte College</a:t>
            </a:r>
            <a:endParaRPr sz="1800"/>
          </a:p>
          <a:p>
            <a:pPr marL="457200" lvl="0" indent="-330200" algn="l" rtl="0">
              <a:lnSpc>
                <a:spcPct val="120000"/>
              </a:lnSpc>
              <a:spcBef>
                <a:spcPts val="750"/>
              </a:spcBef>
              <a:spcAft>
                <a:spcPts val="0"/>
              </a:spcAft>
              <a:buSzPts val="1600"/>
              <a:buChar char="•"/>
            </a:pPr>
            <a:r>
              <a:rPr lang="en-US" sz="1800"/>
              <a:t>Ying Liu, Biology Lead, ASCCC OERI</a:t>
            </a:r>
            <a:endParaRPr/>
          </a:p>
          <a:p>
            <a:pPr marL="914400" lvl="1" indent="-317500" algn="l" rtl="0">
              <a:lnSpc>
                <a:spcPct val="120000"/>
              </a:lnSpc>
              <a:spcBef>
                <a:spcPts val="375"/>
              </a:spcBef>
              <a:spcAft>
                <a:spcPts val="0"/>
              </a:spcAft>
              <a:buSzPts val="1400"/>
              <a:buChar char="•"/>
            </a:pPr>
            <a:r>
              <a:rPr lang="en-US" sz="1800"/>
              <a:t>Biology Instructor, City College of San Francisco</a:t>
            </a:r>
            <a:endParaRPr sz="1800"/>
          </a:p>
          <a:p>
            <a:pPr marL="914400" lvl="1" indent="-342900" algn="l" rtl="0">
              <a:lnSpc>
                <a:spcPct val="120000"/>
              </a:lnSpc>
              <a:spcBef>
                <a:spcPts val="375"/>
              </a:spcBef>
              <a:spcAft>
                <a:spcPts val="0"/>
              </a:spcAft>
              <a:buSzPts val="1800"/>
              <a:buChar char="•"/>
            </a:pPr>
            <a:r>
              <a:rPr lang="en-US" sz="1800"/>
              <a:t>Visiting Scholar, University of Dundee</a:t>
            </a:r>
            <a:endParaRPr sz="1800"/>
          </a:p>
          <a:p>
            <a:pPr marL="457200" lvl="0" indent="-342900" algn="l" rtl="0">
              <a:lnSpc>
                <a:spcPct val="120000"/>
              </a:lnSpc>
              <a:spcBef>
                <a:spcPts val="750"/>
              </a:spcBef>
              <a:spcAft>
                <a:spcPts val="0"/>
              </a:spcAft>
              <a:buSzPts val="1800"/>
              <a:buChar char="•"/>
            </a:pPr>
            <a:r>
              <a:rPr lang="en-US" sz="1800"/>
              <a:t>Jennifer Lange</a:t>
            </a:r>
            <a:endParaRPr sz="1800"/>
          </a:p>
          <a:p>
            <a:pPr marL="914400" lvl="1" indent="-342900" algn="l" rtl="0">
              <a:lnSpc>
                <a:spcPct val="120000"/>
              </a:lnSpc>
              <a:spcBef>
                <a:spcPts val="750"/>
              </a:spcBef>
              <a:spcAft>
                <a:spcPts val="0"/>
              </a:spcAft>
              <a:buSzPts val="1800"/>
              <a:buChar char="•"/>
            </a:pPr>
            <a:r>
              <a:rPr lang="en-US" sz="1800"/>
              <a:t>Life Science Faculty, Chabot College</a:t>
            </a:r>
            <a:endParaRPr sz="1800"/>
          </a:p>
          <a:p>
            <a:pPr marL="457200" lvl="0" indent="-342900" algn="l" rtl="0">
              <a:lnSpc>
                <a:spcPct val="120000"/>
              </a:lnSpc>
              <a:spcBef>
                <a:spcPts val="750"/>
              </a:spcBef>
              <a:spcAft>
                <a:spcPts val="0"/>
              </a:spcAft>
              <a:buSzPts val="1800"/>
              <a:buChar char="•"/>
            </a:pPr>
            <a:r>
              <a:rPr lang="en-US" sz="1800"/>
              <a:t>Harmony Folse</a:t>
            </a:r>
            <a:endParaRPr sz="1800"/>
          </a:p>
          <a:p>
            <a:pPr marL="914400" lvl="1" indent="-342900" algn="l" rtl="0">
              <a:lnSpc>
                <a:spcPct val="120000"/>
              </a:lnSpc>
              <a:spcBef>
                <a:spcPts val="750"/>
              </a:spcBef>
              <a:spcAft>
                <a:spcPts val="0"/>
              </a:spcAft>
              <a:buSzPts val="1800"/>
              <a:buChar char="•"/>
            </a:pPr>
            <a:r>
              <a:rPr lang="en-US" sz="1800"/>
              <a:t>Life Science Faculty, Chabot College</a:t>
            </a:r>
            <a:endParaRPr sz="1800"/>
          </a:p>
          <a:p>
            <a:pPr marL="914400" lvl="1" indent="-228600" algn="l" rtl="0">
              <a:lnSpc>
                <a:spcPct val="120000"/>
              </a:lnSpc>
              <a:spcBef>
                <a:spcPts val="375"/>
              </a:spcBef>
              <a:spcAft>
                <a:spcPts val="0"/>
              </a:spcAft>
              <a:buSzPts val="1400"/>
              <a:buNone/>
            </a:pP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3cc8f018de_0_0"/>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Anatomy Textbook - Versions and Upgrades</a:t>
            </a:r>
            <a:endParaRPr/>
          </a:p>
        </p:txBody>
      </p:sp>
      <p:sp>
        <p:nvSpPr>
          <p:cNvPr id="154" name="Google Shape;154;g33cc8f018de_0_0"/>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Autofit/>
          </a:bodyPr>
          <a:lstStyle/>
          <a:p>
            <a:pPr marL="457200" lvl="0" indent="-329882" algn="l" rtl="0">
              <a:lnSpc>
                <a:spcPct val="100000"/>
              </a:lnSpc>
              <a:spcBef>
                <a:spcPts val="750"/>
              </a:spcBef>
              <a:spcAft>
                <a:spcPts val="0"/>
              </a:spcAft>
              <a:buClr>
                <a:srgbClr val="222222"/>
              </a:buClr>
              <a:buSzPts val="1595"/>
              <a:buAutoNum type="arabicPeriod"/>
            </a:pPr>
            <a:r>
              <a:rPr lang="en-US" sz="1595" b="1">
                <a:solidFill>
                  <a:schemeClr val="accent1"/>
                </a:solidFill>
              </a:rPr>
              <a:t>Human Anatomy (OERI)</a:t>
            </a:r>
            <a:r>
              <a:rPr lang="en-US" sz="1595"/>
              <a:t> by </a:t>
            </a:r>
            <a:r>
              <a:rPr lang="en-US" sz="1595">
                <a:solidFill>
                  <a:srgbClr val="222222"/>
                </a:solidFill>
                <a:uFill>
                  <a:noFill/>
                </a:uFill>
                <a:hlinkClick r:id="rId3">
                  <a:extLst>
                    <a:ext uri="{A12FA001-AC4F-418D-AE19-62706E023703}">
                      <ahyp:hlinkClr xmlns:ahyp="http://schemas.microsoft.com/office/drawing/2018/hyperlinkcolor" val="tx"/>
                    </a:ext>
                  </a:extLst>
                </a:hlinkClick>
              </a:rPr>
              <a:t>Whitney Menefee, Julie Jenks, Chiara Mazzasette, &amp; Kim-Leiloni Nguyen</a:t>
            </a:r>
            <a:r>
              <a:rPr lang="en-US" sz="1595">
                <a:solidFill>
                  <a:srgbClr val="222222"/>
                </a:solidFill>
              </a:rPr>
              <a:t> (CC BY)</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separated anatomy content from OpenStax A&amp;P</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added anatomy content</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updates to improve accessibility </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added images</a:t>
            </a:r>
            <a:endParaRPr sz="1595">
              <a:solidFill>
                <a:srgbClr val="222222"/>
              </a:solidFill>
            </a:endParaRPr>
          </a:p>
          <a:p>
            <a:pPr marL="457200" lvl="0" indent="-329882" algn="l" rtl="0">
              <a:lnSpc>
                <a:spcPct val="100000"/>
              </a:lnSpc>
              <a:spcBef>
                <a:spcPts val="750"/>
              </a:spcBef>
              <a:spcAft>
                <a:spcPts val="0"/>
              </a:spcAft>
              <a:buClr>
                <a:srgbClr val="222222"/>
              </a:buClr>
              <a:buSzPts val="1595"/>
              <a:buAutoNum type="arabicPeriod"/>
            </a:pPr>
            <a:r>
              <a:rPr lang="en-US" sz="1595" b="1">
                <a:solidFill>
                  <a:schemeClr val="accent1"/>
                </a:solidFill>
              </a:rPr>
              <a:t>General Human Anatomy (Lange et. al)</a:t>
            </a:r>
            <a:r>
              <a:rPr lang="en-US" sz="1595">
                <a:solidFill>
                  <a:srgbClr val="222222"/>
                </a:solidFill>
              </a:rPr>
              <a:t> by Jennifer Lange, John Polos, Yancy Aquino, and Cheri Calcagno with illustrations by Justin Greene, Mark Schaeffer, Sophia Elizondo, Gabrielle Spurlock, and Claire McGuire (CC BY-NC-SA)</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removed more physiology content</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adjusted anatomy content to lower division course level</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added/revised/changed hundreds of images</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added an atlas with histology, models, and cadavers</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added practical</a:t>
            </a:r>
            <a:endParaRPr sz="1595">
              <a:solidFill>
                <a:srgbClr val="222222"/>
              </a:solidFill>
            </a:endParaRPr>
          </a:p>
          <a:p>
            <a:pPr marL="914400" lvl="1" indent="-329882" algn="l" rtl="0">
              <a:lnSpc>
                <a:spcPct val="100000"/>
              </a:lnSpc>
              <a:spcBef>
                <a:spcPts val="375"/>
              </a:spcBef>
              <a:spcAft>
                <a:spcPts val="0"/>
              </a:spcAft>
              <a:buClr>
                <a:srgbClr val="222222"/>
              </a:buClr>
              <a:buSzPts val="1595"/>
              <a:buAutoNum type="alphaLcPeriod"/>
            </a:pPr>
            <a:r>
              <a:rPr lang="en-US" sz="1595">
                <a:solidFill>
                  <a:srgbClr val="222222"/>
                </a:solidFill>
              </a:rPr>
              <a:t>original OpenStax questions were put into Adapt by Libretext</a:t>
            </a:r>
            <a:endParaRPr sz="128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35b1900662_0_0"/>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lnSpc>
                <a:spcPct val="120000"/>
              </a:lnSpc>
              <a:spcBef>
                <a:spcPts val="750"/>
              </a:spcBef>
              <a:spcAft>
                <a:spcPts val="0"/>
              </a:spcAft>
              <a:buNone/>
            </a:pPr>
            <a:r>
              <a:rPr lang="en-US" sz="2800" b="1">
                <a:solidFill>
                  <a:schemeClr val="accent1"/>
                </a:solidFill>
              </a:rPr>
              <a:t>General Human Anatomy (Lange et. al)</a:t>
            </a:r>
            <a:endParaRPr sz="3600"/>
          </a:p>
        </p:txBody>
      </p:sp>
      <p:pic>
        <p:nvPicPr>
          <p:cNvPr id="161" name="Google Shape;161;g335b1900662_0_0" descr="Bone picture from previous book"/>
          <p:cNvPicPr preferRelativeResize="0"/>
          <p:nvPr/>
        </p:nvPicPr>
        <p:blipFill>
          <a:blip r:embed="rId3">
            <a:alphaModFix/>
          </a:blip>
          <a:stretch>
            <a:fillRect/>
          </a:stretch>
        </p:blipFill>
        <p:spPr>
          <a:xfrm>
            <a:off x="816062" y="2356732"/>
            <a:ext cx="2292250" cy="3874025"/>
          </a:xfrm>
          <a:prstGeom prst="rect">
            <a:avLst/>
          </a:prstGeom>
          <a:noFill/>
          <a:ln>
            <a:noFill/>
          </a:ln>
        </p:spPr>
      </p:pic>
      <p:pic>
        <p:nvPicPr>
          <p:cNvPr id="162" name="Google Shape;162;g335b1900662_0_0" descr="Bone picture from new book"/>
          <p:cNvPicPr preferRelativeResize="0"/>
          <p:nvPr/>
        </p:nvPicPr>
        <p:blipFill>
          <a:blip r:embed="rId4">
            <a:alphaModFix/>
          </a:blip>
          <a:stretch>
            <a:fillRect/>
          </a:stretch>
        </p:blipFill>
        <p:spPr>
          <a:xfrm>
            <a:off x="3265263" y="2356732"/>
            <a:ext cx="1908652" cy="3874028"/>
          </a:xfrm>
          <a:prstGeom prst="rect">
            <a:avLst/>
          </a:prstGeom>
          <a:noFill/>
          <a:ln>
            <a:noFill/>
          </a:ln>
        </p:spPr>
      </p:pic>
      <p:pic>
        <p:nvPicPr>
          <p:cNvPr id="163" name="Google Shape;163;g335b1900662_0_0" descr="another bone picture from new book"/>
          <p:cNvPicPr preferRelativeResize="0"/>
          <p:nvPr/>
        </p:nvPicPr>
        <p:blipFill>
          <a:blip r:embed="rId5">
            <a:alphaModFix/>
          </a:blip>
          <a:stretch>
            <a:fillRect/>
          </a:stretch>
        </p:blipFill>
        <p:spPr>
          <a:xfrm>
            <a:off x="5173910" y="2356732"/>
            <a:ext cx="3389779" cy="38740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35b1900662_3_3"/>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lnSpc>
                <a:spcPct val="120000"/>
              </a:lnSpc>
              <a:spcBef>
                <a:spcPts val="750"/>
              </a:spcBef>
              <a:spcAft>
                <a:spcPts val="0"/>
              </a:spcAft>
              <a:buNone/>
            </a:pPr>
            <a:r>
              <a:rPr lang="en-US" sz="2800" b="1" dirty="0">
                <a:solidFill>
                  <a:schemeClr val="accent1"/>
                </a:solidFill>
              </a:rPr>
              <a:t>General Human Anatomy (Lange et. al),</a:t>
            </a:r>
            <a:endParaRPr dirty="0"/>
          </a:p>
        </p:txBody>
      </p:sp>
      <p:pic>
        <p:nvPicPr>
          <p:cNvPr id="170" name="Google Shape;170;g335b1900662_3_3" descr="Brain picture from previous book"/>
          <p:cNvPicPr preferRelativeResize="0"/>
          <p:nvPr/>
        </p:nvPicPr>
        <p:blipFill>
          <a:blip r:embed="rId3">
            <a:alphaModFix/>
          </a:blip>
          <a:stretch>
            <a:fillRect/>
          </a:stretch>
        </p:blipFill>
        <p:spPr>
          <a:xfrm>
            <a:off x="172125" y="2359633"/>
            <a:ext cx="3827123" cy="2326451"/>
          </a:xfrm>
          <a:prstGeom prst="rect">
            <a:avLst/>
          </a:prstGeom>
          <a:noFill/>
          <a:ln>
            <a:noFill/>
          </a:ln>
        </p:spPr>
      </p:pic>
      <p:pic>
        <p:nvPicPr>
          <p:cNvPr id="171" name="Google Shape;171;g335b1900662_3_3" descr="Image of the brain with a lateral view and midsagittal view."/>
          <p:cNvPicPr preferRelativeResize="0"/>
          <p:nvPr/>
        </p:nvPicPr>
        <p:blipFill>
          <a:blip r:embed="rId4">
            <a:alphaModFix/>
          </a:blip>
          <a:stretch>
            <a:fillRect/>
          </a:stretch>
        </p:blipFill>
        <p:spPr>
          <a:xfrm>
            <a:off x="3999250" y="2902024"/>
            <a:ext cx="5039775" cy="3696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Title 1">
            <a:extLst>
              <a:ext uri="{FF2B5EF4-FFF2-40B4-BE49-F238E27FC236}">
                <a16:creationId xmlns:a16="http://schemas.microsoft.com/office/drawing/2014/main" id="{27FACE85-8D30-2A08-31ED-EEEBDDB092A8}"/>
              </a:ext>
            </a:extLst>
          </p:cNvPr>
          <p:cNvSpPr>
            <a:spLocks noGrp="1"/>
          </p:cNvSpPr>
          <p:nvPr>
            <p:ph type="title" idx="4294967295"/>
          </p:nvPr>
        </p:nvSpPr>
        <p:spPr>
          <a:xfrm>
            <a:off x="1088686" y="-1049235"/>
            <a:ext cx="7202456" cy="1049235"/>
          </a:xfrm>
        </p:spPr>
        <p:txBody>
          <a:bodyPr spcFirstLastPara="1" wrap="square" lIns="91425" tIns="45700" rIns="91425" bIns="45700" anchor="b" anchorCtr="0">
            <a:normAutofit/>
          </a:bodyPr>
          <a:lstStyle/>
          <a:p>
            <a:r>
              <a:rPr lang="en-US" dirty="0"/>
              <a:t>Images of the heart</a:t>
            </a:r>
          </a:p>
        </p:txBody>
      </p:sp>
      <p:pic>
        <p:nvPicPr>
          <p:cNvPr id="177" name="Google Shape;177;g335b1900662_3_11" descr="Heart picture from previous book"/>
          <p:cNvPicPr preferRelativeResize="0"/>
          <p:nvPr/>
        </p:nvPicPr>
        <p:blipFill rotWithShape="1">
          <a:blip r:embed="rId3">
            <a:alphaModFix/>
          </a:blip>
          <a:srcRect l="16729" b="49685"/>
          <a:stretch/>
        </p:blipFill>
        <p:spPr>
          <a:xfrm>
            <a:off x="509625" y="540425"/>
            <a:ext cx="4005652" cy="2276123"/>
          </a:xfrm>
          <a:prstGeom prst="rect">
            <a:avLst/>
          </a:prstGeom>
          <a:noFill/>
          <a:ln>
            <a:noFill/>
          </a:ln>
        </p:spPr>
      </p:pic>
      <p:pic>
        <p:nvPicPr>
          <p:cNvPr id="179" name="Google Shape;179;g335b1900662_3_11" descr="Heart picture from new book"/>
          <p:cNvPicPr preferRelativeResize="0"/>
          <p:nvPr/>
        </p:nvPicPr>
        <p:blipFill>
          <a:blip r:embed="rId4">
            <a:alphaModFix/>
          </a:blip>
          <a:stretch>
            <a:fillRect/>
          </a:stretch>
        </p:blipFill>
        <p:spPr>
          <a:xfrm>
            <a:off x="5194921" y="391875"/>
            <a:ext cx="3314826" cy="2792025"/>
          </a:xfrm>
          <a:prstGeom prst="rect">
            <a:avLst/>
          </a:prstGeom>
          <a:noFill/>
          <a:ln>
            <a:noFill/>
          </a:ln>
        </p:spPr>
      </p:pic>
      <p:pic>
        <p:nvPicPr>
          <p:cNvPr id="180" name="Google Shape;180;g335b1900662_3_11" descr="Another heart picture from previous book"/>
          <p:cNvPicPr preferRelativeResize="0"/>
          <p:nvPr/>
        </p:nvPicPr>
        <p:blipFill>
          <a:blip r:embed="rId5">
            <a:alphaModFix/>
          </a:blip>
          <a:stretch>
            <a:fillRect/>
          </a:stretch>
        </p:blipFill>
        <p:spPr>
          <a:xfrm>
            <a:off x="966050" y="3280351"/>
            <a:ext cx="2842952" cy="2584749"/>
          </a:xfrm>
          <a:prstGeom prst="rect">
            <a:avLst/>
          </a:prstGeom>
          <a:noFill/>
          <a:ln>
            <a:noFill/>
          </a:ln>
        </p:spPr>
      </p:pic>
      <p:pic>
        <p:nvPicPr>
          <p:cNvPr id="178" name="Google Shape;178;g335b1900662_3_11" descr="Another heart picture from new book"/>
          <p:cNvPicPr preferRelativeResize="0"/>
          <p:nvPr/>
        </p:nvPicPr>
        <p:blipFill>
          <a:blip r:embed="rId6">
            <a:alphaModFix/>
          </a:blip>
          <a:stretch>
            <a:fillRect/>
          </a:stretch>
        </p:blipFill>
        <p:spPr>
          <a:xfrm>
            <a:off x="5107446" y="3353000"/>
            <a:ext cx="3652250" cy="30762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322fb8d3da_0_29"/>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Images</a:t>
            </a:r>
            <a:endParaRPr/>
          </a:p>
        </p:txBody>
      </p:sp>
      <p:sp>
        <p:nvSpPr>
          <p:cNvPr id="187" name="Google Shape;187;g3322fb8d3da_0_29"/>
          <p:cNvSpPr txBox="1">
            <a:spLocks noGrp="1"/>
          </p:cNvSpPr>
          <p:nvPr>
            <p:ph type="body" idx="1"/>
          </p:nvPr>
        </p:nvSpPr>
        <p:spPr>
          <a:xfrm>
            <a:off x="1088686" y="2015732"/>
            <a:ext cx="7202400" cy="4039800"/>
          </a:xfrm>
          <a:prstGeom prst="rect">
            <a:avLst/>
          </a:prstGeom>
        </p:spPr>
        <p:txBody>
          <a:bodyPr spcFirstLastPara="1" wrap="square" lIns="91425" tIns="45700" rIns="91425" bIns="45700" anchor="t" anchorCtr="0">
            <a:normAutofit/>
          </a:bodyPr>
          <a:lstStyle/>
          <a:p>
            <a:pPr marL="457200" lvl="0" indent="-361950" algn="l" rtl="0">
              <a:spcBef>
                <a:spcPts val="750"/>
              </a:spcBef>
              <a:spcAft>
                <a:spcPts val="0"/>
              </a:spcAft>
              <a:buSzPts val="2100"/>
              <a:buAutoNum type="arabicPeriod"/>
            </a:pPr>
            <a:r>
              <a:rPr lang="en-US" sz="2100"/>
              <a:t>Text is easy to edit; images less so</a:t>
            </a:r>
            <a:endParaRPr sz="2100"/>
          </a:p>
          <a:p>
            <a:pPr marL="914400" lvl="1" indent="-361950" algn="l" rtl="0">
              <a:spcBef>
                <a:spcPts val="0"/>
              </a:spcBef>
              <a:spcAft>
                <a:spcPts val="0"/>
              </a:spcAft>
              <a:buSzPts val="2100"/>
              <a:buAutoNum type="alphaLcPeriod"/>
            </a:pPr>
            <a:r>
              <a:rPr lang="en-US" sz="2100"/>
              <a:t>Adding to a </a:t>
            </a:r>
            <a:r>
              <a:rPr lang="en-US" sz="2100" u="sng">
                <a:solidFill>
                  <a:schemeClr val="hlink"/>
                </a:solidFill>
                <a:hlinkClick r:id="rId3"/>
              </a:rPr>
              <a:t>Flickr album </a:t>
            </a:r>
            <a:endParaRPr sz="2100"/>
          </a:p>
          <a:p>
            <a:pPr marL="914400" lvl="1" indent="-361950" algn="l" rtl="0">
              <a:spcBef>
                <a:spcPts val="0"/>
              </a:spcBef>
              <a:spcAft>
                <a:spcPts val="0"/>
              </a:spcAft>
              <a:buSzPts val="2100"/>
              <a:buAutoNum type="alphaLcPeriod"/>
            </a:pPr>
            <a:r>
              <a:rPr lang="en-US" sz="2100"/>
              <a:t>Adding Photoshop and Illustrator version for new files</a:t>
            </a:r>
            <a:endParaRPr sz="2100"/>
          </a:p>
          <a:p>
            <a:pPr marL="457200" lvl="0" indent="-361950" algn="l" rtl="0">
              <a:spcBef>
                <a:spcPts val="0"/>
              </a:spcBef>
              <a:spcAft>
                <a:spcPts val="0"/>
              </a:spcAft>
              <a:buSzPts val="2100"/>
              <a:buAutoNum type="arabicPeriod"/>
            </a:pPr>
            <a:r>
              <a:rPr lang="en-US" sz="2100"/>
              <a:t>What are the main image gaps?</a:t>
            </a:r>
            <a:endParaRPr sz="2100"/>
          </a:p>
          <a:p>
            <a:pPr marL="457200" lvl="0" indent="-361950" algn="l" rtl="0">
              <a:spcBef>
                <a:spcPts val="0"/>
              </a:spcBef>
              <a:spcAft>
                <a:spcPts val="0"/>
              </a:spcAft>
              <a:buSzPts val="2100"/>
              <a:buAutoNum type="arabicPeriod"/>
            </a:pPr>
            <a:r>
              <a:rPr lang="en-US" sz="2100"/>
              <a:t>Google Doc to help us identify </a:t>
            </a:r>
            <a:r>
              <a:rPr lang="en-US" sz="2100" u="sng">
                <a:solidFill>
                  <a:schemeClr val="hlink"/>
                </a:solidFill>
                <a:hlinkClick r:id="rId4"/>
              </a:rPr>
              <a:t>A&amp;P</a:t>
            </a:r>
            <a:r>
              <a:rPr lang="en-US" sz="2100" u="sng">
                <a:solidFill>
                  <a:schemeClr val="hlink"/>
                </a:solidFill>
                <a:hlinkClick r:id="rId4"/>
              </a:rPr>
              <a:t> needs</a:t>
            </a:r>
            <a:endParaRPr sz="2100"/>
          </a:p>
        </p:txBody>
      </p:sp>
    </p:spTree>
  </p:cSld>
  <p:clrMapOvr>
    <a:masterClrMapping/>
  </p:clrMapOvr>
</p:sld>
</file>

<file path=ppt/theme/theme1.xml><?xml version="1.0" encoding="utf-8"?>
<a:theme xmlns:a="http://schemas.openxmlformats.org/drawingml/2006/main"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854</Words>
  <Application>Microsoft Office PowerPoint</Application>
  <PresentationFormat>On-screen Show (4:3)</PresentationFormat>
  <Paragraphs>87</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vt:lpstr>
      <vt:lpstr>Calibri</vt:lpstr>
      <vt:lpstr>Gallery</vt:lpstr>
      <vt:lpstr>Anatomy and Physiology Courses: Identifying and Addressing Barriers to Getting to Zero</vt:lpstr>
      <vt:lpstr>Welcome!</vt:lpstr>
      <vt:lpstr>Description</vt:lpstr>
      <vt:lpstr>Presenters</vt:lpstr>
      <vt:lpstr>Anatomy Textbook - Versions and Upgrades</vt:lpstr>
      <vt:lpstr>General Human Anatomy (Lange et. al)</vt:lpstr>
      <vt:lpstr>General Human Anatomy (Lange et. al),</vt:lpstr>
      <vt:lpstr>Images of the heart</vt:lpstr>
      <vt:lpstr>Images</vt:lpstr>
      <vt:lpstr>Physiology</vt:lpstr>
      <vt:lpstr>OERI Resources</vt:lpstr>
      <vt:lpstr>OERI Resources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ASCCC1</cp:lastModifiedBy>
  <cp:revision>1</cp:revision>
  <dcterms:created xsi:type="dcterms:W3CDTF">2019-09-18T18:31:08Z</dcterms:created>
  <dcterms:modified xsi:type="dcterms:W3CDTF">2025-03-20T17:18:31Z</dcterms:modified>
</cp:coreProperties>
</file>