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Figtree" panose="020B0604020202020204" charset="0"/>
      <p:regular r:id="rId28"/>
      <p:bold r:id="rId29"/>
      <p:italic r:id="rId30"/>
      <p:boldItalic r:id="rId31"/>
    </p:embeddedFont>
    <p:embeddedFont>
      <p:font typeface="Figtree ExtraBold" panose="020B0604020202020204" charset="0"/>
      <p:bold r:id="rId32"/>
      <p:boldItalic r:id="rId33"/>
    </p:embeddedFont>
    <p:embeddedFont>
      <p:font typeface="Figtree SemiBold" panose="020B0604020202020204"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D1F973-1060-4365-B86E-32ABC62C6D09}">
  <a:tblStyle styleId="{4CD1F973-1060-4365-B86E-32ABC62C6D0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144"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edutopia.org/article/equity-bias-ai-what-educators-should-know/" TargetMode="External"/><Relationship Id="rId3" Type="http://schemas.openxmlformats.org/officeDocument/2006/relationships/hyperlink" Target="https://blog.allenai.org/using-large-language-models-with-care-eeb17b0aed27" TargetMode="External"/><Relationship Id="rId7" Type="http://schemas.openxmlformats.org/officeDocument/2006/relationships/hyperlink" Target="https://doi.org/10.1016/j.caeai.2023.100130"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ata.europa.eu/doi/10.2766/153756" TargetMode="External"/><Relationship Id="rId5" Type="http://schemas.openxmlformats.org/officeDocument/2006/relationships/hyperlink" Target="https://doi.org/10.1016/j.ijinfomgt.2023.102642" TargetMode="External"/><Relationship Id="rId4" Type="http://schemas.openxmlformats.org/officeDocument/2006/relationships/hyperlink" Target="https://www.washingtonpost.com/technology/2023/06/28/openai-chatgpt-lawsuit-class-action/" TargetMode="External"/><Relationship Id="rId9" Type="http://schemas.openxmlformats.org/officeDocument/2006/relationships/hyperlink" Target="https://hbr.org/2020/11/a-simple-tactic-that-could-help-reduce-bias-in-ai"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301f91063f_2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373A44"/>
                </a:solidFill>
                <a:highlight>
                  <a:srgbClr val="F3F5F8"/>
                </a:highlight>
                <a:latin typeface="Open Sans"/>
                <a:ea typeface="Open Sans"/>
                <a:cs typeface="Open Sans"/>
                <a:sym typeface="Open Sans"/>
              </a:rPr>
              <a:t>The practicality of the second and third prerequisites was proven in 2022 with OpenAI’s launch of its first LLM, ChatGPT 3.5. Which reaches 1 million users in 5 days.</a:t>
            </a:r>
            <a:endParaRPr/>
          </a:p>
        </p:txBody>
      </p:sp>
      <p:sp>
        <p:nvSpPr>
          <p:cNvPr id="624" name="Google Shape;624;g3301f91063f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3db80f788a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Content Creation &amp; Enhancement</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Automated Content Generation</a:t>
            </a:r>
            <a:r>
              <a:rPr lang="en">
                <a:solidFill>
                  <a:schemeClr val="dk1"/>
                </a:solidFill>
              </a:rPr>
              <a:t> – AI tools like ChatGPT and Claude can draft educational content, create lesson plans, and summarize complex topics.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Text Simplification &amp; Adaptation</a:t>
            </a:r>
            <a:r>
              <a:rPr lang="en">
                <a:solidFill>
                  <a:schemeClr val="dk1"/>
                </a:solidFill>
              </a:rPr>
              <a:t> – AI can rewrite materials in simpler language or different reading levels to accommodate diverse learners.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Interactive &amp; Engaging Content</a:t>
            </a:r>
            <a:r>
              <a:rPr lang="en">
                <a:solidFill>
                  <a:schemeClr val="dk1"/>
                </a:solidFill>
              </a:rPr>
              <a:t> – AI can create quizzes, case studies, and simulations to make OER more interactive.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Multimodal Content Development</a:t>
            </a:r>
            <a:r>
              <a:rPr lang="en">
                <a:solidFill>
                  <a:schemeClr val="dk1"/>
                </a:solidFill>
              </a:rPr>
              <a:t> – AI can generate </a:t>
            </a:r>
            <a:r>
              <a:rPr lang="en" b="1">
                <a:solidFill>
                  <a:schemeClr val="dk1"/>
                </a:solidFill>
              </a:rPr>
              <a:t>videos, animations, and infographics</a:t>
            </a:r>
            <a:r>
              <a:rPr lang="en">
                <a:solidFill>
                  <a:schemeClr val="dk1"/>
                </a:solidFill>
              </a:rPr>
              <a:t> to supplement text-based OER.</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Organization &amp; Curation</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Auto-Tagging &amp; Metadata Generation</a:t>
            </a:r>
            <a:r>
              <a:rPr lang="en">
                <a:solidFill>
                  <a:schemeClr val="dk1"/>
                </a:solidFill>
              </a:rPr>
              <a:t> – AI can classify OER materials with appropriate metadata, making them easily searchable.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Intelligent Recommendations</a:t>
            </a:r>
            <a:r>
              <a:rPr lang="en">
                <a:solidFill>
                  <a:schemeClr val="dk1"/>
                </a:solidFill>
              </a:rPr>
              <a:t> – AI can suggest relevant resources based on user preferences and prior learning history.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Version Control &amp; Updates</a:t>
            </a:r>
            <a:r>
              <a:rPr lang="en">
                <a:solidFill>
                  <a:schemeClr val="dk1"/>
                </a:solidFill>
              </a:rPr>
              <a:t> – AI can track changes, suggest updates, and highlight outdated information in OER content.</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Assessment &amp; Feedback</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Automated Quiz &amp; Test Generation</a:t>
            </a:r>
            <a:r>
              <a:rPr lang="en">
                <a:solidFill>
                  <a:schemeClr val="dk1"/>
                </a:solidFill>
              </a:rPr>
              <a:t> – AI can create multiple-choice questions, short-answer assessments, and case studies.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Instant Feedback &amp; Adaptive Assessments</a:t>
            </a:r>
            <a:r>
              <a:rPr lang="en">
                <a:solidFill>
                  <a:schemeClr val="dk1"/>
                </a:solidFill>
              </a:rPr>
              <a:t> – AI can analyze student responses and offer personalized feedback in real time.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Plagiarism Detection &amp; Citation Assistance</a:t>
            </a:r>
            <a:r>
              <a:rPr lang="en">
                <a:solidFill>
                  <a:schemeClr val="dk1"/>
                </a:solidFill>
              </a:rPr>
              <a:t> – AI tools can check for content originality and assist in proper citation formatting.</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Collaboration &amp; Community Engagement</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AI-Powered Discussion Moderation</a:t>
            </a:r>
            <a:r>
              <a:rPr lang="en">
                <a:solidFill>
                  <a:schemeClr val="dk1"/>
                </a:solidFill>
              </a:rPr>
              <a:t> – AI can facilitate and moderate discussions in OER communities to ensure constructive dialogue.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Collaborative Content Creation</a:t>
            </a:r>
            <a:r>
              <a:rPr lang="en">
                <a:solidFill>
                  <a:schemeClr val="dk1"/>
                </a:solidFill>
              </a:rPr>
              <a:t> – AI can help teams co-author textbooks, work on research papers, or develop OER resources more efficiently.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Peer Review Automation</a:t>
            </a:r>
            <a:r>
              <a:rPr lang="en">
                <a:solidFill>
                  <a:schemeClr val="dk1"/>
                </a:solidFill>
              </a:rPr>
              <a:t> – AI can assist in the peer-review process by analyzing content quality, structure, and coherence.</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Sustainability &amp; Cost Efficiency</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Reducing Development Time</a:t>
            </a:r>
            <a:r>
              <a:rPr lang="en">
                <a:solidFill>
                  <a:schemeClr val="dk1"/>
                </a:solidFill>
              </a:rPr>
              <a:t> – AI can significantly cut down the time needed to produce high-quality educational materials.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Lowering Costs</a:t>
            </a:r>
            <a:r>
              <a:rPr lang="en">
                <a:solidFill>
                  <a:schemeClr val="dk1"/>
                </a:solidFill>
              </a:rPr>
              <a:t> – AI-powered automation can reduce the need for expensive content production and editorial work.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Resource Optimization</a:t>
            </a:r>
            <a:r>
              <a:rPr lang="en">
                <a:solidFill>
                  <a:schemeClr val="dk1"/>
                </a:solidFill>
              </a:rPr>
              <a:t> – AI can analyze content usage data and suggest improvements or deletions to optimize OER repositories.</a:t>
            </a:r>
            <a:endParaRPr>
              <a:solidFill>
                <a:schemeClr val="dk1"/>
              </a:solidFill>
            </a:endParaRPr>
          </a:p>
          <a:p>
            <a:pPr marL="0" lvl="0" indent="0" algn="l" rtl="0">
              <a:lnSpc>
                <a:spcPct val="100000"/>
              </a:lnSpc>
              <a:spcBef>
                <a:spcPts val="1100"/>
              </a:spcBef>
              <a:spcAft>
                <a:spcPts val="0"/>
              </a:spcAft>
              <a:buSzPts val="1100"/>
              <a:buNone/>
            </a:pPr>
            <a:endParaRPr/>
          </a:p>
        </p:txBody>
      </p:sp>
      <p:sp>
        <p:nvSpPr>
          <p:cNvPr id="635" name="Google Shape;635;g33db80f788a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3db80f788a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Accessibility &amp; Inclusivity</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Real-Time Translation &amp; Localization</a:t>
            </a:r>
            <a:r>
              <a:rPr lang="en">
                <a:solidFill>
                  <a:schemeClr val="dk1"/>
                </a:solidFill>
              </a:rPr>
              <a:t> – AI can automatically translate OER materials into multiple languages, making education more globally accessible.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Speech-to-Text &amp; Text-to-Speech</a:t>
            </a:r>
            <a:r>
              <a:rPr lang="en">
                <a:solidFill>
                  <a:schemeClr val="dk1"/>
                </a:solidFill>
              </a:rPr>
              <a:t> – AI can provide transcripts and audio versions of OER for visually and hearing-impaired learners.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Adaptive Learning Paths</a:t>
            </a:r>
            <a:r>
              <a:rPr lang="en">
                <a:solidFill>
                  <a:schemeClr val="dk1"/>
                </a:solidFill>
              </a:rPr>
              <a:t> – AI-driven personalization can adjust content difficulty based on a learner’s pace and understanding.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Alternative Format Generation</a:t>
            </a:r>
            <a:r>
              <a:rPr lang="en">
                <a:solidFill>
                  <a:schemeClr val="dk1"/>
                </a:solidFill>
              </a:rPr>
              <a:t> – AI can convert text-based OER into </a:t>
            </a:r>
            <a:r>
              <a:rPr lang="en" b="1">
                <a:solidFill>
                  <a:schemeClr val="dk1"/>
                </a:solidFill>
              </a:rPr>
              <a:t>braille, audiobooks, or visual formats</a:t>
            </a:r>
            <a:r>
              <a:rPr lang="en">
                <a:solidFill>
                  <a:schemeClr val="dk1"/>
                </a:solidFill>
              </a:rPr>
              <a:t> for learners with disabilities.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Personalization &amp; Adaptive Learning</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AI Tutors &amp; Chatbots</a:t>
            </a:r>
            <a:r>
              <a:rPr lang="en">
                <a:solidFill>
                  <a:schemeClr val="dk1"/>
                </a:solidFill>
              </a:rPr>
              <a:t> – AI-driven virtual assistants can help learners navigate OER content and answer questions.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Learning Analytics &amp; Insights</a:t>
            </a:r>
            <a:r>
              <a:rPr lang="en">
                <a:solidFill>
                  <a:schemeClr val="dk1"/>
                </a:solidFill>
              </a:rPr>
              <a:t> – AI can analyze user engagement, identify weak areas, and suggest targeted resources.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Intelligent Pathways</a:t>
            </a:r>
            <a:r>
              <a:rPr lang="en">
                <a:solidFill>
                  <a:schemeClr val="dk1"/>
                </a:solidFill>
              </a:rPr>
              <a:t> – AI can create custom learning paths for students, guiding them through OER materials in a way that suits their learning styles.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Integration with Other Technologies</a:t>
            </a:r>
            <a:endParaRPr sz="1300" b="1">
              <a:solidFill>
                <a:schemeClr val="dk1"/>
              </a:solidFill>
            </a:endParaRPr>
          </a:p>
          <a:p>
            <a:pPr marL="457200" lvl="0" indent="-298450" algn="l" rtl="0">
              <a:lnSpc>
                <a:spcPct val="115000"/>
              </a:lnSpc>
              <a:spcBef>
                <a:spcPts val="1100"/>
              </a:spcBef>
              <a:spcAft>
                <a:spcPts val="0"/>
              </a:spcAft>
              <a:buClr>
                <a:schemeClr val="dk1"/>
              </a:buClr>
              <a:buSzPts val="1100"/>
              <a:buChar char="●"/>
            </a:pPr>
            <a:r>
              <a:rPr lang="en" b="1">
                <a:solidFill>
                  <a:schemeClr val="dk1"/>
                </a:solidFill>
              </a:rPr>
              <a:t>AI in Augmented &amp; Virtual Reality (AR/VR)</a:t>
            </a:r>
            <a:r>
              <a:rPr lang="en">
                <a:solidFill>
                  <a:schemeClr val="dk1"/>
                </a:solidFill>
              </a:rPr>
              <a:t> – AI can help create </a:t>
            </a:r>
            <a:r>
              <a:rPr lang="en" b="1">
                <a:solidFill>
                  <a:schemeClr val="dk1"/>
                </a:solidFill>
              </a:rPr>
              <a:t>immersive OER experiences</a:t>
            </a:r>
            <a:r>
              <a:rPr lang="en">
                <a:solidFill>
                  <a:schemeClr val="dk1"/>
                </a:solidFill>
              </a:rPr>
              <a:t> by generating virtual labs, historical simulations, and interactive models.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Blockchain for OER Certification</a:t>
            </a:r>
            <a:r>
              <a:rPr lang="en">
                <a:solidFill>
                  <a:schemeClr val="dk1"/>
                </a:solidFill>
              </a:rPr>
              <a:t> – AI can work with blockchain to track OER usage, authorship, and certifications for learners.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Integration with Learning Management Systems (LMS)</a:t>
            </a:r>
            <a:r>
              <a:rPr lang="en">
                <a:solidFill>
                  <a:schemeClr val="dk1"/>
                </a:solidFill>
              </a:rPr>
              <a:t> – AI-powered OER can be seamlessly embedded into platforms like Moodle, Canvas, and Blackboard.</a:t>
            </a:r>
            <a:endParaRPr>
              <a:solidFill>
                <a:schemeClr val="dk1"/>
              </a:solidFill>
            </a:endParaRPr>
          </a:p>
          <a:p>
            <a:pPr marL="0" lvl="0" indent="0" algn="l" rtl="0">
              <a:spcBef>
                <a:spcPts val="11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646" name="Google Shape;646;g33db80f788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301f91063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301f91063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301f91063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301f91063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301f91063f_2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4" name="Google Shape;674;g3301f91063f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301f91063f_2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1" name="Google Shape;681;g3301f91063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301f91063f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9" name="Google Shape;689;g3301f91063f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301f91063f_2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 name="Google Shape;697;g3301f91063f_2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301f91063f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g3301f91063f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2a28a8e3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2a28a8e3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301f91063f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g3301f91063f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3db80f788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33db80f788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2a28a8e35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2a28a8e35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32b6400e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32b6400e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SLIDES_API89717599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SLIDES_API89717599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2a28a8e3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2a28a8e3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2a28a8e35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2a28a8e35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3db80f788a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300">
                <a:solidFill>
                  <a:srgbClr val="333333"/>
                </a:solidFill>
                <a:highlight>
                  <a:srgbClr val="F3F3F3"/>
                </a:highlight>
                <a:latin typeface="Georgia"/>
                <a:ea typeface="Georgia"/>
                <a:cs typeface="Georgia"/>
                <a:sym typeface="Georgia"/>
              </a:rPr>
              <a:t>ChatGTP3 was trained on a staggering 175 billion parameters. Although the GTP models had been in existence since 2018, it was with GPT-3 that individuals had the opportunity to interact with ChatGPT directly, ask it questions, and receive comprehensive and practical responses. When people were able to interact directly with the LLM like this, it became clear just how impactful this technology would become.</a:t>
            </a:r>
            <a:endParaRPr>
              <a:highlight>
                <a:srgbClr val="F3F3F3"/>
              </a:highlight>
            </a:endParaRPr>
          </a:p>
        </p:txBody>
      </p:sp>
      <p:sp>
        <p:nvSpPr>
          <p:cNvPr id="572" name="Google Shape;572;g33db80f788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3db80f788a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4" name="Google Shape;584;g33db80f788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3db80f788a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3db80f788a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SzPts val="1000"/>
              <a:buFont typeface="Figtree"/>
              <a:buChar char="●"/>
            </a:pPr>
            <a:r>
              <a:rPr lang="en" sz="1000">
                <a:solidFill>
                  <a:schemeClr val="dk1"/>
                </a:solidFill>
                <a:highlight>
                  <a:srgbClr val="FFFFFF"/>
                </a:highlight>
                <a:latin typeface="Figtree"/>
                <a:ea typeface="Figtree"/>
                <a:cs typeface="Figtree"/>
                <a:sym typeface="Figtree"/>
              </a:rPr>
              <a:t>Antoniak, M. (2023, June 22). Using large language models with care - AI2 blog. Medium. </a:t>
            </a:r>
            <a:r>
              <a:rPr lang="en" sz="1000" u="sng">
                <a:solidFill>
                  <a:srgbClr val="B31B1B"/>
                </a:solidFill>
                <a:highlight>
                  <a:srgbClr val="FFFFFF"/>
                </a:highlight>
                <a:latin typeface="Figtree"/>
                <a:ea typeface="Figtree"/>
                <a:cs typeface="Figtree"/>
                <a:sym typeface="Figtree"/>
                <a:hlinkClick r:id="rId3">
                  <a:extLst>
                    <a:ext uri="{A12FA001-AC4F-418D-AE19-62706E023703}">
                      <ahyp:hlinkClr xmlns:ahyp="http://schemas.microsoft.com/office/drawing/2018/hyperlinkcolor" val="tx"/>
                    </a:ext>
                  </a:extLst>
                </a:hlinkClick>
              </a:rPr>
              <a:t>https://blog.allenai.org/using-large-language-models-with-care-eeb17b0aed27</a:t>
            </a:r>
            <a:endParaRPr sz="1000" u="sng">
              <a:solidFill>
                <a:srgbClr val="B31B1B"/>
              </a:solidFill>
              <a:highlight>
                <a:srgbClr val="FFFFFF"/>
              </a:highlight>
              <a:latin typeface="Figtree"/>
              <a:ea typeface="Figtree"/>
              <a:cs typeface="Figtree"/>
              <a:sym typeface="Figtree"/>
            </a:endParaRPr>
          </a:p>
          <a:p>
            <a:pPr marL="457200" lvl="0" indent="-292100" algn="l" rtl="0">
              <a:lnSpc>
                <a:spcPct val="100000"/>
              </a:lnSpc>
              <a:spcBef>
                <a:spcPts val="0"/>
              </a:spcBef>
              <a:spcAft>
                <a:spcPts val="0"/>
              </a:spcAft>
              <a:buSzPts val="1000"/>
              <a:buFont typeface="Figtree"/>
              <a:buChar char="●"/>
            </a:pPr>
            <a:r>
              <a:rPr lang="en" sz="1000">
                <a:solidFill>
                  <a:schemeClr val="dk1"/>
                </a:solidFill>
                <a:highlight>
                  <a:srgbClr val="FFFFFF"/>
                </a:highlight>
                <a:latin typeface="Figtree"/>
                <a:ea typeface="Figtree"/>
                <a:cs typeface="Figtree"/>
                <a:sym typeface="Figtree"/>
              </a:rPr>
              <a:t>De Vynck, G. (2023, June 28). ChatGPT maker OpenAI faces a lawsuit over how it used people’s data. Washington Post. </a:t>
            </a:r>
            <a:r>
              <a:rPr lang="en" sz="1000" u="sng">
                <a:solidFill>
                  <a:srgbClr val="B31B1B"/>
                </a:solidFill>
                <a:highlight>
                  <a:srgbClr val="FFFFFF"/>
                </a:highlight>
                <a:latin typeface="Figtree"/>
                <a:ea typeface="Figtree"/>
                <a:cs typeface="Figtree"/>
                <a:sym typeface="Figtree"/>
                <a:hlinkClick r:id="rId4">
                  <a:extLst>
                    <a:ext uri="{A12FA001-AC4F-418D-AE19-62706E023703}">
                      <ahyp:hlinkClr xmlns:ahyp="http://schemas.microsoft.com/office/drawing/2018/hyperlinkcolor" val="tx"/>
                    </a:ext>
                  </a:extLst>
                </a:hlinkClick>
              </a:rPr>
              <a:t>https://www.washingtonpost.com/technology/2023/06/28/openai-chatgpt-lawsuit-class-action/</a:t>
            </a:r>
            <a:endParaRPr sz="1000" u="sng">
              <a:solidFill>
                <a:srgbClr val="B31B1B"/>
              </a:solidFill>
              <a:highlight>
                <a:srgbClr val="FFFFFF"/>
              </a:highlight>
              <a:latin typeface="Figtree"/>
              <a:ea typeface="Figtree"/>
              <a:cs typeface="Figtree"/>
              <a:sym typeface="Figtree"/>
            </a:endParaRPr>
          </a:p>
          <a:p>
            <a:pPr marL="457200" lvl="0" indent="-292100" algn="l" rtl="0">
              <a:lnSpc>
                <a:spcPct val="100000"/>
              </a:lnSpc>
              <a:spcBef>
                <a:spcPts val="0"/>
              </a:spcBef>
              <a:spcAft>
                <a:spcPts val="0"/>
              </a:spcAft>
              <a:buSzPts val="1000"/>
              <a:buFont typeface="Figtree"/>
              <a:buChar char="●"/>
            </a:pPr>
            <a:r>
              <a:rPr lang="en" sz="1000">
                <a:solidFill>
                  <a:schemeClr val="dk1"/>
                </a:solidFill>
                <a:highlight>
                  <a:srgbClr val="FFFFFF"/>
                </a:highlight>
                <a:latin typeface="Figtree"/>
                <a:ea typeface="Figtree"/>
                <a:cs typeface="Figtree"/>
                <a:sym typeface="Figtree"/>
              </a:rPr>
              <a:t>Dwivedi, Yogesh K. et al. Opinion Paper: “So what if ChatGPT wrote it?” Multidisciplinary perspectives on opportunities, challenges and implications of generative conversational AI for research, practice and policy, International Journal of Information Management, Volume 71, 2023, 102642,ISSN 0268-4012, </a:t>
            </a:r>
            <a:r>
              <a:rPr lang="en" sz="1000" u="sng">
                <a:solidFill>
                  <a:srgbClr val="B31B1B"/>
                </a:solidFill>
                <a:highlight>
                  <a:srgbClr val="FFFFFF"/>
                </a:highlight>
                <a:latin typeface="Figtree"/>
                <a:ea typeface="Figtree"/>
                <a:cs typeface="Figtree"/>
                <a:sym typeface="Figtree"/>
                <a:hlinkClick r:id="rId5">
                  <a:extLst>
                    <a:ext uri="{A12FA001-AC4F-418D-AE19-62706E023703}">
                      <ahyp:hlinkClr xmlns:ahyp="http://schemas.microsoft.com/office/drawing/2018/hyperlinkcolor" val="tx"/>
                    </a:ext>
                  </a:extLst>
                </a:hlinkClick>
              </a:rPr>
              <a:t>https://doi.org/10.1016/j.ijinfomgt.2023.102642</a:t>
            </a:r>
            <a:r>
              <a:rPr lang="en" sz="1000">
                <a:solidFill>
                  <a:schemeClr val="dk1"/>
                </a:solidFill>
                <a:highlight>
                  <a:srgbClr val="FFFFFF"/>
                </a:highlight>
                <a:latin typeface="Figtree"/>
                <a:ea typeface="Figtree"/>
                <a:cs typeface="Figtree"/>
                <a:sym typeface="Figtree"/>
              </a:rPr>
              <a:t>. </a:t>
            </a:r>
            <a:endParaRPr sz="1000">
              <a:solidFill>
                <a:schemeClr val="dk1"/>
              </a:solidFill>
              <a:highlight>
                <a:srgbClr val="FFFFFF"/>
              </a:highlight>
              <a:latin typeface="Figtree"/>
              <a:ea typeface="Figtree"/>
              <a:cs typeface="Figtree"/>
              <a:sym typeface="Figtree"/>
            </a:endParaRPr>
          </a:p>
          <a:p>
            <a:pPr marL="457200" lvl="0" indent="-292100" algn="l" rtl="0">
              <a:lnSpc>
                <a:spcPct val="100000"/>
              </a:lnSpc>
              <a:spcBef>
                <a:spcPts val="0"/>
              </a:spcBef>
              <a:spcAft>
                <a:spcPts val="0"/>
              </a:spcAft>
              <a:buSzPts val="1000"/>
              <a:buFont typeface="Figtree"/>
              <a:buChar char="●"/>
            </a:pPr>
            <a:r>
              <a:rPr lang="en" sz="1000">
                <a:solidFill>
                  <a:schemeClr val="dk1"/>
                </a:solidFill>
                <a:highlight>
                  <a:srgbClr val="FFFFFF"/>
                </a:highlight>
                <a:latin typeface="Figtree"/>
                <a:ea typeface="Figtree"/>
                <a:cs typeface="Figtree"/>
                <a:sym typeface="Figtree"/>
              </a:rPr>
              <a:t>European Commission, Directorate-General for Education, Youth, Sport and Culture, Ethical guidelines on the use of artificial intelligence (AI) and data in teaching and learning for educators, Publications Office of the European Union, 2022, </a:t>
            </a:r>
            <a:r>
              <a:rPr lang="en" sz="1000" u="sng">
                <a:solidFill>
                  <a:srgbClr val="B31B1B"/>
                </a:solidFill>
                <a:highlight>
                  <a:srgbClr val="FFFFFF"/>
                </a:highlight>
                <a:latin typeface="Figtree"/>
                <a:ea typeface="Figtree"/>
                <a:cs typeface="Figtree"/>
                <a:sym typeface="Figtree"/>
                <a:hlinkClick r:id="rId6">
                  <a:extLst>
                    <a:ext uri="{A12FA001-AC4F-418D-AE19-62706E023703}">
                      <ahyp:hlinkClr xmlns:ahyp="http://schemas.microsoft.com/office/drawing/2018/hyperlinkcolor" val="tx"/>
                    </a:ext>
                  </a:extLst>
                </a:hlinkClick>
              </a:rPr>
              <a:t>https://data.europa.eu/doi/10.2766/153756</a:t>
            </a:r>
            <a:endParaRPr sz="1000" u="sng">
              <a:solidFill>
                <a:srgbClr val="B31B1B"/>
              </a:solidFill>
              <a:highlight>
                <a:srgbClr val="FFFFFF"/>
              </a:highlight>
              <a:latin typeface="Figtree"/>
              <a:ea typeface="Figtree"/>
              <a:cs typeface="Figtree"/>
              <a:sym typeface="Figtree"/>
            </a:endParaRPr>
          </a:p>
          <a:p>
            <a:pPr marL="457200" lvl="0" indent="-292100" algn="l" rtl="0">
              <a:lnSpc>
                <a:spcPct val="100000"/>
              </a:lnSpc>
              <a:spcBef>
                <a:spcPts val="0"/>
              </a:spcBef>
              <a:spcAft>
                <a:spcPts val="0"/>
              </a:spcAft>
              <a:buClr>
                <a:schemeClr val="dk1"/>
              </a:buClr>
              <a:buSzPts val="1000"/>
              <a:buFont typeface="Figtree"/>
              <a:buChar char="●"/>
            </a:pPr>
            <a:r>
              <a:rPr lang="en" sz="1000">
                <a:solidFill>
                  <a:schemeClr val="dk1"/>
                </a:solidFill>
                <a:highlight>
                  <a:srgbClr val="FFFFFF"/>
                </a:highlight>
                <a:latin typeface="Figtree"/>
                <a:ea typeface="Figtree"/>
                <a:cs typeface="Figtree"/>
                <a:sym typeface="Figtree"/>
              </a:rPr>
              <a:t>Frąckiewicz, M. (2023). OpenAI and the Risks of AI Bias: Addressing Stereotypes and Discrimination. TS2 SPACE. https://ts2.space/en/openai-and-the-risks-of-ai-bias-addressing-stereotypes-and-discrimination</a:t>
            </a:r>
            <a:endParaRPr sz="1000">
              <a:solidFill>
                <a:schemeClr val="dk1"/>
              </a:solidFill>
              <a:highlight>
                <a:srgbClr val="FFFFFF"/>
              </a:highlight>
              <a:latin typeface="Figtree"/>
              <a:ea typeface="Figtree"/>
              <a:cs typeface="Figtree"/>
              <a:sym typeface="Figtree"/>
            </a:endParaRPr>
          </a:p>
          <a:p>
            <a:pPr marL="457200" lvl="0" indent="-292100" algn="l" rtl="0">
              <a:lnSpc>
                <a:spcPct val="100000"/>
              </a:lnSpc>
              <a:spcBef>
                <a:spcPts val="0"/>
              </a:spcBef>
              <a:spcAft>
                <a:spcPts val="0"/>
              </a:spcAft>
              <a:buSzPts val="1000"/>
              <a:buFont typeface="Figtree"/>
              <a:buChar char="●"/>
            </a:pPr>
            <a:r>
              <a:rPr lang="en" sz="1000">
                <a:solidFill>
                  <a:schemeClr val="dk1"/>
                </a:solidFill>
                <a:highlight>
                  <a:srgbClr val="FFFFFF"/>
                </a:highlight>
                <a:latin typeface="Figtree"/>
                <a:ea typeface="Figtree"/>
                <a:cs typeface="Figtree"/>
                <a:sym typeface="Figtree"/>
              </a:rPr>
              <a:t>Gašević, D., Siemens, G., &amp; Sadiq, S. (2023). Empowering learners for the age of artificial intelligence. Computers &amp; Education: Artificial Intelligence, 4, 100130. </a:t>
            </a:r>
            <a:r>
              <a:rPr lang="en" sz="1000" u="sng">
                <a:solidFill>
                  <a:srgbClr val="B31B1B"/>
                </a:solidFill>
                <a:highlight>
                  <a:srgbClr val="FFFFFF"/>
                </a:highlight>
                <a:latin typeface="Figtree"/>
                <a:ea typeface="Figtree"/>
                <a:cs typeface="Figtree"/>
                <a:sym typeface="Figtree"/>
                <a:hlinkClick r:id="rId7">
                  <a:extLst>
                    <a:ext uri="{A12FA001-AC4F-418D-AE19-62706E023703}">
                      <ahyp:hlinkClr xmlns:ahyp="http://schemas.microsoft.com/office/drawing/2018/hyperlinkcolor" val="tx"/>
                    </a:ext>
                  </a:extLst>
                </a:hlinkClick>
              </a:rPr>
              <a:t>https://doi.org/10.1016/j.caeai.2023.100130</a:t>
            </a:r>
            <a:endParaRPr sz="1000" u="sng">
              <a:solidFill>
                <a:srgbClr val="B31B1B"/>
              </a:solidFill>
              <a:highlight>
                <a:srgbClr val="FFFFFF"/>
              </a:highlight>
              <a:latin typeface="Figtree"/>
              <a:ea typeface="Figtree"/>
              <a:cs typeface="Figtree"/>
              <a:sym typeface="Figtree"/>
            </a:endParaRPr>
          </a:p>
          <a:p>
            <a:pPr marL="457200" lvl="0" indent="-292100" algn="l" rtl="0">
              <a:spcBef>
                <a:spcPts val="0"/>
              </a:spcBef>
              <a:spcAft>
                <a:spcPts val="0"/>
              </a:spcAft>
              <a:buClr>
                <a:srgbClr val="606060"/>
              </a:buClr>
              <a:buSzPts val="1000"/>
              <a:buFont typeface="Figtree"/>
              <a:buChar char="●"/>
            </a:pPr>
            <a:r>
              <a:rPr lang="en" sz="1000">
                <a:solidFill>
                  <a:srgbClr val="606060"/>
                </a:solidFill>
                <a:highlight>
                  <a:srgbClr val="FFFFFF"/>
                </a:highlight>
                <a:latin typeface="Figtree"/>
                <a:ea typeface="Figtree"/>
                <a:cs typeface="Figtree"/>
                <a:sym typeface="Figtree"/>
              </a:rPr>
              <a:t>Ossiannilsson, E., Ulloa Cazarez, R. L., Goode, C., Mansour, C., &amp; De Gusmão, C. M. G. (2024). Artificial Intelligence Use to Empower the Implementation of OER and the UNESCO OER Recommendation. </a:t>
            </a:r>
            <a:r>
              <a:rPr lang="en" sz="1000" i="1">
                <a:solidFill>
                  <a:srgbClr val="606060"/>
                </a:solidFill>
                <a:highlight>
                  <a:srgbClr val="FFFFFF"/>
                </a:highlight>
                <a:latin typeface="Figtree"/>
                <a:ea typeface="Figtree"/>
                <a:cs typeface="Figtree"/>
                <a:sym typeface="Figtree"/>
              </a:rPr>
              <a:t>Open Praxis</a:t>
            </a:r>
            <a:r>
              <a:rPr lang="en" sz="1000">
                <a:solidFill>
                  <a:srgbClr val="606060"/>
                </a:solidFill>
                <a:highlight>
                  <a:srgbClr val="FFFFFF"/>
                </a:highlight>
                <a:latin typeface="Figtree"/>
                <a:ea typeface="Figtree"/>
                <a:cs typeface="Figtree"/>
                <a:sym typeface="Figtree"/>
              </a:rPr>
              <a:t>, </a:t>
            </a:r>
            <a:r>
              <a:rPr lang="en" sz="1000" i="1">
                <a:solidFill>
                  <a:srgbClr val="606060"/>
                </a:solidFill>
                <a:highlight>
                  <a:srgbClr val="FFFFFF"/>
                </a:highlight>
                <a:latin typeface="Figtree"/>
                <a:ea typeface="Figtree"/>
                <a:cs typeface="Figtree"/>
                <a:sym typeface="Figtree"/>
              </a:rPr>
              <a:t>16</a:t>
            </a:r>
            <a:r>
              <a:rPr lang="en" sz="1000">
                <a:solidFill>
                  <a:srgbClr val="606060"/>
                </a:solidFill>
                <a:highlight>
                  <a:srgbClr val="FFFFFF"/>
                </a:highlight>
                <a:latin typeface="Figtree"/>
                <a:ea typeface="Figtree"/>
                <a:cs typeface="Figtree"/>
                <a:sym typeface="Figtree"/>
              </a:rPr>
              <a:t>(2), 237–257. https://doi.org/10.55982/openpraxis.16.2.650</a:t>
            </a:r>
            <a:endParaRPr sz="1000">
              <a:solidFill>
                <a:schemeClr val="dk1"/>
              </a:solidFill>
              <a:highlight>
                <a:srgbClr val="F3F3F3"/>
              </a:highlight>
              <a:latin typeface="Figtree"/>
              <a:ea typeface="Figtree"/>
              <a:cs typeface="Figtree"/>
              <a:sym typeface="Figtree"/>
            </a:endParaRPr>
          </a:p>
          <a:p>
            <a:pPr marL="457200" lvl="0" indent="-292100" algn="l" rtl="0">
              <a:spcBef>
                <a:spcPts val="0"/>
              </a:spcBef>
              <a:spcAft>
                <a:spcPts val="0"/>
              </a:spcAft>
              <a:buClr>
                <a:schemeClr val="dk1"/>
              </a:buClr>
              <a:buSzPts val="1000"/>
              <a:buFont typeface="Figtree"/>
              <a:buChar char="●"/>
            </a:pPr>
            <a:r>
              <a:rPr lang="en" sz="1000">
                <a:solidFill>
                  <a:schemeClr val="dk1"/>
                </a:solidFill>
                <a:latin typeface="Figtree"/>
                <a:ea typeface="Figtree"/>
                <a:cs typeface="Figtree"/>
                <a:sym typeface="Figtree"/>
              </a:rPr>
              <a:t>Shelton, K., &amp; Lanier, D. (2024, August 30). </a:t>
            </a:r>
            <a:r>
              <a:rPr lang="en" sz="1000" i="1">
                <a:solidFill>
                  <a:schemeClr val="dk1"/>
                </a:solidFill>
                <a:latin typeface="Figtree"/>
                <a:ea typeface="Figtree"/>
                <a:cs typeface="Figtree"/>
                <a:sym typeface="Figtree"/>
              </a:rPr>
              <a:t>Thinking about equity and bias in AI</a:t>
            </a:r>
            <a:r>
              <a:rPr lang="en" sz="1000">
                <a:solidFill>
                  <a:schemeClr val="dk1"/>
                </a:solidFill>
                <a:latin typeface="Figtree"/>
                <a:ea typeface="Figtree"/>
                <a:cs typeface="Figtree"/>
                <a:sym typeface="Figtree"/>
              </a:rPr>
              <a:t>. Edutopia. Retrieved from</a:t>
            </a:r>
            <a:r>
              <a:rPr lang="en" sz="1000">
                <a:solidFill>
                  <a:schemeClr val="dk1"/>
                </a:solidFill>
                <a:uFill>
                  <a:noFill/>
                </a:uFill>
                <a:latin typeface="Figtree"/>
                <a:ea typeface="Figtree"/>
                <a:cs typeface="Figtree"/>
                <a:sym typeface="Figtree"/>
                <a:hlinkClick r:id="rId8">
                  <a:extLst>
                    <a:ext uri="{A12FA001-AC4F-418D-AE19-62706E023703}">
                      <ahyp:hlinkClr xmlns:ahyp="http://schemas.microsoft.com/office/drawing/2018/hyperlinkcolor" val="tx"/>
                    </a:ext>
                  </a:extLst>
                </a:hlinkClick>
              </a:rPr>
              <a:t> </a:t>
            </a:r>
            <a:r>
              <a:rPr lang="en" sz="1000" u="sng">
                <a:solidFill>
                  <a:schemeClr val="hlink"/>
                </a:solidFill>
                <a:latin typeface="Figtree"/>
                <a:ea typeface="Figtree"/>
                <a:cs typeface="Figtree"/>
                <a:sym typeface="Figtree"/>
                <a:hlinkClick r:id="rId8"/>
              </a:rPr>
              <a:t>https://www.edutopia.org/article/equity-bias-ai-what-educators-should-know/</a:t>
            </a:r>
            <a:endParaRPr sz="1000">
              <a:solidFill>
                <a:schemeClr val="dk1"/>
              </a:solidFill>
              <a:highlight>
                <a:srgbClr val="FFFFFF"/>
              </a:highlight>
              <a:latin typeface="Figtree"/>
              <a:ea typeface="Figtree"/>
              <a:cs typeface="Figtree"/>
              <a:sym typeface="Figtree"/>
            </a:endParaRPr>
          </a:p>
          <a:p>
            <a:pPr marL="457200" lvl="0" indent="-292100" algn="l" rtl="0">
              <a:spcBef>
                <a:spcPts val="0"/>
              </a:spcBef>
              <a:spcAft>
                <a:spcPts val="0"/>
              </a:spcAft>
              <a:buClr>
                <a:schemeClr val="dk1"/>
              </a:buClr>
              <a:buSzPts val="1000"/>
              <a:buFont typeface="Figtree"/>
              <a:buChar char="●"/>
            </a:pPr>
            <a:r>
              <a:rPr lang="en" sz="1000">
                <a:solidFill>
                  <a:schemeClr val="dk1"/>
                </a:solidFill>
                <a:highlight>
                  <a:srgbClr val="FFFFFF"/>
                </a:highlight>
                <a:latin typeface="Figtree"/>
                <a:ea typeface="Figtree"/>
                <a:cs typeface="Figtree"/>
                <a:sym typeface="Figtree"/>
              </a:rPr>
              <a:t>Uzzi, B. (2020, November 4). A simple tactic that could help reduce bias in AI. Harvard Business Review. </a:t>
            </a:r>
            <a:r>
              <a:rPr lang="en" sz="1000" u="sng">
                <a:solidFill>
                  <a:srgbClr val="B31B1B"/>
                </a:solidFill>
                <a:highlight>
                  <a:srgbClr val="FFFFFF"/>
                </a:highlight>
                <a:latin typeface="Figtree"/>
                <a:ea typeface="Figtree"/>
                <a:cs typeface="Figtree"/>
                <a:sym typeface="Figtree"/>
                <a:hlinkClick r:id="rId9">
                  <a:extLst>
                    <a:ext uri="{A12FA001-AC4F-418D-AE19-62706E023703}">
                      <ahyp:hlinkClr xmlns:ahyp="http://schemas.microsoft.com/office/drawing/2018/hyperlinkcolor" val="tx"/>
                    </a:ext>
                  </a:extLst>
                </a:hlinkClick>
              </a:rPr>
              <a:t>https://hbr.org/2020/11/a-simple-tactic-that-could-help-reduce-bias-in-ai</a:t>
            </a:r>
            <a:endParaRPr sz="1000" u="sng">
              <a:solidFill>
                <a:srgbClr val="B31B1B"/>
              </a:solidFill>
              <a:highlight>
                <a:srgbClr val="FFFFFF"/>
              </a:highlight>
              <a:latin typeface="Figtree"/>
              <a:ea typeface="Figtree"/>
              <a:cs typeface="Figtree"/>
              <a:sym typeface="Figtree"/>
            </a:endParaRPr>
          </a:p>
          <a:p>
            <a:pPr marL="0" lvl="0" indent="0" algn="l" rtl="0">
              <a:lnSpc>
                <a:spcPct val="100000"/>
              </a:lnSpc>
              <a:spcBef>
                <a:spcPts val="0"/>
              </a:spcBef>
              <a:spcAft>
                <a:spcPts val="0"/>
              </a:spcAft>
              <a:buNone/>
            </a:pPr>
            <a:endParaRPr sz="1000">
              <a:latin typeface="Figtree"/>
              <a:ea typeface="Figtree"/>
              <a:cs typeface="Figtree"/>
              <a:sym typeface="Figtre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3db80f788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2" name="Google Shape;602;g33db80f788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3db80f788a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Figtree"/>
              <a:ea typeface="Figtree"/>
              <a:cs typeface="Figtree"/>
              <a:sym typeface="Figtree"/>
            </a:endParaRPr>
          </a:p>
          <a:p>
            <a:pPr marL="0" lvl="0" indent="0" algn="l" rtl="0">
              <a:lnSpc>
                <a:spcPct val="100000"/>
              </a:lnSpc>
              <a:spcBef>
                <a:spcPts val="0"/>
              </a:spcBef>
              <a:spcAft>
                <a:spcPts val="0"/>
              </a:spcAft>
              <a:buClr>
                <a:schemeClr val="dk1"/>
              </a:buClr>
              <a:buSzPts val="1100"/>
              <a:buFont typeface="Arial"/>
              <a:buNone/>
            </a:pPr>
            <a:r>
              <a:rPr lang="en" sz="1200">
                <a:solidFill>
                  <a:srgbClr val="373A44"/>
                </a:solidFill>
                <a:highlight>
                  <a:srgbClr val="F3F5F8"/>
                </a:highlight>
                <a:latin typeface="Figtree"/>
                <a:ea typeface="Figtree"/>
                <a:cs typeface="Figtree"/>
                <a:sym typeface="Figtree"/>
              </a:rPr>
              <a:t>Key Topics Discussed in Spring Plenary:</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170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AI Influence and Responsibility:</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AI's growing impact on education and professional matters.</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Importance of academic senates in making informed recommendations.</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Ethical and Effective AI Policy Creation:</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Ensure AI policies are ethical, legal, and transparent.</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Provide accountability and oversight for AI use.</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Support professional learning, training, and education related to AI.</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General Considerations:</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Prioritize student equity and accessibility.</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Set clear expectations for AI use and provide ongoing professional learning.</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Be mindful of paywalls and consider alternatives for costly AI tools.</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Guiding Principles for AI Policy Creation:</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Ethical considerations: Promote equity, transparency, accountability, and inclusivity.</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Legal and compliance obligations: Ensure data protection and student consent.</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Transparency and communication: Make AI policies accessible and communicate changes.</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Accountability and oversight: Establish clear roles and responsibilities.</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Education and training: Implement programs for continuous professional development.</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Promoting Ethical AI Use:</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Recognize biases in AI algorithms and prioritize personal data protection.</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Ensure AI tools are used to promote equity and mitigate disparities.</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Collaborate with external experts for independent assessments.</a:t>
            </a:r>
            <a:endParaRPr sz="1200">
              <a:solidFill>
                <a:srgbClr val="373A44"/>
              </a:solidFill>
              <a:highlight>
                <a:srgbClr val="F3F5F8"/>
              </a:highlight>
              <a:latin typeface="Figtree"/>
              <a:ea typeface="Figtree"/>
              <a:cs typeface="Figtree"/>
              <a:sym typeface="Figtree"/>
            </a:endParaRPr>
          </a:p>
          <a:p>
            <a:pPr marL="457200" lvl="0"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Practical Steps for AI Implementation</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Team review and fact-checking of AI-generated content.</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Use primary sources and citations to confirm accuracy.</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Create multiple drafts for iterative review and refinement.</a:t>
            </a:r>
            <a:endParaRPr sz="1200">
              <a:solidFill>
                <a:srgbClr val="373A44"/>
              </a:solidFill>
              <a:highlight>
                <a:srgbClr val="F3F5F8"/>
              </a:highlight>
              <a:latin typeface="Figtree"/>
              <a:ea typeface="Figtree"/>
              <a:cs typeface="Figtree"/>
              <a:sym typeface="Figtree"/>
            </a:endParaRPr>
          </a:p>
          <a:p>
            <a:pPr marL="914400" lvl="1" indent="-304800" algn="l" rtl="0">
              <a:lnSpc>
                <a:spcPct val="100000"/>
              </a:lnSpc>
              <a:spcBef>
                <a:spcPts val="0"/>
              </a:spcBef>
              <a:spcAft>
                <a:spcPts val="0"/>
              </a:spcAft>
              <a:buClr>
                <a:srgbClr val="373A44"/>
              </a:buClr>
              <a:buSzPts val="1200"/>
              <a:buFont typeface="Figtree"/>
              <a:buChar char="○"/>
            </a:pPr>
            <a:r>
              <a:rPr lang="en" sz="1200">
                <a:solidFill>
                  <a:srgbClr val="373A44"/>
                </a:solidFill>
                <a:highlight>
                  <a:srgbClr val="F3F5F8"/>
                </a:highlight>
                <a:latin typeface="Figtree"/>
                <a:ea typeface="Figtree"/>
                <a:cs typeface="Figtree"/>
                <a:sym typeface="Figtree"/>
              </a:rPr>
              <a:t>Disclose AI use in presentations to build trust and demonstrate responsible use.</a:t>
            </a:r>
            <a:endParaRPr sz="1200">
              <a:solidFill>
                <a:srgbClr val="373A44"/>
              </a:solidFill>
              <a:highlight>
                <a:srgbClr val="F3F5F8"/>
              </a:highlight>
              <a:latin typeface="Figtree"/>
              <a:ea typeface="Figtree"/>
              <a:cs typeface="Figtree"/>
              <a:sym typeface="Figtree"/>
            </a:endParaRPr>
          </a:p>
          <a:p>
            <a:pPr marL="0" lvl="0" indent="0" algn="l" rtl="0">
              <a:lnSpc>
                <a:spcPct val="100000"/>
              </a:lnSpc>
              <a:spcBef>
                <a:spcPts val="3400"/>
              </a:spcBef>
              <a:spcAft>
                <a:spcPts val="0"/>
              </a:spcAft>
              <a:buSzPts val="1100"/>
              <a:buNone/>
            </a:pPr>
            <a:endParaRPr/>
          </a:p>
        </p:txBody>
      </p:sp>
      <p:sp>
        <p:nvSpPr>
          <p:cNvPr id="613" name="Google Shape;613;g33db80f788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_HEADER_1_1">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0" y="2150850"/>
            <a:ext cx="8520600" cy="841800"/>
          </a:xfrm>
          <a:prstGeom prst="rect">
            <a:avLst/>
          </a:prstGeom>
        </p:spPr>
        <p:txBody>
          <a:bodyPr spcFirstLastPara="1" wrap="square" lIns="0" tIns="0" rIns="0" bIns="0"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44"/>
        <p:cNvGrpSpPr/>
        <p:nvPr/>
      </p:nvGrpSpPr>
      <p:grpSpPr>
        <a:xfrm>
          <a:off x="0" y="0"/>
          <a:ext cx="0" cy="0"/>
          <a:chOff x="0" y="0"/>
          <a:chExt cx="0" cy="0"/>
        </a:xfrm>
      </p:grpSpPr>
      <p:sp>
        <p:nvSpPr>
          <p:cNvPr id="45" name="Google Shape;4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677325" y="1832775"/>
            <a:ext cx="3217200" cy="1484100"/>
          </a:xfrm>
          <a:prstGeom prst="rect">
            <a:avLst/>
          </a:prstGeom>
        </p:spPr>
        <p:txBody>
          <a:bodyPr spcFirstLastPara="1" wrap="square" lIns="0" tIns="0" rIns="0" bIns="0" anchor="ctr" anchorCtr="0">
            <a:normAutofit/>
          </a:bodyPr>
          <a:lstStyle>
            <a:lvl1pPr lvl="0">
              <a:spcBef>
                <a:spcPts val="0"/>
              </a:spcBef>
              <a:spcAft>
                <a:spcPts val="0"/>
              </a:spcAft>
              <a:buSzPts val="4200"/>
              <a:buNone/>
              <a:defRPr sz="42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9" name="Google Shape;49;p12"/>
          <p:cNvSpPr txBox="1">
            <a:spLocks noGrp="1"/>
          </p:cNvSpPr>
          <p:nvPr>
            <p:ph type="subTitle" idx="1"/>
          </p:nvPr>
        </p:nvSpPr>
        <p:spPr>
          <a:xfrm>
            <a:off x="4406650" y="39375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 name="Google Shape;50;p12"/>
          <p:cNvSpPr txBox="1">
            <a:spLocks noGrp="1"/>
          </p:cNvSpPr>
          <p:nvPr>
            <p:ph type="subTitle" idx="2"/>
          </p:nvPr>
        </p:nvSpPr>
        <p:spPr>
          <a:xfrm>
            <a:off x="4406650" y="115170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1" name="Google Shape;51;p12"/>
          <p:cNvSpPr txBox="1">
            <a:spLocks noGrp="1"/>
          </p:cNvSpPr>
          <p:nvPr>
            <p:ph type="subTitle" idx="3"/>
          </p:nvPr>
        </p:nvSpPr>
        <p:spPr>
          <a:xfrm>
            <a:off x="4406650" y="342557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 name="Google Shape;52;p12"/>
          <p:cNvSpPr txBox="1">
            <a:spLocks noGrp="1"/>
          </p:cNvSpPr>
          <p:nvPr>
            <p:ph type="subTitle" idx="4"/>
          </p:nvPr>
        </p:nvSpPr>
        <p:spPr>
          <a:xfrm>
            <a:off x="4406650" y="190966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 name="Google Shape;53;p12"/>
          <p:cNvSpPr txBox="1">
            <a:spLocks noGrp="1"/>
          </p:cNvSpPr>
          <p:nvPr>
            <p:ph type="subTitle" idx="5"/>
          </p:nvPr>
        </p:nvSpPr>
        <p:spPr>
          <a:xfrm>
            <a:off x="4406650" y="418352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4" name="Google Shape;54;p12"/>
          <p:cNvSpPr txBox="1">
            <a:spLocks noGrp="1"/>
          </p:cNvSpPr>
          <p:nvPr>
            <p:ph type="subTitle" idx="6"/>
          </p:nvPr>
        </p:nvSpPr>
        <p:spPr>
          <a:xfrm>
            <a:off x="4406650" y="266761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7" name="Google Shape;57;p13"/>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58" name="Google Shape;58;p13"/>
          <p:cNvSpPr>
            <a:spLocks noGrp="1"/>
          </p:cNvSpPr>
          <p:nvPr>
            <p:ph type="pic" idx="2"/>
          </p:nvPr>
        </p:nvSpPr>
        <p:spPr>
          <a:xfrm>
            <a:off x="4992024" y="1152775"/>
            <a:ext cx="3840300" cy="3416400"/>
          </a:xfrm>
          <a:prstGeom prst="rect">
            <a:avLst/>
          </a:prstGeom>
          <a:noFill/>
          <a:ln>
            <a:noFill/>
          </a:ln>
        </p:spPr>
      </p:sp>
      <p:sp>
        <p:nvSpPr>
          <p:cNvPr id="59" name="Google Shape;5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60"/>
        <p:cNvGrpSpPr/>
        <p:nvPr/>
      </p:nvGrpSpPr>
      <p:grpSpPr>
        <a:xfrm>
          <a:off x="0" y="0"/>
          <a:ext cx="0" cy="0"/>
          <a:chOff x="0" y="0"/>
          <a:chExt cx="0" cy="0"/>
        </a:xfrm>
      </p:grpSpPr>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62" name="Google Shape;62;p14"/>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3" name="Google Shape;63;p14"/>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64" name="Google Shape;64;p14"/>
          <p:cNvSpPr txBox="1">
            <a:spLocks noGrp="1"/>
          </p:cNvSpPr>
          <p:nvPr>
            <p:ph type="body" idx="2"/>
          </p:nvPr>
        </p:nvSpPr>
        <p:spPr>
          <a:xfrm>
            <a:off x="5048000" y="2237788"/>
            <a:ext cx="36198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5" name="Google Shape;65;p14"/>
          <p:cNvSpPr txBox="1">
            <a:spLocks noGrp="1"/>
          </p:cNvSpPr>
          <p:nvPr>
            <p:ph type="subTitle" idx="3"/>
          </p:nvPr>
        </p:nvSpPr>
        <p:spPr>
          <a:xfrm>
            <a:off x="48315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6" name="Google Shape;66;p14"/>
          <p:cNvSpPr txBox="1">
            <a:spLocks noGrp="1"/>
          </p:cNvSpPr>
          <p:nvPr>
            <p:ph type="subTitle" idx="4"/>
          </p:nvPr>
        </p:nvSpPr>
        <p:spPr>
          <a:xfrm>
            <a:off x="504800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67"/>
        <p:cNvGrpSpPr/>
        <p:nvPr/>
      </p:nvGrpSpPr>
      <p:grpSpPr>
        <a:xfrm>
          <a:off x="0" y="0"/>
          <a:ext cx="0" cy="0"/>
          <a:chOff x="0" y="0"/>
          <a:chExt cx="0" cy="0"/>
        </a:xfrm>
      </p:grpSpPr>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69" name="Google Shape;69;p15"/>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70" name="Google Shape;70;p15"/>
          <p:cNvSpPr txBox="1">
            <a:spLocks noGrp="1"/>
          </p:cNvSpPr>
          <p:nvPr>
            <p:ph type="body" idx="2"/>
          </p:nvPr>
        </p:nvSpPr>
        <p:spPr>
          <a:xfrm>
            <a:off x="334772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1" name="Google Shape;71;p15"/>
          <p:cNvSpPr txBox="1">
            <a:spLocks noGrp="1"/>
          </p:cNvSpPr>
          <p:nvPr>
            <p:ph type="body" idx="3"/>
          </p:nvPr>
        </p:nvSpPr>
        <p:spPr>
          <a:xfrm>
            <a:off x="621227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2" name="Google Shape;72;p15"/>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3" name="Google Shape;73;p15"/>
          <p:cNvSpPr txBox="1">
            <a:spLocks noGrp="1"/>
          </p:cNvSpPr>
          <p:nvPr>
            <p:ph type="subTitle" idx="4"/>
          </p:nvPr>
        </p:nvSpPr>
        <p:spPr>
          <a:xfrm>
            <a:off x="4831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4" name="Google Shape;74;p15"/>
          <p:cNvSpPr txBox="1">
            <a:spLocks noGrp="1"/>
          </p:cNvSpPr>
          <p:nvPr>
            <p:ph type="subTitle" idx="5"/>
          </p:nvPr>
        </p:nvSpPr>
        <p:spPr>
          <a:xfrm>
            <a:off x="334772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5" name="Google Shape;75;p15"/>
          <p:cNvSpPr txBox="1">
            <a:spLocks noGrp="1"/>
          </p:cNvSpPr>
          <p:nvPr>
            <p:ph type="subTitle" idx="6"/>
          </p:nvPr>
        </p:nvSpPr>
        <p:spPr>
          <a:xfrm>
            <a:off x="62122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76"/>
        <p:cNvGrpSpPr/>
        <p:nvPr/>
      </p:nvGrpSpPr>
      <p:grpSpPr>
        <a:xfrm>
          <a:off x="0" y="0"/>
          <a:ext cx="0" cy="0"/>
          <a:chOff x="0" y="0"/>
          <a:chExt cx="0" cy="0"/>
        </a:xfrm>
      </p:grpSpPr>
      <p:sp>
        <p:nvSpPr>
          <p:cNvPr id="77" name="Google Shape;7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8" name="Google Shape;78;p16"/>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79" name="Google Shape;79;p16"/>
          <p:cNvSpPr txBox="1">
            <a:spLocks noGrp="1"/>
          </p:cNvSpPr>
          <p:nvPr>
            <p:ph type="body" idx="2"/>
          </p:nvPr>
        </p:nvSpPr>
        <p:spPr>
          <a:xfrm>
            <a:off x="4938725" y="1759093"/>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0" name="Google Shape;80;p16"/>
          <p:cNvSpPr txBox="1">
            <a:spLocks noGrp="1"/>
          </p:cNvSpPr>
          <p:nvPr>
            <p:ph type="body" idx="3"/>
          </p:nvPr>
        </p:nvSpPr>
        <p:spPr>
          <a:xfrm>
            <a:off x="366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1" name="Google Shape;81;p16"/>
          <p:cNvSpPr txBox="1">
            <a:spLocks noGrp="1"/>
          </p:cNvSpPr>
          <p:nvPr>
            <p:ph type="body" idx="4"/>
          </p:nvPr>
        </p:nvSpPr>
        <p:spPr>
          <a:xfrm>
            <a:off x="4938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2" name="Google Shape;82;p16"/>
          <p:cNvSpPr txBox="1">
            <a:spLocks noGrp="1"/>
          </p:cNvSpPr>
          <p:nvPr>
            <p:ph type="title"/>
          </p:nvPr>
        </p:nvSpPr>
        <p:spPr>
          <a:xfrm>
            <a:off x="366750"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3" name="Google Shape;83;p16"/>
          <p:cNvSpPr txBox="1">
            <a:spLocks noGrp="1"/>
          </p:cNvSpPr>
          <p:nvPr>
            <p:ph type="subTitle" idx="5"/>
          </p:nvPr>
        </p:nvSpPr>
        <p:spPr>
          <a:xfrm>
            <a:off x="366763"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4" name="Google Shape;84;p16"/>
          <p:cNvSpPr txBox="1">
            <a:spLocks noGrp="1"/>
          </p:cNvSpPr>
          <p:nvPr>
            <p:ph type="subTitle" idx="6"/>
          </p:nvPr>
        </p:nvSpPr>
        <p:spPr>
          <a:xfrm>
            <a:off x="4938738"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5" name="Google Shape;85;p16"/>
          <p:cNvSpPr txBox="1">
            <a:spLocks noGrp="1"/>
          </p:cNvSpPr>
          <p:nvPr>
            <p:ph type="subTitle" idx="7"/>
          </p:nvPr>
        </p:nvSpPr>
        <p:spPr>
          <a:xfrm>
            <a:off x="4938761"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6" name="Google Shape;86;p16"/>
          <p:cNvSpPr txBox="1">
            <a:spLocks noGrp="1"/>
          </p:cNvSpPr>
          <p:nvPr>
            <p:ph type="subTitle" idx="8"/>
          </p:nvPr>
        </p:nvSpPr>
        <p:spPr>
          <a:xfrm>
            <a:off x="366750"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89" name="Google Shape;8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90" name="Google Shape;90;p17"/>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1"/>
        <p:cNvGrpSpPr/>
        <p:nvPr/>
      </p:nvGrpSpPr>
      <p:grpSpPr>
        <a:xfrm>
          <a:off x="0" y="0"/>
          <a:ext cx="0" cy="0"/>
          <a:chOff x="0" y="0"/>
          <a:chExt cx="0" cy="0"/>
        </a:xfrm>
      </p:grpSpPr>
      <p:sp>
        <p:nvSpPr>
          <p:cNvPr id="92" name="Google Shape;92;p18"/>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3" name="Google Shape;93;p18"/>
          <p:cNvSpPr>
            <a:spLocks noGrp="1"/>
          </p:cNvSpPr>
          <p:nvPr>
            <p:ph type="pic" idx="2"/>
          </p:nvPr>
        </p:nvSpPr>
        <p:spPr>
          <a:xfrm>
            <a:off x="4804825" y="1133300"/>
            <a:ext cx="4027500" cy="2392800"/>
          </a:xfrm>
          <a:prstGeom prst="rect">
            <a:avLst/>
          </a:prstGeom>
          <a:noFill/>
          <a:ln>
            <a:noFill/>
          </a:ln>
        </p:spPr>
      </p:sp>
      <p:sp>
        <p:nvSpPr>
          <p:cNvPr id="94" name="Google Shape;94;p18"/>
          <p:cNvSpPr>
            <a:spLocks noGrp="1"/>
          </p:cNvSpPr>
          <p:nvPr>
            <p:ph type="pic" idx="3"/>
          </p:nvPr>
        </p:nvSpPr>
        <p:spPr>
          <a:xfrm>
            <a:off x="311725" y="1133300"/>
            <a:ext cx="4027500" cy="2392800"/>
          </a:xfrm>
          <a:prstGeom prst="rect">
            <a:avLst/>
          </a:prstGeom>
          <a:noFill/>
          <a:ln>
            <a:noFill/>
          </a:ln>
        </p:spPr>
      </p:sp>
      <p:sp>
        <p:nvSpPr>
          <p:cNvPr id="95" name="Google Shape;95;p18"/>
          <p:cNvSpPr txBox="1">
            <a:spLocks noGrp="1"/>
          </p:cNvSpPr>
          <p:nvPr>
            <p:ph type="body" idx="4"/>
          </p:nvPr>
        </p:nvSpPr>
        <p:spPr>
          <a:xfrm>
            <a:off x="4804825" y="4080225"/>
            <a:ext cx="4027500" cy="9261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 name="Google Shape;9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97" name="Google Shape;97;p18"/>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98" name="Google Shape;98;p18"/>
          <p:cNvSpPr txBox="1">
            <a:spLocks noGrp="1"/>
          </p:cNvSpPr>
          <p:nvPr>
            <p:ph type="subTitle" idx="5"/>
          </p:nvPr>
        </p:nvSpPr>
        <p:spPr>
          <a:xfrm>
            <a:off x="3117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9" name="Google Shape;99;p18"/>
          <p:cNvSpPr txBox="1">
            <a:spLocks noGrp="1"/>
          </p:cNvSpPr>
          <p:nvPr>
            <p:ph type="subTitle" idx="6"/>
          </p:nvPr>
        </p:nvSpPr>
        <p:spPr>
          <a:xfrm>
            <a:off x="48048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00"/>
        <p:cNvGrpSpPr/>
        <p:nvPr/>
      </p:nvGrpSpPr>
      <p:grpSpPr>
        <a:xfrm>
          <a:off x="0" y="0"/>
          <a:ext cx="0" cy="0"/>
          <a:chOff x="0" y="0"/>
          <a:chExt cx="0" cy="0"/>
        </a:xfrm>
      </p:grpSpPr>
      <p:sp>
        <p:nvSpPr>
          <p:cNvPr id="101" name="Google Shape;101;p19"/>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2" name="Google Shape;102;p19"/>
          <p:cNvSpPr>
            <a:spLocks noGrp="1"/>
          </p:cNvSpPr>
          <p:nvPr>
            <p:ph type="pic" idx="2"/>
          </p:nvPr>
        </p:nvSpPr>
        <p:spPr>
          <a:xfrm>
            <a:off x="6205225" y="1128325"/>
            <a:ext cx="2627100" cy="2273100"/>
          </a:xfrm>
          <a:prstGeom prst="rect">
            <a:avLst/>
          </a:prstGeom>
          <a:noFill/>
          <a:ln>
            <a:noFill/>
          </a:ln>
        </p:spPr>
      </p:sp>
      <p:sp>
        <p:nvSpPr>
          <p:cNvPr id="103" name="Google Shape;103;p19"/>
          <p:cNvSpPr>
            <a:spLocks noGrp="1"/>
          </p:cNvSpPr>
          <p:nvPr>
            <p:ph type="pic" idx="3"/>
          </p:nvPr>
        </p:nvSpPr>
        <p:spPr>
          <a:xfrm>
            <a:off x="311725" y="1128325"/>
            <a:ext cx="2627100" cy="2273100"/>
          </a:xfrm>
          <a:prstGeom prst="rect">
            <a:avLst/>
          </a:prstGeom>
          <a:noFill/>
          <a:ln>
            <a:noFill/>
          </a:ln>
        </p:spPr>
      </p:sp>
      <p:sp>
        <p:nvSpPr>
          <p:cNvPr id="104" name="Google Shape;104;p19"/>
          <p:cNvSpPr txBox="1">
            <a:spLocks noGrp="1"/>
          </p:cNvSpPr>
          <p:nvPr>
            <p:ph type="body" idx="4"/>
          </p:nvPr>
        </p:nvSpPr>
        <p:spPr>
          <a:xfrm>
            <a:off x="6205225"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5" name="Google Shape;105;p19"/>
          <p:cNvSpPr>
            <a:spLocks noGrp="1"/>
          </p:cNvSpPr>
          <p:nvPr>
            <p:ph type="pic" idx="5"/>
          </p:nvPr>
        </p:nvSpPr>
        <p:spPr>
          <a:xfrm>
            <a:off x="3255250" y="1128325"/>
            <a:ext cx="2627100" cy="2273100"/>
          </a:xfrm>
          <a:prstGeom prst="rect">
            <a:avLst/>
          </a:prstGeom>
          <a:noFill/>
          <a:ln>
            <a:noFill/>
          </a:ln>
        </p:spPr>
      </p:sp>
      <p:sp>
        <p:nvSpPr>
          <p:cNvPr id="106" name="Google Shape;106;p19"/>
          <p:cNvSpPr txBox="1">
            <a:spLocks noGrp="1"/>
          </p:cNvSpPr>
          <p:nvPr>
            <p:ph type="body" idx="6"/>
          </p:nvPr>
        </p:nvSpPr>
        <p:spPr>
          <a:xfrm>
            <a:off x="3255250"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 name="Google Shape;10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08" name="Google Shape;108;p19"/>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9" name="Google Shape;109;p19"/>
          <p:cNvSpPr txBox="1">
            <a:spLocks noGrp="1"/>
          </p:cNvSpPr>
          <p:nvPr>
            <p:ph type="subTitle" idx="7"/>
          </p:nvPr>
        </p:nvSpPr>
        <p:spPr>
          <a:xfrm>
            <a:off x="3117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0" name="Google Shape;110;p19"/>
          <p:cNvSpPr txBox="1">
            <a:spLocks noGrp="1"/>
          </p:cNvSpPr>
          <p:nvPr>
            <p:ph type="subTitle" idx="8"/>
          </p:nvPr>
        </p:nvSpPr>
        <p:spPr>
          <a:xfrm>
            <a:off x="62052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1" name="Google Shape;111;p19"/>
          <p:cNvSpPr txBox="1">
            <a:spLocks noGrp="1"/>
          </p:cNvSpPr>
          <p:nvPr>
            <p:ph type="subTitle" idx="9"/>
          </p:nvPr>
        </p:nvSpPr>
        <p:spPr>
          <a:xfrm>
            <a:off x="3255250"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2"/>
        <p:cNvGrpSpPr/>
        <p:nvPr/>
      </p:nvGrpSpPr>
      <p:grpSpPr>
        <a:xfrm>
          <a:off x="0" y="0"/>
          <a:ext cx="0" cy="0"/>
          <a:chOff x="0" y="0"/>
          <a:chExt cx="0" cy="0"/>
        </a:xfrm>
      </p:grpSpPr>
      <p:sp>
        <p:nvSpPr>
          <p:cNvPr id="113" name="Google Shape;113;p20"/>
          <p:cNvSpPr>
            <a:spLocks noGrp="1"/>
          </p:cNvSpPr>
          <p:nvPr>
            <p:ph type="pic" idx="2"/>
          </p:nvPr>
        </p:nvSpPr>
        <p:spPr>
          <a:xfrm>
            <a:off x="311700" y="445025"/>
            <a:ext cx="8520600" cy="4218300"/>
          </a:xfrm>
          <a:prstGeom prst="rect">
            <a:avLst/>
          </a:prstGeom>
          <a:noFill/>
          <a:ln>
            <a:noFill/>
          </a:ln>
        </p:spPr>
      </p:sp>
      <p:sp>
        <p:nvSpPr>
          <p:cNvPr id="114" name="Google Shape;11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4" name="Google Shape;14;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5"/>
        <p:cNvGrpSpPr/>
        <p:nvPr/>
      </p:nvGrpSpPr>
      <p:grpSpPr>
        <a:xfrm>
          <a:off x="0" y="0"/>
          <a:ext cx="0" cy="0"/>
          <a:chOff x="0" y="0"/>
          <a:chExt cx="0" cy="0"/>
        </a:xfrm>
      </p:grpSpPr>
      <p:sp>
        <p:nvSpPr>
          <p:cNvPr id="116" name="Google Shape;11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17" name="Google Shape;117;p21"/>
          <p:cNvSpPr>
            <a:spLocks noGrp="1"/>
          </p:cNvSpPr>
          <p:nvPr>
            <p:ph type="pic" idx="2"/>
          </p:nvPr>
        </p:nvSpPr>
        <p:spPr>
          <a:xfrm>
            <a:off x="3389600" y="118913"/>
            <a:ext cx="1643700" cy="1535100"/>
          </a:xfrm>
          <a:prstGeom prst="rect">
            <a:avLst/>
          </a:prstGeom>
          <a:noFill/>
          <a:ln>
            <a:noFill/>
          </a:ln>
        </p:spPr>
      </p:sp>
      <p:sp>
        <p:nvSpPr>
          <p:cNvPr id="118" name="Google Shape;118;p21"/>
          <p:cNvSpPr>
            <a:spLocks noGrp="1"/>
          </p:cNvSpPr>
          <p:nvPr>
            <p:ph type="pic" idx="3"/>
          </p:nvPr>
        </p:nvSpPr>
        <p:spPr>
          <a:xfrm>
            <a:off x="5195935" y="118913"/>
            <a:ext cx="1643700" cy="1535100"/>
          </a:xfrm>
          <a:prstGeom prst="rect">
            <a:avLst/>
          </a:prstGeom>
          <a:noFill/>
          <a:ln>
            <a:noFill/>
          </a:ln>
        </p:spPr>
      </p:sp>
      <p:sp>
        <p:nvSpPr>
          <p:cNvPr id="119" name="Google Shape;119;p21"/>
          <p:cNvSpPr>
            <a:spLocks noGrp="1"/>
          </p:cNvSpPr>
          <p:nvPr>
            <p:ph type="pic" idx="4"/>
          </p:nvPr>
        </p:nvSpPr>
        <p:spPr>
          <a:xfrm>
            <a:off x="7002270" y="118913"/>
            <a:ext cx="1643700" cy="1535100"/>
          </a:xfrm>
          <a:prstGeom prst="rect">
            <a:avLst/>
          </a:prstGeom>
          <a:noFill/>
          <a:ln>
            <a:noFill/>
          </a:ln>
        </p:spPr>
      </p:sp>
      <p:sp>
        <p:nvSpPr>
          <p:cNvPr id="120" name="Google Shape;120;p21"/>
          <p:cNvSpPr>
            <a:spLocks noGrp="1"/>
          </p:cNvSpPr>
          <p:nvPr>
            <p:ph type="pic" idx="5"/>
          </p:nvPr>
        </p:nvSpPr>
        <p:spPr>
          <a:xfrm>
            <a:off x="3389588" y="1804212"/>
            <a:ext cx="1643700" cy="1535100"/>
          </a:xfrm>
          <a:prstGeom prst="rect">
            <a:avLst/>
          </a:prstGeom>
          <a:noFill/>
          <a:ln>
            <a:noFill/>
          </a:ln>
        </p:spPr>
      </p:sp>
      <p:sp>
        <p:nvSpPr>
          <p:cNvPr id="121" name="Google Shape;121;p21"/>
          <p:cNvSpPr>
            <a:spLocks noGrp="1"/>
          </p:cNvSpPr>
          <p:nvPr>
            <p:ph type="pic" idx="6"/>
          </p:nvPr>
        </p:nvSpPr>
        <p:spPr>
          <a:xfrm>
            <a:off x="5195922" y="1804212"/>
            <a:ext cx="1643700" cy="1535100"/>
          </a:xfrm>
          <a:prstGeom prst="rect">
            <a:avLst/>
          </a:prstGeom>
          <a:noFill/>
          <a:ln>
            <a:noFill/>
          </a:ln>
        </p:spPr>
      </p:sp>
      <p:sp>
        <p:nvSpPr>
          <p:cNvPr id="122" name="Google Shape;122;p21"/>
          <p:cNvSpPr>
            <a:spLocks noGrp="1"/>
          </p:cNvSpPr>
          <p:nvPr>
            <p:ph type="pic" idx="7"/>
          </p:nvPr>
        </p:nvSpPr>
        <p:spPr>
          <a:xfrm>
            <a:off x="7002257" y="1804212"/>
            <a:ext cx="1643700" cy="1535100"/>
          </a:xfrm>
          <a:prstGeom prst="rect">
            <a:avLst/>
          </a:prstGeom>
          <a:noFill/>
          <a:ln>
            <a:noFill/>
          </a:ln>
        </p:spPr>
      </p:sp>
      <p:sp>
        <p:nvSpPr>
          <p:cNvPr id="123" name="Google Shape;123;p21"/>
          <p:cNvSpPr txBox="1">
            <a:spLocks noGrp="1"/>
          </p:cNvSpPr>
          <p:nvPr>
            <p:ph type="title"/>
          </p:nvPr>
        </p:nvSpPr>
        <p:spPr>
          <a:xfrm>
            <a:off x="351550" y="445025"/>
            <a:ext cx="2596800" cy="1706400"/>
          </a:xfrm>
          <a:prstGeom prst="rect">
            <a:avLst/>
          </a:prstGeom>
        </p:spPr>
        <p:txBody>
          <a:bodyPr spcFirstLastPara="1" wrap="square" lIns="0" tIns="0" rIns="0" bIns="0" anchor="b" anchorCtr="0">
            <a:sp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24" name="Google Shape;124;p21"/>
          <p:cNvSpPr>
            <a:spLocks noGrp="1"/>
          </p:cNvSpPr>
          <p:nvPr>
            <p:ph type="pic" idx="8"/>
          </p:nvPr>
        </p:nvSpPr>
        <p:spPr>
          <a:xfrm>
            <a:off x="3389588" y="3489487"/>
            <a:ext cx="1643700" cy="1535100"/>
          </a:xfrm>
          <a:prstGeom prst="rect">
            <a:avLst/>
          </a:prstGeom>
          <a:noFill/>
          <a:ln>
            <a:noFill/>
          </a:ln>
        </p:spPr>
      </p:sp>
      <p:sp>
        <p:nvSpPr>
          <p:cNvPr id="125" name="Google Shape;125;p21"/>
          <p:cNvSpPr>
            <a:spLocks noGrp="1"/>
          </p:cNvSpPr>
          <p:nvPr>
            <p:ph type="pic" idx="9"/>
          </p:nvPr>
        </p:nvSpPr>
        <p:spPr>
          <a:xfrm>
            <a:off x="5195922" y="3489487"/>
            <a:ext cx="1643700" cy="1535100"/>
          </a:xfrm>
          <a:prstGeom prst="rect">
            <a:avLst/>
          </a:prstGeom>
          <a:noFill/>
          <a:ln>
            <a:noFill/>
          </a:ln>
        </p:spPr>
      </p:sp>
      <p:sp>
        <p:nvSpPr>
          <p:cNvPr id="126" name="Google Shape;126;p21"/>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27"/>
        <p:cNvGrpSpPr/>
        <p:nvPr/>
      </p:nvGrpSpPr>
      <p:grpSpPr>
        <a:xfrm>
          <a:off x="0" y="0"/>
          <a:ext cx="0" cy="0"/>
          <a:chOff x="0" y="0"/>
          <a:chExt cx="0" cy="0"/>
        </a:xfrm>
      </p:grpSpPr>
      <p:grpSp>
        <p:nvGrpSpPr>
          <p:cNvPr id="128" name="Google Shape;128;p22"/>
          <p:cNvGrpSpPr/>
          <p:nvPr/>
        </p:nvGrpSpPr>
        <p:grpSpPr>
          <a:xfrm>
            <a:off x="81" y="-57"/>
            <a:ext cx="9144360" cy="5143800"/>
            <a:chOff x="81" y="-57"/>
            <a:chExt cx="9144360" cy="5143800"/>
          </a:xfrm>
        </p:grpSpPr>
        <p:sp>
          <p:nvSpPr>
            <p:cNvPr id="129" name="Google Shape;129;p22"/>
            <p:cNvSpPr/>
            <p:nvPr/>
          </p:nvSpPr>
          <p:spPr>
            <a:xfrm rot="-5400000">
              <a:off x="-735519"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30" name="Google Shape;130;p22"/>
            <p:cNvSpPr/>
            <p:nvPr/>
          </p:nvSpPr>
          <p:spPr>
            <a:xfrm rot="-5400000">
              <a:off x="200036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31" name="Google Shape;131;p22"/>
            <p:cNvSpPr/>
            <p:nvPr/>
          </p:nvSpPr>
          <p:spPr>
            <a:xfrm rot="-5400000">
              <a:off x="473624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132" name="Google Shape;132;p22"/>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lvl1pPr lvl="0">
              <a:spcBef>
                <a:spcPts val="0"/>
              </a:spcBef>
              <a:spcAft>
                <a:spcPts val="0"/>
              </a:spcAft>
              <a:buSzPts val="4500"/>
              <a:buFont typeface="Figtree ExtraBold"/>
              <a:buNone/>
              <a:defRPr sz="4500" b="0">
                <a:latin typeface="Figtree ExtraBold"/>
                <a:ea typeface="Figtree ExtraBold"/>
                <a:cs typeface="Figtree ExtraBold"/>
                <a:sym typeface="Figtree ExtraBold"/>
              </a:defRPr>
            </a:lvl1pPr>
            <a:lvl2pPr lvl="1">
              <a:spcBef>
                <a:spcPts val="0"/>
              </a:spcBef>
              <a:spcAft>
                <a:spcPts val="0"/>
              </a:spcAft>
              <a:buSzPts val="4500"/>
              <a:buFont typeface="Figtree ExtraBold"/>
              <a:buNone/>
              <a:defRPr sz="4500" b="0">
                <a:latin typeface="Figtree ExtraBold"/>
                <a:ea typeface="Figtree ExtraBold"/>
                <a:cs typeface="Figtree ExtraBold"/>
                <a:sym typeface="Figtree ExtraBold"/>
              </a:defRPr>
            </a:lvl2pPr>
            <a:lvl3pPr lvl="2">
              <a:spcBef>
                <a:spcPts val="0"/>
              </a:spcBef>
              <a:spcAft>
                <a:spcPts val="0"/>
              </a:spcAft>
              <a:buSzPts val="4500"/>
              <a:buFont typeface="Figtree ExtraBold"/>
              <a:buNone/>
              <a:defRPr sz="4500" b="0">
                <a:latin typeface="Figtree ExtraBold"/>
                <a:ea typeface="Figtree ExtraBold"/>
                <a:cs typeface="Figtree ExtraBold"/>
                <a:sym typeface="Figtree ExtraBold"/>
              </a:defRPr>
            </a:lvl3pPr>
            <a:lvl4pPr lvl="3">
              <a:spcBef>
                <a:spcPts val="0"/>
              </a:spcBef>
              <a:spcAft>
                <a:spcPts val="0"/>
              </a:spcAft>
              <a:buSzPts val="4500"/>
              <a:buFont typeface="Figtree ExtraBold"/>
              <a:buNone/>
              <a:defRPr sz="4500" b="0">
                <a:latin typeface="Figtree ExtraBold"/>
                <a:ea typeface="Figtree ExtraBold"/>
                <a:cs typeface="Figtree ExtraBold"/>
                <a:sym typeface="Figtree ExtraBold"/>
              </a:defRPr>
            </a:lvl4pPr>
            <a:lvl5pPr lvl="4">
              <a:spcBef>
                <a:spcPts val="0"/>
              </a:spcBef>
              <a:spcAft>
                <a:spcPts val="0"/>
              </a:spcAft>
              <a:buSzPts val="4500"/>
              <a:buFont typeface="Figtree ExtraBold"/>
              <a:buNone/>
              <a:defRPr sz="4500" b="0">
                <a:latin typeface="Figtree ExtraBold"/>
                <a:ea typeface="Figtree ExtraBold"/>
                <a:cs typeface="Figtree ExtraBold"/>
                <a:sym typeface="Figtree ExtraBold"/>
              </a:defRPr>
            </a:lvl5pPr>
            <a:lvl6pPr lvl="5">
              <a:spcBef>
                <a:spcPts val="0"/>
              </a:spcBef>
              <a:spcAft>
                <a:spcPts val="0"/>
              </a:spcAft>
              <a:buSzPts val="4500"/>
              <a:buFont typeface="Figtree ExtraBold"/>
              <a:buNone/>
              <a:defRPr sz="4500" b="0">
                <a:latin typeface="Figtree ExtraBold"/>
                <a:ea typeface="Figtree ExtraBold"/>
                <a:cs typeface="Figtree ExtraBold"/>
                <a:sym typeface="Figtree ExtraBold"/>
              </a:defRPr>
            </a:lvl6pPr>
            <a:lvl7pPr lvl="6">
              <a:spcBef>
                <a:spcPts val="0"/>
              </a:spcBef>
              <a:spcAft>
                <a:spcPts val="0"/>
              </a:spcAft>
              <a:buSzPts val="4500"/>
              <a:buFont typeface="Figtree ExtraBold"/>
              <a:buNone/>
              <a:defRPr sz="4500" b="0">
                <a:latin typeface="Figtree ExtraBold"/>
                <a:ea typeface="Figtree ExtraBold"/>
                <a:cs typeface="Figtree ExtraBold"/>
                <a:sym typeface="Figtree ExtraBold"/>
              </a:defRPr>
            </a:lvl7pPr>
            <a:lvl8pPr lvl="7">
              <a:spcBef>
                <a:spcPts val="0"/>
              </a:spcBef>
              <a:spcAft>
                <a:spcPts val="0"/>
              </a:spcAft>
              <a:buSzPts val="4500"/>
              <a:buFont typeface="Figtree ExtraBold"/>
              <a:buNone/>
              <a:defRPr sz="4500" b="0">
                <a:latin typeface="Figtree ExtraBold"/>
                <a:ea typeface="Figtree ExtraBold"/>
                <a:cs typeface="Figtree ExtraBold"/>
                <a:sym typeface="Figtree ExtraBold"/>
              </a:defRPr>
            </a:lvl8pPr>
            <a:lvl9pPr lvl="8">
              <a:spcBef>
                <a:spcPts val="0"/>
              </a:spcBef>
              <a:spcAft>
                <a:spcPts val="0"/>
              </a:spcAft>
              <a:buSzPts val="4500"/>
              <a:buFont typeface="Figtree ExtraBold"/>
              <a:buNone/>
              <a:defRPr sz="4500" b="0">
                <a:latin typeface="Figtree ExtraBold"/>
                <a:ea typeface="Figtree ExtraBold"/>
                <a:cs typeface="Figtree ExtraBold"/>
                <a:sym typeface="Figtree ExtraBold"/>
              </a:defRPr>
            </a:lvl9pPr>
          </a:lstStyle>
          <a:p>
            <a:endParaRPr/>
          </a:p>
        </p:txBody>
      </p:sp>
      <p:sp>
        <p:nvSpPr>
          <p:cNvPr id="133" name="Google Shape;133;p22"/>
          <p:cNvSpPr txBox="1">
            <a:spLocks noGrp="1"/>
          </p:cNvSpPr>
          <p:nvPr>
            <p:ph type="subTitle" idx="1"/>
          </p:nvPr>
        </p:nvSpPr>
        <p:spPr>
          <a:xfrm>
            <a:off x="429300" y="3116325"/>
            <a:ext cx="8285400" cy="649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1pPr>
            <a:lvl2pPr lvl="1"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2pPr>
            <a:lvl3pPr lvl="2"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3pPr>
            <a:lvl4pPr lvl="3"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4pPr>
            <a:lvl5pPr lvl="4"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5pPr>
            <a:lvl6pPr lvl="5"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6pPr>
            <a:lvl7pPr lvl="6"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7pPr>
            <a:lvl8pPr lvl="7"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8pPr>
            <a:lvl9pPr lvl="8"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title and body" type="secHead">
  <p:cSld name="SECTION_HEADER">
    <p:bg>
      <p:bgPr>
        <a:solidFill>
          <a:schemeClr val="lt2"/>
        </a:solidFill>
        <a:effectLst/>
      </p:bgPr>
    </p:bg>
    <p:spTree>
      <p:nvGrpSpPr>
        <p:cNvPr id="1" name="Shape 134"/>
        <p:cNvGrpSpPr/>
        <p:nvPr/>
      </p:nvGrpSpPr>
      <p:grpSpPr>
        <a:xfrm>
          <a:off x="0" y="0"/>
          <a:ext cx="0" cy="0"/>
          <a:chOff x="0" y="0"/>
          <a:chExt cx="0" cy="0"/>
        </a:xfrm>
      </p:grpSpPr>
      <p:grpSp>
        <p:nvGrpSpPr>
          <p:cNvPr id="135" name="Google Shape;135;p23"/>
          <p:cNvGrpSpPr/>
          <p:nvPr/>
        </p:nvGrpSpPr>
        <p:grpSpPr>
          <a:xfrm>
            <a:off x="1500" y="656450"/>
            <a:ext cx="9144473" cy="4268250"/>
            <a:chOff x="1500" y="656450"/>
            <a:chExt cx="9144473" cy="4268250"/>
          </a:xfrm>
        </p:grpSpPr>
        <p:sp>
          <p:nvSpPr>
            <p:cNvPr id="136" name="Google Shape;136;p23"/>
            <p:cNvSpPr/>
            <p:nvPr/>
          </p:nvSpPr>
          <p:spPr>
            <a:xfrm rot="-5400000">
              <a:off x="3342986"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37" name="Google Shape;137;p23"/>
            <p:cNvSpPr/>
            <p:nvPr/>
          </p:nvSpPr>
          <p:spPr>
            <a:xfrm rot="-5400000">
              <a:off x="462150"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38" name="Google Shape;138;p23"/>
            <p:cNvSpPr/>
            <p:nvPr/>
          </p:nvSpPr>
          <p:spPr>
            <a:xfrm>
              <a:off x="2401856"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sp>
          <p:nvSpPr>
            <p:cNvPr id="139" name="Google Shape;139;p23"/>
            <p:cNvSpPr/>
            <p:nvPr/>
          </p:nvSpPr>
          <p:spPr>
            <a:xfrm rot="-5400000">
              <a:off x="6223823"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40" name="Google Shape;140;p23"/>
            <p:cNvSpPr/>
            <p:nvPr/>
          </p:nvSpPr>
          <p:spPr>
            <a:xfrm rot="-5400000">
              <a:off x="3342986"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41" name="Google Shape;141;p23"/>
            <p:cNvSpPr/>
            <p:nvPr/>
          </p:nvSpPr>
          <p:spPr>
            <a:xfrm rot="-5400000">
              <a:off x="462150"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42" name="Google Shape;142;p23"/>
            <p:cNvSpPr/>
            <p:nvPr/>
          </p:nvSpPr>
          <p:spPr>
            <a:xfrm rot="-5400000">
              <a:off x="6223823"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43" name="Google Shape;143;p23"/>
            <p:cNvSpPr/>
            <p:nvPr/>
          </p:nvSpPr>
          <p:spPr>
            <a:xfrm>
              <a:off x="5282615"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grpSp>
      <p:sp>
        <p:nvSpPr>
          <p:cNvPr id="144" name="Google Shape;144;p23"/>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145" name="Google Shape;145;p23"/>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146" name="Google Shape;146;p23"/>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47" name="Google Shape;147;p2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48" name="Google Shape;148;p23"/>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49" name="Google Shape;149;p23"/>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50" name="Google Shape;150;p23"/>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51" name="Google Shape;151;p23"/>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152" name="Google Shape;152;p23"/>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p:cSld name="SECTION_HEADER_1">
    <p:bg>
      <p:bgPr>
        <a:solidFill>
          <a:schemeClr val="lt2"/>
        </a:solidFill>
        <a:effectLst/>
      </p:bgPr>
    </p:bg>
    <p:spTree>
      <p:nvGrpSpPr>
        <p:cNvPr id="1" name="Shape 153"/>
        <p:cNvGrpSpPr/>
        <p:nvPr/>
      </p:nvGrpSpPr>
      <p:grpSpPr>
        <a:xfrm>
          <a:off x="0" y="0"/>
          <a:ext cx="0" cy="0"/>
          <a:chOff x="0" y="0"/>
          <a:chExt cx="0" cy="0"/>
        </a:xfrm>
      </p:grpSpPr>
      <p:sp>
        <p:nvSpPr>
          <p:cNvPr id="154" name="Google Shape;154;p24"/>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155" name="Google Shape;155;p24"/>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156" name="Google Shape;156;p24"/>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57" name="Google Shape;157;p2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58" name="Google Shape;158;p24"/>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59" name="Google Shape;159;p24"/>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60" name="Google Shape;160;p24"/>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61" name="Google Shape;161;p24"/>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162" name="Google Shape;162;p24"/>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ody and image" type="tx">
  <p:cSld name="TITLE_AND_BODY">
    <p:bg>
      <p:bgPr>
        <a:solidFill>
          <a:schemeClr val="accent1"/>
        </a:solidFill>
        <a:effectLst/>
      </p:bgPr>
    </p:bg>
    <p:spTree>
      <p:nvGrpSpPr>
        <p:cNvPr id="1" name="Shape 163"/>
        <p:cNvGrpSpPr/>
        <p:nvPr/>
      </p:nvGrpSpPr>
      <p:grpSpPr>
        <a:xfrm>
          <a:off x="0" y="0"/>
          <a:ext cx="0" cy="0"/>
          <a:chOff x="0" y="0"/>
          <a:chExt cx="0" cy="0"/>
        </a:xfrm>
      </p:grpSpPr>
      <p:sp>
        <p:nvSpPr>
          <p:cNvPr id="164" name="Google Shape;164;p25"/>
          <p:cNvSpPr/>
          <p:nvPr/>
        </p:nvSpPr>
        <p:spPr>
          <a:xfrm>
            <a:off x="0" y="635100"/>
            <a:ext cx="4572000" cy="42894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 name="Google Shape;165;p25"/>
          <p:cNvSpPr>
            <a:spLocks noGrp="1"/>
          </p:cNvSpPr>
          <p:nvPr>
            <p:ph type="pic" idx="2"/>
          </p:nvPr>
        </p:nvSpPr>
        <p:spPr>
          <a:xfrm>
            <a:off x="4572000" y="635100"/>
            <a:ext cx="4572000" cy="4289400"/>
          </a:xfrm>
          <a:prstGeom prst="roundRect">
            <a:avLst>
              <a:gd name="adj" fmla="val 50000"/>
            </a:avLst>
          </a:prstGeom>
          <a:noFill/>
          <a:ln>
            <a:noFill/>
          </a:ln>
        </p:spPr>
      </p:sp>
      <p:sp>
        <p:nvSpPr>
          <p:cNvPr id="166" name="Google Shape;166;p25"/>
          <p:cNvSpPr txBox="1">
            <a:spLocks noGrp="1"/>
          </p:cNvSpPr>
          <p:nvPr>
            <p:ph type="title"/>
          </p:nvPr>
        </p:nvSpPr>
        <p:spPr>
          <a:xfrm>
            <a:off x="639300" y="1960688"/>
            <a:ext cx="3293400" cy="523200"/>
          </a:xfrm>
          <a:prstGeom prst="rect">
            <a:avLst/>
          </a:prstGeom>
        </p:spPr>
        <p:txBody>
          <a:bodyPr spcFirstLastPara="1" wrap="square" lIns="0" tIns="0" rIns="0" bIns="0" anchor="b" anchorCtr="0">
            <a:noAutofit/>
          </a:bodyPr>
          <a:lstStyle>
            <a:lvl1pPr lvl="0">
              <a:spcBef>
                <a:spcPts val="0"/>
              </a:spcBef>
              <a:spcAft>
                <a:spcPts val="0"/>
              </a:spcAft>
              <a:buSzPts val="2000"/>
              <a:buFont typeface="Figtree"/>
              <a:buNone/>
              <a:defRPr sz="2000"/>
            </a:lvl1pPr>
            <a:lvl2pPr lvl="1">
              <a:spcBef>
                <a:spcPts val="0"/>
              </a:spcBef>
              <a:spcAft>
                <a:spcPts val="0"/>
              </a:spcAft>
              <a:buSzPts val="2000"/>
              <a:buFont typeface="Figtree"/>
              <a:buNone/>
              <a:defRPr sz="2000"/>
            </a:lvl2pPr>
            <a:lvl3pPr lvl="2">
              <a:spcBef>
                <a:spcPts val="0"/>
              </a:spcBef>
              <a:spcAft>
                <a:spcPts val="0"/>
              </a:spcAft>
              <a:buSzPts val="2000"/>
              <a:buFont typeface="Figtree"/>
              <a:buNone/>
              <a:defRPr sz="2000"/>
            </a:lvl3pPr>
            <a:lvl4pPr lvl="3">
              <a:spcBef>
                <a:spcPts val="0"/>
              </a:spcBef>
              <a:spcAft>
                <a:spcPts val="0"/>
              </a:spcAft>
              <a:buSzPts val="2000"/>
              <a:buFont typeface="Figtree"/>
              <a:buNone/>
              <a:defRPr sz="2000"/>
            </a:lvl4pPr>
            <a:lvl5pPr lvl="4">
              <a:spcBef>
                <a:spcPts val="0"/>
              </a:spcBef>
              <a:spcAft>
                <a:spcPts val="0"/>
              </a:spcAft>
              <a:buSzPts val="2000"/>
              <a:buFont typeface="Figtree"/>
              <a:buNone/>
              <a:defRPr sz="2000"/>
            </a:lvl5pPr>
            <a:lvl6pPr lvl="5">
              <a:spcBef>
                <a:spcPts val="0"/>
              </a:spcBef>
              <a:spcAft>
                <a:spcPts val="0"/>
              </a:spcAft>
              <a:buSzPts val="2000"/>
              <a:buFont typeface="Figtree"/>
              <a:buNone/>
              <a:defRPr sz="2000"/>
            </a:lvl6pPr>
            <a:lvl7pPr lvl="6">
              <a:spcBef>
                <a:spcPts val="0"/>
              </a:spcBef>
              <a:spcAft>
                <a:spcPts val="0"/>
              </a:spcAft>
              <a:buSzPts val="2000"/>
              <a:buFont typeface="Figtree"/>
              <a:buNone/>
              <a:defRPr sz="2000"/>
            </a:lvl7pPr>
            <a:lvl8pPr lvl="7">
              <a:spcBef>
                <a:spcPts val="0"/>
              </a:spcBef>
              <a:spcAft>
                <a:spcPts val="0"/>
              </a:spcAft>
              <a:buSzPts val="2000"/>
              <a:buFont typeface="Figtree"/>
              <a:buNone/>
              <a:defRPr sz="2000"/>
            </a:lvl8pPr>
            <a:lvl9pPr lvl="8">
              <a:spcBef>
                <a:spcPts val="0"/>
              </a:spcBef>
              <a:spcAft>
                <a:spcPts val="0"/>
              </a:spcAft>
              <a:buSzPts val="2000"/>
              <a:buFont typeface="Figtree"/>
              <a:buNone/>
              <a:defRPr sz="2000"/>
            </a:lvl9pPr>
          </a:lstStyle>
          <a:p>
            <a:endParaRPr/>
          </a:p>
        </p:txBody>
      </p:sp>
      <p:sp>
        <p:nvSpPr>
          <p:cNvPr id="167" name="Google Shape;167;p25"/>
          <p:cNvSpPr txBox="1">
            <a:spLocks noGrp="1"/>
          </p:cNvSpPr>
          <p:nvPr>
            <p:ph type="body" idx="1"/>
          </p:nvPr>
        </p:nvSpPr>
        <p:spPr>
          <a:xfrm>
            <a:off x="639300" y="2675513"/>
            <a:ext cx="3293400" cy="8772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168" name="Google Shape;168;p2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69" name="Google Shape;169;p2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70" name="Google Shape;170;p2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71" name="Google Shape;171;p2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72" name="Google Shape;172;p2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73" name="Google Shape;173;p25"/>
          <p:cNvSpPr txBox="1">
            <a:spLocks noGrp="1"/>
          </p:cNvSpPr>
          <p:nvPr>
            <p:ph type="subTitle" idx="3"/>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174" name="Google Shape;174;p25"/>
          <p:cNvSpPr txBox="1">
            <a:spLocks noGrp="1"/>
          </p:cNvSpPr>
          <p:nvPr>
            <p:ph type="subTitle" idx="4"/>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points 1" type="twoColTx">
  <p:cSld name="TITLE_AND_TWO_COLUMNS">
    <p:bg>
      <p:bgPr>
        <a:solidFill>
          <a:schemeClr val="accent2"/>
        </a:solidFill>
        <a:effectLst/>
      </p:bgPr>
    </p:bg>
    <p:spTree>
      <p:nvGrpSpPr>
        <p:cNvPr id="1" name="Shape 175"/>
        <p:cNvGrpSpPr/>
        <p:nvPr/>
      </p:nvGrpSpPr>
      <p:grpSpPr>
        <a:xfrm>
          <a:off x="0" y="0"/>
          <a:ext cx="0" cy="0"/>
          <a:chOff x="0" y="0"/>
          <a:chExt cx="0" cy="0"/>
        </a:xfrm>
      </p:grpSpPr>
      <p:sp>
        <p:nvSpPr>
          <p:cNvPr id="176" name="Google Shape;176;p2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77" name="Google Shape;177;p2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78" name="Google Shape;178;p2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79" name="Google Shape;179;p26"/>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grpSp>
        <p:nvGrpSpPr>
          <p:cNvPr id="180" name="Google Shape;180;p26"/>
          <p:cNvGrpSpPr/>
          <p:nvPr/>
        </p:nvGrpSpPr>
        <p:grpSpPr>
          <a:xfrm>
            <a:off x="1275" y="1477575"/>
            <a:ext cx="9142725" cy="3447039"/>
            <a:chOff x="1275" y="1477575"/>
            <a:chExt cx="9142725" cy="3447039"/>
          </a:xfrm>
        </p:grpSpPr>
        <p:sp>
          <p:nvSpPr>
            <p:cNvPr id="181" name="Google Shape;181;p26"/>
            <p:cNvSpPr/>
            <p:nvPr/>
          </p:nvSpPr>
          <p:spPr>
            <a:xfrm rot="5400000">
              <a:off x="644025"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2" name="Google Shape;182;p26"/>
            <p:cNvSpPr/>
            <p:nvPr/>
          </p:nvSpPr>
          <p:spPr>
            <a:xfrm rot="5400000">
              <a:off x="3690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3" name="Google Shape;183;p26"/>
            <p:cNvSpPr/>
            <p:nvPr/>
          </p:nvSpPr>
          <p:spPr>
            <a:xfrm rot="5400000">
              <a:off x="6738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4" name="Google Shape;184;p26"/>
            <p:cNvSpPr/>
            <p:nvPr/>
          </p:nvSpPr>
          <p:spPr>
            <a:xfrm rot="5400000">
              <a:off x="644025"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5" name="Google Shape;185;p26"/>
            <p:cNvSpPr/>
            <p:nvPr/>
          </p:nvSpPr>
          <p:spPr>
            <a:xfrm rot="5400000">
              <a:off x="3691388"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6" name="Google Shape;186;p26"/>
            <p:cNvSpPr/>
            <p:nvPr/>
          </p:nvSpPr>
          <p:spPr>
            <a:xfrm rot="5400000">
              <a:off x="6738750"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187" name="Google Shape;187;p26"/>
          <p:cNvSpPr txBox="1">
            <a:spLocks noGrp="1"/>
          </p:cNvSpPr>
          <p:nvPr>
            <p:ph type="title" idx="2"/>
          </p:nvPr>
        </p:nvSpPr>
        <p:spPr>
          <a:xfrm>
            <a:off x="3409838"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88" name="Google Shape;188;p26"/>
          <p:cNvSpPr txBox="1">
            <a:spLocks noGrp="1"/>
          </p:cNvSpPr>
          <p:nvPr>
            <p:ph type="body" idx="1"/>
          </p:nvPr>
        </p:nvSpPr>
        <p:spPr>
          <a:xfrm>
            <a:off x="3409838"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89" name="Google Shape;189;p26"/>
          <p:cNvSpPr txBox="1">
            <a:spLocks noGrp="1"/>
          </p:cNvSpPr>
          <p:nvPr>
            <p:ph type="title" idx="3"/>
          </p:nvPr>
        </p:nvSpPr>
        <p:spPr>
          <a:xfrm>
            <a:off x="362475"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90" name="Google Shape;190;p26"/>
          <p:cNvSpPr txBox="1">
            <a:spLocks noGrp="1"/>
          </p:cNvSpPr>
          <p:nvPr>
            <p:ph type="body" idx="4"/>
          </p:nvPr>
        </p:nvSpPr>
        <p:spPr>
          <a:xfrm>
            <a:off x="362475"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91" name="Google Shape;191;p26"/>
          <p:cNvSpPr txBox="1">
            <a:spLocks noGrp="1"/>
          </p:cNvSpPr>
          <p:nvPr>
            <p:ph type="title" idx="5"/>
          </p:nvPr>
        </p:nvSpPr>
        <p:spPr>
          <a:xfrm>
            <a:off x="6457200"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92" name="Google Shape;192;p26"/>
          <p:cNvSpPr txBox="1">
            <a:spLocks noGrp="1"/>
          </p:cNvSpPr>
          <p:nvPr>
            <p:ph type="body" idx="6"/>
          </p:nvPr>
        </p:nvSpPr>
        <p:spPr>
          <a:xfrm>
            <a:off x="6457200"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93" name="Google Shape;193;p26"/>
          <p:cNvSpPr txBox="1">
            <a:spLocks noGrp="1"/>
          </p:cNvSpPr>
          <p:nvPr>
            <p:ph type="title" idx="7"/>
          </p:nvPr>
        </p:nvSpPr>
        <p:spPr>
          <a:xfrm>
            <a:off x="362475"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94" name="Google Shape;194;p26"/>
          <p:cNvSpPr txBox="1">
            <a:spLocks noGrp="1"/>
          </p:cNvSpPr>
          <p:nvPr>
            <p:ph type="body" idx="8"/>
          </p:nvPr>
        </p:nvSpPr>
        <p:spPr>
          <a:xfrm>
            <a:off x="362475"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95" name="Google Shape;195;p26"/>
          <p:cNvSpPr txBox="1">
            <a:spLocks noGrp="1"/>
          </p:cNvSpPr>
          <p:nvPr>
            <p:ph type="title" idx="9"/>
          </p:nvPr>
        </p:nvSpPr>
        <p:spPr>
          <a:xfrm>
            <a:off x="340920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96" name="Google Shape;196;p26"/>
          <p:cNvSpPr txBox="1">
            <a:spLocks noGrp="1"/>
          </p:cNvSpPr>
          <p:nvPr>
            <p:ph type="body" idx="13"/>
          </p:nvPr>
        </p:nvSpPr>
        <p:spPr>
          <a:xfrm>
            <a:off x="340920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97" name="Google Shape;197;p26"/>
          <p:cNvSpPr txBox="1">
            <a:spLocks noGrp="1"/>
          </p:cNvSpPr>
          <p:nvPr>
            <p:ph type="title" idx="14"/>
          </p:nvPr>
        </p:nvSpPr>
        <p:spPr>
          <a:xfrm>
            <a:off x="638115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198" name="Google Shape;198;p26"/>
          <p:cNvSpPr txBox="1">
            <a:spLocks noGrp="1"/>
          </p:cNvSpPr>
          <p:nvPr>
            <p:ph type="body" idx="15"/>
          </p:nvPr>
        </p:nvSpPr>
        <p:spPr>
          <a:xfrm>
            <a:off x="638115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199" name="Google Shape;199;p2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0" name="Google Shape;200;p2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1" name="Google Shape;201;p26"/>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02" name="Google Shape;202;p26"/>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wo column 1" type="titleOnly">
  <p:cSld name="TITLE_ONLY">
    <p:bg>
      <p:bgPr>
        <a:solidFill>
          <a:schemeClr val="accent3"/>
        </a:solidFill>
        <a:effectLst/>
      </p:bgPr>
    </p:bg>
    <p:spTree>
      <p:nvGrpSpPr>
        <p:cNvPr id="1" name="Shape 203"/>
        <p:cNvGrpSpPr/>
        <p:nvPr/>
      </p:nvGrpSpPr>
      <p:grpSpPr>
        <a:xfrm>
          <a:off x="0" y="0"/>
          <a:ext cx="0" cy="0"/>
          <a:chOff x="0" y="0"/>
          <a:chExt cx="0" cy="0"/>
        </a:xfrm>
      </p:grpSpPr>
      <p:sp>
        <p:nvSpPr>
          <p:cNvPr id="204" name="Google Shape;204;p2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5" name="Google Shape;205;p2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06" name="Google Shape;206;p2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07" name="Google Shape;207;p27"/>
          <p:cNvGrpSpPr/>
          <p:nvPr/>
        </p:nvGrpSpPr>
        <p:grpSpPr>
          <a:xfrm>
            <a:off x="1" y="656600"/>
            <a:ext cx="9143948" cy="4268310"/>
            <a:chOff x="1" y="656600"/>
            <a:chExt cx="9143948" cy="4268310"/>
          </a:xfrm>
        </p:grpSpPr>
        <p:sp>
          <p:nvSpPr>
            <p:cNvPr id="208" name="Google Shape;208;p27"/>
            <p:cNvSpPr/>
            <p:nvPr/>
          </p:nvSpPr>
          <p:spPr>
            <a:xfrm>
              <a:off x="1"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9" name="Google Shape;209;p27"/>
            <p:cNvSpPr/>
            <p:nvPr/>
          </p:nvSpPr>
          <p:spPr>
            <a:xfrm>
              <a:off x="2193874"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0" name="Google Shape;210;p27"/>
            <p:cNvSpPr/>
            <p:nvPr/>
          </p:nvSpPr>
          <p:spPr>
            <a:xfrm>
              <a:off x="1"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1" name="Google Shape;211;p27"/>
            <p:cNvSpPr/>
            <p:nvPr/>
          </p:nvSpPr>
          <p:spPr>
            <a:xfrm>
              <a:off x="2193874"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2" name="Google Shape;212;p27"/>
            <p:cNvSpPr/>
            <p:nvPr/>
          </p:nvSpPr>
          <p:spPr>
            <a:xfrm>
              <a:off x="873232"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3" name="Google Shape;213;p27"/>
            <p:cNvSpPr/>
            <p:nvPr/>
          </p:nvSpPr>
          <p:spPr>
            <a:xfrm>
              <a:off x="4533576"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4" name="Google Shape;214;p27"/>
            <p:cNvSpPr/>
            <p:nvPr/>
          </p:nvSpPr>
          <p:spPr>
            <a:xfrm>
              <a:off x="6727449"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5" name="Google Shape;215;p27"/>
            <p:cNvSpPr/>
            <p:nvPr/>
          </p:nvSpPr>
          <p:spPr>
            <a:xfrm>
              <a:off x="4533576"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6" name="Google Shape;216;p27"/>
            <p:cNvSpPr/>
            <p:nvPr/>
          </p:nvSpPr>
          <p:spPr>
            <a:xfrm>
              <a:off x="6727449"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7" name="Google Shape;217;p27"/>
            <p:cNvSpPr/>
            <p:nvPr/>
          </p:nvSpPr>
          <p:spPr>
            <a:xfrm>
              <a:off x="5406807"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18" name="Google Shape;218;p27"/>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19" name="Google Shape;219;p27"/>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20" name="Google Shape;220;p27"/>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21" name="Google Shape;221;p27"/>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22" name="Google Shape;222;p27"/>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23" name="Google Shape;223;p2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24" name="Google Shape;224;p2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25" name="Google Shape;225;p27"/>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26" name="Google Shape;226;p27"/>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orizontal two column 1">
  <p:cSld name="ONE_COLUMN_TEXT">
    <p:bg>
      <p:bgPr>
        <a:solidFill>
          <a:schemeClr val="dk2"/>
        </a:solidFill>
        <a:effectLst/>
      </p:bgPr>
    </p:bg>
    <p:spTree>
      <p:nvGrpSpPr>
        <p:cNvPr id="1" name="Shape 227"/>
        <p:cNvGrpSpPr/>
        <p:nvPr/>
      </p:nvGrpSpPr>
      <p:grpSpPr>
        <a:xfrm>
          <a:off x="0" y="0"/>
          <a:ext cx="0" cy="0"/>
          <a:chOff x="0" y="0"/>
          <a:chExt cx="0" cy="0"/>
        </a:xfrm>
      </p:grpSpPr>
      <p:sp>
        <p:nvSpPr>
          <p:cNvPr id="228" name="Google Shape;228;p2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29" name="Google Shape;229;p2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30" name="Google Shape;230;p2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31" name="Google Shape;231;p28"/>
          <p:cNvGrpSpPr/>
          <p:nvPr/>
        </p:nvGrpSpPr>
        <p:grpSpPr>
          <a:xfrm>
            <a:off x="1675" y="656598"/>
            <a:ext cx="9143766" cy="4268100"/>
            <a:chOff x="1675" y="656598"/>
            <a:chExt cx="9143766" cy="4268100"/>
          </a:xfrm>
        </p:grpSpPr>
        <p:sp>
          <p:nvSpPr>
            <p:cNvPr id="232" name="Google Shape;232;p28"/>
            <p:cNvSpPr/>
            <p:nvPr/>
          </p:nvSpPr>
          <p:spPr>
            <a:xfrm>
              <a:off x="1675"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3" name="Google Shape;233;p28"/>
            <p:cNvSpPr/>
            <p:nvPr/>
          </p:nvSpPr>
          <p:spPr>
            <a:xfrm>
              <a:off x="2977708"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4" name="Google Shape;234;p28"/>
            <p:cNvSpPr/>
            <p:nvPr/>
          </p:nvSpPr>
          <p:spPr>
            <a:xfrm>
              <a:off x="5953741"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35" name="Google Shape;235;p2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236" name="Google Shape;236;p28"/>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37" name="Google Shape;237;p28"/>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8" name="Google Shape;238;p28"/>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9" name="Google Shape;239;p28"/>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40" name="Google Shape;240;p28"/>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241" name="Google Shape;241;p2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2" name="Google Shape;242;p2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3" name="Google Shape;243;p28"/>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44" name="Google Shape;244;p28"/>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wo column 2">
  <p:cSld name="MAIN_POINT">
    <p:bg>
      <p:bgPr>
        <a:solidFill>
          <a:schemeClr val="lt2"/>
        </a:solidFill>
        <a:effectLst/>
      </p:bgPr>
    </p:bg>
    <p:spTree>
      <p:nvGrpSpPr>
        <p:cNvPr id="1" name="Shape 245"/>
        <p:cNvGrpSpPr/>
        <p:nvPr/>
      </p:nvGrpSpPr>
      <p:grpSpPr>
        <a:xfrm>
          <a:off x="0" y="0"/>
          <a:ext cx="0" cy="0"/>
          <a:chOff x="0" y="0"/>
          <a:chExt cx="0" cy="0"/>
        </a:xfrm>
      </p:grpSpPr>
      <p:grpSp>
        <p:nvGrpSpPr>
          <p:cNvPr id="246" name="Google Shape;246;p29"/>
          <p:cNvGrpSpPr/>
          <p:nvPr/>
        </p:nvGrpSpPr>
        <p:grpSpPr>
          <a:xfrm>
            <a:off x="-25" y="656852"/>
            <a:ext cx="9144036" cy="4268100"/>
            <a:chOff x="-25" y="656852"/>
            <a:chExt cx="9144036" cy="4268100"/>
          </a:xfrm>
        </p:grpSpPr>
        <p:sp>
          <p:nvSpPr>
            <p:cNvPr id="247" name="Google Shape;247;p29"/>
            <p:cNvSpPr/>
            <p:nvPr/>
          </p:nvSpPr>
          <p:spPr>
            <a:xfrm rot="-5400000">
              <a:off x="3345537"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48" name="Google Shape;248;p29"/>
            <p:cNvSpPr/>
            <p:nvPr/>
          </p:nvSpPr>
          <p:spPr>
            <a:xfrm rot="-5400000">
              <a:off x="4657144"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49" name="Google Shape;249;p29"/>
            <p:cNvSpPr/>
            <p:nvPr/>
          </p:nvSpPr>
          <p:spPr>
            <a:xfrm rot="-5400000">
              <a:off x="5968811"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50" name="Google Shape;250;p29"/>
            <p:cNvSpPr/>
            <p:nvPr/>
          </p:nvSpPr>
          <p:spPr>
            <a:xfrm rot="-5400000">
              <a:off x="-1092925"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51" name="Google Shape;251;p29"/>
            <p:cNvSpPr/>
            <p:nvPr/>
          </p:nvSpPr>
          <p:spPr>
            <a:xfrm rot="-5400000">
              <a:off x="218682"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52" name="Google Shape;252;p29"/>
            <p:cNvSpPr/>
            <p:nvPr/>
          </p:nvSpPr>
          <p:spPr>
            <a:xfrm rot="-5400000">
              <a:off x="1530349"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253" name="Google Shape;253;p2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54" name="Google Shape;254;p2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55" name="Google Shape;255;p2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56" name="Google Shape;256;p29"/>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57" name="Google Shape;257;p29"/>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58" name="Google Shape;258;p29"/>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59" name="Google Shape;259;p29"/>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60" name="Google Shape;260;p29"/>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61" name="Google Shape;261;p2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62" name="Google Shape;262;p2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63" name="Google Shape;263;p29"/>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64" name="Google Shape;264;p29"/>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orizontal two column 2">
  <p:cSld name="SECTION_TITLE_AND_DESCRIPTION_1">
    <p:bg>
      <p:bgPr>
        <a:solidFill>
          <a:schemeClr val="accent1"/>
        </a:solidFill>
        <a:effectLst/>
      </p:bgPr>
    </p:bg>
    <p:spTree>
      <p:nvGrpSpPr>
        <p:cNvPr id="1" name="Shape 265"/>
        <p:cNvGrpSpPr/>
        <p:nvPr/>
      </p:nvGrpSpPr>
      <p:grpSpPr>
        <a:xfrm>
          <a:off x="0" y="0"/>
          <a:ext cx="0" cy="0"/>
          <a:chOff x="0" y="0"/>
          <a:chExt cx="0" cy="0"/>
        </a:xfrm>
      </p:grpSpPr>
      <p:grpSp>
        <p:nvGrpSpPr>
          <p:cNvPr id="266" name="Google Shape;266;p30"/>
          <p:cNvGrpSpPr/>
          <p:nvPr/>
        </p:nvGrpSpPr>
        <p:grpSpPr>
          <a:xfrm>
            <a:off x="0" y="655700"/>
            <a:ext cx="9143980" cy="4282350"/>
            <a:chOff x="0" y="655700"/>
            <a:chExt cx="9143980" cy="4282350"/>
          </a:xfrm>
        </p:grpSpPr>
        <p:sp>
          <p:nvSpPr>
            <p:cNvPr id="267" name="Google Shape;267;p30"/>
            <p:cNvSpPr/>
            <p:nvPr/>
          </p:nvSpPr>
          <p:spPr>
            <a:xfrm>
              <a:off x="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8" name="Google Shape;268;p30"/>
            <p:cNvSpPr/>
            <p:nvPr/>
          </p:nvSpPr>
          <p:spPr>
            <a:xfrm rot="10800000" flipH="1">
              <a:off x="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9" name="Google Shape;269;p30"/>
            <p:cNvSpPr/>
            <p:nvPr/>
          </p:nvSpPr>
          <p:spPr>
            <a:xfrm>
              <a:off x="301799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0" name="Google Shape;270;p30"/>
            <p:cNvSpPr/>
            <p:nvPr/>
          </p:nvSpPr>
          <p:spPr>
            <a:xfrm rot="10800000" flipH="1">
              <a:off x="301799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1" name="Google Shape;271;p30"/>
            <p:cNvSpPr/>
            <p:nvPr/>
          </p:nvSpPr>
          <p:spPr>
            <a:xfrm>
              <a:off x="603598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2" name="Google Shape;272;p30"/>
            <p:cNvSpPr/>
            <p:nvPr/>
          </p:nvSpPr>
          <p:spPr>
            <a:xfrm rot="10800000" flipH="1">
              <a:off x="603598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73" name="Google Shape;273;p30"/>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74" name="Google Shape;274;p3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75" name="Google Shape;275;p30"/>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76" name="Google Shape;276;p3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277" name="Google Shape;277;p30"/>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78" name="Google Shape;278;p30"/>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79" name="Google Shape;279;p30"/>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80" name="Google Shape;280;p30"/>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81" name="Google Shape;281;p30"/>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282" name="Google Shape;282;p30"/>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3" name="Google Shape;283;p30"/>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4" name="Google Shape;284;p30"/>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85" name="Google Shape;285;p30"/>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wo column 3">
  <p:cSld name="CAPTION_ONLY_1">
    <p:bg>
      <p:bgPr>
        <a:solidFill>
          <a:schemeClr val="accent2"/>
        </a:solidFill>
        <a:effectLst/>
      </p:bgPr>
    </p:bg>
    <p:spTree>
      <p:nvGrpSpPr>
        <p:cNvPr id="1" name="Shape 286"/>
        <p:cNvGrpSpPr/>
        <p:nvPr/>
      </p:nvGrpSpPr>
      <p:grpSpPr>
        <a:xfrm>
          <a:off x="0" y="0"/>
          <a:ext cx="0" cy="0"/>
          <a:chOff x="0" y="0"/>
          <a:chExt cx="0" cy="0"/>
        </a:xfrm>
      </p:grpSpPr>
      <p:grpSp>
        <p:nvGrpSpPr>
          <p:cNvPr id="287" name="Google Shape;287;p31"/>
          <p:cNvGrpSpPr/>
          <p:nvPr/>
        </p:nvGrpSpPr>
        <p:grpSpPr>
          <a:xfrm>
            <a:off x="45" y="656725"/>
            <a:ext cx="9144010" cy="4268100"/>
            <a:chOff x="45" y="656725"/>
            <a:chExt cx="9144010" cy="4268100"/>
          </a:xfrm>
        </p:grpSpPr>
        <p:sp>
          <p:nvSpPr>
            <p:cNvPr id="288" name="Google Shape;288;p31"/>
            <p:cNvSpPr/>
            <p:nvPr/>
          </p:nvSpPr>
          <p:spPr>
            <a:xfrm rot="-5400000" flipH="1">
              <a:off x="120255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89" name="Google Shape;289;p31"/>
            <p:cNvSpPr/>
            <p:nvPr/>
          </p:nvSpPr>
          <p:spPr>
            <a:xfrm rot="5400000">
              <a:off x="-892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90" name="Google Shape;290;p31"/>
            <p:cNvSpPr/>
            <p:nvPr/>
          </p:nvSpPr>
          <p:spPr>
            <a:xfrm rot="5400000" flipH="1">
              <a:off x="367344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91" name="Google Shape;291;p31"/>
            <p:cNvSpPr/>
            <p:nvPr/>
          </p:nvSpPr>
          <p:spPr>
            <a:xfrm rot="-5400000">
              <a:off x="5768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92" name="Google Shape;292;p31"/>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93" name="Google Shape;293;p3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94" name="Google Shape;294;p31"/>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95" name="Google Shape;295;p31"/>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96" name="Google Shape;296;p31"/>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97" name="Google Shape;297;p31"/>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98" name="Google Shape;298;p31"/>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99" name="Google Shape;299;p31"/>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00" name="Google Shape;300;p31"/>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1" name="Google Shape;301;p31"/>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2" name="Google Shape;302;p31"/>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03" name="Google Shape;303;p31"/>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orizontal two column 3">
  <p:cSld name="BIG_NUMBER_2">
    <p:bg>
      <p:bgPr>
        <a:solidFill>
          <a:schemeClr val="accent3"/>
        </a:solidFill>
        <a:effectLst/>
      </p:bgPr>
    </p:bg>
    <p:spTree>
      <p:nvGrpSpPr>
        <p:cNvPr id="1" name="Shape 304"/>
        <p:cNvGrpSpPr/>
        <p:nvPr/>
      </p:nvGrpSpPr>
      <p:grpSpPr>
        <a:xfrm>
          <a:off x="0" y="0"/>
          <a:ext cx="0" cy="0"/>
          <a:chOff x="0" y="0"/>
          <a:chExt cx="0" cy="0"/>
        </a:xfrm>
      </p:grpSpPr>
      <p:grpSp>
        <p:nvGrpSpPr>
          <p:cNvPr id="305" name="Google Shape;305;p32"/>
          <p:cNvGrpSpPr/>
          <p:nvPr/>
        </p:nvGrpSpPr>
        <p:grpSpPr>
          <a:xfrm>
            <a:off x="0" y="650025"/>
            <a:ext cx="9143966" cy="4268100"/>
            <a:chOff x="0" y="650025"/>
            <a:chExt cx="9143966" cy="4268100"/>
          </a:xfrm>
        </p:grpSpPr>
        <p:sp>
          <p:nvSpPr>
            <p:cNvPr id="306" name="Google Shape;306;p32"/>
            <p:cNvSpPr/>
            <p:nvPr/>
          </p:nvSpPr>
          <p:spPr>
            <a:xfrm>
              <a:off x="0"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07" name="Google Shape;307;p32"/>
            <p:cNvSpPr/>
            <p:nvPr/>
          </p:nvSpPr>
          <p:spPr>
            <a:xfrm>
              <a:off x="3037633"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08" name="Google Shape;308;p32"/>
            <p:cNvSpPr/>
            <p:nvPr/>
          </p:nvSpPr>
          <p:spPr>
            <a:xfrm>
              <a:off x="6075266"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09" name="Google Shape;309;p32"/>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10" name="Google Shape;310;p32"/>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11" name="Google Shape;311;p32"/>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12" name="Google Shape;312;p3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313" name="Google Shape;313;p32"/>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14" name="Google Shape;314;p32"/>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15" name="Google Shape;315;p32"/>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16" name="Google Shape;316;p32"/>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17" name="Google Shape;317;p32"/>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18" name="Google Shape;318;p32"/>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19" name="Google Shape;319;p32"/>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20" name="Google Shape;320;p32"/>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21" name="Google Shape;321;p32"/>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points 2">
  <p:cSld name="BIG_NUMBER_1_2">
    <p:bg>
      <p:bgPr>
        <a:solidFill>
          <a:schemeClr val="dk2"/>
        </a:solidFill>
        <a:effectLst/>
      </p:bgPr>
    </p:bg>
    <p:spTree>
      <p:nvGrpSpPr>
        <p:cNvPr id="1" name="Shape 322"/>
        <p:cNvGrpSpPr/>
        <p:nvPr/>
      </p:nvGrpSpPr>
      <p:grpSpPr>
        <a:xfrm>
          <a:off x="0" y="0"/>
          <a:ext cx="0" cy="0"/>
          <a:chOff x="0" y="0"/>
          <a:chExt cx="0" cy="0"/>
        </a:xfrm>
      </p:grpSpPr>
      <p:grpSp>
        <p:nvGrpSpPr>
          <p:cNvPr id="323" name="Google Shape;323;p33"/>
          <p:cNvGrpSpPr/>
          <p:nvPr/>
        </p:nvGrpSpPr>
        <p:grpSpPr>
          <a:xfrm>
            <a:off x="0" y="1477575"/>
            <a:ext cx="9145300" cy="3447050"/>
            <a:chOff x="0" y="1477575"/>
            <a:chExt cx="9145300" cy="3447050"/>
          </a:xfrm>
        </p:grpSpPr>
        <p:sp>
          <p:nvSpPr>
            <p:cNvPr id="324" name="Google Shape;324;p33"/>
            <p:cNvSpPr/>
            <p:nvPr/>
          </p:nvSpPr>
          <p:spPr>
            <a:xfrm>
              <a:off x="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33"/>
            <p:cNvSpPr/>
            <p:nvPr/>
          </p:nvSpPr>
          <p:spPr>
            <a:xfrm>
              <a:off x="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33"/>
            <p:cNvSpPr/>
            <p:nvPr/>
          </p:nvSpPr>
          <p:spPr>
            <a:xfrm>
              <a:off x="60973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33"/>
            <p:cNvSpPr/>
            <p:nvPr/>
          </p:nvSpPr>
          <p:spPr>
            <a:xfrm>
              <a:off x="60973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8" name="Google Shape;328;p33"/>
            <p:cNvSpPr/>
            <p:nvPr/>
          </p:nvSpPr>
          <p:spPr>
            <a:xfrm>
              <a:off x="30480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9" name="Google Shape;329;p33"/>
            <p:cNvSpPr/>
            <p:nvPr/>
          </p:nvSpPr>
          <p:spPr>
            <a:xfrm>
              <a:off x="30480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30" name="Google Shape;330;p33"/>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31" name="Google Shape;331;p3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32" name="Google Shape;332;p33"/>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33" name="Google Shape;333;p33"/>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sp>
        <p:nvSpPr>
          <p:cNvPr id="334" name="Google Shape;334;p33"/>
          <p:cNvSpPr txBox="1">
            <a:spLocks noGrp="1"/>
          </p:cNvSpPr>
          <p:nvPr>
            <p:ph type="title" idx="2"/>
          </p:nvPr>
        </p:nvSpPr>
        <p:spPr>
          <a:xfrm>
            <a:off x="3409838"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35" name="Google Shape;335;p33"/>
          <p:cNvSpPr txBox="1">
            <a:spLocks noGrp="1"/>
          </p:cNvSpPr>
          <p:nvPr>
            <p:ph type="body" idx="1"/>
          </p:nvPr>
        </p:nvSpPr>
        <p:spPr>
          <a:xfrm>
            <a:off x="3409838"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36" name="Google Shape;336;p33"/>
          <p:cNvSpPr txBox="1">
            <a:spLocks noGrp="1"/>
          </p:cNvSpPr>
          <p:nvPr>
            <p:ph type="title" idx="3"/>
          </p:nvPr>
        </p:nvSpPr>
        <p:spPr>
          <a:xfrm>
            <a:off x="362475"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37" name="Google Shape;337;p33"/>
          <p:cNvSpPr txBox="1">
            <a:spLocks noGrp="1"/>
          </p:cNvSpPr>
          <p:nvPr>
            <p:ph type="body" idx="4"/>
          </p:nvPr>
        </p:nvSpPr>
        <p:spPr>
          <a:xfrm>
            <a:off x="362475"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38" name="Google Shape;338;p33"/>
          <p:cNvSpPr txBox="1">
            <a:spLocks noGrp="1"/>
          </p:cNvSpPr>
          <p:nvPr>
            <p:ph type="title" idx="5"/>
          </p:nvPr>
        </p:nvSpPr>
        <p:spPr>
          <a:xfrm>
            <a:off x="6457200"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39" name="Google Shape;339;p33"/>
          <p:cNvSpPr txBox="1">
            <a:spLocks noGrp="1"/>
          </p:cNvSpPr>
          <p:nvPr>
            <p:ph type="body" idx="6"/>
          </p:nvPr>
        </p:nvSpPr>
        <p:spPr>
          <a:xfrm>
            <a:off x="6457200"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0" name="Google Shape;340;p33"/>
          <p:cNvSpPr txBox="1">
            <a:spLocks noGrp="1"/>
          </p:cNvSpPr>
          <p:nvPr>
            <p:ph type="title" idx="7"/>
          </p:nvPr>
        </p:nvSpPr>
        <p:spPr>
          <a:xfrm>
            <a:off x="362475"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1" name="Google Shape;341;p33"/>
          <p:cNvSpPr txBox="1">
            <a:spLocks noGrp="1"/>
          </p:cNvSpPr>
          <p:nvPr>
            <p:ph type="body" idx="8"/>
          </p:nvPr>
        </p:nvSpPr>
        <p:spPr>
          <a:xfrm>
            <a:off x="362475"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2" name="Google Shape;342;p33"/>
          <p:cNvSpPr txBox="1">
            <a:spLocks noGrp="1"/>
          </p:cNvSpPr>
          <p:nvPr>
            <p:ph type="title" idx="9"/>
          </p:nvPr>
        </p:nvSpPr>
        <p:spPr>
          <a:xfrm>
            <a:off x="340920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3" name="Google Shape;343;p33"/>
          <p:cNvSpPr txBox="1">
            <a:spLocks noGrp="1"/>
          </p:cNvSpPr>
          <p:nvPr>
            <p:ph type="body" idx="13"/>
          </p:nvPr>
        </p:nvSpPr>
        <p:spPr>
          <a:xfrm>
            <a:off x="340920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4" name="Google Shape;344;p33"/>
          <p:cNvSpPr txBox="1">
            <a:spLocks noGrp="1"/>
          </p:cNvSpPr>
          <p:nvPr>
            <p:ph type="title" idx="14"/>
          </p:nvPr>
        </p:nvSpPr>
        <p:spPr>
          <a:xfrm>
            <a:off x="638115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5" name="Google Shape;345;p33"/>
          <p:cNvSpPr txBox="1">
            <a:spLocks noGrp="1"/>
          </p:cNvSpPr>
          <p:nvPr>
            <p:ph type="body" idx="15"/>
          </p:nvPr>
        </p:nvSpPr>
        <p:spPr>
          <a:xfrm>
            <a:off x="638115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6" name="Google Shape;346;p33"/>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7" name="Google Shape;347;p33"/>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8" name="Google Shape;348;p33"/>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49" name="Google Shape;349;p33"/>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ext">
  <p:cSld name="BIG_NUMBER_1_1">
    <p:bg>
      <p:bgPr>
        <a:solidFill>
          <a:schemeClr val="lt2"/>
        </a:solidFill>
        <a:effectLst/>
      </p:bgPr>
    </p:bg>
    <p:spTree>
      <p:nvGrpSpPr>
        <p:cNvPr id="1" name="Shape 350"/>
        <p:cNvGrpSpPr/>
        <p:nvPr/>
      </p:nvGrpSpPr>
      <p:grpSpPr>
        <a:xfrm>
          <a:off x="0" y="0"/>
          <a:ext cx="0" cy="0"/>
          <a:chOff x="0" y="0"/>
          <a:chExt cx="0" cy="0"/>
        </a:xfrm>
      </p:grpSpPr>
      <p:sp>
        <p:nvSpPr>
          <p:cNvPr id="351" name="Google Shape;351;p34"/>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52" name="Google Shape;352;p3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53" name="Google Shape;353;p34"/>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54" name="Google Shape;354;p34"/>
          <p:cNvSpPr/>
          <p:nvPr/>
        </p:nvSpPr>
        <p:spPr>
          <a:xfrm>
            <a:off x="-150" y="656513"/>
            <a:ext cx="9144300" cy="4268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355" name="Google Shape;355;p34"/>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356" name="Google Shape;356;p34"/>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57" name="Google Shape;357;p34"/>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58" name="Google Shape;358;p34"/>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59" name="Google Shape;359;p34"/>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iz 1">
  <p:cSld name="BIG_NUMBER_1_1_1_1">
    <p:bg>
      <p:bgPr>
        <a:solidFill>
          <a:schemeClr val="accent2"/>
        </a:solidFill>
        <a:effectLst/>
      </p:bgPr>
    </p:bg>
    <p:spTree>
      <p:nvGrpSpPr>
        <p:cNvPr id="1" name="Shape 360"/>
        <p:cNvGrpSpPr/>
        <p:nvPr/>
      </p:nvGrpSpPr>
      <p:grpSpPr>
        <a:xfrm>
          <a:off x="0" y="0"/>
          <a:ext cx="0" cy="0"/>
          <a:chOff x="0" y="0"/>
          <a:chExt cx="0" cy="0"/>
        </a:xfrm>
      </p:grpSpPr>
      <p:grpSp>
        <p:nvGrpSpPr>
          <p:cNvPr id="361" name="Google Shape;361;p35"/>
          <p:cNvGrpSpPr/>
          <p:nvPr/>
        </p:nvGrpSpPr>
        <p:grpSpPr>
          <a:xfrm>
            <a:off x="-968" y="656650"/>
            <a:ext cx="9145937" cy="4268100"/>
            <a:chOff x="1666" y="656650"/>
            <a:chExt cx="9144108" cy="4268100"/>
          </a:xfrm>
        </p:grpSpPr>
        <p:sp>
          <p:nvSpPr>
            <p:cNvPr id="362" name="Google Shape;362;p35"/>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63" name="Google Shape;363;p35"/>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64" name="Google Shape;364;p35"/>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65" name="Google Shape;365;p35"/>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66" name="Google Shape;366;p35"/>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67" name="Google Shape;367;p35"/>
          <p:cNvSpPr txBox="1">
            <a:spLocks noGrp="1"/>
          </p:cNvSpPr>
          <p:nvPr>
            <p:ph type="body" idx="1"/>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68" name="Google Shape;368;p35"/>
          <p:cNvSpPr txBox="1">
            <a:spLocks noGrp="1"/>
          </p:cNvSpPr>
          <p:nvPr>
            <p:ph type="body" idx="2"/>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69" name="Google Shape;369;p35"/>
          <p:cNvSpPr txBox="1">
            <a:spLocks noGrp="1"/>
          </p:cNvSpPr>
          <p:nvPr>
            <p:ph type="body" idx="3"/>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370" name="Google Shape;370;p35"/>
          <p:cNvSpPr txBox="1">
            <a:spLocks noGrp="1"/>
          </p:cNvSpPr>
          <p:nvPr>
            <p:ph type="body" idx="4"/>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71" name="Google Shape;371;p35"/>
          <p:cNvSpPr txBox="1">
            <a:spLocks noGrp="1"/>
          </p:cNvSpPr>
          <p:nvPr>
            <p:ph type="body" idx="5"/>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72" name="Google Shape;372;p35"/>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373" name="Google Shape;373;p35"/>
          <p:cNvSpPr txBox="1">
            <a:spLocks noGrp="1"/>
          </p:cNvSpPr>
          <p:nvPr>
            <p:ph type="body" idx="6"/>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74" name="Google Shape;374;p35"/>
          <p:cNvSpPr txBox="1">
            <a:spLocks noGrp="1"/>
          </p:cNvSpPr>
          <p:nvPr>
            <p:ph type="body" idx="7"/>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75" name="Google Shape;375;p3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76" name="Google Shape;376;p3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77" name="Google Shape;377;p3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78" name="Google Shape;378;p3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379" name="Google Shape;379;p3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80" name="Google Shape;380;p35"/>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81" name="Google Shape;381;p35"/>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iz 1, response">
  <p:cSld name="BIG_NUMBER_1_1_1_1_1">
    <p:bg>
      <p:bgPr>
        <a:solidFill>
          <a:schemeClr val="accent3"/>
        </a:solidFill>
        <a:effectLst/>
      </p:bgPr>
    </p:bg>
    <p:spTree>
      <p:nvGrpSpPr>
        <p:cNvPr id="1" name="Shape 382"/>
        <p:cNvGrpSpPr/>
        <p:nvPr/>
      </p:nvGrpSpPr>
      <p:grpSpPr>
        <a:xfrm>
          <a:off x="0" y="0"/>
          <a:ext cx="0" cy="0"/>
          <a:chOff x="0" y="0"/>
          <a:chExt cx="0" cy="0"/>
        </a:xfrm>
      </p:grpSpPr>
      <p:grpSp>
        <p:nvGrpSpPr>
          <p:cNvPr id="383" name="Google Shape;383;p36"/>
          <p:cNvGrpSpPr/>
          <p:nvPr/>
        </p:nvGrpSpPr>
        <p:grpSpPr>
          <a:xfrm>
            <a:off x="-968" y="656650"/>
            <a:ext cx="9145937" cy="4268100"/>
            <a:chOff x="1666" y="656650"/>
            <a:chExt cx="9144108" cy="4268100"/>
          </a:xfrm>
        </p:grpSpPr>
        <p:sp>
          <p:nvSpPr>
            <p:cNvPr id="384" name="Google Shape;384;p36"/>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85" name="Google Shape;385;p36"/>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86" name="Google Shape;386;p36"/>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87" name="Google Shape;387;p36"/>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88" name="Google Shape;388;p36"/>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89" name="Google Shape;389;p3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0" name="Google Shape;390;p3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91" name="Google Shape;391;p3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92" name="Google Shape;392;p36"/>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393" name="Google Shape;393;p3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4" name="Google Shape;394;p3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5" name="Google Shape;395;p36"/>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96" name="Google Shape;396;p36"/>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iz 2">
  <p:cSld name="BIG_NUMBER_1_1_1_1_2">
    <p:bg>
      <p:bgPr>
        <a:solidFill>
          <a:schemeClr val="accent2"/>
        </a:solidFill>
        <a:effectLst/>
      </p:bgPr>
    </p:bg>
    <p:spTree>
      <p:nvGrpSpPr>
        <p:cNvPr id="1" name="Shape 397"/>
        <p:cNvGrpSpPr/>
        <p:nvPr/>
      </p:nvGrpSpPr>
      <p:grpSpPr>
        <a:xfrm>
          <a:off x="0" y="0"/>
          <a:ext cx="0" cy="0"/>
          <a:chOff x="0" y="0"/>
          <a:chExt cx="0" cy="0"/>
        </a:xfrm>
      </p:grpSpPr>
      <p:grpSp>
        <p:nvGrpSpPr>
          <p:cNvPr id="398" name="Google Shape;398;p37"/>
          <p:cNvGrpSpPr/>
          <p:nvPr/>
        </p:nvGrpSpPr>
        <p:grpSpPr>
          <a:xfrm>
            <a:off x="-25" y="656526"/>
            <a:ext cx="9143972" cy="4268100"/>
            <a:chOff x="-25" y="656526"/>
            <a:chExt cx="9143972" cy="4268100"/>
          </a:xfrm>
        </p:grpSpPr>
        <p:sp>
          <p:nvSpPr>
            <p:cNvPr id="399" name="Google Shape;399;p37"/>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00" name="Google Shape;400;p37"/>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01" name="Google Shape;401;p37"/>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402" name="Google Shape;402;p37"/>
          <p:cNvSpPr txBox="1">
            <a:spLocks noGrp="1"/>
          </p:cNvSpPr>
          <p:nvPr>
            <p:ph type="body" idx="1"/>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403" name="Google Shape;403;p37"/>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404" name="Google Shape;404;p37"/>
          <p:cNvSpPr txBox="1">
            <a:spLocks noGrp="1"/>
          </p:cNvSpPr>
          <p:nvPr>
            <p:ph type="body" idx="2"/>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05" name="Google Shape;405;p37"/>
          <p:cNvSpPr txBox="1">
            <a:spLocks noGrp="1"/>
          </p:cNvSpPr>
          <p:nvPr>
            <p:ph type="body" idx="3"/>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06" name="Google Shape;406;p37"/>
          <p:cNvSpPr txBox="1">
            <a:spLocks noGrp="1"/>
          </p:cNvSpPr>
          <p:nvPr>
            <p:ph type="body" idx="4"/>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07" name="Google Shape;407;p37"/>
          <p:cNvSpPr txBox="1">
            <a:spLocks noGrp="1"/>
          </p:cNvSpPr>
          <p:nvPr>
            <p:ph type="body" idx="5"/>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08" name="Google Shape;408;p37"/>
          <p:cNvSpPr txBox="1">
            <a:spLocks noGrp="1"/>
          </p:cNvSpPr>
          <p:nvPr>
            <p:ph type="body" idx="6"/>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09" name="Google Shape;409;p37"/>
          <p:cNvSpPr txBox="1">
            <a:spLocks noGrp="1"/>
          </p:cNvSpPr>
          <p:nvPr>
            <p:ph type="body" idx="7"/>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0" name="Google Shape;410;p3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11" name="Google Shape;411;p3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12" name="Google Shape;412;p3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13" name="Google Shape;413;p3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414" name="Google Shape;414;p3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15" name="Google Shape;415;p37"/>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16" name="Google Shape;416;p37"/>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iz 2, response">
  <p:cSld name="BIG_NUMBER_1_1_1_1_1_2">
    <p:bg>
      <p:bgPr>
        <a:solidFill>
          <a:schemeClr val="accent3"/>
        </a:solidFill>
        <a:effectLst/>
      </p:bgPr>
    </p:bg>
    <p:spTree>
      <p:nvGrpSpPr>
        <p:cNvPr id="1" name="Shape 417"/>
        <p:cNvGrpSpPr/>
        <p:nvPr/>
      </p:nvGrpSpPr>
      <p:grpSpPr>
        <a:xfrm>
          <a:off x="0" y="0"/>
          <a:ext cx="0" cy="0"/>
          <a:chOff x="0" y="0"/>
          <a:chExt cx="0" cy="0"/>
        </a:xfrm>
      </p:grpSpPr>
      <p:grpSp>
        <p:nvGrpSpPr>
          <p:cNvPr id="418" name="Google Shape;418;p38"/>
          <p:cNvGrpSpPr/>
          <p:nvPr/>
        </p:nvGrpSpPr>
        <p:grpSpPr>
          <a:xfrm>
            <a:off x="-25" y="656526"/>
            <a:ext cx="9143972" cy="4268100"/>
            <a:chOff x="-25" y="656526"/>
            <a:chExt cx="9143972" cy="4268100"/>
          </a:xfrm>
        </p:grpSpPr>
        <p:sp>
          <p:nvSpPr>
            <p:cNvPr id="419" name="Google Shape;419;p38"/>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20" name="Google Shape;420;p38"/>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21" name="Google Shape;421;p38"/>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grpSp>
      <p:sp>
        <p:nvSpPr>
          <p:cNvPr id="422" name="Google Shape;422;p3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3" name="Google Shape;423;p3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24" name="Google Shape;424;p3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25" name="Google Shape;425;p38"/>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26" name="Google Shape;426;p3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7" name="Google Shape;427;p3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8" name="Google Shape;428;p38"/>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29" name="Google Shape;429;p38"/>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blank" type="blank">
  <p:cSld name="BLANK">
    <p:bg>
      <p:bgPr>
        <a:solidFill>
          <a:schemeClr val="dk2"/>
        </a:solidFill>
        <a:effectLst/>
      </p:bgPr>
    </p:bg>
    <p:spTree>
      <p:nvGrpSpPr>
        <p:cNvPr id="1" name="Shape 430"/>
        <p:cNvGrpSpPr/>
        <p:nvPr/>
      </p:nvGrpSpPr>
      <p:grpSpPr>
        <a:xfrm>
          <a:off x="0" y="0"/>
          <a:ext cx="0" cy="0"/>
          <a:chOff x="0" y="0"/>
          <a:chExt cx="0" cy="0"/>
        </a:xfrm>
      </p:grpSpPr>
      <p:sp>
        <p:nvSpPr>
          <p:cNvPr id="431" name="Google Shape;431;p3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2" name="Google Shape;432;p3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33" name="Google Shape;433;p3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34" name="Google Shape;434;p3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5" name="Google Shape;435;p3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6" name="Google Shape;436;p39"/>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37" name="Google Shape;437;p39"/>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38"/>
        <p:cNvGrpSpPr/>
        <p:nvPr/>
      </p:nvGrpSpPr>
      <p:grpSpPr>
        <a:xfrm>
          <a:off x="0" y="0"/>
          <a:ext cx="0" cy="0"/>
          <a:chOff x="0" y="0"/>
          <a:chExt cx="0" cy="0"/>
        </a:xfrm>
      </p:grpSpPr>
      <p:sp>
        <p:nvSpPr>
          <p:cNvPr id="439" name="Google Shape;439;p40"/>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0" name="Google Shape;440;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1" name="Google Shape;44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2"/>
        <p:cNvGrpSpPr/>
        <p:nvPr/>
      </p:nvGrpSpPr>
      <p:grpSpPr>
        <a:xfrm>
          <a:off x="0" y="0"/>
          <a:ext cx="0" cy="0"/>
          <a:chOff x="0" y="0"/>
          <a:chExt cx="0" cy="0"/>
        </a:xfrm>
      </p:grpSpPr>
      <p:sp>
        <p:nvSpPr>
          <p:cNvPr id="443" name="Google Shape;443;p4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400"/>
            </a:lvl2pPr>
            <a:lvl3pPr lvl="2" algn="l">
              <a:lnSpc>
                <a:spcPct val="100000"/>
              </a:lnSpc>
              <a:spcBef>
                <a:spcPts val="0"/>
              </a:spcBef>
              <a:spcAft>
                <a:spcPts val="0"/>
              </a:spcAft>
              <a:buSzPts val="1400"/>
              <a:buFont typeface="Arial"/>
              <a:buNone/>
              <a:defRPr sz="1400"/>
            </a:lvl3pPr>
            <a:lvl4pPr lvl="3" algn="l">
              <a:lnSpc>
                <a:spcPct val="100000"/>
              </a:lnSpc>
              <a:spcBef>
                <a:spcPts val="0"/>
              </a:spcBef>
              <a:spcAft>
                <a:spcPts val="0"/>
              </a:spcAft>
              <a:buSzPts val="1400"/>
              <a:buFont typeface="Arial"/>
              <a:buNone/>
              <a:defRPr sz="1400"/>
            </a:lvl4pPr>
            <a:lvl5pPr lvl="4" algn="l">
              <a:lnSpc>
                <a:spcPct val="100000"/>
              </a:lnSpc>
              <a:spcBef>
                <a:spcPts val="0"/>
              </a:spcBef>
              <a:spcAft>
                <a:spcPts val="0"/>
              </a:spcAft>
              <a:buSzPts val="1400"/>
              <a:buFont typeface="Arial"/>
              <a:buNone/>
              <a:defRPr sz="1400"/>
            </a:lvl5pPr>
            <a:lvl6pPr lvl="5" algn="l">
              <a:lnSpc>
                <a:spcPct val="100000"/>
              </a:lnSpc>
              <a:spcBef>
                <a:spcPts val="0"/>
              </a:spcBef>
              <a:spcAft>
                <a:spcPts val="0"/>
              </a:spcAft>
              <a:buSzPts val="1400"/>
              <a:buFont typeface="Arial"/>
              <a:buNone/>
              <a:defRPr sz="1400"/>
            </a:lvl6pPr>
            <a:lvl7pPr lvl="6" algn="l">
              <a:lnSpc>
                <a:spcPct val="100000"/>
              </a:lnSpc>
              <a:spcBef>
                <a:spcPts val="0"/>
              </a:spcBef>
              <a:spcAft>
                <a:spcPts val="0"/>
              </a:spcAft>
              <a:buSzPts val="1400"/>
              <a:buFont typeface="Arial"/>
              <a:buNone/>
              <a:defRPr sz="1400"/>
            </a:lvl7pPr>
            <a:lvl8pPr lvl="7" algn="l">
              <a:lnSpc>
                <a:spcPct val="100000"/>
              </a:lnSpc>
              <a:spcBef>
                <a:spcPts val="0"/>
              </a:spcBef>
              <a:spcAft>
                <a:spcPts val="0"/>
              </a:spcAft>
              <a:buSzPts val="1400"/>
              <a:buFont typeface="Arial"/>
              <a:buNone/>
              <a:defRPr sz="1400"/>
            </a:lvl8pPr>
            <a:lvl9pPr lvl="8" algn="l">
              <a:lnSpc>
                <a:spcPct val="100000"/>
              </a:lnSpc>
              <a:spcBef>
                <a:spcPts val="0"/>
              </a:spcBef>
              <a:spcAft>
                <a:spcPts val="0"/>
              </a:spcAft>
              <a:buSzPts val="1400"/>
              <a:buFont typeface="Arial"/>
              <a:buNone/>
              <a:defRPr sz="1400"/>
            </a:lvl9pPr>
          </a:lstStyle>
          <a:p>
            <a:endParaRPr/>
          </a:p>
        </p:txBody>
      </p:sp>
      <p:sp>
        <p:nvSpPr>
          <p:cNvPr id="444" name="Google Shape;444;p41"/>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5" name="Google Shape;445;p41"/>
          <p:cNvSpPr txBox="1">
            <a:spLocks noGrp="1"/>
          </p:cNvSpPr>
          <p:nvPr>
            <p:ph type="dt" idx="10"/>
          </p:nvPr>
        </p:nvSpPr>
        <p:spPr>
          <a:xfrm>
            <a:off x="628650" y="4767262"/>
            <a:ext cx="2057400" cy="2745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41"/>
          <p:cNvSpPr txBox="1">
            <a:spLocks noGrp="1"/>
          </p:cNvSpPr>
          <p:nvPr>
            <p:ph type="ftr" idx="11"/>
          </p:nvPr>
        </p:nvSpPr>
        <p:spPr>
          <a:xfrm>
            <a:off x="3028950" y="4767262"/>
            <a:ext cx="3086100" cy="2745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41"/>
          <p:cNvSpPr txBox="1">
            <a:spLocks noGrp="1"/>
          </p:cNvSpPr>
          <p:nvPr>
            <p:ph type="sldNum" idx="12"/>
          </p:nvPr>
        </p:nvSpPr>
        <p:spPr>
          <a:xfrm>
            <a:off x="6457950" y="4767262"/>
            <a:ext cx="2057400" cy="2745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448"/>
        <p:cNvGrpSpPr/>
        <p:nvPr/>
      </p:nvGrpSpPr>
      <p:grpSpPr>
        <a:xfrm>
          <a:off x="0" y="0"/>
          <a:ext cx="0" cy="0"/>
          <a:chOff x="0" y="0"/>
          <a:chExt cx="0" cy="0"/>
        </a:xfrm>
      </p:grpSpPr>
      <p:sp>
        <p:nvSpPr>
          <p:cNvPr id="449" name="Google Shape;449;p42"/>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50" name="Google Shape;450;p4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1" name="Google Shape;45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8"/>
        <p:cNvGrpSpPr/>
        <p:nvPr/>
      </p:nvGrpSpPr>
      <p:grpSpPr>
        <a:xfrm>
          <a:off x="0" y="0"/>
          <a:ext cx="0" cy="0"/>
          <a:chOff x="0" y="0"/>
          <a:chExt cx="0" cy="0"/>
        </a:xfrm>
      </p:grpSpPr>
      <p:sp>
        <p:nvSpPr>
          <p:cNvPr id="459" name="Google Shape;459;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1" name="Google Shape;461;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64"/>
        <p:cNvGrpSpPr/>
        <p:nvPr/>
      </p:nvGrpSpPr>
      <p:grpSpPr>
        <a:xfrm>
          <a:off x="0" y="0"/>
          <a:ext cx="0" cy="0"/>
          <a:chOff x="0" y="0"/>
          <a:chExt cx="0" cy="0"/>
        </a:xfrm>
      </p:grpSpPr>
      <p:sp>
        <p:nvSpPr>
          <p:cNvPr id="465" name="Google Shape;465;p45"/>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66" name="Google Shape;46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67" name="Google Shape;46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8"/>
        <p:cNvGrpSpPr/>
        <p:nvPr/>
      </p:nvGrpSpPr>
      <p:grpSpPr>
        <a:xfrm>
          <a:off x="0" y="0"/>
          <a:ext cx="0" cy="0"/>
          <a:chOff x="0" y="0"/>
          <a:chExt cx="0" cy="0"/>
        </a:xfrm>
      </p:grpSpPr>
      <p:sp>
        <p:nvSpPr>
          <p:cNvPr id="469" name="Google Shape;469;p4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0" name="Google Shape;470;p4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71" name="Google Shape;471;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4"/>
        <p:cNvGrpSpPr/>
        <p:nvPr/>
      </p:nvGrpSpPr>
      <p:grpSpPr>
        <a:xfrm>
          <a:off x="0" y="0"/>
          <a:ext cx="0" cy="0"/>
          <a:chOff x="0" y="0"/>
          <a:chExt cx="0" cy="0"/>
        </a:xfrm>
      </p:grpSpPr>
      <p:sp>
        <p:nvSpPr>
          <p:cNvPr id="475" name="Google Shape;475;p4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4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77" name="Google Shape;477;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0"/>
        <p:cNvGrpSpPr/>
        <p:nvPr/>
      </p:nvGrpSpPr>
      <p:grpSpPr>
        <a:xfrm>
          <a:off x="0" y="0"/>
          <a:ext cx="0" cy="0"/>
          <a:chOff x="0" y="0"/>
          <a:chExt cx="0" cy="0"/>
        </a:xfrm>
      </p:grpSpPr>
      <p:sp>
        <p:nvSpPr>
          <p:cNvPr id="481" name="Google Shape;481;p4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4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3" name="Google Shape;483;p4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4" name="Google Shape;484;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7"/>
        <p:cNvGrpSpPr/>
        <p:nvPr/>
      </p:nvGrpSpPr>
      <p:grpSpPr>
        <a:xfrm>
          <a:off x="0" y="0"/>
          <a:ext cx="0" cy="0"/>
          <a:chOff x="0" y="0"/>
          <a:chExt cx="0" cy="0"/>
        </a:xfrm>
      </p:grpSpPr>
      <p:sp>
        <p:nvSpPr>
          <p:cNvPr id="488" name="Google Shape;488;p4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9" name="Google Shape;489;p4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0" name="Google Shape;490;p4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1" name="Google Shape;491;p4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2" name="Google Shape;492;p4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3" name="Google Shape;493;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6"/>
        <p:cNvGrpSpPr/>
        <p:nvPr/>
      </p:nvGrpSpPr>
      <p:grpSpPr>
        <a:xfrm>
          <a:off x="0" y="0"/>
          <a:ext cx="0" cy="0"/>
          <a:chOff x="0" y="0"/>
          <a:chExt cx="0" cy="0"/>
        </a:xfrm>
      </p:grpSpPr>
      <p:sp>
        <p:nvSpPr>
          <p:cNvPr id="497" name="Google Shape;497;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1"/>
        <p:cNvGrpSpPr/>
        <p:nvPr/>
      </p:nvGrpSpPr>
      <p:grpSpPr>
        <a:xfrm>
          <a:off x="0" y="0"/>
          <a:ext cx="0" cy="0"/>
          <a:chOff x="0" y="0"/>
          <a:chExt cx="0" cy="0"/>
        </a:xfrm>
      </p:grpSpPr>
      <p:sp>
        <p:nvSpPr>
          <p:cNvPr id="502" name="Google Shape;502;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555600"/>
            <a:ext cx="2808000" cy="755700"/>
          </a:xfrm>
          <a:prstGeom prst="rect">
            <a:avLst/>
          </a:prstGeom>
        </p:spPr>
        <p:txBody>
          <a:bodyPr spcFirstLastPara="1" wrap="square" lIns="0" tIns="0" rIns="0" bIns="0"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5"/>
        <p:cNvGrpSpPr/>
        <p:nvPr/>
      </p:nvGrpSpPr>
      <p:grpSpPr>
        <a:xfrm>
          <a:off x="0" y="0"/>
          <a:ext cx="0" cy="0"/>
          <a:chOff x="0" y="0"/>
          <a:chExt cx="0" cy="0"/>
        </a:xfrm>
      </p:grpSpPr>
      <p:sp>
        <p:nvSpPr>
          <p:cNvPr id="506" name="Google Shape;506;p5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5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08" name="Google Shape;508;p5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09" name="Google Shape;509;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2"/>
        <p:cNvGrpSpPr/>
        <p:nvPr/>
      </p:nvGrpSpPr>
      <p:grpSpPr>
        <a:xfrm>
          <a:off x="0" y="0"/>
          <a:ext cx="0" cy="0"/>
          <a:chOff x="0" y="0"/>
          <a:chExt cx="0" cy="0"/>
        </a:xfrm>
      </p:grpSpPr>
      <p:sp>
        <p:nvSpPr>
          <p:cNvPr id="513" name="Google Shape;513;p5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53"/>
          <p:cNvSpPr>
            <a:spLocks noGrp="1"/>
          </p:cNvSpPr>
          <p:nvPr>
            <p:ph type="pic" idx="2"/>
          </p:nvPr>
        </p:nvSpPr>
        <p:spPr>
          <a:xfrm>
            <a:off x="3887391" y="740569"/>
            <a:ext cx="4629150" cy="3655219"/>
          </a:xfrm>
          <a:prstGeom prst="rect">
            <a:avLst/>
          </a:prstGeom>
          <a:noFill/>
          <a:ln>
            <a:noFill/>
          </a:ln>
        </p:spPr>
      </p:sp>
      <p:sp>
        <p:nvSpPr>
          <p:cNvPr id="515" name="Google Shape;515;p5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16" name="Google Shape;516;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9"/>
        <p:cNvGrpSpPr/>
        <p:nvPr/>
      </p:nvGrpSpPr>
      <p:grpSpPr>
        <a:xfrm>
          <a:off x="0" y="0"/>
          <a:ext cx="0" cy="0"/>
          <a:chOff x="0" y="0"/>
          <a:chExt cx="0" cy="0"/>
        </a:xfrm>
      </p:grpSpPr>
      <p:sp>
        <p:nvSpPr>
          <p:cNvPr id="520" name="Google Shape;520;p5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1" name="Google Shape;521;p5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2" name="Google Shape;522;p5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5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5"/>
        <p:cNvGrpSpPr/>
        <p:nvPr/>
      </p:nvGrpSpPr>
      <p:grpSpPr>
        <a:xfrm>
          <a:off x="0" y="0"/>
          <a:ext cx="0" cy="0"/>
          <a:chOff x="0" y="0"/>
          <a:chExt cx="0" cy="0"/>
        </a:xfrm>
      </p:grpSpPr>
      <p:sp>
        <p:nvSpPr>
          <p:cNvPr id="526" name="Google Shape;526;p5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5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8" name="Google Shape;528;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900"/>
              <a:buFont typeface="Calibri"/>
              <a:buNone/>
              <a:defRPr/>
            </a:lvl1pPr>
            <a:lvl2pPr marL="0" lvl="1" indent="0" algn="l">
              <a:spcBef>
                <a:spcPts val="0"/>
              </a:spcBef>
              <a:spcAft>
                <a:spcPts val="0"/>
              </a:spcAft>
              <a:buClr>
                <a:srgbClr val="888888"/>
              </a:buClr>
              <a:buSzPts val="900"/>
              <a:buFont typeface="Calibri"/>
              <a:buNone/>
              <a:defRPr/>
            </a:lvl2pPr>
            <a:lvl3pPr marL="0" lvl="2" indent="0" algn="l">
              <a:spcBef>
                <a:spcPts val="0"/>
              </a:spcBef>
              <a:spcAft>
                <a:spcPts val="0"/>
              </a:spcAft>
              <a:buClr>
                <a:srgbClr val="888888"/>
              </a:buClr>
              <a:buSzPts val="900"/>
              <a:buFont typeface="Calibri"/>
              <a:buNone/>
              <a:defRPr/>
            </a:lvl3pPr>
            <a:lvl4pPr marL="0" lvl="3" indent="0" algn="l">
              <a:spcBef>
                <a:spcPts val="0"/>
              </a:spcBef>
              <a:spcAft>
                <a:spcPts val="0"/>
              </a:spcAft>
              <a:buClr>
                <a:srgbClr val="888888"/>
              </a:buClr>
              <a:buSzPts val="900"/>
              <a:buFont typeface="Calibri"/>
              <a:buNone/>
              <a:defRPr/>
            </a:lvl4pPr>
            <a:lvl5pPr marL="0" lvl="4" indent="0" algn="l">
              <a:spcBef>
                <a:spcPts val="0"/>
              </a:spcBef>
              <a:spcAft>
                <a:spcPts val="0"/>
              </a:spcAft>
              <a:buClr>
                <a:srgbClr val="888888"/>
              </a:buClr>
              <a:buSzPts val="900"/>
              <a:buFont typeface="Calibri"/>
              <a:buNone/>
              <a:defRPr/>
            </a:lvl5pPr>
            <a:lvl6pPr marL="0" lvl="5" indent="0" algn="l">
              <a:spcBef>
                <a:spcPts val="0"/>
              </a:spcBef>
              <a:spcAft>
                <a:spcPts val="0"/>
              </a:spcAft>
              <a:buClr>
                <a:srgbClr val="888888"/>
              </a:buClr>
              <a:buSzPts val="900"/>
              <a:buFont typeface="Calibri"/>
              <a:buNone/>
              <a:defRPr/>
            </a:lvl6pPr>
            <a:lvl7pPr marL="0" lvl="6" indent="0" algn="l">
              <a:spcBef>
                <a:spcPts val="0"/>
              </a:spcBef>
              <a:spcAft>
                <a:spcPts val="0"/>
              </a:spcAft>
              <a:buClr>
                <a:srgbClr val="888888"/>
              </a:buClr>
              <a:buSzPts val="900"/>
              <a:buFont typeface="Calibri"/>
              <a:buNone/>
              <a:defRPr/>
            </a:lvl7pPr>
            <a:lvl8pPr marL="0" lvl="7" indent="0" algn="l">
              <a:spcBef>
                <a:spcPts val="0"/>
              </a:spcBef>
              <a:spcAft>
                <a:spcPts val="0"/>
              </a:spcAft>
              <a:buClr>
                <a:srgbClr val="888888"/>
              </a:buClr>
              <a:buSzPts val="900"/>
              <a:buFont typeface="Calibri"/>
              <a:buNone/>
              <a:defRPr/>
            </a:lvl8pPr>
            <a:lvl9pPr marL="0" lvl="8" indent="0" algn="l">
              <a:spcBef>
                <a:spcPts val="0"/>
              </a:spcBef>
              <a:spcAft>
                <a:spcPts val="0"/>
              </a:spcAft>
              <a:buClr>
                <a:srgbClr val="888888"/>
              </a:buClr>
              <a:buSzPts val="900"/>
              <a:buFont typeface="Calibri"/>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531"/>
        <p:cNvGrpSpPr/>
        <p:nvPr/>
      </p:nvGrpSpPr>
      <p:grpSpPr>
        <a:xfrm>
          <a:off x="0" y="0"/>
          <a:ext cx="0" cy="0"/>
          <a:chOff x="0" y="0"/>
          <a:chExt cx="0" cy="0"/>
        </a:xfrm>
      </p:grpSpPr>
      <p:sp>
        <p:nvSpPr>
          <p:cNvPr id="532" name="Google Shape;532;p56"/>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33" name="Google Shape;533;p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534" name="Google Shape;53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l">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90250" y="450150"/>
            <a:ext cx="6367800" cy="4090800"/>
          </a:xfrm>
          <a:prstGeom prst="rect">
            <a:avLst/>
          </a:prstGeom>
        </p:spPr>
        <p:txBody>
          <a:bodyPr spcFirstLastPara="1" wrap="square" lIns="0" tIns="0" rIns="0" bIns="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_1">
    <p:spTree>
      <p:nvGrpSpPr>
        <p:cNvPr id="1" name="Shape 31"/>
        <p:cNvGrpSpPr/>
        <p:nvPr/>
      </p:nvGrpSpPr>
      <p:grpSpPr>
        <a:xfrm>
          <a:off x="0" y="0"/>
          <a:ext cx="0" cy="0"/>
          <a:chOff x="0" y="0"/>
          <a:chExt cx="0" cy="0"/>
        </a:xfrm>
      </p:grpSpPr>
      <p:sp>
        <p:nvSpPr>
          <p:cNvPr id="32" name="Google Shape;3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8"/>
          <p:cNvSpPr txBox="1">
            <a:spLocks noGrp="1"/>
          </p:cNvSpPr>
          <p:nvPr>
            <p:ph type="title"/>
          </p:nvPr>
        </p:nvSpPr>
        <p:spPr>
          <a:xfrm>
            <a:off x="265500" y="1233175"/>
            <a:ext cx="4045200" cy="1482300"/>
          </a:xfrm>
          <a:prstGeom prst="rect">
            <a:avLst/>
          </a:prstGeom>
        </p:spPr>
        <p:txBody>
          <a:bodyPr spcFirstLastPara="1" wrap="square" lIns="0" tIns="0" rIns="0" bIns="0"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34" name="Google Shape;34;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5" name="Google Shape;35;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_1_1">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spcBef>
                <a:spcPts val="0"/>
              </a:spcBef>
              <a:spcAft>
                <a:spcPts val="0"/>
              </a:spcAft>
              <a:buSzPts val="1400"/>
              <a:buNone/>
              <a:defRPr/>
            </a:lvl1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_1_3">
    <p:spTree>
      <p:nvGrpSpPr>
        <p:cNvPr id="1" name="Shape 40"/>
        <p:cNvGrpSpPr/>
        <p:nvPr/>
      </p:nvGrpSpPr>
      <p:grpSpPr>
        <a:xfrm>
          <a:off x="0" y="0"/>
          <a:ext cx="0" cy="0"/>
          <a:chOff x="0" y="0"/>
          <a:chExt cx="0" cy="0"/>
        </a:xfrm>
      </p:grpSpPr>
      <p:sp>
        <p:nvSpPr>
          <p:cNvPr id="41" name="Google Shape;41;p10"/>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42" name="Google Shape;42;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43700" y="102475"/>
            <a:ext cx="548700" cy="248700"/>
          </a:xfrm>
          <a:prstGeom prst="rect">
            <a:avLst/>
          </a:prstGeom>
          <a:noFill/>
          <a:ln>
            <a:noFill/>
          </a:ln>
        </p:spPr>
        <p:txBody>
          <a:bodyPr spcFirstLastPara="1" wrap="square" lIns="91425" tIns="91425" rIns="91425" bIns="91425" anchor="ctr" anchorCtr="0">
            <a:noAutofit/>
          </a:bodyPr>
          <a:lstStyle>
            <a:lvl1pPr lvl="0">
              <a:buNone/>
              <a:defRPr sz="1000">
                <a:solidFill>
                  <a:schemeClr val="dk1"/>
                </a:solidFill>
                <a:latin typeface="Figtree SemiBold"/>
                <a:ea typeface="Figtree SemiBold"/>
                <a:cs typeface="Figtree SemiBold"/>
                <a:sym typeface="Figtree SemiBold"/>
              </a:defRPr>
            </a:lvl1pPr>
            <a:lvl2pPr lvl="1">
              <a:buNone/>
              <a:defRPr sz="1000">
                <a:solidFill>
                  <a:schemeClr val="dk1"/>
                </a:solidFill>
                <a:latin typeface="Figtree SemiBold"/>
                <a:ea typeface="Figtree SemiBold"/>
                <a:cs typeface="Figtree SemiBold"/>
                <a:sym typeface="Figtree SemiBold"/>
              </a:defRPr>
            </a:lvl2pPr>
            <a:lvl3pPr lvl="2">
              <a:buNone/>
              <a:defRPr sz="1000">
                <a:solidFill>
                  <a:schemeClr val="dk1"/>
                </a:solidFill>
                <a:latin typeface="Figtree SemiBold"/>
                <a:ea typeface="Figtree SemiBold"/>
                <a:cs typeface="Figtree SemiBold"/>
                <a:sym typeface="Figtree SemiBold"/>
              </a:defRPr>
            </a:lvl3pPr>
            <a:lvl4pPr lvl="3">
              <a:buNone/>
              <a:defRPr sz="1000">
                <a:solidFill>
                  <a:schemeClr val="dk1"/>
                </a:solidFill>
                <a:latin typeface="Figtree SemiBold"/>
                <a:ea typeface="Figtree SemiBold"/>
                <a:cs typeface="Figtree SemiBold"/>
                <a:sym typeface="Figtree SemiBold"/>
              </a:defRPr>
            </a:lvl4pPr>
            <a:lvl5pPr lvl="4">
              <a:buNone/>
              <a:defRPr sz="1000">
                <a:solidFill>
                  <a:schemeClr val="dk1"/>
                </a:solidFill>
                <a:latin typeface="Figtree SemiBold"/>
                <a:ea typeface="Figtree SemiBold"/>
                <a:cs typeface="Figtree SemiBold"/>
                <a:sym typeface="Figtree SemiBold"/>
              </a:defRPr>
            </a:lvl5pPr>
            <a:lvl6pPr lvl="5">
              <a:buNone/>
              <a:defRPr sz="1000">
                <a:solidFill>
                  <a:schemeClr val="dk1"/>
                </a:solidFill>
                <a:latin typeface="Figtree SemiBold"/>
                <a:ea typeface="Figtree SemiBold"/>
                <a:cs typeface="Figtree SemiBold"/>
                <a:sym typeface="Figtree SemiBold"/>
              </a:defRPr>
            </a:lvl6pPr>
            <a:lvl7pPr lvl="6">
              <a:buNone/>
              <a:defRPr sz="1000">
                <a:solidFill>
                  <a:schemeClr val="dk1"/>
                </a:solidFill>
                <a:latin typeface="Figtree SemiBold"/>
                <a:ea typeface="Figtree SemiBold"/>
                <a:cs typeface="Figtree SemiBold"/>
                <a:sym typeface="Figtree SemiBold"/>
              </a:defRPr>
            </a:lvl7pPr>
            <a:lvl8pPr lvl="7">
              <a:buNone/>
              <a:defRPr sz="1000">
                <a:solidFill>
                  <a:schemeClr val="dk1"/>
                </a:solidFill>
                <a:latin typeface="Figtree SemiBold"/>
                <a:ea typeface="Figtree SemiBold"/>
                <a:cs typeface="Figtree SemiBold"/>
                <a:sym typeface="Figtree SemiBold"/>
              </a:defRPr>
            </a:lvl8pPr>
            <a:lvl9pPr lvl="8">
              <a:buNone/>
              <a:defRPr sz="1000">
                <a:solidFill>
                  <a:schemeClr val="dk1"/>
                </a:solidFill>
                <a:latin typeface="Figtree SemiBold"/>
                <a:ea typeface="Figtree SemiBold"/>
                <a:cs typeface="Figtree SemiBold"/>
                <a:sym typeface="Figtree SemiBold"/>
              </a:defRPr>
            </a:lvl9pPr>
          </a:lstStyle>
          <a:p>
            <a:pPr marL="0" lvl="0" indent="0" algn="l" rtl="0">
              <a:spcBef>
                <a:spcPts val="0"/>
              </a:spcBef>
              <a:spcAft>
                <a:spcPts val="0"/>
              </a:spcAft>
              <a:buNone/>
            </a:pPr>
            <a:fld id="{00000000-1234-1234-1234-123412341234}" type="slidenum">
              <a:rPr lang="en"/>
              <a:t>‹#›</a:t>
            </a:fld>
            <a:endParaRPr/>
          </a:p>
        </p:txBody>
      </p:sp>
      <p:sp>
        <p:nvSpPr>
          <p:cNvPr id="7" name="Google Shape;7;p1"/>
          <p:cNvSpPr txBox="1">
            <a:spLocks noGrp="1"/>
          </p:cNvSpPr>
          <p:nvPr>
            <p:ph type="body" idx="1"/>
          </p:nvPr>
        </p:nvSpPr>
        <p:spPr>
          <a:xfrm>
            <a:off x="932400" y="2949400"/>
            <a:ext cx="7279200" cy="877200"/>
          </a:xfrm>
          <a:prstGeom prst="rect">
            <a:avLst/>
          </a:prstGeom>
          <a:noFill/>
          <a:ln>
            <a:noFill/>
          </a:ln>
        </p:spPr>
        <p:txBody>
          <a:bodyPr spcFirstLastPara="1" wrap="square" lIns="91425" tIns="91425" rIns="91425" bIns="91425" anchor="t" anchorCtr="0">
            <a:norm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8" name="Google Shape;8;p1"/>
          <p:cNvSpPr txBox="1">
            <a:spLocks noGrp="1"/>
          </p:cNvSpPr>
          <p:nvPr>
            <p:ph type="title"/>
          </p:nvPr>
        </p:nvSpPr>
        <p:spPr>
          <a:xfrm>
            <a:off x="932400" y="1881350"/>
            <a:ext cx="7279200" cy="572700"/>
          </a:xfrm>
          <a:prstGeom prst="rect">
            <a:avLst/>
          </a:prstGeom>
          <a:noFill/>
          <a:ln>
            <a:noFill/>
          </a:ln>
        </p:spPr>
        <p:txBody>
          <a:bodyPr spcFirstLastPara="1" wrap="square" lIns="0" tIns="0" rIns="0" bIns="0" anchor="b" anchorCtr="0">
            <a:normAutofit/>
          </a:bodyPr>
          <a:lstStyle>
            <a:lvl1pPr lvl="0"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1pPr>
            <a:lvl2pPr lvl="1"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2pPr>
            <a:lvl3pPr lvl="2"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3pPr>
            <a:lvl4pPr lvl="3"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4pPr>
            <a:lvl5pPr lvl="4"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5pPr>
            <a:lvl6pPr lvl="5"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6pPr>
            <a:lvl7pPr lvl="6"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7pPr>
            <a:lvl8pPr lvl="7"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8pPr>
            <a:lvl9pPr lvl="8"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4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4" name="Google Shape;454;p4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5" name="Google Shape;455;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6" name="Google Shape;456;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7" name="Google Shape;457;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hyperlink" Target="http://creativecommons.org/licenses/by/4.0" TargetMode="External"/><Relationship Id="rId4" Type="http://schemas.openxmlformats.org/officeDocument/2006/relationships/hyperlink" Target="http://asccc-oer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http://drive.google.com/file/d/1dPfzYKdfy-3ZGmM1vILQ2oC9T1Tgk4oV/vie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hyperlink" Target="https://www.freemalaysiatoday.com/category/leisure/entertainment/2021/03/01/tom-cruise-deepfake-account-causes-confusion-on-tiktok/"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hyperlink" Target="mailto:kaurshagun@fhda.edu" TargetMode="External"/><Relationship Id="rId4" Type="http://schemas.openxmlformats.org/officeDocument/2006/relationships/hyperlink" Target="mailto:hdodge@peralta.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search?q=david+wiley+AI+and+oer+creation&amp;sca_esv=b9801642dc901357&amp;rlz=1C1GCEA_enUS1042US1042&amp;sxsrf=AHTn8zrjsSlfGrIUhzXuPpp9cnsxmYQsAw%3A1738783419220&amp;ei=u7qjZ9KYDZe40PEPq-Op8Q0&amp;ved=0ahUKEwiS4qyAoa2LAxUXHDQIHatxKt4Q4dUDCBA&amp;uact=5&amp;oq=david+wiley+AI+and+oer+creation&amp;gs_lp=Egxnd3Mtd2l6LXNlcnAiH2RhdmlkIHdpbGV5IEFJIGFuZCBvZXIgY3JlYXRpb24yBRAhGKABMgUQIRigAUicE1D-B1jgEXABeACQAQCYAY8BoAHXB6oBAzYuNLgBA8gBAPgBAZgCCqAC1wfCAgoQABiwAxjWBBhHwgIFECEYqwKYAwCIBgGQBgeSBwMzLjegB_8m&amp;sclient=gws-wiz-serp#fpstate=ive&amp;vld=cid:1c6fd9b7,vid:WpcE7ihlUDo,st:0"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hyperlink" Target="https://www.flickr.com/photos/dogtrax/5287446534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euters.com/article/us-amazon-com-jobs-automation-insight-idUSKCN1MK08G/" TargetMode="External"/><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technologyreview.com/2021/02/05/1017560/predictive-policing-racist-algorithmic-bias-data-crime-predpol/#:~:text=It%27s%20no%20secret%20that%20predictive,lessen%20bias%20has%20little%20effect." TargetMode="External"/><Relationship Id="rId5" Type="http://schemas.openxmlformats.org/officeDocument/2006/relationships/hyperlink" Target="https://theconversation.com/ageism-sexism-classism-and-more-7-examples-of-bias-in-ai-generated-images-208748#:~:text=There%20were%20also%20notable%20differences,of%20more%20fluid%20gender%20expression." TargetMode="External"/><Relationship Id="rId4" Type="http://schemas.openxmlformats.org/officeDocument/2006/relationships/hyperlink" Target="https://www.washingtonpost.com/news/the-intersect/wp/2015/07/06/googles-algorithm-shows-prestigious-job-ads-to-men-but-not-to-women-heres-why-that-should-worry-yo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time.com/collection/time100-ai/6310661/joy-buolamwini-a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hyperlink" Target="https://cosmeticsbusiness.com/olay-joins-algorithmic-justice-league-to-fight-racial-bias-in-beauty-ai--17917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asccc.org/sites/default/files/ASCCC_AI_Resources_2024.pdf"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7"/>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AI + OER: Shaping the Future of Learning in CA Colleges</a:t>
            </a:r>
            <a:endParaRPr/>
          </a:p>
        </p:txBody>
      </p:sp>
      <p:sp>
        <p:nvSpPr>
          <p:cNvPr id="540" name="Google Shape;540;p57"/>
          <p:cNvSpPr txBox="1">
            <a:spLocks noGrp="1"/>
          </p:cNvSpPr>
          <p:nvPr>
            <p:ph type="subTitle" idx="1"/>
          </p:nvPr>
        </p:nvSpPr>
        <p:spPr>
          <a:xfrm>
            <a:off x="429300" y="3116325"/>
            <a:ext cx="8285400" cy="6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Shagun Kaur (De Anza College) &amp; Heather Dodge (Berkeley City College)</a:t>
            </a:r>
            <a:endParaRPr/>
          </a:p>
          <a:p>
            <a:pPr marL="0" lvl="0" indent="0" algn="ctr" rtl="0">
              <a:spcBef>
                <a:spcPts val="0"/>
              </a:spcBef>
              <a:spcAft>
                <a:spcPts val="0"/>
              </a:spcAft>
              <a:buNone/>
            </a:pPr>
            <a:r>
              <a:rPr lang="en"/>
              <a:t>ASCCC OERI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25"/>
        <p:cNvGrpSpPr/>
        <p:nvPr/>
      </p:nvGrpSpPr>
      <p:grpSpPr>
        <a:xfrm>
          <a:off x="0" y="0"/>
          <a:ext cx="0" cy="0"/>
          <a:chOff x="0" y="0"/>
          <a:chExt cx="0" cy="0"/>
        </a:xfrm>
      </p:grpSpPr>
      <p:sp>
        <p:nvSpPr>
          <p:cNvPr id="632" name="Google Shape;632;p66"/>
          <p:cNvSpPr txBox="1">
            <a:spLocks noGrp="1"/>
          </p:cNvSpPr>
          <p:nvPr>
            <p:ph type="title" idx="4294967295"/>
          </p:nvPr>
        </p:nvSpPr>
        <p:spPr>
          <a:xfrm>
            <a:off x="308475" y="75100"/>
            <a:ext cx="84375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3864"/>
                </a:solidFill>
                <a:effectLst/>
                <a:uLnTx/>
                <a:uFillTx/>
                <a:latin typeface="Figtree"/>
                <a:ea typeface="Figtree"/>
                <a:cs typeface="Figtree"/>
                <a:sym typeface="Figtree"/>
              </a:rPr>
              <a:t>Large Language Models [LLM] as Partners</a:t>
            </a:r>
            <a:endParaRPr kumimoji="0" lang="en-US" sz="14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631" name="Google Shape;631;p66"/>
          <p:cNvSpPr txBox="1"/>
          <p:nvPr/>
        </p:nvSpPr>
        <p:spPr>
          <a:xfrm>
            <a:off x="534350" y="988150"/>
            <a:ext cx="4880100" cy="40173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457200" lvl="0" indent="-336550" algn="l" rtl="0">
              <a:spcBef>
                <a:spcPts val="0"/>
              </a:spcBef>
              <a:spcAft>
                <a:spcPts val="0"/>
              </a:spcAft>
              <a:buClr>
                <a:schemeClr val="dk1"/>
              </a:buClr>
              <a:buSzPts val="1700"/>
              <a:buFont typeface="Figtree"/>
              <a:buAutoNum type="arabicPeriod"/>
            </a:pPr>
            <a:r>
              <a:rPr lang="en" sz="1700">
                <a:solidFill>
                  <a:schemeClr val="dk1"/>
                </a:solidFill>
                <a:latin typeface="Figtree"/>
                <a:ea typeface="Figtree"/>
                <a:cs typeface="Figtree"/>
                <a:sym typeface="Figtree"/>
              </a:rPr>
              <a:t>Transformer architecture and attention mechanism</a:t>
            </a:r>
            <a:endParaRPr sz="1700">
              <a:solidFill>
                <a:schemeClr val="dk1"/>
              </a:solidFill>
              <a:latin typeface="Figtree"/>
              <a:ea typeface="Figtree"/>
              <a:cs typeface="Figtree"/>
              <a:sym typeface="Figtree"/>
            </a:endParaRPr>
          </a:p>
          <a:p>
            <a:pPr marL="457200" lvl="0" indent="-336550" algn="l" rtl="0">
              <a:spcBef>
                <a:spcPts val="0"/>
              </a:spcBef>
              <a:spcAft>
                <a:spcPts val="0"/>
              </a:spcAft>
              <a:buClr>
                <a:schemeClr val="dk1"/>
              </a:buClr>
              <a:buSzPts val="1700"/>
              <a:buFont typeface="Figtree"/>
              <a:buAutoNum type="arabicPeriod"/>
            </a:pPr>
            <a:r>
              <a:rPr lang="en" sz="1700">
                <a:solidFill>
                  <a:schemeClr val="dk1"/>
                </a:solidFill>
                <a:latin typeface="Figtree"/>
                <a:ea typeface="Figtree"/>
                <a:cs typeface="Figtree"/>
                <a:sym typeface="Figtree"/>
              </a:rPr>
              <a:t>Access to massive amounts of data</a:t>
            </a:r>
            <a:endParaRPr sz="1700">
              <a:solidFill>
                <a:schemeClr val="dk1"/>
              </a:solidFill>
              <a:latin typeface="Figtree"/>
              <a:ea typeface="Figtree"/>
              <a:cs typeface="Figtree"/>
              <a:sym typeface="Figtree"/>
            </a:endParaRPr>
          </a:p>
          <a:p>
            <a:pPr marL="457200" lvl="0" indent="-336550" algn="l" rtl="0">
              <a:spcBef>
                <a:spcPts val="0"/>
              </a:spcBef>
              <a:spcAft>
                <a:spcPts val="0"/>
              </a:spcAft>
              <a:buClr>
                <a:schemeClr val="dk1"/>
              </a:buClr>
              <a:buSzPts val="1700"/>
              <a:buFont typeface="Figtree"/>
              <a:buAutoNum type="arabicPeriod"/>
            </a:pPr>
            <a:r>
              <a:rPr lang="en" sz="1700" b="1">
                <a:solidFill>
                  <a:schemeClr val="dk1"/>
                </a:solidFill>
                <a:latin typeface="Figtree"/>
                <a:ea typeface="Figtree"/>
                <a:cs typeface="Figtree"/>
                <a:sym typeface="Figtree"/>
              </a:rPr>
              <a:t>Reinforcement Learning with Human Feedback (RLHF)</a:t>
            </a:r>
            <a:endParaRPr sz="1700" b="1">
              <a:solidFill>
                <a:schemeClr val="dk1"/>
              </a:solidFill>
              <a:latin typeface="Figtree"/>
              <a:ea typeface="Figtree"/>
              <a:cs typeface="Figtree"/>
              <a:sym typeface="Figtree"/>
            </a:endParaRPr>
          </a:p>
          <a:p>
            <a:pPr marL="914400" lvl="1" indent="-336550" algn="l" rtl="0">
              <a:spcBef>
                <a:spcPts val="0"/>
              </a:spcBef>
              <a:spcAft>
                <a:spcPts val="0"/>
              </a:spcAft>
              <a:buClr>
                <a:schemeClr val="dk1"/>
              </a:buClr>
              <a:buSzPts val="1700"/>
              <a:buFont typeface="Figtree"/>
              <a:buChar char="○"/>
            </a:pPr>
            <a:r>
              <a:rPr lang="en" sz="1700">
                <a:solidFill>
                  <a:schemeClr val="dk1"/>
                </a:solidFill>
                <a:latin typeface="Figtree"/>
                <a:ea typeface="Figtree"/>
                <a:cs typeface="Figtree"/>
                <a:sym typeface="Figtree"/>
              </a:rPr>
              <a:t>Customized Learning</a:t>
            </a:r>
            <a:endParaRPr sz="1700">
              <a:solidFill>
                <a:schemeClr val="dk1"/>
              </a:solidFill>
              <a:latin typeface="Figtree"/>
              <a:ea typeface="Figtree"/>
              <a:cs typeface="Figtree"/>
              <a:sym typeface="Figtree"/>
            </a:endParaRPr>
          </a:p>
          <a:p>
            <a:pPr marL="914400" lvl="1" indent="-336550" algn="l" rtl="0">
              <a:spcBef>
                <a:spcPts val="0"/>
              </a:spcBef>
              <a:spcAft>
                <a:spcPts val="0"/>
              </a:spcAft>
              <a:buClr>
                <a:schemeClr val="dk1"/>
              </a:buClr>
              <a:buSzPts val="1700"/>
              <a:buFont typeface="Figtree"/>
              <a:buChar char="○"/>
            </a:pPr>
            <a:r>
              <a:rPr lang="en" sz="1700">
                <a:solidFill>
                  <a:schemeClr val="dk1"/>
                </a:solidFill>
                <a:latin typeface="Figtree"/>
                <a:ea typeface="Figtree"/>
                <a:cs typeface="Figtree"/>
                <a:sym typeface="Figtree"/>
              </a:rPr>
              <a:t>Active Student Participation</a:t>
            </a:r>
            <a:endParaRPr sz="1700">
              <a:solidFill>
                <a:schemeClr val="dk1"/>
              </a:solidFill>
              <a:latin typeface="Figtree"/>
              <a:ea typeface="Figtree"/>
              <a:cs typeface="Figtree"/>
              <a:sym typeface="Figtree"/>
            </a:endParaRPr>
          </a:p>
          <a:p>
            <a:pPr marL="914400" lvl="1" indent="-336550" algn="l" rtl="0">
              <a:spcBef>
                <a:spcPts val="0"/>
              </a:spcBef>
              <a:spcAft>
                <a:spcPts val="0"/>
              </a:spcAft>
              <a:buClr>
                <a:schemeClr val="dk1"/>
              </a:buClr>
              <a:buSzPts val="1700"/>
              <a:buFont typeface="Figtree"/>
              <a:buChar char="○"/>
            </a:pPr>
            <a:r>
              <a:rPr lang="en" sz="1700">
                <a:solidFill>
                  <a:schemeClr val="dk1"/>
                </a:solidFill>
                <a:latin typeface="Figtree"/>
                <a:ea typeface="Figtree"/>
                <a:cs typeface="Figtree"/>
                <a:sym typeface="Figtree"/>
              </a:rPr>
              <a:t>Curriculum Innovations</a:t>
            </a:r>
            <a:endParaRPr sz="1700">
              <a:solidFill>
                <a:schemeClr val="dk1"/>
              </a:solidFill>
              <a:latin typeface="Figtree"/>
              <a:ea typeface="Figtree"/>
              <a:cs typeface="Figtree"/>
              <a:sym typeface="Figtree"/>
            </a:endParaRPr>
          </a:p>
          <a:p>
            <a:pPr marL="914400" lvl="1" indent="-336550" algn="l" rtl="0">
              <a:spcBef>
                <a:spcPts val="0"/>
              </a:spcBef>
              <a:spcAft>
                <a:spcPts val="0"/>
              </a:spcAft>
              <a:buClr>
                <a:schemeClr val="dk1"/>
              </a:buClr>
              <a:buSzPts val="1700"/>
              <a:buFont typeface="Figtree"/>
              <a:buChar char="○"/>
            </a:pPr>
            <a:r>
              <a:rPr lang="en" sz="1700">
                <a:solidFill>
                  <a:schemeClr val="dk1"/>
                </a:solidFill>
                <a:latin typeface="Figtree"/>
                <a:ea typeface="Figtree"/>
                <a:cs typeface="Figtree"/>
                <a:sym typeface="Figtree"/>
              </a:rPr>
              <a:t>Supplemental materials</a:t>
            </a:r>
            <a:endParaRPr sz="1700">
              <a:solidFill>
                <a:schemeClr val="dk1"/>
              </a:solidFill>
              <a:latin typeface="Figtree"/>
              <a:ea typeface="Figtree"/>
              <a:cs typeface="Figtree"/>
              <a:sym typeface="Figtree"/>
            </a:endParaRPr>
          </a:p>
          <a:p>
            <a:pPr marL="914400" lvl="1" indent="-336550" algn="l" rtl="0">
              <a:spcBef>
                <a:spcPts val="0"/>
              </a:spcBef>
              <a:spcAft>
                <a:spcPts val="0"/>
              </a:spcAft>
              <a:buClr>
                <a:schemeClr val="dk1"/>
              </a:buClr>
              <a:buSzPts val="1700"/>
              <a:buFont typeface="Figtree"/>
              <a:buChar char="○"/>
            </a:pPr>
            <a:r>
              <a:rPr lang="en" sz="1700">
                <a:solidFill>
                  <a:schemeClr val="dk1"/>
                </a:solidFill>
                <a:latin typeface="Figtree"/>
                <a:ea typeface="Figtree"/>
                <a:cs typeface="Figtree"/>
                <a:sym typeface="Figtree"/>
              </a:rPr>
              <a:t>Open Pedagogy</a:t>
            </a:r>
            <a:endParaRPr sz="1700">
              <a:solidFill>
                <a:schemeClr val="dk1"/>
              </a:solidFill>
              <a:latin typeface="Figtree"/>
              <a:ea typeface="Figtree"/>
              <a:cs typeface="Figtree"/>
              <a:sym typeface="Figtree"/>
            </a:endParaRPr>
          </a:p>
          <a:p>
            <a:pPr marL="0" lvl="0" indent="0" algn="l" rtl="0">
              <a:spcBef>
                <a:spcPts val="0"/>
              </a:spcBef>
              <a:spcAft>
                <a:spcPts val="0"/>
              </a:spcAft>
              <a:buNone/>
            </a:pPr>
            <a:endParaRPr sz="1700">
              <a:solidFill>
                <a:schemeClr val="dk1"/>
              </a:solidFill>
              <a:latin typeface="Figtree"/>
              <a:ea typeface="Figtree"/>
              <a:cs typeface="Figtree"/>
              <a:sym typeface="Figtree"/>
            </a:endParaRPr>
          </a:p>
          <a:p>
            <a:pPr marL="0" lvl="0" indent="0" algn="ctr" rtl="0">
              <a:spcBef>
                <a:spcPts val="0"/>
              </a:spcBef>
              <a:spcAft>
                <a:spcPts val="0"/>
              </a:spcAft>
              <a:buNone/>
            </a:pPr>
            <a:r>
              <a:rPr lang="en" sz="1700" b="1">
                <a:solidFill>
                  <a:schemeClr val="dk1"/>
                </a:solidFill>
                <a:latin typeface="Figtree"/>
                <a:ea typeface="Figtree"/>
                <a:cs typeface="Figtree"/>
                <a:sym typeface="Figtree"/>
              </a:rPr>
              <a:t>AI enhances the 5 Cs of OER</a:t>
            </a:r>
            <a:r>
              <a:rPr lang="en" sz="1700">
                <a:solidFill>
                  <a:schemeClr val="dk1"/>
                </a:solidFill>
                <a:latin typeface="Figtree"/>
                <a:ea typeface="Figtree"/>
                <a:cs typeface="Figtree"/>
                <a:sym typeface="Figtree"/>
              </a:rPr>
              <a:t>- Create, Curate, Customize, Connect, and Collaborate by optimizing content creation, personalization, and global knowledge-sharing.</a:t>
            </a:r>
            <a:endParaRPr sz="1700">
              <a:solidFill>
                <a:schemeClr val="dk1"/>
              </a:solidFill>
              <a:latin typeface="Figtree"/>
              <a:ea typeface="Figtree"/>
              <a:cs typeface="Figtree"/>
              <a:sym typeface="Figtree"/>
            </a:endParaRPr>
          </a:p>
        </p:txBody>
      </p:sp>
      <p:pic>
        <p:nvPicPr>
          <p:cNvPr id="627" name="Google Shape;627;p66" descr="AI generated image of a robot standing in the middle of the library showing that knowledge is adbundant in the digital world."/>
          <p:cNvPicPr preferRelativeResize="0"/>
          <p:nvPr/>
        </p:nvPicPr>
        <p:blipFill rotWithShape="1">
          <a:blip r:embed="rId3">
            <a:alphaModFix/>
          </a:blip>
          <a:srcRect t="299"/>
          <a:stretch/>
        </p:blipFill>
        <p:spPr>
          <a:xfrm>
            <a:off x="5521199" y="988149"/>
            <a:ext cx="3331651" cy="3321600"/>
          </a:xfrm>
          <a:prstGeom prst="rect">
            <a:avLst/>
          </a:prstGeom>
          <a:noFill/>
          <a:ln>
            <a:noFill/>
          </a:ln>
        </p:spPr>
      </p:pic>
      <p:sp>
        <p:nvSpPr>
          <p:cNvPr id="626" name="Google Shape;626;p66"/>
          <p:cNvSpPr txBox="1"/>
          <p:nvPr/>
        </p:nvSpPr>
        <p:spPr>
          <a:xfrm>
            <a:off x="5646825" y="4340325"/>
            <a:ext cx="3155100" cy="4746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None/>
            </a:pPr>
            <a:r>
              <a:rPr lang="en" sz="1000" b="0" i="0" u="none" strike="noStrike" cap="none">
                <a:solidFill>
                  <a:schemeClr val="dk1"/>
                </a:solidFill>
                <a:latin typeface="Figtree"/>
                <a:ea typeface="Figtree"/>
                <a:cs typeface="Figtree"/>
                <a:sym typeface="Figtree"/>
              </a:rPr>
              <a:t>ChatGPT &amp; DALL·E. (2025). </a:t>
            </a:r>
            <a:r>
              <a:rPr lang="en" sz="1000" b="0" i="1" u="none" strike="noStrike" cap="none">
                <a:solidFill>
                  <a:schemeClr val="dk1"/>
                </a:solidFill>
                <a:latin typeface="Figtree"/>
                <a:ea typeface="Figtree"/>
                <a:cs typeface="Figtree"/>
                <a:sym typeface="Figtree"/>
              </a:rPr>
              <a:t>AI integration in Open Educational Resources for higher education [AI-generated image].</a:t>
            </a:r>
            <a:r>
              <a:rPr lang="en" sz="1000" b="0" i="0" u="none" strike="noStrike" cap="none">
                <a:solidFill>
                  <a:schemeClr val="dk1"/>
                </a:solidFill>
                <a:latin typeface="Figtree"/>
                <a:ea typeface="Figtree"/>
                <a:cs typeface="Figtree"/>
                <a:sym typeface="Figtree"/>
              </a:rPr>
              <a:t> OpenAI.</a:t>
            </a:r>
            <a:endParaRPr/>
          </a:p>
        </p:txBody>
      </p:sp>
      <p:grpSp>
        <p:nvGrpSpPr>
          <p:cNvPr id="628" name="Google Shape;628;p66">
            <a:extLst>
              <a:ext uri="{C183D7F6-B498-43B3-948B-1728B52AA6E4}">
                <adec:decorative xmlns:adec="http://schemas.microsoft.com/office/drawing/2017/decorative" val="1"/>
              </a:ext>
            </a:extLst>
          </p:cNvPr>
          <p:cNvGrpSpPr/>
          <p:nvPr/>
        </p:nvGrpSpPr>
        <p:grpSpPr>
          <a:xfrm>
            <a:off x="-3768" y="5053288"/>
            <a:ext cx="9155399" cy="92522"/>
            <a:chOff x="-5025" y="6737718"/>
            <a:chExt cx="12207200" cy="123363"/>
          </a:xfrm>
        </p:grpSpPr>
        <p:sp>
          <p:nvSpPr>
            <p:cNvPr id="629" name="Google Shape;629;p66"/>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0" name="Google Shape;630;p66"/>
            <p:cNvSpPr/>
            <p:nvPr/>
          </p:nvSpPr>
          <p:spPr>
            <a:xfrm rot="-5400000">
              <a:off x="9176406" y="3835311"/>
              <a:ext cx="123362" cy="5928176"/>
            </a:xfrm>
            <a:prstGeom prst="rect">
              <a:avLst/>
            </a:prstGeom>
            <a:gradFill>
              <a:gsLst>
                <a:gs pos="0">
                  <a:srgbClr val="5B9BD5">
                    <a:alpha val="0"/>
                  </a:srgbClr>
                </a:gs>
                <a:gs pos="19000">
                  <a:srgbClr val="5B9BD5">
                    <a:alpha val="0"/>
                  </a:srgbClr>
                </a:gs>
                <a:gs pos="100000">
                  <a:srgbClr val="9CC2E5"/>
                </a:gs>
              </a:gsLst>
              <a:lin ang="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36"/>
        <p:cNvGrpSpPr/>
        <p:nvPr/>
      </p:nvGrpSpPr>
      <p:grpSpPr>
        <a:xfrm>
          <a:off x="0" y="0"/>
          <a:ext cx="0" cy="0"/>
          <a:chOff x="0" y="0"/>
          <a:chExt cx="0" cy="0"/>
        </a:xfrm>
      </p:grpSpPr>
      <p:grpSp>
        <p:nvGrpSpPr>
          <p:cNvPr id="637" name="Google Shape;637;p67">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638" name="Google Shape;638;p67"/>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9" name="Google Shape;639;p67"/>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40" name="Google Shape;640;p67"/>
          <p:cNvSpPr txBox="1">
            <a:spLocks noGrp="1"/>
          </p:cNvSpPr>
          <p:nvPr>
            <p:ph type="title" idx="4294967295"/>
          </p:nvPr>
        </p:nvSpPr>
        <p:spPr>
          <a:xfrm>
            <a:off x="308475" y="75100"/>
            <a:ext cx="84375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3864"/>
                </a:solidFill>
                <a:effectLst/>
                <a:uLnTx/>
                <a:uFillTx/>
                <a:latin typeface="Figtree"/>
                <a:ea typeface="Figtree"/>
                <a:cs typeface="Figtree"/>
                <a:sym typeface="Figtree"/>
              </a:rPr>
              <a:t>AI and OER: Building</a:t>
            </a:r>
            <a:endParaRPr kumimoji="0" lang="en-US" sz="14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641" name="Google Shape;641;p67"/>
          <p:cNvSpPr txBox="1"/>
          <p:nvPr/>
        </p:nvSpPr>
        <p:spPr>
          <a:xfrm>
            <a:off x="269550" y="729050"/>
            <a:ext cx="4143300" cy="423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rgbClr val="1F3864"/>
                </a:solidFill>
                <a:latin typeface="Figtree"/>
                <a:ea typeface="Figtree"/>
                <a:cs typeface="Figtree"/>
                <a:sym typeface="Figtree"/>
              </a:rPr>
              <a:t>Content Creation &amp; Enhancement</a:t>
            </a:r>
            <a:endParaRPr sz="1300" b="1">
              <a:solidFill>
                <a:srgbClr val="1F3864"/>
              </a:solidFill>
              <a:latin typeface="Figtree"/>
              <a:ea typeface="Figtree"/>
              <a:cs typeface="Figtree"/>
              <a:sym typeface="Figtree"/>
            </a:endParaRPr>
          </a:p>
          <a:p>
            <a:pPr marL="457200" lvl="0" indent="-304800" algn="l" rtl="0">
              <a:lnSpc>
                <a:spcPct val="100000"/>
              </a:lnSpc>
              <a:spcBef>
                <a:spcPts val="4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Automated Content Generation </a:t>
            </a:r>
            <a:endParaRPr sz="1200">
              <a:solidFill>
                <a:schemeClr val="dk1"/>
              </a:solidFill>
              <a:latin typeface="Figtree"/>
              <a:ea typeface="Figtree"/>
              <a:cs typeface="Figtree"/>
              <a:sym typeface="Figtree"/>
            </a:endParaRPr>
          </a:p>
          <a:p>
            <a:pPr marL="457200" lvl="0" indent="-304800" algn="l" rtl="0">
              <a:lnSpc>
                <a:spcPct val="100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Text Simplification &amp; Adaptation</a:t>
            </a:r>
            <a:endParaRPr sz="1200">
              <a:solidFill>
                <a:schemeClr val="dk1"/>
              </a:solidFill>
              <a:latin typeface="Figtree"/>
              <a:ea typeface="Figtree"/>
              <a:cs typeface="Figtree"/>
              <a:sym typeface="Figtree"/>
            </a:endParaRPr>
          </a:p>
          <a:p>
            <a:pPr marL="457200" lvl="0" indent="-304800" algn="l" rtl="0">
              <a:lnSpc>
                <a:spcPct val="100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Interactive &amp; Engaging Content </a:t>
            </a:r>
            <a:endParaRPr sz="1200">
              <a:solidFill>
                <a:schemeClr val="dk1"/>
              </a:solidFill>
              <a:latin typeface="Figtree"/>
              <a:ea typeface="Figtree"/>
              <a:cs typeface="Figtree"/>
              <a:sym typeface="Figtree"/>
            </a:endParaRPr>
          </a:p>
          <a:p>
            <a:pPr marL="457200" lvl="0" indent="-304800" algn="l" rtl="0">
              <a:lnSpc>
                <a:spcPct val="100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Multimodal Content Development </a:t>
            </a:r>
            <a:endParaRPr sz="1200">
              <a:solidFill>
                <a:schemeClr val="dk1"/>
              </a:solidFill>
              <a:latin typeface="Figtree"/>
              <a:ea typeface="Figtree"/>
              <a:cs typeface="Figtree"/>
              <a:sym typeface="Figtree"/>
            </a:endParaRPr>
          </a:p>
          <a:p>
            <a:pPr marL="0" lvl="0" indent="0" algn="l" rtl="0">
              <a:lnSpc>
                <a:spcPct val="100000"/>
              </a:lnSpc>
              <a:spcBef>
                <a:spcPts val="400"/>
              </a:spcBef>
              <a:spcAft>
                <a:spcPts val="0"/>
              </a:spcAft>
              <a:buNone/>
            </a:pPr>
            <a:r>
              <a:rPr lang="en" sz="1300" b="1">
                <a:solidFill>
                  <a:srgbClr val="1F3864"/>
                </a:solidFill>
                <a:latin typeface="Figtree"/>
                <a:ea typeface="Figtree"/>
                <a:cs typeface="Figtree"/>
                <a:sym typeface="Figtree"/>
              </a:rPr>
              <a:t>Organization &amp; Curation</a:t>
            </a:r>
            <a:endParaRPr sz="1300" b="1">
              <a:solidFill>
                <a:srgbClr val="1F3864"/>
              </a:solidFill>
              <a:latin typeface="Figtree"/>
              <a:ea typeface="Figtree"/>
              <a:cs typeface="Figtree"/>
              <a:sym typeface="Figtree"/>
            </a:endParaRPr>
          </a:p>
          <a:p>
            <a:pPr marL="457200" lvl="0" indent="-304800" algn="l" rtl="0">
              <a:lnSpc>
                <a:spcPct val="100000"/>
              </a:lnSpc>
              <a:spcBef>
                <a:spcPts val="4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Auto-Tagging &amp; Metadata Generation </a:t>
            </a:r>
            <a:endParaRPr sz="1200">
              <a:solidFill>
                <a:schemeClr val="dk1"/>
              </a:solidFill>
              <a:latin typeface="Figtree"/>
              <a:ea typeface="Figtree"/>
              <a:cs typeface="Figtree"/>
              <a:sym typeface="Figtree"/>
            </a:endParaRPr>
          </a:p>
          <a:p>
            <a:pPr marL="457200" lvl="0" indent="-304800" algn="l" rtl="0">
              <a:lnSpc>
                <a:spcPct val="100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Version Control &amp; Updates </a:t>
            </a:r>
            <a:endParaRPr sz="1200">
              <a:solidFill>
                <a:schemeClr val="dk1"/>
              </a:solidFill>
              <a:latin typeface="Figtree"/>
              <a:ea typeface="Figtree"/>
              <a:cs typeface="Figtree"/>
              <a:sym typeface="Figtree"/>
            </a:endParaRPr>
          </a:p>
          <a:p>
            <a:pPr marL="0" lvl="0" indent="0" algn="l" rtl="0">
              <a:lnSpc>
                <a:spcPct val="100000"/>
              </a:lnSpc>
              <a:spcBef>
                <a:spcPts val="400"/>
              </a:spcBef>
              <a:spcAft>
                <a:spcPts val="0"/>
              </a:spcAft>
              <a:buNone/>
            </a:pPr>
            <a:r>
              <a:rPr lang="en" sz="1300" b="1">
                <a:solidFill>
                  <a:srgbClr val="1F3864"/>
                </a:solidFill>
                <a:latin typeface="Figtree"/>
                <a:ea typeface="Figtree"/>
                <a:cs typeface="Figtree"/>
                <a:sym typeface="Figtree"/>
              </a:rPr>
              <a:t>Assessment &amp; Feedback</a:t>
            </a:r>
            <a:endParaRPr sz="1300" b="1">
              <a:solidFill>
                <a:srgbClr val="1F3864"/>
              </a:solidFill>
              <a:latin typeface="Figtree"/>
              <a:ea typeface="Figtree"/>
              <a:cs typeface="Figtree"/>
              <a:sym typeface="Figtree"/>
            </a:endParaRPr>
          </a:p>
          <a:p>
            <a:pPr marL="457200" lvl="0" indent="-304800" algn="l" rtl="0">
              <a:lnSpc>
                <a:spcPct val="100000"/>
              </a:lnSpc>
              <a:spcBef>
                <a:spcPts val="4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Automated Quiz &amp; Test Generation </a:t>
            </a:r>
            <a:endParaRPr sz="1200">
              <a:solidFill>
                <a:schemeClr val="dk1"/>
              </a:solidFill>
              <a:latin typeface="Figtree"/>
              <a:ea typeface="Figtree"/>
              <a:cs typeface="Figtree"/>
              <a:sym typeface="Figtree"/>
            </a:endParaRPr>
          </a:p>
          <a:p>
            <a:pPr marL="457200" lvl="0" indent="-304800" algn="l" rtl="0">
              <a:lnSpc>
                <a:spcPct val="100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Instant Feedback &amp; Adaptive Assessments </a:t>
            </a:r>
            <a:endParaRPr sz="1200">
              <a:solidFill>
                <a:schemeClr val="dk1"/>
              </a:solidFill>
              <a:latin typeface="Figtree"/>
              <a:ea typeface="Figtree"/>
              <a:cs typeface="Figtree"/>
              <a:sym typeface="Figtree"/>
            </a:endParaRPr>
          </a:p>
          <a:p>
            <a:pPr marL="0" lvl="0" indent="0" algn="l" rtl="0">
              <a:lnSpc>
                <a:spcPct val="100000"/>
              </a:lnSpc>
              <a:spcBef>
                <a:spcPts val="400"/>
              </a:spcBef>
              <a:spcAft>
                <a:spcPts val="0"/>
              </a:spcAft>
              <a:buNone/>
            </a:pPr>
            <a:r>
              <a:rPr lang="en" sz="1300" b="1">
                <a:solidFill>
                  <a:srgbClr val="1F3864"/>
                </a:solidFill>
                <a:latin typeface="Figtree"/>
                <a:ea typeface="Figtree"/>
                <a:cs typeface="Figtree"/>
                <a:sym typeface="Figtree"/>
              </a:rPr>
              <a:t>Collaboration &amp; Community Engagement</a:t>
            </a:r>
            <a:endParaRPr sz="1300" b="1">
              <a:solidFill>
                <a:srgbClr val="1F3864"/>
              </a:solidFill>
              <a:latin typeface="Figtree"/>
              <a:ea typeface="Figtree"/>
              <a:cs typeface="Figtree"/>
              <a:sym typeface="Figtree"/>
            </a:endParaRPr>
          </a:p>
          <a:p>
            <a:pPr marL="457200" lvl="0" indent="-304800" algn="l" rtl="0">
              <a:spcBef>
                <a:spcPts val="4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AI-Powered Discussion Moderation </a:t>
            </a:r>
            <a:endParaRPr sz="1200">
              <a:solidFill>
                <a:schemeClr val="dk1"/>
              </a:solidFill>
              <a:latin typeface="Figtree"/>
              <a:ea typeface="Figtree"/>
              <a:cs typeface="Figtree"/>
              <a:sym typeface="Figtree"/>
            </a:endParaRPr>
          </a:p>
          <a:p>
            <a:pPr marL="457200" lvl="0" indent="-304800" algn="l" rtl="0">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Collaborative Content Creation </a:t>
            </a:r>
            <a:endParaRPr sz="1200">
              <a:solidFill>
                <a:schemeClr val="dk1"/>
              </a:solidFill>
              <a:latin typeface="Figtree"/>
              <a:ea typeface="Figtree"/>
              <a:cs typeface="Figtree"/>
              <a:sym typeface="Figtree"/>
            </a:endParaRPr>
          </a:p>
          <a:p>
            <a:pPr marL="457200" lvl="0" indent="-304800" algn="l" rtl="0">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Peer Review Automation</a:t>
            </a:r>
            <a:endParaRPr sz="1200">
              <a:solidFill>
                <a:schemeClr val="dk1"/>
              </a:solidFill>
              <a:latin typeface="Figtree"/>
              <a:ea typeface="Figtree"/>
              <a:cs typeface="Figtree"/>
              <a:sym typeface="Figtree"/>
            </a:endParaRPr>
          </a:p>
          <a:p>
            <a:pPr marL="0" lvl="0" indent="0" algn="l" rtl="0">
              <a:spcBef>
                <a:spcPts val="400"/>
              </a:spcBef>
              <a:spcAft>
                <a:spcPts val="0"/>
              </a:spcAft>
              <a:buNone/>
            </a:pPr>
            <a:r>
              <a:rPr lang="en" sz="1300" b="1">
                <a:solidFill>
                  <a:srgbClr val="1F3864"/>
                </a:solidFill>
                <a:latin typeface="Figtree"/>
                <a:ea typeface="Figtree"/>
                <a:cs typeface="Figtree"/>
                <a:sym typeface="Figtree"/>
              </a:rPr>
              <a:t>Sustainability &amp; Cost Efficiency</a:t>
            </a:r>
            <a:endParaRPr sz="1300" b="1">
              <a:solidFill>
                <a:srgbClr val="1F3864"/>
              </a:solidFill>
              <a:latin typeface="Figtree"/>
              <a:ea typeface="Figtree"/>
              <a:cs typeface="Figtree"/>
              <a:sym typeface="Figtree"/>
            </a:endParaRPr>
          </a:p>
          <a:p>
            <a:pPr marL="457200" lvl="0" indent="-304800" algn="l" rtl="0">
              <a:spcBef>
                <a:spcPts val="4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Reducing Development Time </a:t>
            </a:r>
            <a:endParaRPr sz="1200">
              <a:solidFill>
                <a:schemeClr val="dk1"/>
              </a:solidFill>
              <a:latin typeface="Figtree"/>
              <a:ea typeface="Figtree"/>
              <a:cs typeface="Figtree"/>
              <a:sym typeface="Figtree"/>
            </a:endParaRPr>
          </a:p>
          <a:p>
            <a:pPr marL="457200" lvl="0" indent="-304800" algn="l" rtl="0">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Lowering Costs </a:t>
            </a:r>
            <a:endParaRPr sz="1200">
              <a:solidFill>
                <a:schemeClr val="dk1"/>
              </a:solidFill>
              <a:latin typeface="Figtree"/>
              <a:ea typeface="Figtree"/>
              <a:cs typeface="Figtree"/>
              <a:sym typeface="Figtree"/>
            </a:endParaRPr>
          </a:p>
          <a:p>
            <a:pPr marL="457200" lvl="0" indent="-304800" algn="l" rtl="0">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Resource Optimization</a:t>
            </a:r>
            <a:endParaRPr sz="1200">
              <a:solidFill>
                <a:schemeClr val="dk1"/>
              </a:solidFill>
              <a:latin typeface="Figtree"/>
              <a:ea typeface="Figtree"/>
              <a:cs typeface="Figtree"/>
              <a:sym typeface="Figtree"/>
            </a:endParaRPr>
          </a:p>
        </p:txBody>
      </p:sp>
      <p:pic>
        <p:nvPicPr>
          <p:cNvPr id="642" name="Google Shape;642;p67" descr="AI generated image of what OER and pedagogy means when you insert the prompt into ChatGPT. The image shows people, robot, and cats verbally advocating for OER."/>
          <p:cNvPicPr preferRelativeResize="0"/>
          <p:nvPr/>
        </p:nvPicPr>
        <p:blipFill>
          <a:blip r:embed="rId3">
            <a:alphaModFix/>
          </a:blip>
          <a:stretch>
            <a:fillRect/>
          </a:stretch>
        </p:blipFill>
        <p:spPr>
          <a:xfrm>
            <a:off x="4645975" y="971550"/>
            <a:ext cx="3467000" cy="3026624"/>
          </a:xfrm>
          <a:prstGeom prst="rect">
            <a:avLst/>
          </a:prstGeom>
          <a:noFill/>
          <a:ln>
            <a:noFill/>
          </a:ln>
        </p:spPr>
      </p:pic>
      <p:sp>
        <p:nvSpPr>
          <p:cNvPr id="643" name="Google Shape;643;p67"/>
          <p:cNvSpPr txBox="1"/>
          <p:nvPr/>
        </p:nvSpPr>
        <p:spPr>
          <a:xfrm>
            <a:off x="4978125" y="3998175"/>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Figtree"/>
                <a:ea typeface="Figtree"/>
                <a:cs typeface="Figtree"/>
                <a:sym typeface="Figtree"/>
              </a:rPr>
              <a:t>ChatGPT &amp; DALL·E. (2025). </a:t>
            </a:r>
            <a:r>
              <a:rPr lang="en" sz="1000" i="1">
                <a:solidFill>
                  <a:schemeClr val="dk1"/>
                </a:solidFill>
                <a:latin typeface="Figtree"/>
                <a:ea typeface="Figtree"/>
                <a:cs typeface="Figtree"/>
                <a:sym typeface="Figtree"/>
              </a:rPr>
              <a:t>A funny comic Open Educational Resources (OER), pedagogy, and co-creation</a:t>
            </a:r>
            <a:r>
              <a:rPr lang="en" sz="1000">
                <a:solidFill>
                  <a:schemeClr val="dk1"/>
                </a:solidFill>
                <a:latin typeface="Figtree"/>
                <a:ea typeface="Figtree"/>
                <a:cs typeface="Figtree"/>
                <a:sym typeface="Figtree"/>
              </a:rPr>
              <a:t> [AI-generated image]. Open AI</a:t>
            </a:r>
            <a:endParaRPr sz="1200">
              <a:latin typeface="Figtree"/>
              <a:ea typeface="Figtree"/>
              <a:cs typeface="Figtree"/>
              <a:sym typeface="Figtre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47"/>
        <p:cNvGrpSpPr/>
        <p:nvPr/>
      </p:nvGrpSpPr>
      <p:grpSpPr>
        <a:xfrm>
          <a:off x="0" y="0"/>
          <a:ext cx="0" cy="0"/>
          <a:chOff x="0" y="0"/>
          <a:chExt cx="0" cy="0"/>
        </a:xfrm>
      </p:grpSpPr>
      <p:grpSp>
        <p:nvGrpSpPr>
          <p:cNvPr id="648" name="Google Shape;648;p68">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649" name="Google Shape;649;p68"/>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0" name="Google Shape;650;p68"/>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51" name="Google Shape;651;p68"/>
          <p:cNvSpPr txBox="1">
            <a:spLocks noGrp="1"/>
          </p:cNvSpPr>
          <p:nvPr>
            <p:ph type="title" idx="4294967295"/>
          </p:nvPr>
        </p:nvSpPr>
        <p:spPr>
          <a:xfrm>
            <a:off x="308475" y="101325"/>
            <a:ext cx="84375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3864"/>
                </a:solidFill>
                <a:effectLst/>
                <a:uLnTx/>
                <a:uFillTx/>
                <a:latin typeface="Figtree"/>
                <a:ea typeface="Figtree"/>
                <a:cs typeface="Figtree"/>
                <a:sym typeface="Figtree"/>
              </a:rPr>
              <a:t>AI and OER: Pedagogy</a:t>
            </a:r>
            <a:endParaRPr kumimoji="0" lang="en-US" sz="14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652" name="Google Shape;652;p68"/>
          <p:cNvSpPr txBox="1"/>
          <p:nvPr/>
        </p:nvSpPr>
        <p:spPr>
          <a:xfrm>
            <a:off x="446850" y="965800"/>
            <a:ext cx="5071500" cy="328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1F3864"/>
                </a:solidFill>
                <a:latin typeface="Figtree"/>
                <a:ea typeface="Figtree"/>
                <a:cs typeface="Figtree"/>
                <a:sym typeface="Figtree"/>
              </a:rPr>
              <a:t>Personalization &amp; Adaptive Learning</a:t>
            </a:r>
            <a:endParaRPr sz="1600" b="1">
              <a:solidFill>
                <a:srgbClr val="1F3864"/>
              </a:solidFill>
              <a:latin typeface="Figtree"/>
              <a:ea typeface="Figtree"/>
              <a:cs typeface="Figtree"/>
              <a:sym typeface="Figtree"/>
            </a:endParaRPr>
          </a:p>
          <a:p>
            <a:pPr marL="457200" lvl="0" indent="-317500" algn="l" rtl="0">
              <a:spcBef>
                <a:spcPts val="400"/>
              </a:spcBef>
              <a:spcAft>
                <a:spcPts val="0"/>
              </a:spcAft>
              <a:buClr>
                <a:schemeClr val="dk1"/>
              </a:buClr>
              <a:buSzPts val="1400"/>
              <a:buFont typeface="Figtree"/>
              <a:buChar char="●"/>
            </a:pPr>
            <a:r>
              <a:rPr lang="en">
                <a:solidFill>
                  <a:schemeClr val="dk1"/>
                </a:solidFill>
                <a:latin typeface="Figtree"/>
                <a:ea typeface="Figtree"/>
                <a:cs typeface="Figtree"/>
                <a:sym typeface="Figtree"/>
              </a:rPr>
              <a:t>AI Tutors &amp; Chatbots </a:t>
            </a:r>
            <a:endParaRPr>
              <a:solidFill>
                <a:schemeClr val="dk1"/>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Learning Analytics &amp; Insights </a:t>
            </a:r>
            <a:endParaRPr>
              <a:solidFill>
                <a:schemeClr val="dk1"/>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Adaptive Learning Pathways </a:t>
            </a:r>
            <a:endParaRPr>
              <a:solidFill>
                <a:schemeClr val="dk1"/>
              </a:solidFill>
              <a:latin typeface="Figtree"/>
              <a:ea typeface="Figtree"/>
              <a:cs typeface="Figtree"/>
              <a:sym typeface="Figtree"/>
            </a:endParaRPr>
          </a:p>
          <a:p>
            <a:pPr marL="457200" lvl="0" indent="0" algn="l" rtl="0">
              <a:spcBef>
                <a:spcPts val="0"/>
              </a:spcBef>
              <a:spcAft>
                <a:spcPts val="0"/>
              </a:spcAft>
              <a:buNone/>
            </a:pPr>
            <a:endParaRPr>
              <a:solidFill>
                <a:schemeClr val="dk1"/>
              </a:solidFill>
              <a:latin typeface="Figtree"/>
              <a:ea typeface="Figtree"/>
              <a:cs typeface="Figtree"/>
              <a:sym typeface="Figtree"/>
            </a:endParaRPr>
          </a:p>
          <a:p>
            <a:pPr marL="0" lvl="0" indent="0" algn="l" rtl="0">
              <a:spcBef>
                <a:spcPts val="0"/>
              </a:spcBef>
              <a:spcAft>
                <a:spcPts val="0"/>
              </a:spcAft>
              <a:buNone/>
            </a:pPr>
            <a:r>
              <a:rPr lang="en" sz="1600" b="1">
                <a:solidFill>
                  <a:srgbClr val="1F3864"/>
                </a:solidFill>
                <a:latin typeface="Figtree"/>
                <a:ea typeface="Figtree"/>
                <a:cs typeface="Figtree"/>
                <a:sym typeface="Figtree"/>
              </a:rPr>
              <a:t>Accessibility &amp; Inclusivity</a:t>
            </a:r>
            <a:endParaRPr sz="1600" b="1">
              <a:solidFill>
                <a:srgbClr val="1F3864"/>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Real-Time Translation &amp; Localization </a:t>
            </a:r>
            <a:endParaRPr>
              <a:solidFill>
                <a:schemeClr val="dk1"/>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Speech-to-Text &amp; Text-to-Speech </a:t>
            </a:r>
            <a:endParaRPr>
              <a:solidFill>
                <a:schemeClr val="dk1"/>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Alternative Format Generation </a:t>
            </a:r>
            <a:endParaRPr>
              <a:solidFill>
                <a:schemeClr val="dk1"/>
              </a:solidFill>
              <a:latin typeface="Figtree"/>
              <a:ea typeface="Figtree"/>
              <a:cs typeface="Figtree"/>
              <a:sym typeface="Figtree"/>
            </a:endParaRPr>
          </a:p>
          <a:p>
            <a:pPr marL="0" lvl="0" indent="0" algn="l" rtl="0">
              <a:spcBef>
                <a:spcPts val="400"/>
              </a:spcBef>
              <a:spcAft>
                <a:spcPts val="0"/>
              </a:spcAft>
              <a:buNone/>
            </a:pPr>
            <a:endParaRPr>
              <a:solidFill>
                <a:schemeClr val="dk1"/>
              </a:solidFill>
              <a:latin typeface="Figtree"/>
              <a:ea typeface="Figtree"/>
              <a:cs typeface="Figtree"/>
              <a:sym typeface="Figtree"/>
            </a:endParaRPr>
          </a:p>
          <a:p>
            <a:pPr marL="0" lvl="0" indent="0" algn="l" rtl="0">
              <a:spcBef>
                <a:spcPts val="400"/>
              </a:spcBef>
              <a:spcAft>
                <a:spcPts val="0"/>
              </a:spcAft>
              <a:buNone/>
            </a:pPr>
            <a:r>
              <a:rPr lang="en" sz="1600" b="1">
                <a:solidFill>
                  <a:srgbClr val="1F3864"/>
                </a:solidFill>
                <a:latin typeface="Figtree"/>
                <a:ea typeface="Figtree"/>
                <a:cs typeface="Figtree"/>
                <a:sym typeface="Figtree"/>
              </a:rPr>
              <a:t>Integration with Other Technologies</a:t>
            </a:r>
            <a:endParaRPr sz="1600" b="1">
              <a:solidFill>
                <a:srgbClr val="1F3864"/>
              </a:solidFill>
              <a:latin typeface="Figtree"/>
              <a:ea typeface="Figtree"/>
              <a:cs typeface="Figtree"/>
              <a:sym typeface="Figtree"/>
            </a:endParaRPr>
          </a:p>
          <a:p>
            <a:pPr marL="457200" lvl="0" indent="-317500" algn="l" rtl="0">
              <a:spcBef>
                <a:spcPts val="400"/>
              </a:spcBef>
              <a:spcAft>
                <a:spcPts val="0"/>
              </a:spcAft>
              <a:buClr>
                <a:schemeClr val="dk1"/>
              </a:buClr>
              <a:buSzPts val="1400"/>
              <a:buFont typeface="Figtree"/>
              <a:buChar char="●"/>
            </a:pPr>
            <a:r>
              <a:rPr lang="en">
                <a:solidFill>
                  <a:schemeClr val="dk1"/>
                </a:solidFill>
                <a:latin typeface="Figtree"/>
                <a:ea typeface="Figtree"/>
                <a:cs typeface="Figtree"/>
                <a:sym typeface="Figtree"/>
              </a:rPr>
              <a:t>AI in Augmented &amp; Virtual Reality (AR/VR) </a:t>
            </a:r>
            <a:endParaRPr>
              <a:solidFill>
                <a:schemeClr val="dk1"/>
              </a:solidFill>
              <a:latin typeface="Figtree"/>
              <a:ea typeface="Figtree"/>
              <a:cs typeface="Figtree"/>
              <a:sym typeface="Figtree"/>
            </a:endParaRPr>
          </a:p>
          <a:p>
            <a:pPr marL="457200" lvl="0" indent="-317500" algn="l" rtl="0">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Integration with Learning Management Systems (LMS) </a:t>
            </a:r>
            <a:endParaRPr>
              <a:solidFill>
                <a:schemeClr val="dk1"/>
              </a:solidFill>
              <a:latin typeface="Figtree"/>
              <a:ea typeface="Figtree"/>
              <a:cs typeface="Figtree"/>
              <a:sym typeface="Figtree"/>
            </a:endParaRPr>
          </a:p>
        </p:txBody>
      </p:sp>
      <p:pic>
        <p:nvPicPr>
          <p:cNvPr id="653" name="Google Shape;653;p68" descr="AI generated image of a robot in the middle of a open round table showing what a potential digital class could look like with the intersection of AI and OER."/>
          <p:cNvPicPr preferRelativeResize="0"/>
          <p:nvPr/>
        </p:nvPicPr>
        <p:blipFill>
          <a:blip r:embed="rId3">
            <a:alphaModFix/>
          </a:blip>
          <a:stretch>
            <a:fillRect/>
          </a:stretch>
        </p:blipFill>
        <p:spPr>
          <a:xfrm>
            <a:off x="5727300" y="1053875"/>
            <a:ext cx="2805975" cy="2805975"/>
          </a:xfrm>
          <a:prstGeom prst="rect">
            <a:avLst/>
          </a:prstGeom>
          <a:noFill/>
          <a:ln>
            <a:noFill/>
          </a:ln>
        </p:spPr>
      </p:pic>
      <p:sp>
        <p:nvSpPr>
          <p:cNvPr id="654" name="Google Shape;654;p68"/>
          <p:cNvSpPr txBox="1"/>
          <p:nvPr/>
        </p:nvSpPr>
        <p:spPr>
          <a:xfrm>
            <a:off x="5786974" y="3938400"/>
            <a:ext cx="2709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Figtree"/>
                <a:ea typeface="Figtree"/>
                <a:cs typeface="Figtree"/>
                <a:sym typeface="Figtree"/>
              </a:rPr>
              <a:t>ChatGPT &amp; DALL·E. (2025).  </a:t>
            </a:r>
            <a:r>
              <a:rPr lang="en" sz="1000" i="1">
                <a:solidFill>
                  <a:schemeClr val="dk1"/>
                </a:solidFill>
                <a:latin typeface="Figtree"/>
                <a:ea typeface="Figtree"/>
                <a:cs typeface="Figtree"/>
                <a:sym typeface="Figtree"/>
              </a:rPr>
              <a:t>A futuristic digital classroom illustrating the intersection of AI and OER</a:t>
            </a:r>
            <a:r>
              <a:rPr lang="en" sz="1000">
                <a:solidFill>
                  <a:schemeClr val="dk1"/>
                </a:solidFill>
                <a:latin typeface="Figtree"/>
                <a:ea typeface="Figtree"/>
                <a:cs typeface="Figtree"/>
                <a:sym typeface="Figtree"/>
              </a:rPr>
              <a:t> [AI-generated image]. Open AI</a:t>
            </a:r>
            <a:endParaRPr sz="1000">
              <a:latin typeface="Figtree"/>
              <a:ea typeface="Figtree"/>
              <a:cs typeface="Figtree"/>
              <a:sym typeface="Figtre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58"/>
        <p:cNvGrpSpPr/>
        <p:nvPr/>
      </p:nvGrpSpPr>
      <p:grpSpPr>
        <a:xfrm>
          <a:off x="0" y="0"/>
          <a:ext cx="0" cy="0"/>
          <a:chOff x="0" y="0"/>
          <a:chExt cx="0" cy="0"/>
        </a:xfrm>
      </p:grpSpPr>
      <p:sp>
        <p:nvSpPr>
          <p:cNvPr id="659" name="Google Shape;659;p69"/>
          <p:cNvSpPr txBox="1">
            <a:spLocks noGrp="1"/>
          </p:cNvSpPr>
          <p:nvPr>
            <p:ph type="title"/>
          </p:nvPr>
        </p:nvSpPr>
        <p:spPr>
          <a:xfrm>
            <a:off x="995225" y="90549"/>
            <a:ext cx="7886700" cy="819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sz="2800" b="1">
                <a:solidFill>
                  <a:srgbClr val="1F3864"/>
                </a:solidFill>
                <a:latin typeface="Figtree"/>
                <a:ea typeface="Figtree"/>
                <a:cs typeface="Figtree"/>
                <a:sym typeface="Figtree"/>
              </a:rPr>
              <a:t>Chat GTP and OER: AI Prompt Engineering</a:t>
            </a:r>
            <a:endParaRPr sz="2800" b="1">
              <a:solidFill>
                <a:srgbClr val="1F3864"/>
              </a:solidFill>
              <a:latin typeface="Figtree"/>
              <a:ea typeface="Figtree"/>
              <a:cs typeface="Figtree"/>
              <a:sym typeface="Figtree"/>
            </a:endParaRPr>
          </a:p>
        </p:txBody>
      </p:sp>
      <p:sp>
        <p:nvSpPr>
          <p:cNvPr id="660" name="Google Shape;660;p69"/>
          <p:cNvSpPr txBox="1">
            <a:spLocks noGrp="1"/>
          </p:cNvSpPr>
          <p:nvPr>
            <p:ph type="body" idx="1"/>
          </p:nvPr>
        </p:nvSpPr>
        <p:spPr>
          <a:xfrm>
            <a:off x="516625" y="1278150"/>
            <a:ext cx="4139700" cy="2796600"/>
          </a:xfrm>
          <a:prstGeom prst="rect">
            <a:avLst/>
          </a:prstGeom>
        </p:spPr>
        <p:txBody>
          <a:bodyPr spcFirstLastPara="1" wrap="square" lIns="91425" tIns="45700" rIns="91425" bIns="45700" anchor="t" anchorCtr="0">
            <a:normAutofit lnSpcReduction="10000"/>
          </a:bodyPr>
          <a:lstStyle/>
          <a:p>
            <a:pPr marL="457200" lvl="0" indent="-342900" algn="l" rtl="0">
              <a:lnSpc>
                <a:spcPct val="120000"/>
              </a:lnSpc>
              <a:spcBef>
                <a:spcPts val="800"/>
              </a:spcBef>
              <a:spcAft>
                <a:spcPts val="0"/>
              </a:spcAft>
              <a:buSzPts val="1800"/>
              <a:buFont typeface="Figtree"/>
              <a:buChar char="•"/>
            </a:pPr>
            <a:r>
              <a:rPr lang="en" sz="1800">
                <a:latin typeface="Figtree"/>
                <a:ea typeface="Figtree"/>
                <a:cs typeface="Figtree"/>
                <a:sym typeface="Figtree"/>
              </a:rPr>
              <a:t>Prepare 1</a:t>
            </a:r>
            <a:r>
              <a:rPr lang="en" sz="1800" baseline="30000">
                <a:latin typeface="Figtree"/>
                <a:ea typeface="Figtree"/>
                <a:cs typeface="Figtree"/>
                <a:sym typeface="Figtree"/>
              </a:rPr>
              <a:t>st</a:t>
            </a:r>
            <a:r>
              <a:rPr lang="en" sz="1800">
                <a:latin typeface="Figtree"/>
                <a:ea typeface="Figtree"/>
                <a:cs typeface="Figtree"/>
                <a:sym typeface="Figtree"/>
              </a:rPr>
              <a:t> drafts.</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Generate ideas.</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Modify tone.</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Write feedback.</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Create examples.</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Write exam questions, sample answers, book chapters, etc.</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Create rubrics</a:t>
            </a:r>
            <a:endParaRPr sz="1800">
              <a:latin typeface="Figtree"/>
              <a:ea typeface="Figtree"/>
              <a:cs typeface="Figtree"/>
              <a:sym typeface="Figtree"/>
            </a:endParaRPr>
          </a:p>
          <a:p>
            <a:pPr marL="457200" lvl="0" indent="-342900" algn="l" rtl="0">
              <a:lnSpc>
                <a:spcPct val="120000"/>
              </a:lnSpc>
              <a:spcBef>
                <a:spcPts val="0"/>
              </a:spcBef>
              <a:spcAft>
                <a:spcPts val="0"/>
              </a:spcAft>
              <a:buSzPts val="1800"/>
              <a:buFont typeface="Figtree"/>
              <a:buChar char="•"/>
            </a:pPr>
            <a:r>
              <a:rPr lang="en" sz="1800">
                <a:latin typeface="Figtree"/>
                <a:ea typeface="Figtree"/>
                <a:cs typeface="Figtree"/>
                <a:sym typeface="Figtree"/>
              </a:rPr>
              <a:t>Proof writing.</a:t>
            </a:r>
            <a:endParaRPr/>
          </a:p>
        </p:txBody>
      </p:sp>
      <p:pic>
        <p:nvPicPr>
          <p:cNvPr id="661" name="Google Shape;661;p69" descr="AI generated image of ChatGPT as a super powered robot trying to do everything at once and it is overloading with information."/>
          <p:cNvPicPr preferRelativeResize="0"/>
          <p:nvPr/>
        </p:nvPicPr>
        <p:blipFill>
          <a:blip r:embed="rId3">
            <a:alphaModFix/>
          </a:blip>
          <a:stretch>
            <a:fillRect/>
          </a:stretch>
        </p:blipFill>
        <p:spPr>
          <a:xfrm>
            <a:off x="4836625" y="869713"/>
            <a:ext cx="3404076" cy="3404076"/>
          </a:xfrm>
          <a:prstGeom prst="rect">
            <a:avLst/>
          </a:prstGeom>
          <a:noFill/>
          <a:ln>
            <a:noFill/>
          </a:ln>
        </p:spPr>
      </p:pic>
      <p:sp>
        <p:nvSpPr>
          <p:cNvPr id="662" name="Google Shape;662;p69"/>
          <p:cNvSpPr txBox="1"/>
          <p:nvPr/>
        </p:nvSpPr>
        <p:spPr>
          <a:xfrm>
            <a:off x="4886675" y="4273800"/>
            <a:ext cx="3440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Figtree"/>
                <a:ea typeface="Figtree"/>
                <a:cs typeface="Figtree"/>
                <a:sym typeface="Figtree"/>
              </a:rPr>
              <a:t>OpenAI. (2025). </a:t>
            </a:r>
            <a:r>
              <a:rPr lang="en" sz="1000" i="1">
                <a:solidFill>
                  <a:schemeClr val="dk1"/>
                </a:solidFill>
                <a:latin typeface="Figtree"/>
                <a:ea typeface="Figtree"/>
                <a:cs typeface="Figtree"/>
                <a:sym typeface="Figtree"/>
              </a:rPr>
              <a:t>A funny cartoon of ChatGPT as a super-powered robot trying to do everything at once</a:t>
            </a:r>
            <a:r>
              <a:rPr lang="en" sz="1000">
                <a:solidFill>
                  <a:schemeClr val="dk1"/>
                </a:solidFill>
                <a:latin typeface="Figtree"/>
                <a:ea typeface="Figtree"/>
                <a:cs typeface="Figtree"/>
                <a:sym typeface="Figtree"/>
              </a:rPr>
              <a:t> [AI-generated image]. DALL·E.</a:t>
            </a:r>
            <a:endParaRPr sz="1000">
              <a:latin typeface="Figtree"/>
              <a:ea typeface="Figtree"/>
              <a:cs typeface="Figtree"/>
              <a:sym typeface="Figtree"/>
            </a:endParaRPr>
          </a:p>
        </p:txBody>
      </p:sp>
      <p:sp>
        <p:nvSpPr>
          <p:cNvPr id="663" name="Google Shape;663;p69"/>
          <p:cNvSpPr txBox="1"/>
          <p:nvPr/>
        </p:nvSpPr>
        <p:spPr>
          <a:xfrm>
            <a:off x="182850" y="4720700"/>
            <a:ext cx="5283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222222"/>
                </a:solidFill>
                <a:latin typeface="Figtree"/>
                <a:ea typeface="Figtree"/>
                <a:cs typeface="Figtree"/>
                <a:sym typeface="Figtree"/>
              </a:rPr>
              <a:t>Modified from “The Intersection of OER and AI</a:t>
            </a:r>
            <a:r>
              <a:rPr lang="en" sz="1000">
                <a:solidFill>
                  <a:srgbClr val="070707"/>
                </a:solidFill>
                <a:latin typeface="Figtree"/>
                <a:ea typeface="Figtree"/>
                <a:cs typeface="Figtree"/>
                <a:sym typeface="Figtree"/>
              </a:rPr>
              <a:t>" by</a:t>
            </a:r>
            <a:r>
              <a:rPr lang="en" sz="1000">
                <a:solidFill>
                  <a:srgbClr val="070707"/>
                </a:solidFill>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 </a:t>
            </a:r>
            <a:r>
              <a:rPr lang="en" sz="1000" u="sng">
                <a:solidFill>
                  <a:schemeClr val="hlink"/>
                </a:solidFill>
                <a:latin typeface="Figtree"/>
                <a:ea typeface="Figtree"/>
                <a:cs typeface="Figtree"/>
                <a:sym typeface="Figtree"/>
                <a:hlinkClick r:id="rId4"/>
              </a:rPr>
              <a:t>ASCCC</a:t>
            </a:r>
            <a:r>
              <a:rPr lang="en" sz="1000">
                <a:solidFill>
                  <a:srgbClr val="070707"/>
                </a:solidFill>
                <a:latin typeface="Figtree"/>
                <a:ea typeface="Figtree"/>
                <a:cs typeface="Figtree"/>
                <a:sym typeface="Figtree"/>
              </a:rPr>
              <a:t> licensed under</a:t>
            </a:r>
            <a:r>
              <a:rPr lang="en" sz="1000">
                <a:solidFill>
                  <a:srgbClr val="070707"/>
                </a:solidFill>
                <a:uFill>
                  <a:noFill/>
                </a:uFill>
                <a:latin typeface="Figtree"/>
                <a:ea typeface="Figtree"/>
                <a:cs typeface="Figtree"/>
                <a:sym typeface="Figtree"/>
                <a:hlinkClick r:id="rId5">
                  <a:extLst>
                    <a:ext uri="{A12FA001-AC4F-418D-AE19-62706E023703}">
                      <ahyp:hlinkClr xmlns:ahyp="http://schemas.microsoft.com/office/drawing/2018/hyperlinkcolor" val="tx"/>
                    </a:ext>
                  </a:extLst>
                </a:hlinkClick>
              </a:rPr>
              <a:t> </a:t>
            </a:r>
            <a:r>
              <a:rPr lang="en" sz="1000" u="sng">
                <a:solidFill>
                  <a:schemeClr val="hlink"/>
                </a:solidFill>
                <a:latin typeface="Figtree"/>
                <a:ea typeface="Figtree"/>
                <a:cs typeface="Figtree"/>
                <a:sym typeface="Figtree"/>
                <a:hlinkClick r:id="rId5"/>
              </a:rPr>
              <a:t>CC BY 4.0</a:t>
            </a:r>
            <a:r>
              <a:rPr lang="en" sz="1000">
                <a:solidFill>
                  <a:srgbClr val="070707"/>
                </a:solidFill>
                <a:latin typeface="Figtree"/>
                <a:ea typeface="Figtree"/>
                <a:cs typeface="Figtree"/>
                <a:sym typeface="Figtree"/>
              </a:rPr>
              <a:t>.</a:t>
            </a:r>
            <a:endParaRPr sz="1000">
              <a:latin typeface="Figtree"/>
              <a:ea typeface="Figtree"/>
              <a:cs typeface="Figtree"/>
              <a:sym typeface="Figtre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67"/>
        <p:cNvGrpSpPr/>
        <p:nvPr/>
      </p:nvGrpSpPr>
      <p:grpSpPr>
        <a:xfrm>
          <a:off x="0" y="0"/>
          <a:ext cx="0" cy="0"/>
          <a:chOff x="0" y="0"/>
          <a:chExt cx="0" cy="0"/>
        </a:xfrm>
      </p:grpSpPr>
      <p:sp>
        <p:nvSpPr>
          <p:cNvPr id="668" name="Google Shape;668;p70"/>
          <p:cNvSpPr txBox="1">
            <a:spLocks noGrp="1"/>
          </p:cNvSpPr>
          <p:nvPr>
            <p:ph type="title"/>
          </p:nvPr>
        </p:nvSpPr>
        <p:spPr>
          <a:xfrm>
            <a:off x="628650" y="197075"/>
            <a:ext cx="7886700" cy="510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sz="2800" b="1">
                <a:solidFill>
                  <a:srgbClr val="1F3864"/>
                </a:solidFill>
                <a:latin typeface="Figtree"/>
                <a:ea typeface="Figtree"/>
                <a:cs typeface="Figtree"/>
                <a:sym typeface="Figtree"/>
              </a:rPr>
              <a:t>Gemini as an OER Search TOOL</a:t>
            </a:r>
            <a:endParaRPr sz="2800" b="1">
              <a:solidFill>
                <a:srgbClr val="1F3864"/>
              </a:solidFill>
              <a:latin typeface="Figtree"/>
              <a:ea typeface="Figtree"/>
              <a:cs typeface="Figtree"/>
              <a:sym typeface="Figtree"/>
            </a:endParaRPr>
          </a:p>
        </p:txBody>
      </p:sp>
      <p:pic>
        <p:nvPicPr>
          <p:cNvPr id="669" name="Google Shape;669;p70" descr="Screenshots of the tool &quot;Gemini&quot; used as an OER Search Tool. The screenshots show the reults of searching for &quot;ASCCC OERI&quot;."/>
          <p:cNvPicPr preferRelativeResize="0"/>
          <p:nvPr/>
        </p:nvPicPr>
        <p:blipFill>
          <a:blip r:embed="rId3">
            <a:alphaModFix/>
          </a:blip>
          <a:stretch>
            <a:fillRect/>
          </a:stretch>
        </p:blipFill>
        <p:spPr>
          <a:xfrm>
            <a:off x="241675" y="944925"/>
            <a:ext cx="4267501" cy="2936499"/>
          </a:xfrm>
          <a:prstGeom prst="rect">
            <a:avLst/>
          </a:prstGeom>
          <a:noFill/>
          <a:ln w="9525" cap="flat" cmpd="sng">
            <a:solidFill>
              <a:schemeClr val="dk2"/>
            </a:solidFill>
            <a:prstDash val="solid"/>
            <a:round/>
            <a:headEnd type="none" w="sm" len="sm"/>
            <a:tailEnd type="none" w="sm" len="sm"/>
          </a:ln>
        </p:spPr>
      </p:pic>
      <p:pic>
        <p:nvPicPr>
          <p:cNvPr id="670" name="Google Shape;670;p70" descr="Screenshots of the tool &quot;Gemini&quot; used as an OER Search Tool. The screenshots show the reults of searching for &quot;ASCCC OERI&quot;."/>
          <p:cNvPicPr preferRelativeResize="0"/>
          <p:nvPr/>
        </p:nvPicPr>
        <p:blipFill>
          <a:blip r:embed="rId4">
            <a:alphaModFix/>
          </a:blip>
          <a:stretch>
            <a:fillRect/>
          </a:stretch>
        </p:blipFill>
        <p:spPr>
          <a:xfrm>
            <a:off x="4604075" y="944925"/>
            <a:ext cx="4267199" cy="2936499"/>
          </a:xfrm>
          <a:prstGeom prst="rect">
            <a:avLst/>
          </a:prstGeom>
          <a:noFill/>
          <a:ln w="9525" cap="flat" cmpd="sng">
            <a:solidFill>
              <a:schemeClr val="dk2"/>
            </a:solidFill>
            <a:prstDash val="solid"/>
            <a:round/>
            <a:headEnd type="none" w="sm" len="sm"/>
            <a:tailEnd type="none" w="sm" len="sm"/>
          </a:ln>
        </p:spPr>
      </p:pic>
      <p:pic>
        <p:nvPicPr>
          <p:cNvPr id="671" name="Google Shape;671;p70" descr="Screenshots of the tool &quot;Gemini&quot; used as an OER Search Tool. The screenshots show the reults of searching for &quot;ASCCC OERI&quot;."/>
          <p:cNvPicPr preferRelativeResize="0"/>
          <p:nvPr/>
        </p:nvPicPr>
        <p:blipFill>
          <a:blip r:embed="rId5">
            <a:alphaModFix/>
          </a:blip>
          <a:stretch>
            <a:fillRect/>
          </a:stretch>
        </p:blipFill>
        <p:spPr>
          <a:xfrm>
            <a:off x="1391775" y="4028075"/>
            <a:ext cx="6586600" cy="978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75"/>
        <p:cNvGrpSpPr/>
        <p:nvPr/>
      </p:nvGrpSpPr>
      <p:grpSpPr>
        <a:xfrm>
          <a:off x="0" y="0"/>
          <a:ext cx="0" cy="0"/>
          <a:chOff x="0" y="0"/>
          <a:chExt cx="0" cy="0"/>
        </a:xfrm>
      </p:grpSpPr>
      <p:sp>
        <p:nvSpPr>
          <p:cNvPr id="676" name="Google Shape;676;p71"/>
          <p:cNvSpPr txBox="1">
            <a:spLocks noGrp="1"/>
          </p:cNvSpPr>
          <p:nvPr>
            <p:ph type="title"/>
          </p:nvPr>
        </p:nvSpPr>
        <p:spPr>
          <a:xfrm>
            <a:off x="857250" y="171868"/>
            <a:ext cx="7429499" cy="1238275"/>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Clr>
                <a:srgbClr val="002060"/>
              </a:buClr>
              <a:buSzPts val="3300"/>
              <a:buFont typeface="Figtree"/>
              <a:buNone/>
            </a:pPr>
            <a:r>
              <a:rPr lang="en" sz="2800" b="1" dirty="0">
                <a:solidFill>
                  <a:srgbClr val="1F3864"/>
                </a:solidFill>
                <a:latin typeface="Figtree"/>
                <a:ea typeface="Figtree"/>
                <a:cs typeface="Figtree"/>
                <a:sym typeface="Figtree"/>
              </a:rPr>
              <a:t>ChatGPT:</a:t>
            </a:r>
            <a:br>
              <a:rPr lang="en" sz="2800" b="1" dirty="0">
                <a:solidFill>
                  <a:srgbClr val="1F3864"/>
                </a:solidFill>
                <a:latin typeface="Figtree"/>
                <a:ea typeface="Figtree"/>
                <a:cs typeface="Figtree"/>
                <a:sym typeface="Figtree"/>
              </a:rPr>
            </a:br>
            <a:r>
              <a:rPr lang="en" sz="2800" b="1" dirty="0">
                <a:solidFill>
                  <a:srgbClr val="1F3864"/>
                </a:solidFill>
                <a:latin typeface="Figtree"/>
                <a:ea typeface="Figtree"/>
                <a:cs typeface="Figtree"/>
                <a:sym typeface="Figtree"/>
              </a:rPr>
              <a:t>LaTeX Coding and solutions in Organic Chemistry and Calculus</a:t>
            </a:r>
            <a:endParaRPr b="1" dirty="0">
              <a:solidFill>
                <a:srgbClr val="1F3864"/>
              </a:solidFill>
              <a:latin typeface="Figtree"/>
              <a:ea typeface="Figtree"/>
              <a:cs typeface="Figtree"/>
              <a:sym typeface="Figtree"/>
            </a:endParaRPr>
          </a:p>
        </p:txBody>
      </p:sp>
      <p:pic>
        <p:nvPicPr>
          <p:cNvPr id="678" name="Google Shape;678;p71" descr="ChatGPT: LaTeX Coding and solutions in Organic Chemistry and Calculus"/>
          <p:cNvPicPr preferRelativeResize="0"/>
          <p:nvPr/>
        </p:nvPicPr>
        <p:blipFill rotWithShape="1">
          <a:blip r:embed="rId3">
            <a:alphaModFix/>
          </a:blip>
          <a:srcRect/>
          <a:stretch/>
        </p:blipFill>
        <p:spPr>
          <a:xfrm>
            <a:off x="238700" y="1605550"/>
            <a:ext cx="4241275" cy="2912601"/>
          </a:xfrm>
          <a:prstGeom prst="rect">
            <a:avLst/>
          </a:prstGeom>
          <a:noFill/>
          <a:ln w="12700" cap="flat" cmpd="sng">
            <a:solidFill>
              <a:schemeClr val="dk1"/>
            </a:solidFill>
            <a:prstDash val="solid"/>
            <a:round/>
            <a:headEnd type="none" w="sm" len="sm"/>
            <a:tailEnd type="none" w="sm" len="sm"/>
          </a:ln>
        </p:spPr>
      </p:pic>
      <p:pic>
        <p:nvPicPr>
          <p:cNvPr id="677" name="Google Shape;677;p71" descr="A screenshot of a cell phone"/>
          <p:cNvPicPr preferRelativeResize="0"/>
          <p:nvPr/>
        </p:nvPicPr>
        <p:blipFill rotWithShape="1">
          <a:blip r:embed="rId4">
            <a:alphaModFix/>
          </a:blip>
          <a:srcRect l="-394" t="256" r="264" b="-9"/>
          <a:stretch/>
        </p:blipFill>
        <p:spPr>
          <a:xfrm>
            <a:off x="4656375" y="1605550"/>
            <a:ext cx="4306024" cy="291260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82"/>
        <p:cNvGrpSpPr/>
        <p:nvPr/>
      </p:nvGrpSpPr>
      <p:grpSpPr>
        <a:xfrm>
          <a:off x="0" y="0"/>
          <a:ext cx="0" cy="0"/>
          <a:chOff x="0" y="0"/>
          <a:chExt cx="0" cy="0"/>
        </a:xfrm>
      </p:grpSpPr>
      <p:sp>
        <p:nvSpPr>
          <p:cNvPr id="683" name="Google Shape;683;p72"/>
          <p:cNvSpPr txBox="1">
            <a:spLocks noGrp="1"/>
          </p:cNvSpPr>
          <p:nvPr>
            <p:ph type="title"/>
          </p:nvPr>
        </p:nvSpPr>
        <p:spPr>
          <a:xfrm>
            <a:off x="660100" y="152226"/>
            <a:ext cx="8106900" cy="780300"/>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Clr>
                <a:srgbClr val="002060"/>
              </a:buClr>
              <a:buSzPts val="3300"/>
              <a:buFont typeface="Figtree"/>
              <a:buNone/>
            </a:pPr>
            <a:r>
              <a:rPr lang="en" sz="2800" b="1">
                <a:solidFill>
                  <a:srgbClr val="1F3864"/>
                </a:solidFill>
                <a:latin typeface="Figtree"/>
                <a:ea typeface="Figtree"/>
                <a:cs typeface="Figtree"/>
                <a:sym typeface="Figtree"/>
              </a:rPr>
              <a:t>Alt text and attributions for Kinesiology and Biology</a:t>
            </a:r>
            <a:endParaRPr sz="2800" b="1">
              <a:solidFill>
                <a:srgbClr val="1F3864"/>
              </a:solidFill>
              <a:latin typeface="Figtree"/>
              <a:ea typeface="Figtree"/>
              <a:cs typeface="Figtree"/>
              <a:sym typeface="Figtree"/>
            </a:endParaRPr>
          </a:p>
        </p:txBody>
      </p:sp>
      <p:pic>
        <p:nvPicPr>
          <p:cNvPr id="684" name="Google Shape;684;p72" descr="A diagram of a skeleton"/>
          <p:cNvPicPr preferRelativeResize="0"/>
          <p:nvPr/>
        </p:nvPicPr>
        <p:blipFill rotWithShape="1">
          <a:blip r:embed="rId3">
            <a:alphaModFix/>
          </a:blip>
          <a:srcRect l="12052" r="9535"/>
          <a:stretch/>
        </p:blipFill>
        <p:spPr>
          <a:xfrm>
            <a:off x="260441" y="1918980"/>
            <a:ext cx="3092027" cy="2951877"/>
          </a:xfrm>
          <a:prstGeom prst="rect">
            <a:avLst/>
          </a:prstGeom>
          <a:noFill/>
          <a:ln w="9525" cap="flat" cmpd="sng">
            <a:solidFill>
              <a:schemeClr val="dk1"/>
            </a:solidFill>
            <a:prstDash val="solid"/>
            <a:round/>
            <a:headEnd type="none" w="sm" len="sm"/>
            <a:tailEnd type="none" w="sm" len="sm"/>
          </a:ln>
        </p:spPr>
      </p:pic>
      <p:pic>
        <p:nvPicPr>
          <p:cNvPr id="685" name="Google Shape;685;p72" descr="A microscope with text on it"/>
          <p:cNvPicPr preferRelativeResize="0"/>
          <p:nvPr/>
        </p:nvPicPr>
        <p:blipFill rotWithShape="1">
          <a:blip r:embed="rId4">
            <a:alphaModFix/>
          </a:blip>
          <a:srcRect l="8472" t="1427" r="8446"/>
          <a:stretch/>
        </p:blipFill>
        <p:spPr>
          <a:xfrm>
            <a:off x="2902250" y="1465286"/>
            <a:ext cx="3339503" cy="2506212"/>
          </a:xfrm>
          <a:prstGeom prst="rect">
            <a:avLst/>
          </a:prstGeom>
          <a:noFill/>
          <a:ln w="9525" cap="flat" cmpd="sng">
            <a:solidFill>
              <a:schemeClr val="dk1"/>
            </a:solidFill>
            <a:prstDash val="solid"/>
            <a:round/>
            <a:headEnd type="none" w="sm" len="sm"/>
            <a:tailEnd type="none" w="sm" len="sm"/>
          </a:ln>
        </p:spPr>
      </p:pic>
      <p:pic>
        <p:nvPicPr>
          <p:cNvPr id="686" name="Google Shape;686;p72" descr="Examples of alternative text for images in a Kinesiology and Biology OER book on LibreTexts"/>
          <p:cNvPicPr preferRelativeResize="0"/>
          <p:nvPr/>
        </p:nvPicPr>
        <p:blipFill rotWithShape="1">
          <a:blip r:embed="rId5">
            <a:alphaModFix/>
          </a:blip>
          <a:srcRect/>
          <a:stretch/>
        </p:blipFill>
        <p:spPr>
          <a:xfrm>
            <a:off x="5791534" y="810987"/>
            <a:ext cx="3051181" cy="213859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90"/>
        <p:cNvGrpSpPr/>
        <p:nvPr/>
      </p:nvGrpSpPr>
      <p:grpSpPr>
        <a:xfrm>
          <a:off x="0" y="0"/>
          <a:ext cx="0" cy="0"/>
          <a:chOff x="0" y="0"/>
          <a:chExt cx="0" cy="0"/>
        </a:xfrm>
      </p:grpSpPr>
      <p:sp>
        <p:nvSpPr>
          <p:cNvPr id="692" name="Google Shape;692;p73"/>
          <p:cNvSpPr txBox="1">
            <a:spLocks noGrp="1"/>
          </p:cNvSpPr>
          <p:nvPr>
            <p:ph type="title"/>
          </p:nvPr>
        </p:nvSpPr>
        <p:spPr>
          <a:xfrm>
            <a:off x="628650" y="116001"/>
            <a:ext cx="7886700" cy="520813"/>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Clr>
                <a:srgbClr val="002060"/>
              </a:buClr>
              <a:buSzPts val="3300"/>
              <a:buFont typeface="Figtree"/>
              <a:buNone/>
            </a:pPr>
            <a:r>
              <a:rPr lang="en" sz="2800" b="1" dirty="0">
                <a:solidFill>
                  <a:srgbClr val="002060"/>
                </a:solidFill>
                <a:latin typeface="Figtree"/>
                <a:ea typeface="Figtree"/>
                <a:cs typeface="Figtree"/>
                <a:sym typeface="Figtree"/>
              </a:rPr>
              <a:t>Notebook LM for Study Guides, Quizzes…</a:t>
            </a:r>
            <a:endParaRPr sz="2800" b="1" dirty="0">
              <a:solidFill>
                <a:srgbClr val="002060"/>
              </a:solidFill>
              <a:latin typeface="Figtree"/>
              <a:ea typeface="Figtree"/>
              <a:cs typeface="Figtree"/>
              <a:sym typeface="Figtree"/>
            </a:endParaRPr>
          </a:p>
        </p:txBody>
      </p:sp>
      <p:pic>
        <p:nvPicPr>
          <p:cNvPr id="693" name="Google Shape;693;p73" descr="Screenshots of the app - Notebook LM for Study Guides, Quizzes…"/>
          <p:cNvPicPr preferRelativeResize="0"/>
          <p:nvPr/>
        </p:nvPicPr>
        <p:blipFill rotWithShape="1">
          <a:blip r:embed="rId3">
            <a:alphaModFix/>
          </a:blip>
          <a:srcRect/>
          <a:stretch/>
        </p:blipFill>
        <p:spPr>
          <a:xfrm>
            <a:off x="778999" y="732977"/>
            <a:ext cx="3543300" cy="2211607"/>
          </a:xfrm>
          <a:prstGeom prst="rect">
            <a:avLst/>
          </a:prstGeom>
          <a:noFill/>
          <a:ln w="9525" cap="flat" cmpd="sng">
            <a:solidFill>
              <a:schemeClr val="dk1"/>
            </a:solidFill>
            <a:prstDash val="solid"/>
            <a:round/>
            <a:headEnd type="none" w="sm" len="sm"/>
            <a:tailEnd type="none" w="sm" len="sm"/>
          </a:ln>
        </p:spPr>
      </p:pic>
      <p:pic>
        <p:nvPicPr>
          <p:cNvPr id="691" name="Google Shape;691;p73" descr="Screenshots of the app - Notebook LM for Study Guides, Quizzes…"/>
          <p:cNvPicPr preferRelativeResize="0"/>
          <p:nvPr/>
        </p:nvPicPr>
        <p:blipFill rotWithShape="1">
          <a:blip r:embed="rId4">
            <a:alphaModFix/>
          </a:blip>
          <a:srcRect/>
          <a:stretch/>
        </p:blipFill>
        <p:spPr>
          <a:xfrm>
            <a:off x="4533900" y="732977"/>
            <a:ext cx="4093324" cy="2287809"/>
          </a:xfrm>
          <a:prstGeom prst="rect">
            <a:avLst/>
          </a:prstGeom>
          <a:noFill/>
          <a:ln w="9525" cap="flat" cmpd="sng">
            <a:solidFill>
              <a:schemeClr val="dk1"/>
            </a:solidFill>
            <a:prstDash val="solid"/>
            <a:round/>
            <a:headEnd type="none" w="sm" len="sm"/>
            <a:tailEnd type="none" w="sm" len="sm"/>
          </a:ln>
        </p:spPr>
      </p:pic>
      <p:pic>
        <p:nvPicPr>
          <p:cNvPr id="694" name="Google Shape;694;p73" descr="Screenshots of the app - Notebook LM for Study Guides, Quizzes…"/>
          <p:cNvPicPr preferRelativeResize="0"/>
          <p:nvPr/>
        </p:nvPicPr>
        <p:blipFill rotWithShape="1">
          <a:blip r:embed="rId5">
            <a:alphaModFix/>
          </a:blip>
          <a:srcRect/>
          <a:stretch/>
        </p:blipFill>
        <p:spPr>
          <a:xfrm>
            <a:off x="2762250" y="2815892"/>
            <a:ext cx="3543300" cy="221160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98"/>
        <p:cNvGrpSpPr/>
        <p:nvPr/>
      </p:nvGrpSpPr>
      <p:grpSpPr>
        <a:xfrm>
          <a:off x="0" y="0"/>
          <a:ext cx="0" cy="0"/>
          <a:chOff x="0" y="0"/>
          <a:chExt cx="0" cy="0"/>
        </a:xfrm>
      </p:grpSpPr>
      <p:sp>
        <p:nvSpPr>
          <p:cNvPr id="699" name="Google Shape;699;p74"/>
          <p:cNvSpPr txBox="1">
            <a:spLocks noGrp="1"/>
          </p:cNvSpPr>
          <p:nvPr>
            <p:ph type="title"/>
          </p:nvPr>
        </p:nvSpPr>
        <p:spPr>
          <a:xfrm>
            <a:off x="311700" y="222925"/>
            <a:ext cx="8520600" cy="523804"/>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rgbClr val="002060"/>
              </a:buClr>
              <a:buSzPts val="3500"/>
              <a:buFont typeface="Figtree"/>
              <a:buNone/>
            </a:pPr>
            <a:r>
              <a:rPr lang="en" sz="2800" b="1">
                <a:solidFill>
                  <a:srgbClr val="1F3864"/>
                </a:solidFill>
                <a:latin typeface="Figtree"/>
                <a:ea typeface="Figtree"/>
                <a:cs typeface="Figtree"/>
                <a:sym typeface="Figtree"/>
              </a:rPr>
              <a:t>Copilot for OER Project Management</a:t>
            </a:r>
            <a:endParaRPr sz="2800" b="1">
              <a:solidFill>
                <a:srgbClr val="1F3864"/>
              </a:solidFill>
              <a:latin typeface="Figtree"/>
              <a:ea typeface="Figtree"/>
              <a:cs typeface="Figtree"/>
              <a:sym typeface="Figtree"/>
            </a:endParaRPr>
          </a:p>
        </p:txBody>
      </p:sp>
      <p:sp>
        <p:nvSpPr>
          <p:cNvPr id="700" name="Google Shape;700;p74"/>
          <p:cNvSpPr txBox="1">
            <a:spLocks noGrp="1"/>
          </p:cNvSpPr>
          <p:nvPr>
            <p:ph type="body" idx="1"/>
          </p:nvPr>
        </p:nvSpPr>
        <p:spPr>
          <a:xfrm>
            <a:off x="366130" y="1359303"/>
            <a:ext cx="3722914" cy="3120168"/>
          </a:xfrm>
          <a:prstGeom prst="rect">
            <a:avLst/>
          </a:prstGeom>
          <a:noFill/>
          <a:ln>
            <a:noFill/>
          </a:ln>
        </p:spPr>
        <p:txBody>
          <a:bodyPr spcFirstLastPara="1" wrap="square" lIns="91425" tIns="91425" rIns="91425" bIns="91425" anchor="ctr" anchorCtr="0">
            <a:noAutofit/>
          </a:bodyPr>
          <a:lstStyle/>
          <a:p>
            <a:pPr marL="342900" lvl="0" indent="-342900" algn="l" rtl="0">
              <a:lnSpc>
                <a:spcPct val="150000"/>
              </a:lnSpc>
              <a:spcBef>
                <a:spcPts val="0"/>
              </a:spcBef>
              <a:spcAft>
                <a:spcPts val="0"/>
              </a:spcAft>
              <a:buClr>
                <a:schemeClr val="dk1"/>
              </a:buClr>
              <a:buSzPts val="1400"/>
              <a:buChar char="●"/>
            </a:pPr>
            <a:r>
              <a:rPr lang="en">
                <a:latin typeface="Figtree"/>
                <a:ea typeface="Figtree"/>
                <a:cs typeface="Figtree"/>
                <a:sym typeface="Figtree"/>
              </a:rPr>
              <a:t>Grant Writing</a:t>
            </a:r>
            <a:endParaRPr/>
          </a:p>
          <a:p>
            <a:pPr marL="342900" lvl="0" indent="-342900" algn="l" rtl="0">
              <a:lnSpc>
                <a:spcPct val="150000"/>
              </a:lnSpc>
              <a:spcBef>
                <a:spcPts val="0"/>
              </a:spcBef>
              <a:spcAft>
                <a:spcPts val="0"/>
              </a:spcAft>
              <a:buClr>
                <a:schemeClr val="dk1"/>
              </a:buClr>
              <a:buSzPts val="1400"/>
              <a:buChar char="●"/>
            </a:pPr>
            <a:r>
              <a:rPr lang="en">
                <a:latin typeface="Figtree"/>
                <a:ea typeface="Figtree"/>
                <a:cs typeface="Figtree"/>
                <a:sym typeface="Figtree"/>
              </a:rPr>
              <a:t>Data Crunching </a:t>
            </a:r>
            <a:endParaRPr/>
          </a:p>
          <a:p>
            <a:pPr marL="342900" lvl="0" indent="-342900" algn="l" rtl="0">
              <a:lnSpc>
                <a:spcPct val="150000"/>
              </a:lnSpc>
              <a:spcBef>
                <a:spcPts val="0"/>
              </a:spcBef>
              <a:spcAft>
                <a:spcPts val="0"/>
              </a:spcAft>
              <a:buClr>
                <a:schemeClr val="dk1"/>
              </a:buClr>
              <a:buSzPts val="1400"/>
              <a:buChar char="●"/>
            </a:pPr>
            <a:r>
              <a:rPr lang="en">
                <a:latin typeface="Figtree"/>
                <a:ea typeface="Figtree"/>
                <a:cs typeface="Figtree"/>
                <a:sym typeface="Figtree"/>
              </a:rPr>
              <a:t>Templates, Style Sheets, Training Resources</a:t>
            </a:r>
            <a:endParaRPr/>
          </a:p>
          <a:p>
            <a:pPr marL="342900" lvl="0" indent="-342900" algn="l" rtl="0">
              <a:lnSpc>
                <a:spcPct val="150000"/>
              </a:lnSpc>
              <a:spcBef>
                <a:spcPts val="0"/>
              </a:spcBef>
              <a:spcAft>
                <a:spcPts val="0"/>
              </a:spcAft>
              <a:buClr>
                <a:schemeClr val="dk1"/>
              </a:buClr>
              <a:buSzPts val="1400"/>
              <a:buChar char="●"/>
            </a:pPr>
            <a:r>
              <a:rPr lang="en">
                <a:latin typeface="Figtree"/>
                <a:ea typeface="Figtree"/>
                <a:cs typeface="Figtree"/>
                <a:sym typeface="Figtree"/>
              </a:rPr>
              <a:t>Meeting Minutes</a:t>
            </a:r>
            <a:endParaRPr/>
          </a:p>
          <a:p>
            <a:pPr marL="342900" lvl="0" indent="-342900" algn="l" rtl="0">
              <a:lnSpc>
                <a:spcPct val="150000"/>
              </a:lnSpc>
              <a:spcBef>
                <a:spcPts val="0"/>
              </a:spcBef>
              <a:spcAft>
                <a:spcPts val="0"/>
              </a:spcAft>
              <a:buClr>
                <a:schemeClr val="dk1"/>
              </a:buClr>
              <a:buSzPts val="1400"/>
              <a:buChar char="●"/>
            </a:pPr>
            <a:r>
              <a:rPr lang="en">
                <a:latin typeface="Figtree"/>
                <a:ea typeface="Figtree"/>
                <a:cs typeface="Figtree"/>
                <a:sym typeface="Figtree"/>
              </a:rPr>
              <a:t>Project Tracking</a:t>
            </a:r>
            <a:endParaRPr/>
          </a:p>
          <a:p>
            <a:pPr marL="342900" lvl="0" indent="-254000" algn="l" rtl="0">
              <a:lnSpc>
                <a:spcPct val="90000"/>
              </a:lnSpc>
              <a:spcBef>
                <a:spcPts val="0"/>
              </a:spcBef>
              <a:spcAft>
                <a:spcPts val="0"/>
              </a:spcAft>
              <a:buClr>
                <a:schemeClr val="dk1"/>
              </a:buClr>
              <a:buSzPts val="1400"/>
              <a:buNone/>
            </a:pPr>
            <a:endParaRPr>
              <a:latin typeface="Figtree"/>
              <a:ea typeface="Figtree"/>
              <a:cs typeface="Figtree"/>
              <a:sym typeface="Figtree"/>
            </a:endParaRPr>
          </a:p>
        </p:txBody>
      </p:sp>
      <p:pic>
        <p:nvPicPr>
          <p:cNvPr id="702" name="Google Shape;702;p74" descr="Image of how to load images into LibreTexts ADAPT."/>
          <p:cNvPicPr preferRelativeResize="0"/>
          <p:nvPr/>
        </p:nvPicPr>
        <p:blipFill rotWithShape="1">
          <a:blip r:embed="rId3">
            <a:alphaModFix/>
          </a:blip>
          <a:srcRect l="6486" t="2434" r="4196"/>
          <a:stretch/>
        </p:blipFill>
        <p:spPr>
          <a:xfrm>
            <a:off x="4838430" y="1550479"/>
            <a:ext cx="2601686" cy="1817238"/>
          </a:xfrm>
          <a:prstGeom prst="rect">
            <a:avLst/>
          </a:prstGeom>
          <a:noFill/>
          <a:ln w="9525" cap="flat" cmpd="sng">
            <a:solidFill>
              <a:schemeClr val="dk1"/>
            </a:solidFill>
            <a:prstDash val="solid"/>
            <a:round/>
            <a:headEnd type="none" w="sm" len="sm"/>
            <a:tailEnd type="none" w="sm" len="sm"/>
          </a:ln>
        </p:spPr>
      </p:pic>
      <p:pic>
        <p:nvPicPr>
          <p:cNvPr id="703" name="Google Shape;703;p74" descr="Screenshot of what a OER Project Management tracking sheet could look like with all the status and reports of completion."/>
          <p:cNvPicPr preferRelativeResize="0"/>
          <p:nvPr/>
        </p:nvPicPr>
        <p:blipFill rotWithShape="1">
          <a:blip r:embed="rId4">
            <a:alphaModFix/>
          </a:blip>
          <a:srcRect/>
          <a:stretch/>
        </p:blipFill>
        <p:spPr>
          <a:xfrm>
            <a:off x="3673929" y="3634417"/>
            <a:ext cx="3722914" cy="762354"/>
          </a:xfrm>
          <a:prstGeom prst="rect">
            <a:avLst/>
          </a:prstGeom>
          <a:noFill/>
          <a:ln w="9525" cap="flat" cmpd="sng">
            <a:solidFill>
              <a:schemeClr val="dk1"/>
            </a:solidFill>
            <a:prstDash val="solid"/>
            <a:round/>
            <a:headEnd type="none" w="sm" len="sm"/>
            <a:tailEnd type="none" w="sm" len="sm"/>
          </a:ln>
        </p:spPr>
      </p:pic>
      <p:graphicFrame>
        <p:nvGraphicFramePr>
          <p:cNvPr id="701" name="Google Shape;701;p74"/>
          <p:cNvGraphicFramePr/>
          <p:nvPr>
            <p:extLst>
              <p:ext uri="{D42A27DB-BD31-4B8C-83A1-F6EECF244321}">
                <p14:modId xmlns:p14="http://schemas.microsoft.com/office/powerpoint/2010/main" val="3535479193"/>
              </p:ext>
            </p:extLst>
          </p:nvPr>
        </p:nvGraphicFramePr>
        <p:xfrm>
          <a:off x="7603402" y="1144041"/>
          <a:ext cx="1002000" cy="3741820"/>
        </p:xfrm>
        <a:graphic>
          <a:graphicData uri="http://schemas.openxmlformats.org/drawingml/2006/table">
            <a:tbl>
              <a:tblPr firstRow="1">
                <a:noFill/>
                <a:tableStyleId>{4CD1F973-1060-4365-B86E-32ABC62C6D09}</a:tableStyleId>
              </a:tblPr>
              <a:tblGrid>
                <a:gridCol w="334000">
                  <a:extLst>
                    <a:ext uri="{9D8B030D-6E8A-4147-A177-3AD203B41FA5}">
                      <a16:colId xmlns:a16="http://schemas.microsoft.com/office/drawing/2014/main" val="20000"/>
                    </a:ext>
                  </a:extLst>
                </a:gridCol>
                <a:gridCol w="334000">
                  <a:extLst>
                    <a:ext uri="{9D8B030D-6E8A-4147-A177-3AD203B41FA5}">
                      <a16:colId xmlns:a16="http://schemas.microsoft.com/office/drawing/2014/main" val="20001"/>
                    </a:ext>
                  </a:extLst>
                </a:gridCol>
                <a:gridCol w="334000">
                  <a:extLst>
                    <a:ext uri="{9D8B030D-6E8A-4147-A177-3AD203B41FA5}">
                      <a16:colId xmlns:a16="http://schemas.microsoft.com/office/drawing/2014/main" val="20002"/>
                    </a:ext>
                  </a:extLst>
                </a:gridCol>
              </a:tblGrid>
              <a:tr h="50800">
                <a:tc>
                  <a:txBody>
                    <a:bodyPr/>
                    <a:lstStyle/>
                    <a:p>
                      <a:pPr marL="0" marR="0" lvl="0" indent="0" algn="l" rtl="0">
                        <a:spcBef>
                          <a:spcPts val="0"/>
                        </a:spcBef>
                        <a:spcAft>
                          <a:spcPts val="0"/>
                        </a:spcAft>
                        <a:buNone/>
                      </a:pP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a:p>
                  </a:txBody>
                  <a:tcPr marL="25100" marR="25100" marT="12550" marB="1255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dirty="0"/>
                    </a:p>
                  </a:txBody>
                  <a:tcPr marL="25100" marR="25100" marT="12550" marB="1255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781491517"/>
                  </a:ext>
                </a:extLst>
              </a:tr>
              <a:tr h="50800">
                <a:tc>
                  <a:txBody>
                    <a:bodyPr/>
                    <a:lstStyle/>
                    <a:p>
                      <a:pPr marL="0" marR="0" lvl="0" indent="0" algn="l" rtl="0">
                        <a:spcBef>
                          <a:spcPts val="0"/>
                        </a:spcBef>
                        <a:spcAft>
                          <a:spcPts val="0"/>
                        </a:spcAft>
                        <a:buNone/>
                      </a:pPr>
                      <a:r>
                        <a:rPr lang="en" sz="400" u="none" strike="noStrike" cap="none"/>
                        <a:t>SubjectCode</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ZTC Adoptions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LTC Adoptions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0800">
                <a:tc>
                  <a:txBody>
                    <a:bodyPr/>
                    <a:lstStyle/>
                    <a:p>
                      <a:pPr marL="0" marR="0" lvl="0" indent="0" algn="l" rtl="0">
                        <a:spcBef>
                          <a:spcPts val="0"/>
                        </a:spcBef>
                        <a:spcAft>
                          <a:spcPts val="0"/>
                        </a:spcAft>
                        <a:buNone/>
                      </a:pPr>
                      <a:r>
                        <a:rPr lang="en" sz="400"/>
                        <a:t>CIS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29</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8</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0800">
                <a:tc>
                  <a:txBody>
                    <a:bodyPr/>
                    <a:lstStyle/>
                    <a:p>
                      <a:pPr marL="0" marR="0" lvl="0" indent="0" algn="l" rtl="0">
                        <a:spcBef>
                          <a:spcPts val="0"/>
                        </a:spcBef>
                        <a:spcAft>
                          <a:spcPts val="0"/>
                        </a:spcAft>
                        <a:buNone/>
                      </a:pPr>
                      <a:r>
                        <a:rPr lang="en" sz="400"/>
                        <a:t>MATH</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9</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0800">
                <a:tc>
                  <a:txBody>
                    <a:bodyPr/>
                    <a:lstStyle/>
                    <a:p>
                      <a:pPr marL="0" marR="0" lvl="0" indent="0" algn="l" rtl="0">
                        <a:spcBef>
                          <a:spcPts val="0"/>
                        </a:spcBef>
                        <a:spcAft>
                          <a:spcPts val="0"/>
                        </a:spcAft>
                        <a:buNone/>
                      </a:pPr>
                      <a:r>
                        <a:rPr lang="en" sz="400"/>
                        <a:t>COMM</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0800">
                <a:tc>
                  <a:txBody>
                    <a:bodyPr/>
                    <a:lstStyle/>
                    <a:p>
                      <a:pPr marL="0" marR="0" lvl="0" indent="0" algn="l" rtl="0">
                        <a:spcBef>
                          <a:spcPts val="0"/>
                        </a:spcBef>
                        <a:spcAft>
                          <a:spcPts val="0"/>
                        </a:spcAft>
                        <a:buNone/>
                      </a:pPr>
                      <a:r>
                        <a:rPr lang="en" sz="400"/>
                        <a:t>PSYC</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7</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0800">
                <a:tc>
                  <a:txBody>
                    <a:bodyPr/>
                    <a:lstStyle/>
                    <a:p>
                      <a:pPr marL="0" marR="0" lvl="0" indent="0" algn="l" rtl="0">
                        <a:spcBef>
                          <a:spcPts val="0"/>
                        </a:spcBef>
                        <a:spcAft>
                          <a:spcPts val="0"/>
                        </a:spcAft>
                        <a:buNone/>
                      </a:pPr>
                      <a:r>
                        <a:rPr lang="en" sz="400"/>
                        <a:t>ANTH</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6</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0800">
                <a:tc>
                  <a:txBody>
                    <a:bodyPr/>
                    <a:lstStyle/>
                    <a:p>
                      <a:pPr marL="0" marR="0" lvl="0" indent="0" algn="l" rtl="0">
                        <a:spcBef>
                          <a:spcPts val="0"/>
                        </a:spcBef>
                        <a:spcAft>
                          <a:spcPts val="0"/>
                        </a:spcAft>
                        <a:buNone/>
                      </a:pPr>
                      <a:r>
                        <a:rPr lang="en" sz="400"/>
                        <a:t>ASTR</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6</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0800">
                <a:tc>
                  <a:txBody>
                    <a:bodyPr/>
                    <a:lstStyle/>
                    <a:p>
                      <a:pPr marL="0" marR="0" lvl="0" indent="0" algn="l" rtl="0">
                        <a:spcBef>
                          <a:spcPts val="0"/>
                        </a:spcBef>
                        <a:spcAft>
                          <a:spcPts val="0"/>
                        </a:spcAft>
                        <a:buNone/>
                      </a:pPr>
                      <a:r>
                        <a:rPr lang="en" sz="400"/>
                        <a:t>EWRT</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5</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9</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50800">
                <a:tc>
                  <a:txBody>
                    <a:bodyPr/>
                    <a:lstStyle/>
                    <a:p>
                      <a:pPr marL="0" marR="0" lvl="0" indent="0" algn="l" rtl="0">
                        <a:spcBef>
                          <a:spcPts val="0"/>
                        </a:spcBef>
                        <a:spcAft>
                          <a:spcPts val="0"/>
                        </a:spcAft>
                        <a:buNone/>
                      </a:pPr>
                      <a:r>
                        <a:rPr lang="en" sz="400"/>
                        <a:t>POLI</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5</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50800">
                <a:tc>
                  <a:txBody>
                    <a:bodyPr/>
                    <a:lstStyle/>
                    <a:p>
                      <a:pPr marL="0" marR="0" lvl="0" indent="0" algn="l" rtl="0">
                        <a:spcBef>
                          <a:spcPts val="0"/>
                        </a:spcBef>
                        <a:spcAft>
                          <a:spcPts val="0"/>
                        </a:spcAft>
                        <a:buNone/>
                      </a:pPr>
                      <a:r>
                        <a:rPr lang="en" sz="400"/>
                        <a:t>HUMI</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3</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50800">
                <a:tc>
                  <a:txBody>
                    <a:bodyPr/>
                    <a:lstStyle/>
                    <a:p>
                      <a:pPr marL="0" marR="0" lvl="0" indent="0" algn="l" rtl="0">
                        <a:spcBef>
                          <a:spcPts val="0"/>
                        </a:spcBef>
                        <a:spcAft>
                          <a:spcPts val="0"/>
                        </a:spcAft>
                        <a:buNone/>
                      </a:pPr>
                      <a:r>
                        <a:rPr lang="en" sz="400"/>
                        <a:t>ESL</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50800">
                <a:tc>
                  <a:txBody>
                    <a:bodyPr/>
                    <a:lstStyle/>
                    <a:p>
                      <a:pPr marL="0" marR="0" lvl="0" indent="0" algn="l" rtl="0">
                        <a:spcBef>
                          <a:spcPts val="0"/>
                        </a:spcBef>
                        <a:spcAft>
                          <a:spcPts val="0"/>
                        </a:spcAft>
                        <a:buNone/>
                      </a:pPr>
                      <a:r>
                        <a:rPr lang="en" sz="400"/>
                        <a:t>ARTS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0800">
                <a:tc>
                  <a:txBody>
                    <a:bodyPr/>
                    <a:lstStyle/>
                    <a:p>
                      <a:pPr marL="0" marR="0" lvl="0" indent="0" algn="l" rtl="0">
                        <a:spcBef>
                          <a:spcPts val="0"/>
                        </a:spcBef>
                        <a:spcAft>
                          <a:spcPts val="0"/>
                        </a:spcAft>
                        <a:buNone/>
                      </a:pPr>
                      <a:r>
                        <a:rPr lang="en" sz="400"/>
                        <a:t>E 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50800">
                <a:tc>
                  <a:txBody>
                    <a:bodyPr/>
                    <a:lstStyle/>
                    <a:p>
                      <a:pPr marL="0" marR="0" lvl="0" indent="0" algn="l" rtl="0">
                        <a:spcBef>
                          <a:spcPts val="0"/>
                        </a:spcBef>
                        <a:spcAft>
                          <a:spcPts val="0"/>
                        </a:spcAft>
                        <a:buNone/>
                      </a:pPr>
                      <a:r>
                        <a:rPr lang="en" sz="400"/>
                        <a:t>JOUR</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4</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50800">
                <a:tc>
                  <a:txBody>
                    <a:bodyPr/>
                    <a:lstStyle/>
                    <a:p>
                      <a:pPr marL="0" marR="0" lvl="0" indent="0" algn="l" rtl="0">
                        <a:spcBef>
                          <a:spcPts val="0"/>
                        </a:spcBef>
                        <a:spcAft>
                          <a:spcPts val="0"/>
                        </a:spcAft>
                        <a:buNone/>
                      </a:pPr>
                      <a:r>
                        <a:rPr lang="en" sz="400"/>
                        <a:t>BUS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3</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5</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50800">
                <a:tc>
                  <a:txBody>
                    <a:bodyPr/>
                    <a:lstStyle/>
                    <a:p>
                      <a:pPr marL="0" marR="0" lvl="0" indent="0" algn="l" rtl="0">
                        <a:spcBef>
                          <a:spcPts val="0"/>
                        </a:spcBef>
                        <a:spcAft>
                          <a:spcPts val="0"/>
                        </a:spcAft>
                        <a:buNone/>
                      </a:pPr>
                      <a:r>
                        <a:rPr lang="en" sz="400"/>
                        <a:t>ESCI</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3</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50800">
                <a:tc>
                  <a:txBody>
                    <a:bodyPr/>
                    <a:lstStyle/>
                    <a:p>
                      <a:pPr marL="0" marR="0" lvl="0" indent="0" algn="l" rtl="0">
                        <a:spcBef>
                          <a:spcPts val="0"/>
                        </a:spcBef>
                        <a:spcAft>
                          <a:spcPts val="0"/>
                        </a:spcAft>
                        <a:buNone/>
                      </a:pPr>
                      <a:r>
                        <a:rPr lang="en" sz="400"/>
                        <a:t>KNES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3</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50800">
                <a:tc>
                  <a:txBody>
                    <a:bodyPr/>
                    <a:lstStyle/>
                    <a:p>
                      <a:pPr marL="0" marR="0" lvl="0" indent="0" algn="l" rtl="0">
                        <a:spcBef>
                          <a:spcPts val="0"/>
                        </a:spcBef>
                        <a:spcAft>
                          <a:spcPts val="0"/>
                        </a:spcAft>
                        <a:buNone/>
                      </a:pPr>
                      <a:r>
                        <a:rPr lang="en" sz="400"/>
                        <a:t>PHIL</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50800">
                <a:tc>
                  <a:txBody>
                    <a:bodyPr/>
                    <a:lstStyle/>
                    <a:p>
                      <a:pPr marL="0" marR="0" lvl="0" indent="0" algn="l" rtl="0">
                        <a:spcBef>
                          <a:spcPts val="0"/>
                        </a:spcBef>
                        <a:spcAft>
                          <a:spcPts val="0"/>
                        </a:spcAft>
                        <a:buNone/>
                      </a:pPr>
                      <a:r>
                        <a:rPr lang="en" sz="400"/>
                        <a:t>BIOL</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50800">
                <a:tc>
                  <a:txBody>
                    <a:bodyPr/>
                    <a:lstStyle/>
                    <a:p>
                      <a:pPr marL="0" marR="0" lvl="0" indent="0" algn="l" rtl="0">
                        <a:spcBef>
                          <a:spcPts val="0"/>
                        </a:spcBef>
                        <a:spcAft>
                          <a:spcPts val="0"/>
                        </a:spcAft>
                        <a:buNone/>
                      </a:pPr>
                      <a:r>
                        <a:rPr lang="en" sz="400"/>
                        <a:t>NUTR</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9"/>
                  </a:ext>
                </a:extLst>
              </a:tr>
              <a:tr h="50800">
                <a:tc>
                  <a:txBody>
                    <a:bodyPr/>
                    <a:lstStyle/>
                    <a:p>
                      <a:pPr marL="0" marR="0" lvl="0" indent="0" algn="l" rtl="0">
                        <a:spcBef>
                          <a:spcPts val="0"/>
                        </a:spcBef>
                        <a:spcAft>
                          <a:spcPts val="0"/>
                        </a:spcAft>
                        <a:buNone/>
                      </a:pPr>
                      <a:r>
                        <a:rPr lang="en" sz="400"/>
                        <a:t>AFAM</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0"/>
                  </a:ext>
                </a:extLst>
              </a:tr>
              <a:tr h="50800">
                <a:tc>
                  <a:txBody>
                    <a:bodyPr/>
                    <a:lstStyle/>
                    <a:p>
                      <a:pPr marL="0" marR="0" lvl="0" indent="0" algn="l" rtl="0">
                        <a:spcBef>
                          <a:spcPts val="0"/>
                        </a:spcBef>
                        <a:spcAft>
                          <a:spcPts val="0"/>
                        </a:spcAft>
                        <a:buNone/>
                      </a:pPr>
                      <a:r>
                        <a:rPr lang="en" sz="400"/>
                        <a:t>GEOL</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1"/>
                  </a:ext>
                </a:extLst>
              </a:tr>
              <a:tr h="50800">
                <a:tc>
                  <a:txBody>
                    <a:bodyPr/>
                    <a:lstStyle/>
                    <a:p>
                      <a:pPr marL="0" marR="0" lvl="0" indent="0" algn="l" rtl="0">
                        <a:spcBef>
                          <a:spcPts val="0"/>
                        </a:spcBef>
                        <a:spcAft>
                          <a:spcPts val="0"/>
                        </a:spcAft>
                        <a:buNone/>
                      </a:pPr>
                      <a:r>
                        <a:rPr lang="en" sz="400"/>
                        <a:t>HUMA</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8</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2"/>
                  </a:ext>
                </a:extLst>
              </a:tr>
              <a:tr h="50800">
                <a:tc>
                  <a:txBody>
                    <a:bodyPr/>
                    <a:lstStyle/>
                    <a:p>
                      <a:pPr marL="0" marR="0" lvl="0" indent="0" algn="l" rtl="0">
                        <a:spcBef>
                          <a:spcPts val="0"/>
                        </a:spcBef>
                        <a:spcAft>
                          <a:spcPts val="0"/>
                        </a:spcAft>
                        <a:buNone/>
                      </a:pPr>
                      <a:r>
                        <a:rPr lang="en" sz="400"/>
                        <a:t>CLP</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3</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3"/>
                  </a:ext>
                </a:extLst>
              </a:tr>
              <a:tr h="50800">
                <a:tc>
                  <a:txBody>
                    <a:bodyPr/>
                    <a:lstStyle/>
                    <a:p>
                      <a:pPr marL="0" marR="0" lvl="0" indent="0" algn="l" rtl="0">
                        <a:spcBef>
                          <a:spcPts val="0"/>
                        </a:spcBef>
                        <a:spcAft>
                          <a:spcPts val="0"/>
                        </a:spcAft>
                        <a:buNone/>
                      </a:pPr>
                      <a:r>
                        <a:rPr lang="en" sz="400"/>
                        <a:t>F/TV</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4"/>
                  </a:ext>
                </a:extLst>
              </a:tr>
              <a:tr h="50800">
                <a:tc>
                  <a:txBody>
                    <a:bodyPr/>
                    <a:lstStyle/>
                    <a:p>
                      <a:pPr marL="0" marR="0" lvl="0" indent="0" algn="l" rtl="0">
                        <a:spcBef>
                          <a:spcPts val="0"/>
                        </a:spcBef>
                        <a:spcAft>
                          <a:spcPts val="0"/>
                        </a:spcAft>
                        <a:buNone/>
                      </a:pPr>
                      <a:r>
                        <a:rPr lang="en" sz="400"/>
                        <a:t>HLTH</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5"/>
                  </a:ext>
                </a:extLst>
              </a:tr>
              <a:tr h="50800">
                <a:tc>
                  <a:txBody>
                    <a:bodyPr/>
                    <a:lstStyle/>
                    <a:p>
                      <a:pPr marL="0" marR="0" lvl="0" indent="0" algn="l" rtl="0">
                        <a:spcBef>
                          <a:spcPts val="0"/>
                        </a:spcBef>
                        <a:spcAft>
                          <a:spcPts val="0"/>
                        </a:spcAft>
                        <a:buNone/>
                      </a:pPr>
                      <a:r>
                        <a:rPr lang="en" sz="400"/>
                        <a:t>ECON</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6"/>
                  </a:ext>
                </a:extLst>
              </a:tr>
              <a:tr h="50800">
                <a:tc>
                  <a:txBody>
                    <a:bodyPr/>
                    <a:lstStyle/>
                    <a:p>
                      <a:pPr marL="0" marR="0" lvl="0" indent="0" algn="l" rtl="0">
                        <a:spcBef>
                          <a:spcPts val="0"/>
                        </a:spcBef>
                        <a:spcAft>
                          <a:spcPts val="0"/>
                        </a:spcAft>
                        <a:buNone/>
                      </a:pPr>
                      <a:r>
                        <a:rPr lang="en" sz="400"/>
                        <a:t>ELIT</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7"/>
                  </a:ext>
                </a:extLst>
              </a:tr>
              <a:tr h="50800">
                <a:tc>
                  <a:txBody>
                    <a:bodyPr/>
                    <a:lstStyle/>
                    <a:p>
                      <a:pPr marL="0" marR="0" lvl="0" indent="0" algn="l" rtl="0">
                        <a:spcBef>
                          <a:spcPts val="0"/>
                        </a:spcBef>
                        <a:spcAft>
                          <a:spcPts val="0"/>
                        </a:spcAft>
                        <a:buNone/>
                      </a:pPr>
                      <a:r>
                        <a:rPr lang="en" sz="400"/>
                        <a:t>C D</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8"/>
                  </a:ext>
                </a:extLst>
              </a:tr>
              <a:tr h="50800">
                <a:tc>
                  <a:txBody>
                    <a:bodyPr/>
                    <a:lstStyle/>
                    <a:p>
                      <a:pPr marL="0" marR="0" lvl="0" indent="0" algn="l" rtl="0">
                        <a:spcBef>
                          <a:spcPts val="0"/>
                        </a:spcBef>
                        <a:spcAft>
                          <a:spcPts val="0"/>
                        </a:spcAft>
                        <a:buNone/>
                      </a:pPr>
                      <a:r>
                        <a:rPr lang="en" sz="400"/>
                        <a:t>EDAC</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29"/>
                  </a:ext>
                </a:extLst>
              </a:tr>
              <a:tr h="50800">
                <a:tc>
                  <a:txBody>
                    <a:bodyPr/>
                    <a:lstStyle/>
                    <a:p>
                      <a:pPr marL="0" marR="0" lvl="0" indent="0" algn="l" rtl="0">
                        <a:spcBef>
                          <a:spcPts val="0"/>
                        </a:spcBef>
                        <a:spcAft>
                          <a:spcPts val="0"/>
                        </a:spcAft>
                        <a:buNone/>
                      </a:pPr>
                      <a:r>
                        <a:rPr lang="en" sz="400"/>
                        <a:t>ICS</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0"/>
                  </a:ext>
                </a:extLst>
              </a:tr>
              <a:tr h="50800">
                <a:tc>
                  <a:txBody>
                    <a:bodyPr/>
                    <a:lstStyle/>
                    <a:p>
                      <a:pPr marL="0" marR="0" lvl="0" indent="0" algn="l" rtl="0">
                        <a:spcBef>
                          <a:spcPts val="0"/>
                        </a:spcBef>
                        <a:spcAft>
                          <a:spcPts val="0"/>
                        </a:spcAft>
                        <a:buNone/>
                      </a:pPr>
                      <a:r>
                        <a:rPr lang="en" sz="400"/>
                        <a:t>ITAL</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1"/>
                  </a:ext>
                </a:extLst>
              </a:tr>
              <a:tr h="50800">
                <a:tc>
                  <a:txBody>
                    <a:bodyPr/>
                    <a:lstStyle/>
                    <a:p>
                      <a:pPr marL="0" marR="0" lvl="0" indent="0" algn="l" rtl="0">
                        <a:spcBef>
                          <a:spcPts val="0"/>
                        </a:spcBef>
                        <a:spcAft>
                          <a:spcPts val="0"/>
                        </a:spcAft>
                        <a:buNone/>
                      </a:pPr>
                      <a:r>
                        <a:rPr lang="en" sz="400"/>
                        <a:t>MET</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2"/>
                  </a:ext>
                </a:extLst>
              </a:tr>
              <a:tr h="50800">
                <a:tc>
                  <a:txBody>
                    <a:bodyPr/>
                    <a:lstStyle/>
                    <a:p>
                      <a:pPr marL="0" marR="0" lvl="0" indent="0" algn="l" rtl="0">
                        <a:spcBef>
                          <a:spcPts val="0"/>
                        </a:spcBef>
                        <a:spcAft>
                          <a:spcPts val="0"/>
                        </a:spcAft>
                        <a:buNone/>
                      </a:pPr>
                      <a:r>
                        <a:rPr lang="en" sz="400"/>
                        <a:t>MUSI</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3"/>
                  </a:ext>
                </a:extLst>
              </a:tr>
              <a:tr h="50800">
                <a:tc>
                  <a:txBody>
                    <a:bodyPr/>
                    <a:lstStyle/>
                    <a:p>
                      <a:pPr marL="0" marR="0" lvl="0" indent="0" algn="l" rtl="0">
                        <a:spcBef>
                          <a:spcPts val="0"/>
                        </a:spcBef>
                        <a:spcAft>
                          <a:spcPts val="0"/>
                        </a:spcAft>
                        <a:buNone/>
                      </a:pPr>
                      <a:r>
                        <a:rPr lang="en" sz="400"/>
                        <a:t>SOC</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4"/>
                  </a:ext>
                </a:extLst>
              </a:tr>
              <a:tr h="50800">
                <a:tc>
                  <a:txBody>
                    <a:bodyPr/>
                    <a:lstStyle/>
                    <a:p>
                      <a:pPr marL="0" marR="0" lvl="0" indent="0" algn="l" rtl="0">
                        <a:spcBef>
                          <a:spcPts val="0"/>
                        </a:spcBef>
                        <a:spcAft>
                          <a:spcPts val="0"/>
                        </a:spcAft>
                        <a:buNone/>
                      </a:pPr>
                      <a:r>
                        <a:rPr lang="en" sz="400"/>
                        <a:t>ADMJ</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5"/>
                  </a:ext>
                </a:extLst>
              </a:tr>
              <a:tr h="50800">
                <a:tc>
                  <a:txBody>
                    <a:bodyPr/>
                    <a:lstStyle/>
                    <a:p>
                      <a:pPr marL="0" marR="0" lvl="0" indent="0" algn="l" rtl="0">
                        <a:spcBef>
                          <a:spcPts val="0"/>
                        </a:spcBef>
                        <a:spcAft>
                          <a:spcPts val="0"/>
                        </a:spcAft>
                        <a:buNone/>
                      </a:pPr>
                      <a:r>
                        <a:rPr lang="en" sz="400"/>
                        <a:t>ASAM</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2</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6"/>
                  </a:ext>
                </a:extLst>
              </a:tr>
              <a:tr h="50800">
                <a:tc>
                  <a:txBody>
                    <a:bodyPr/>
                    <a:lstStyle/>
                    <a:p>
                      <a:pPr marL="0" marR="0" lvl="0" indent="0" algn="l" rtl="0">
                        <a:spcBef>
                          <a:spcPts val="0"/>
                        </a:spcBef>
                        <a:spcAft>
                          <a:spcPts val="0"/>
                        </a:spcAft>
                        <a:buNone/>
                      </a:pPr>
                      <a:r>
                        <a:rPr lang="en" sz="400"/>
                        <a:t>CETH</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7"/>
                  </a:ext>
                </a:extLst>
              </a:tr>
              <a:tr h="50800">
                <a:tc>
                  <a:txBody>
                    <a:bodyPr/>
                    <a:lstStyle/>
                    <a:p>
                      <a:pPr marL="0" marR="0" lvl="0" indent="0" algn="l" rtl="0">
                        <a:spcBef>
                          <a:spcPts val="0"/>
                        </a:spcBef>
                        <a:spcAft>
                          <a:spcPts val="0"/>
                        </a:spcAft>
                        <a:buNone/>
                      </a:pPr>
                      <a:r>
                        <a:rPr lang="en" sz="400"/>
                        <a:t>DANC</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1</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8"/>
                  </a:ext>
                </a:extLst>
              </a:tr>
              <a:tr h="50800">
                <a:tc>
                  <a:txBody>
                    <a:bodyPr/>
                    <a:lstStyle/>
                    <a:p>
                      <a:pPr marL="0" marR="0" lvl="0" indent="0" algn="l" rtl="0">
                        <a:spcBef>
                          <a:spcPts val="0"/>
                        </a:spcBef>
                        <a:spcAft>
                          <a:spcPts val="0"/>
                        </a:spcAft>
                        <a:buNone/>
                      </a:pPr>
                      <a:r>
                        <a:rPr lang="en" sz="400"/>
                        <a:t>THEA</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a:t>0</a:t>
                      </a:r>
                      <a:endParaRPr/>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400" dirty="0"/>
                        <a:t>1</a:t>
                      </a:r>
                      <a:endParaRPr dirty="0"/>
                    </a:p>
                  </a:txBody>
                  <a:tcPr marL="25100" marR="25100" marT="12550" marB="12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3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07"/>
        <p:cNvGrpSpPr/>
        <p:nvPr/>
      </p:nvGrpSpPr>
      <p:grpSpPr>
        <a:xfrm>
          <a:off x="0" y="0"/>
          <a:ext cx="0" cy="0"/>
          <a:chOff x="0" y="0"/>
          <a:chExt cx="0" cy="0"/>
        </a:xfrm>
      </p:grpSpPr>
      <p:sp>
        <p:nvSpPr>
          <p:cNvPr id="708" name="Google Shape;708;p75"/>
          <p:cNvSpPr txBox="1">
            <a:spLocks noGrp="1"/>
          </p:cNvSpPr>
          <p:nvPr>
            <p:ph type="title"/>
          </p:nvPr>
        </p:nvSpPr>
        <p:spPr>
          <a:xfrm>
            <a:off x="628650" y="273844"/>
            <a:ext cx="7886700" cy="8582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2800"/>
              <a:buFont typeface="Figtree"/>
              <a:buNone/>
            </a:pPr>
            <a:r>
              <a:rPr lang="en" sz="2800" b="1">
                <a:solidFill>
                  <a:srgbClr val="1F3864"/>
                </a:solidFill>
                <a:latin typeface="Figtree"/>
                <a:ea typeface="Figtree"/>
                <a:cs typeface="Figtree"/>
                <a:sym typeface="Figtree"/>
              </a:rPr>
              <a:t>Chatbots for Augmentation and Ancillaries</a:t>
            </a:r>
            <a:endParaRPr sz="2800" b="1">
              <a:solidFill>
                <a:srgbClr val="1F3864"/>
              </a:solidFill>
              <a:latin typeface="Figtree"/>
              <a:ea typeface="Figtree"/>
              <a:cs typeface="Figtree"/>
              <a:sym typeface="Figtree"/>
            </a:endParaRPr>
          </a:p>
        </p:txBody>
      </p:sp>
      <p:pic>
        <p:nvPicPr>
          <p:cNvPr id="709" name="Google Shape;709;p75" descr="Screenshot of Playlab under the Humanities tab."/>
          <p:cNvPicPr preferRelativeResize="0"/>
          <p:nvPr/>
        </p:nvPicPr>
        <p:blipFill rotWithShape="1">
          <a:blip r:embed="rId3">
            <a:alphaModFix/>
          </a:blip>
          <a:srcRect r="1520" b="-2"/>
          <a:stretch/>
        </p:blipFill>
        <p:spPr>
          <a:xfrm>
            <a:off x="239175" y="1207400"/>
            <a:ext cx="8595276" cy="367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8"/>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solidFill>
                  <a:srgbClr val="1F3864"/>
                </a:solidFill>
              </a:rPr>
              <a:t>Agenda</a:t>
            </a:r>
            <a:endParaRPr>
              <a:solidFill>
                <a:srgbClr val="1F3864"/>
              </a:solidFill>
            </a:endParaRPr>
          </a:p>
        </p:txBody>
      </p:sp>
      <p:sp>
        <p:nvSpPr>
          <p:cNvPr id="546" name="Google Shape;546;p58"/>
          <p:cNvSpPr txBox="1">
            <a:spLocks noGrp="1"/>
          </p:cNvSpPr>
          <p:nvPr>
            <p:ph type="body" idx="1"/>
          </p:nvPr>
        </p:nvSpPr>
        <p:spPr>
          <a:xfrm>
            <a:off x="311700" y="1152475"/>
            <a:ext cx="8520600" cy="29820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Font typeface="Figtree"/>
              <a:buAutoNum type="arabicPeriod"/>
            </a:pPr>
            <a:r>
              <a:rPr lang="en" sz="2000">
                <a:latin typeface="Figtree"/>
                <a:ea typeface="Figtree"/>
                <a:cs typeface="Figtree"/>
                <a:sym typeface="Figtree"/>
              </a:rPr>
              <a:t>Overview and definition of OER and the OERI (Heather) </a:t>
            </a:r>
            <a:endParaRPr sz="2000">
              <a:latin typeface="Figtree"/>
              <a:ea typeface="Figtree"/>
              <a:cs typeface="Figtree"/>
              <a:sym typeface="Figtree"/>
            </a:endParaRPr>
          </a:p>
          <a:p>
            <a:pPr marL="457200" lvl="0" indent="-355600" algn="l" rtl="0">
              <a:spcBef>
                <a:spcPts val="0"/>
              </a:spcBef>
              <a:spcAft>
                <a:spcPts val="0"/>
              </a:spcAft>
              <a:buSzPts val="2000"/>
              <a:buFont typeface="Figtree"/>
              <a:buAutoNum type="arabicPeriod"/>
            </a:pPr>
            <a:r>
              <a:rPr lang="en" sz="2000">
                <a:latin typeface="Figtree"/>
                <a:ea typeface="Figtree"/>
                <a:cs typeface="Figtree"/>
                <a:sym typeface="Figtree"/>
              </a:rPr>
              <a:t>OER and AI: Where are the intersections? (Heather) </a:t>
            </a:r>
            <a:endParaRPr sz="2000">
              <a:latin typeface="Figtree"/>
              <a:ea typeface="Figtree"/>
              <a:cs typeface="Figtree"/>
              <a:sym typeface="Figtree"/>
            </a:endParaRPr>
          </a:p>
          <a:p>
            <a:pPr marL="457200" lvl="0" indent="-355600" algn="l" rtl="0">
              <a:spcBef>
                <a:spcPts val="0"/>
              </a:spcBef>
              <a:spcAft>
                <a:spcPts val="0"/>
              </a:spcAft>
              <a:buSzPts val="2000"/>
              <a:buFont typeface="Figtree"/>
              <a:buAutoNum type="arabicPeriod"/>
            </a:pPr>
            <a:r>
              <a:rPr lang="en" sz="2000">
                <a:latin typeface="Figtree"/>
                <a:ea typeface="Figtree"/>
                <a:cs typeface="Figtree"/>
                <a:sym typeface="Figtree"/>
              </a:rPr>
              <a:t>Scenarios and Uses: How faculty are using AI and OER together (Shagun) </a:t>
            </a:r>
            <a:endParaRPr sz="2000">
              <a:latin typeface="Figtree"/>
              <a:ea typeface="Figtree"/>
              <a:cs typeface="Figtree"/>
              <a:sym typeface="Figtree"/>
            </a:endParaRPr>
          </a:p>
          <a:p>
            <a:pPr marL="457200" lvl="0" indent="-355600" algn="l" rtl="0">
              <a:spcBef>
                <a:spcPts val="0"/>
              </a:spcBef>
              <a:spcAft>
                <a:spcPts val="0"/>
              </a:spcAft>
              <a:buSzPts val="2000"/>
              <a:buFont typeface="Figtree"/>
              <a:buAutoNum type="arabicPeriod"/>
            </a:pPr>
            <a:r>
              <a:rPr lang="en" sz="2000">
                <a:latin typeface="Figtree"/>
                <a:ea typeface="Figtree"/>
                <a:cs typeface="Figtree"/>
                <a:sym typeface="Figtree"/>
              </a:rPr>
              <a:t>Open Pedagogy and AI: (Heather)</a:t>
            </a:r>
            <a:endParaRPr sz="2000">
              <a:latin typeface="Figtree"/>
              <a:ea typeface="Figtree"/>
              <a:cs typeface="Figtree"/>
              <a:sym typeface="Figtree"/>
            </a:endParaRPr>
          </a:p>
          <a:p>
            <a:pPr marL="457200" lvl="0" indent="-355600" algn="l" rtl="0">
              <a:spcBef>
                <a:spcPts val="0"/>
              </a:spcBef>
              <a:spcAft>
                <a:spcPts val="0"/>
              </a:spcAft>
              <a:buSzPts val="2000"/>
              <a:buFont typeface="Figtree"/>
              <a:buAutoNum type="arabicPeriod"/>
            </a:pPr>
            <a:r>
              <a:rPr lang="en" sz="2000">
                <a:latin typeface="Figtree"/>
                <a:ea typeface="Figtree"/>
                <a:cs typeface="Figtree"/>
                <a:sym typeface="Figtree"/>
              </a:rPr>
              <a:t>Concerns for AI and OER (Heather) </a:t>
            </a:r>
            <a:endParaRPr sz="2000">
              <a:latin typeface="Figtree"/>
              <a:ea typeface="Figtree"/>
              <a:cs typeface="Figtree"/>
              <a:sym typeface="Figtre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13"/>
        <p:cNvGrpSpPr/>
        <p:nvPr/>
      </p:nvGrpSpPr>
      <p:grpSpPr>
        <a:xfrm>
          <a:off x="0" y="0"/>
          <a:ext cx="0" cy="0"/>
          <a:chOff x="0" y="0"/>
          <a:chExt cx="0" cy="0"/>
        </a:xfrm>
      </p:grpSpPr>
      <p:sp>
        <p:nvSpPr>
          <p:cNvPr id="714" name="Google Shape;714;p76"/>
          <p:cNvSpPr txBox="1">
            <a:spLocks noGrp="1"/>
          </p:cNvSpPr>
          <p:nvPr>
            <p:ph type="title"/>
          </p:nvPr>
        </p:nvSpPr>
        <p:spPr>
          <a:xfrm>
            <a:off x="54430" y="136071"/>
            <a:ext cx="8980714" cy="66403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2800"/>
              <a:buFont typeface="Figtree"/>
              <a:buNone/>
            </a:pPr>
            <a:r>
              <a:rPr lang="en" sz="2800" b="1">
                <a:solidFill>
                  <a:srgbClr val="002060"/>
                </a:solidFill>
                <a:latin typeface="Figtree"/>
                <a:ea typeface="Figtree"/>
                <a:cs typeface="Figtree"/>
                <a:sym typeface="Figtree"/>
              </a:rPr>
              <a:t>Chatbots: Utility/Validity: TBD/Co-Constructed</a:t>
            </a:r>
            <a:endParaRPr b="1">
              <a:latin typeface="Figtree"/>
              <a:ea typeface="Figtree"/>
              <a:cs typeface="Figtree"/>
              <a:sym typeface="Figtree"/>
            </a:endParaRPr>
          </a:p>
        </p:txBody>
      </p:sp>
      <p:pic>
        <p:nvPicPr>
          <p:cNvPr id="715" name="Google Shape;715;p76" descr="Screenshot of Chatbots that are available for use on different applications."/>
          <p:cNvPicPr preferRelativeResize="0"/>
          <p:nvPr/>
        </p:nvPicPr>
        <p:blipFill rotWithShape="1">
          <a:blip r:embed="rId3">
            <a:alphaModFix/>
          </a:blip>
          <a:srcRect l="4878" r="14781" b="8465"/>
          <a:stretch/>
        </p:blipFill>
        <p:spPr>
          <a:xfrm>
            <a:off x="326575" y="872000"/>
            <a:ext cx="3506276" cy="2426350"/>
          </a:xfrm>
          <a:prstGeom prst="rect">
            <a:avLst/>
          </a:prstGeom>
          <a:noFill/>
          <a:ln w="9525" cap="flat" cmpd="sng">
            <a:solidFill>
              <a:schemeClr val="dk1"/>
            </a:solidFill>
            <a:prstDash val="solid"/>
            <a:round/>
            <a:headEnd type="none" w="sm" len="sm"/>
            <a:tailEnd type="none" w="sm" len="sm"/>
          </a:ln>
        </p:spPr>
      </p:pic>
      <p:pic>
        <p:nvPicPr>
          <p:cNvPr id="716" name="Google Shape;716;p76" descr="Screenshot of Chatbots that are available for use on different applications - this one is called Orator."/>
          <p:cNvPicPr preferRelativeResize="0"/>
          <p:nvPr/>
        </p:nvPicPr>
        <p:blipFill rotWithShape="1">
          <a:blip r:embed="rId4">
            <a:alphaModFix/>
          </a:blip>
          <a:srcRect l="2534" t="12077" r="1358" b="10405"/>
          <a:stretch/>
        </p:blipFill>
        <p:spPr>
          <a:xfrm>
            <a:off x="367688" y="3370250"/>
            <a:ext cx="3424050" cy="1664800"/>
          </a:xfrm>
          <a:prstGeom prst="rect">
            <a:avLst/>
          </a:prstGeom>
          <a:noFill/>
          <a:ln w="9525" cap="flat" cmpd="sng">
            <a:solidFill>
              <a:schemeClr val="dk1"/>
            </a:solidFill>
            <a:prstDash val="solid"/>
            <a:round/>
            <a:headEnd type="none" w="sm" len="sm"/>
            <a:tailEnd type="none" w="sm" len="sm"/>
          </a:ln>
        </p:spPr>
      </p:pic>
      <p:pic>
        <p:nvPicPr>
          <p:cNvPr id="718" name="Google Shape;718;p76" descr="Screenshot of Chatbots that are available for use on different applications - this one is showing that Canva has AI tools within the app."/>
          <p:cNvPicPr preferRelativeResize="0"/>
          <p:nvPr/>
        </p:nvPicPr>
        <p:blipFill rotWithShape="1">
          <a:blip r:embed="rId5">
            <a:alphaModFix/>
          </a:blip>
          <a:srcRect/>
          <a:stretch/>
        </p:blipFill>
        <p:spPr>
          <a:xfrm>
            <a:off x="4307093" y="994508"/>
            <a:ext cx="2066491" cy="608239"/>
          </a:xfrm>
          <a:prstGeom prst="rect">
            <a:avLst/>
          </a:prstGeom>
          <a:noFill/>
          <a:ln w="9525" cap="flat" cmpd="sng">
            <a:solidFill>
              <a:schemeClr val="dk1"/>
            </a:solidFill>
            <a:prstDash val="solid"/>
            <a:round/>
            <a:headEnd type="none" w="sm" len="sm"/>
            <a:tailEnd type="none" w="sm" len="sm"/>
          </a:ln>
        </p:spPr>
      </p:pic>
      <p:pic>
        <p:nvPicPr>
          <p:cNvPr id="719" name="Google Shape;719;p76" descr="Screenshot of Chatbots that are available for use on different applications. This one is showing Video GPT by Veed. An AI video maker."/>
          <p:cNvPicPr preferRelativeResize="0"/>
          <p:nvPr/>
        </p:nvPicPr>
        <p:blipFill rotWithShape="1">
          <a:blip r:embed="rId6">
            <a:alphaModFix/>
          </a:blip>
          <a:srcRect l="8289" t="8001" r="5471" b="8854"/>
          <a:stretch/>
        </p:blipFill>
        <p:spPr>
          <a:xfrm>
            <a:off x="4316183" y="1746141"/>
            <a:ext cx="2057401" cy="705184"/>
          </a:xfrm>
          <a:prstGeom prst="rect">
            <a:avLst/>
          </a:prstGeom>
          <a:noFill/>
          <a:ln w="9525" cap="flat" cmpd="sng">
            <a:solidFill>
              <a:schemeClr val="dk1"/>
            </a:solidFill>
            <a:prstDash val="solid"/>
            <a:round/>
            <a:headEnd type="none" w="sm" len="sm"/>
            <a:tailEnd type="none" w="sm" len="sm"/>
          </a:ln>
        </p:spPr>
      </p:pic>
      <p:pic>
        <p:nvPicPr>
          <p:cNvPr id="717" name="Google Shape;717;p76" descr="Screenshot of Chatbots that are available for use on different applications. This one is called Tutor Me."/>
          <p:cNvPicPr preferRelativeResize="0"/>
          <p:nvPr/>
        </p:nvPicPr>
        <p:blipFill rotWithShape="1">
          <a:blip r:embed="rId7">
            <a:alphaModFix/>
          </a:blip>
          <a:srcRect l="5070" t="12319" r="4131" b="7060"/>
          <a:stretch/>
        </p:blipFill>
        <p:spPr>
          <a:xfrm>
            <a:off x="6637222" y="1356049"/>
            <a:ext cx="2009612" cy="682734"/>
          </a:xfrm>
          <a:prstGeom prst="rect">
            <a:avLst/>
          </a:prstGeom>
          <a:noFill/>
          <a:ln w="9525" cap="flat" cmpd="sng">
            <a:solidFill>
              <a:schemeClr val="dk1"/>
            </a:solidFill>
            <a:prstDash val="solid"/>
            <a:round/>
            <a:headEnd type="none" w="sm" len="sm"/>
            <a:tailEnd type="none" w="sm" len="sm"/>
          </a:ln>
        </p:spPr>
      </p:pic>
      <p:pic>
        <p:nvPicPr>
          <p:cNvPr id="720" name="Google Shape;720;p76" descr="Screenshot of Chatbots that are available for use on different applications. This one is Ethics in Public Speaking."/>
          <p:cNvPicPr preferRelativeResize="0"/>
          <p:nvPr/>
        </p:nvPicPr>
        <p:blipFill rotWithShape="1">
          <a:blip r:embed="rId8">
            <a:alphaModFix/>
          </a:blip>
          <a:srcRect l="-8599" r="4367" b="-19289"/>
          <a:stretch/>
        </p:blipFill>
        <p:spPr>
          <a:xfrm>
            <a:off x="4453075" y="2594725"/>
            <a:ext cx="4047466" cy="2392974"/>
          </a:xfrm>
          <a:prstGeom prst="rect">
            <a:avLst/>
          </a:prstGeom>
          <a:noFill/>
          <a:ln w="9525" cap="flat" cmpd="sng">
            <a:solidFill>
              <a:srgbClr val="000000"/>
            </a:solidFill>
            <a:prstDash val="solid"/>
            <a:round/>
            <a:headEnd type="none" w="sm" len="sm"/>
            <a:tailEnd type="none" w="sm" len="sm"/>
          </a:ln>
        </p:spPr>
      </p:pic>
      <p:pic>
        <p:nvPicPr>
          <p:cNvPr id="721" name="Google Shape;721;p76" title="Ethics in Public Speaking.wav">
            <a:hlinkClick r:id="rId9"/>
          </p:cNvPr>
          <p:cNvPicPr preferRelativeResize="0"/>
          <p:nvPr/>
        </p:nvPicPr>
        <p:blipFill>
          <a:blip r:embed="rId10">
            <a:alphaModFix/>
          </a:blip>
          <a:stretch>
            <a:fillRect/>
          </a:stretch>
        </p:blipFill>
        <p:spPr>
          <a:xfrm>
            <a:off x="4571990" y="3780066"/>
            <a:ext cx="1039000" cy="103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25"/>
        <p:cNvGrpSpPr/>
        <p:nvPr/>
      </p:nvGrpSpPr>
      <p:grpSpPr>
        <a:xfrm>
          <a:off x="0" y="0"/>
          <a:ext cx="0" cy="0"/>
          <a:chOff x="0" y="0"/>
          <a:chExt cx="0" cy="0"/>
        </a:xfrm>
      </p:grpSpPr>
      <p:sp>
        <p:nvSpPr>
          <p:cNvPr id="726" name="Google Shape;726;p77"/>
          <p:cNvSpPr txBox="1">
            <a:spLocks noGrp="1"/>
          </p:cNvSpPr>
          <p:nvPr>
            <p:ph type="title"/>
          </p:nvPr>
        </p:nvSpPr>
        <p:spPr>
          <a:xfrm>
            <a:off x="54430" y="136071"/>
            <a:ext cx="8980800" cy="66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2800"/>
              <a:buFont typeface="Figtree"/>
              <a:buNone/>
            </a:pPr>
            <a:r>
              <a:rPr lang="en" sz="2800" b="1">
                <a:solidFill>
                  <a:srgbClr val="002060"/>
                </a:solidFill>
                <a:latin typeface="Figtree"/>
                <a:ea typeface="Figtree"/>
                <a:cs typeface="Figtree"/>
                <a:sym typeface="Figtree"/>
              </a:rPr>
              <a:t>AI and OER Development: Questions Unanswered</a:t>
            </a:r>
            <a:endParaRPr b="1">
              <a:latin typeface="Figtree"/>
              <a:ea typeface="Figtree"/>
              <a:cs typeface="Figtree"/>
              <a:sym typeface="Figtree"/>
            </a:endParaRPr>
          </a:p>
        </p:txBody>
      </p:sp>
      <p:sp>
        <p:nvSpPr>
          <p:cNvPr id="727" name="Google Shape;727;p77"/>
          <p:cNvSpPr txBox="1"/>
          <p:nvPr/>
        </p:nvSpPr>
        <p:spPr>
          <a:xfrm>
            <a:off x="364300" y="799975"/>
            <a:ext cx="7904700" cy="409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b="1">
                <a:solidFill>
                  <a:schemeClr val="dk1"/>
                </a:solidFill>
                <a:latin typeface="Figtree"/>
                <a:ea typeface="Figtree"/>
                <a:cs typeface="Figtree"/>
                <a:sym typeface="Figtree"/>
              </a:rPr>
              <a:t>Intellectual Property &amp; Copyright</a:t>
            </a:r>
            <a:endParaRPr b="1">
              <a:solidFill>
                <a:schemeClr val="dk1"/>
              </a:solidFill>
              <a:latin typeface="Figtree"/>
              <a:ea typeface="Figtree"/>
              <a:cs typeface="Figtree"/>
              <a:sym typeface="Figtree"/>
            </a:endParaRPr>
          </a:p>
          <a:p>
            <a:pPr marL="457200" lvl="0" indent="-317500" algn="l" rtl="0">
              <a:lnSpc>
                <a:spcPct val="115000"/>
              </a:lnSpc>
              <a:spcBef>
                <a:spcPts val="1100"/>
              </a:spcBef>
              <a:spcAft>
                <a:spcPts val="0"/>
              </a:spcAft>
              <a:buClr>
                <a:schemeClr val="dk1"/>
              </a:buClr>
              <a:buSzPts val="1400"/>
              <a:buFont typeface="Figtree"/>
              <a:buChar char="●"/>
            </a:pPr>
            <a:r>
              <a:rPr lang="en">
                <a:solidFill>
                  <a:schemeClr val="dk1"/>
                </a:solidFill>
                <a:latin typeface="Figtree"/>
                <a:ea typeface="Figtree"/>
                <a:cs typeface="Figtree"/>
                <a:sym typeface="Figtree"/>
              </a:rPr>
              <a:t>Who owns AI-generated content?</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Risk of unclear licensing &amp; derivative works</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Ensure Creative Commons (CC) compliance</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Institutions lack clear policies on AI-generated OER</a:t>
            </a:r>
            <a:endParaRPr>
              <a:solidFill>
                <a:schemeClr val="dk1"/>
              </a:solidFill>
              <a:latin typeface="Figtree"/>
              <a:ea typeface="Figtree"/>
              <a:cs typeface="Figtree"/>
              <a:sym typeface="Figtree"/>
            </a:endParaRPr>
          </a:p>
          <a:p>
            <a:pPr marL="0" lvl="0" indent="0" algn="l" rtl="0">
              <a:lnSpc>
                <a:spcPct val="115000"/>
              </a:lnSpc>
              <a:spcBef>
                <a:spcPts val="1100"/>
              </a:spcBef>
              <a:spcAft>
                <a:spcPts val="0"/>
              </a:spcAft>
              <a:buNone/>
            </a:pPr>
            <a:r>
              <a:rPr lang="en" b="1">
                <a:solidFill>
                  <a:schemeClr val="dk1"/>
                </a:solidFill>
                <a:latin typeface="Figtree"/>
                <a:ea typeface="Figtree"/>
                <a:cs typeface="Figtree"/>
                <a:sym typeface="Figtree"/>
              </a:rPr>
              <a:t>Ethical &amp; Transparency Issues</a:t>
            </a:r>
            <a:endParaRPr b="1">
              <a:solidFill>
                <a:schemeClr val="dk1"/>
              </a:solidFill>
              <a:latin typeface="Figtree"/>
              <a:ea typeface="Figtree"/>
              <a:cs typeface="Figtree"/>
              <a:sym typeface="Figtree"/>
            </a:endParaRPr>
          </a:p>
          <a:p>
            <a:pPr marL="457200" lvl="0" indent="-317500" algn="l" rtl="0">
              <a:lnSpc>
                <a:spcPct val="115000"/>
              </a:lnSpc>
              <a:spcBef>
                <a:spcPts val="1100"/>
              </a:spcBef>
              <a:spcAft>
                <a:spcPts val="0"/>
              </a:spcAft>
              <a:buClr>
                <a:schemeClr val="dk1"/>
              </a:buClr>
              <a:buSzPts val="1400"/>
              <a:buFont typeface="Figtree"/>
              <a:buChar char="●"/>
            </a:pPr>
            <a:r>
              <a:rPr lang="en">
                <a:solidFill>
                  <a:schemeClr val="dk1"/>
                </a:solidFill>
                <a:latin typeface="Figtree"/>
                <a:ea typeface="Figtree"/>
                <a:cs typeface="Figtree"/>
                <a:sym typeface="Figtree"/>
              </a:rPr>
              <a:t>AI lacks proper attribution &amp; citations</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Risk of plagiarism &amp; misinformation</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Font typeface="Figtree"/>
              <a:buChar char="●"/>
            </a:pPr>
            <a:r>
              <a:rPr lang="en">
                <a:solidFill>
                  <a:schemeClr val="dk1"/>
                </a:solidFill>
                <a:latin typeface="Figtree"/>
                <a:ea typeface="Figtree"/>
                <a:cs typeface="Figtree"/>
                <a:sym typeface="Figtree"/>
              </a:rPr>
              <a:t>Disclose AI use in OER creation</a:t>
            </a:r>
            <a:endParaRPr>
              <a:solidFill>
                <a:schemeClr val="dk1"/>
              </a:solidFill>
              <a:latin typeface="Figtree"/>
              <a:ea typeface="Figtree"/>
              <a:cs typeface="Figtree"/>
              <a:sym typeface="Figtree"/>
            </a:endParaRPr>
          </a:p>
          <a:p>
            <a:pPr marL="0" lvl="0" indent="0" algn="l" rtl="0">
              <a:lnSpc>
                <a:spcPct val="115000"/>
              </a:lnSpc>
              <a:spcBef>
                <a:spcPts val="1200"/>
              </a:spcBef>
              <a:spcAft>
                <a:spcPts val="0"/>
              </a:spcAft>
              <a:buNone/>
            </a:pPr>
            <a:r>
              <a:rPr lang="en" b="1">
                <a:solidFill>
                  <a:schemeClr val="dk1"/>
                </a:solidFill>
                <a:latin typeface="Figtree"/>
                <a:ea typeface="Figtree"/>
                <a:cs typeface="Figtree"/>
                <a:sym typeface="Figtree"/>
              </a:rPr>
              <a:t>Bias &amp; Accuracy Challenges</a:t>
            </a:r>
            <a:endParaRPr b="1">
              <a:solidFill>
                <a:schemeClr val="dk1"/>
              </a:solidFill>
              <a:latin typeface="Figtree"/>
              <a:ea typeface="Figtree"/>
              <a:cs typeface="Figtree"/>
              <a:sym typeface="Figtree"/>
            </a:endParaRPr>
          </a:p>
          <a:p>
            <a:pPr marL="457200" lvl="0" indent="-317500" algn="l" rtl="0">
              <a:lnSpc>
                <a:spcPct val="115000"/>
              </a:lnSpc>
              <a:spcBef>
                <a:spcPts val="1100"/>
              </a:spcBef>
              <a:spcAft>
                <a:spcPts val="0"/>
              </a:spcAft>
              <a:buClr>
                <a:schemeClr val="dk1"/>
              </a:buClr>
              <a:buSzPts val="1400"/>
              <a:buFont typeface="Figtree"/>
              <a:buChar char="●"/>
            </a:pPr>
            <a:r>
              <a:rPr lang="en">
                <a:solidFill>
                  <a:schemeClr val="dk1"/>
                </a:solidFill>
                <a:latin typeface="Figtree"/>
                <a:ea typeface="Figtree"/>
                <a:cs typeface="Figtree"/>
                <a:sym typeface="Figtree"/>
              </a:rPr>
              <a:t>AI inherits biases from training data</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Char char="●"/>
            </a:pPr>
            <a:r>
              <a:rPr lang="en">
                <a:solidFill>
                  <a:schemeClr val="dk1"/>
                </a:solidFill>
                <a:latin typeface="Figtree"/>
                <a:ea typeface="Figtree"/>
                <a:cs typeface="Figtree"/>
                <a:sym typeface="Figtree"/>
              </a:rPr>
              <a:t>Requires human fact-checking &amp; review</a:t>
            </a:r>
            <a:endParaRPr>
              <a:solidFill>
                <a:schemeClr val="dk1"/>
              </a:solidFill>
              <a:latin typeface="Figtree"/>
              <a:ea typeface="Figtree"/>
              <a:cs typeface="Figtree"/>
              <a:sym typeface="Figtree"/>
            </a:endParaRPr>
          </a:p>
          <a:p>
            <a:pPr marL="457200" lvl="0" indent="-317500" algn="l" rtl="0">
              <a:lnSpc>
                <a:spcPct val="115000"/>
              </a:lnSpc>
              <a:spcBef>
                <a:spcPts val="0"/>
              </a:spcBef>
              <a:spcAft>
                <a:spcPts val="0"/>
              </a:spcAft>
              <a:buClr>
                <a:schemeClr val="dk1"/>
              </a:buClr>
              <a:buSzPts val="1400"/>
              <a:buChar char="●"/>
            </a:pPr>
            <a:r>
              <a:rPr lang="en">
                <a:solidFill>
                  <a:schemeClr val="dk1"/>
                </a:solidFill>
                <a:latin typeface="Figtree"/>
                <a:ea typeface="Figtree"/>
                <a:cs typeface="Figtree"/>
                <a:sym typeface="Figtree"/>
              </a:rPr>
              <a:t>Ensure diverse perspectives &amp; inclusivity</a:t>
            </a:r>
            <a:endParaRPr sz="1300">
              <a:solidFill>
                <a:schemeClr val="dk1"/>
              </a:solidFill>
              <a:latin typeface="Figtree"/>
              <a:ea typeface="Figtree"/>
              <a:cs typeface="Figtree"/>
              <a:sym typeface="Figtree"/>
            </a:endParaRPr>
          </a:p>
        </p:txBody>
      </p:sp>
      <p:pic>
        <p:nvPicPr>
          <p:cNvPr id="728" name="Google Shape;728;p77" descr="Tom Cruise deepfake account causes confusion on TikTok&#10;"/>
          <p:cNvPicPr preferRelativeResize="0"/>
          <p:nvPr/>
        </p:nvPicPr>
        <p:blipFill>
          <a:blip r:embed="rId3">
            <a:alphaModFix/>
          </a:blip>
          <a:stretch>
            <a:fillRect/>
          </a:stretch>
        </p:blipFill>
        <p:spPr>
          <a:xfrm>
            <a:off x="5061300" y="1431650"/>
            <a:ext cx="3810000" cy="2381250"/>
          </a:xfrm>
          <a:prstGeom prst="rect">
            <a:avLst/>
          </a:prstGeom>
          <a:noFill/>
          <a:ln>
            <a:noFill/>
          </a:ln>
        </p:spPr>
      </p:pic>
      <p:sp>
        <p:nvSpPr>
          <p:cNvPr id="729" name="Google Shape;729;p77"/>
          <p:cNvSpPr txBox="1"/>
          <p:nvPr/>
        </p:nvSpPr>
        <p:spPr>
          <a:xfrm>
            <a:off x="5597825" y="3721275"/>
            <a:ext cx="2919900" cy="492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dk1"/>
                </a:solidFill>
                <a:highlight>
                  <a:srgbClr val="F3F3F3"/>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Tom Cruise deepfake account causes confusion on TikTok | FMT</a:t>
            </a:r>
            <a:endParaRPr sz="1000" dirty="0">
              <a:solidFill>
                <a:schemeClr val="dk1"/>
              </a:solidFill>
              <a:highlight>
                <a:srgbClr val="F3F3F3"/>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8"/>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solidFill>
                  <a:srgbClr val="1F3864"/>
                </a:solidFill>
              </a:rPr>
              <a:t>AI and Open Pedagogy with students </a:t>
            </a:r>
            <a:endParaRPr>
              <a:solidFill>
                <a:srgbClr val="1F3864"/>
              </a:solidFill>
            </a:endParaRPr>
          </a:p>
        </p:txBody>
      </p:sp>
      <p:sp>
        <p:nvSpPr>
          <p:cNvPr id="735" name="Google Shape;735;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457200" lvl="0" indent="-368300" algn="l" rtl="0">
              <a:spcBef>
                <a:spcPts val="0"/>
              </a:spcBef>
              <a:spcAft>
                <a:spcPts val="0"/>
              </a:spcAft>
              <a:buSzPts val="2200"/>
              <a:buFont typeface="Figtree"/>
              <a:buChar char="●"/>
            </a:pPr>
            <a:r>
              <a:rPr lang="en" sz="2200">
                <a:latin typeface="Figtree"/>
                <a:ea typeface="Figtree"/>
                <a:cs typeface="Figtree"/>
                <a:sym typeface="Figtree"/>
              </a:rPr>
              <a:t>Prompt engineering to author new material for courses</a:t>
            </a:r>
            <a:endParaRPr sz="2200">
              <a:latin typeface="Figtree"/>
              <a:ea typeface="Figtree"/>
              <a:cs typeface="Figtree"/>
              <a:sym typeface="Figtree"/>
            </a:endParaRPr>
          </a:p>
          <a:p>
            <a:pPr marL="457200" lvl="0" indent="-368300" algn="l" rtl="0">
              <a:spcBef>
                <a:spcPts val="0"/>
              </a:spcBef>
              <a:spcAft>
                <a:spcPts val="0"/>
              </a:spcAft>
              <a:buSzPts val="2200"/>
              <a:buFont typeface="Figtree"/>
              <a:buChar char="●"/>
            </a:pPr>
            <a:r>
              <a:rPr lang="en" sz="2200">
                <a:latin typeface="Figtree"/>
                <a:ea typeface="Figtree"/>
                <a:cs typeface="Figtree"/>
                <a:sym typeface="Figtree"/>
              </a:rPr>
              <a:t>Students developing podcasts using OER texts and Notebook LM</a:t>
            </a:r>
            <a:endParaRPr sz="2200">
              <a:latin typeface="Figtree"/>
              <a:ea typeface="Figtree"/>
              <a:cs typeface="Figtree"/>
              <a:sym typeface="Figtree"/>
            </a:endParaRPr>
          </a:p>
          <a:p>
            <a:pPr marL="457200" lvl="0" indent="-368300" algn="l" rtl="0">
              <a:spcBef>
                <a:spcPts val="0"/>
              </a:spcBef>
              <a:spcAft>
                <a:spcPts val="0"/>
              </a:spcAft>
              <a:buSzPts val="2200"/>
              <a:buFont typeface="Figtree"/>
              <a:buChar char="●"/>
            </a:pPr>
            <a:r>
              <a:rPr lang="en" sz="2200">
                <a:latin typeface="Figtree"/>
                <a:ea typeface="Figtree"/>
                <a:cs typeface="Figtree"/>
                <a:sym typeface="Figtree"/>
              </a:rPr>
              <a:t>Auditing/editing using specific framework (IDEA framework) </a:t>
            </a:r>
            <a:endParaRPr sz="2200">
              <a:latin typeface="Figtree"/>
              <a:ea typeface="Figtree"/>
              <a:cs typeface="Figtree"/>
              <a:sym typeface="Figtree"/>
            </a:endParaRPr>
          </a:p>
          <a:p>
            <a:pPr marL="457200" lvl="0" indent="-368300" algn="l" rtl="0">
              <a:spcBef>
                <a:spcPts val="0"/>
              </a:spcBef>
              <a:spcAft>
                <a:spcPts val="0"/>
              </a:spcAft>
              <a:buSzPts val="2200"/>
              <a:buFont typeface="Figtree"/>
              <a:buChar char="●"/>
            </a:pPr>
            <a:r>
              <a:rPr lang="en" sz="2200">
                <a:latin typeface="Figtree"/>
                <a:ea typeface="Figtree"/>
                <a:cs typeface="Figtree"/>
                <a:sym typeface="Figtree"/>
              </a:rPr>
              <a:t>Co-authoring texts and other tangible materials to build on existing assignments and courses–using AI to help for clarity and tone </a:t>
            </a:r>
            <a:endParaRPr sz="2200">
              <a:latin typeface="Figtree"/>
              <a:ea typeface="Figtree"/>
              <a:cs typeface="Figtree"/>
              <a:sym typeface="Figtree"/>
            </a:endParaRPr>
          </a:p>
          <a:p>
            <a:pPr marL="457200" lvl="0" indent="-368300" algn="l" rtl="0">
              <a:spcBef>
                <a:spcPts val="0"/>
              </a:spcBef>
              <a:spcAft>
                <a:spcPts val="0"/>
              </a:spcAft>
              <a:buSzPts val="2200"/>
              <a:buFont typeface="Figtree"/>
              <a:buChar char="●"/>
            </a:pPr>
            <a:r>
              <a:rPr lang="en" sz="2200">
                <a:latin typeface="Figtree"/>
                <a:ea typeface="Figtree"/>
                <a:cs typeface="Figtree"/>
                <a:sym typeface="Figtree"/>
              </a:rPr>
              <a:t>Student-built ‘bots’ using OER texts and other openly licensed materials</a:t>
            </a:r>
            <a:endParaRPr sz="2200">
              <a:latin typeface="Figtree"/>
              <a:ea typeface="Figtree"/>
              <a:cs typeface="Figtree"/>
              <a:sym typeface="Figtre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9"/>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solidFill>
                  <a:srgbClr val="1F3864"/>
                </a:solidFill>
              </a:rPr>
              <a:t>Humanizing AI and OER </a:t>
            </a:r>
            <a:endParaRPr>
              <a:solidFill>
                <a:srgbClr val="1F3864"/>
              </a:solidFill>
            </a:endParaRPr>
          </a:p>
        </p:txBody>
      </p:sp>
      <p:sp>
        <p:nvSpPr>
          <p:cNvPr id="741" name="Google Shape;741;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dk1"/>
                </a:solidFill>
                <a:latin typeface="Figtree"/>
                <a:ea typeface="Figtree"/>
                <a:cs typeface="Figtree"/>
                <a:sym typeface="Figtree"/>
              </a:rPr>
              <a:t>“We’re increasingly becoming a society in which very wealthy people get obsequious, leisurely human care, like concierge medicine paid out of pocket … and private schools with tiny class sizes... Everybody else might receive long waits for 15-minute appointments with harried doctors, a public school system with overworked teachers who are supplemented by unproven apps to ‘personalize’ learning and a pharmacy with self-checkout.”</a:t>
            </a:r>
            <a:endParaRPr sz="2000">
              <a:solidFill>
                <a:schemeClr val="dk1"/>
              </a:solidFill>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	-</a:t>
            </a:r>
            <a:r>
              <a:rPr lang="en" sz="1200">
                <a:solidFill>
                  <a:schemeClr val="dk1"/>
                </a:solidFill>
                <a:latin typeface="Figtree"/>
                <a:ea typeface="Figtree"/>
                <a:cs typeface="Figtree"/>
                <a:sym typeface="Figtree"/>
              </a:rPr>
              <a:t>Jessica Gross, </a:t>
            </a:r>
            <a:r>
              <a:rPr lang="en" sz="1200" i="1">
                <a:solidFill>
                  <a:schemeClr val="dk1"/>
                </a:solidFill>
                <a:latin typeface="Figtree"/>
                <a:ea typeface="Figtree"/>
                <a:cs typeface="Figtree"/>
                <a:sym typeface="Figtree"/>
              </a:rPr>
              <a:t>New York Times</a:t>
            </a:r>
            <a:r>
              <a:rPr lang="en" sz="1200">
                <a:solidFill>
                  <a:schemeClr val="dk1"/>
                </a:solidFill>
                <a:latin typeface="Figtree"/>
                <a:ea typeface="Figtree"/>
                <a:cs typeface="Figtree"/>
                <a:sym typeface="Figtree"/>
              </a:rPr>
              <a:t>, writing about the book, </a:t>
            </a:r>
            <a:r>
              <a:rPr lang="en" sz="1200" i="1">
                <a:solidFill>
                  <a:schemeClr val="dk1"/>
                </a:solidFill>
                <a:latin typeface="Figtree"/>
                <a:ea typeface="Figtree"/>
                <a:cs typeface="Figtree"/>
                <a:sym typeface="Figtree"/>
              </a:rPr>
              <a:t>The Last Human Job</a:t>
            </a:r>
            <a:r>
              <a:rPr lang="en" sz="1200">
                <a:solidFill>
                  <a:schemeClr val="dk1"/>
                </a:solidFill>
                <a:latin typeface="Figtree"/>
                <a:ea typeface="Figtree"/>
                <a:cs typeface="Figtree"/>
                <a:sym typeface="Figtree"/>
              </a:rPr>
              <a:t>, by Allison J. Pugh </a:t>
            </a:r>
            <a:endParaRPr sz="1200">
              <a:solidFill>
                <a:schemeClr val="dk1"/>
              </a:solidFill>
              <a:latin typeface="Figtree"/>
              <a:ea typeface="Figtree"/>
              <a:cs typeface="Figtree"/>
              <a:sym typeface="Figtree"/>
            </a:endParaRPr>
          </a:p>
          <a:p>
            <a:pPr marL="0" lvl="0" indent="0" algn="l" rtl="0">
              <a:spcBef>
                <a:spcPts val="0"/>
              </a:spcBef>
              <a:spcAft>
                <a:spcPts val="0"/>
              </a:spcAft>
              <a:buNone/>
            </a:pPr>
            <a:endParaRPr sz="1200">
              <a:solidFill>
                <a:schemeClr val="dk1"/>
              </a:solidFill>
              <a:latin typeface="Figtree"/>
              <a:ea typeface="Figtree"/>
              <a:cs typeface="Figtree"/>
              <a:sym typeface="Figtre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46"/>
        <p:cNvGrpSpPr/>
        <p:nvPr/>
      </p:nvGrpSpPr>
      <p:grpSpPr>
        <a:xfrm>
          <a:off x="0" y="0"/>
          <a:ext cx="0" cy="0"/>
          <a:chOff x="0" y="0"/>
          <a:chExt cx="0" cy="0"/>
        </a:xfrm>
      </p:grpSpPr>
      <p:sp>
        <p:nvSpPr>
          <p:cNvPr id="747" name="Google Shape;747;p80"/>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Thanks &amp; Questions  </a:t>
            </a:r>
            <a:endParaRPr/>
          </a:p>
        </p:txBody>
      </p:sp>
      <p:sp>
        <p:nvSpPr>
          <p:cNvPr id="752" name="Google Shape;752;p80"/>
          <p:cNvSpPr txBox="1">
            <a:spLocks noGrp="1"/>
          </p:cNvSpPr>
          <p:nvPr>
            <p:ph type="subTitle" idx="5"/>
          </p:nvPr>
        </p:nvSpPr>
        <p:spPr>
          <a:xfrm>
            <a:off x="279525" y="4151625"/>
            <a:ext cx="40128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The slide deck is licensed </a:t>
            </a:r>
            <a:r>
              <a:rPr lang="en" u="sng">
                <a:hlinkClick r:id="rId3"/>
              </a:rPr>
              <a:t>CC BY 4.0 </a:t>
            </a:r>
            <a:r>
              <a:rPr lang="en"/>
              <a:t>unless otherwise noted</a:t>
            </a:r>
            <a:endParaRPr/>
          </a:p>
        </p:txBody>
      </p:sp>
      <p:sp>
        <p:nvSpPr>
          <p:cNvPr id="750" name="Google Shape;750;p80"/>
          <p:cNvSpPr txBox="1">
            <a:spLocks noGrp="1"/>
          </p:cNvSpPr>
          <p:nvPr>
            <p:ph type="title" idx="3"/>
          </p:nvPr>
        </p:nvSpPr>
        <p:spPr>
          <a:xfrm>
            <a:off x="5822545" y="1480213"/>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Heather Dodge</a:t>
            </a:r>
            <a:endParaRPr/>
          </a:p>
        </p:txBody>
      </p:sp>
      <p:sp>
        <p:nvSpPr>
          <p:cNvPr id="751" name="Google Shape;751;p80"/>
          <p:cNvSpPr txBox="1">
            <a:spLocks noGrp="1"/>
          </p:cNvSpPr>
          <p:nvPr>
            <p:ph type="body" idx="4"/>
          </p:nvPr>
        </p:nvSpPr>
        <p:spPr>
          <a:xfrm>
            <a:off x="5822545" y="1785288"/>
            <a:ext cx="2325600" cy="677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ASCCC OERI Regional Lead (Area B)</a:t>
            </a:r>
            <a:endParaRPr/>
          </a:p>
          <a:p>
            <a:pPr marL="0" lvl="0" indent="0" algn="ctr" rtl="0">
              <a:spcBef>
                <a:spcPts val="0"/>
              </a:spcBef>
              <a:spcAft>
                <a:spcPts val="0"/>
              </a:spcAft>
              <a:buNone/>
            </a:pPr>
            <a:r>
              <a:rPr lang="en"/>
              <a:t>Librarian, Berkeley City College </a:t>
            </a:r>
            <a:endParaRPr/>
          </a:p>
          <a:p>
            <a:pPr marL="0" lvl="0" indent="0" algn="ctr" rtl="0">
              <a:spcBef>
                <a:spcPts val="0"/>
              </a:spcBef>
              <a:spcAft>
                <a:spcPts val="0"/>
              </a:spcAft>
              <a:buNone/>
            </a:pPr>
            <a:r>
              <a:rPr lang="en" u="sng">
                <a:hlinkClick r:id="rId4"/>
              </a:rPr>
              <a:t>hdodge@peralta.edu</a:t>
            </a:r>
            <a:r>
              <a:rPr lang="en"/>
              <a:t> </a:t>
            </a:r>
            <a:endParaRPr/>
          </a:p>
        </p:txBody>
      </p:sp>
      <p:sp>
        <p:nvSpPr>
          <p:cNvPr id="748" name="Google Shape;748;p80"/>
          <p:cNvSpPr txBox="1">
            <a:spLocks noGrp="1"/>
          </p:cNvSpPr>
          <p:nvPr>
            <p:ph type="title" idx="2"/>
          </p:nvPr>
        </p:nvSpPr>
        <p:spPr>
          <a:xfrm>
            <a:off x="5857470" y="3192438"/>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Shagun Kaur </a:t>
            </a:r>
            <a:endParaRPr/>
          </a:p>
        </p:txBody>
      </p:sp>
      <p:sp>
        <p:nvSpPr>
          <p:cNvPr id="749" name="Google Shape;749;p80"/>
          <p:cNvSpPr txBox="1">
            <a:spLocks noGrp="1"/>
          </p:cNvSpPr>
          <p:nvPr>
            <p:ph type="body" idx="1"/>
          </p:nvPr>
        </p:nvSpPr>
        <p:spPr>
          <a:xfrm>
            <a:off x="5515477" y="3512825"/>
            <a:ext cx="3009600" cy="677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Project Facilitator, ASCCC OERI</a:t>
            </a:r>
            <a:endParaRPr/>
          </a:p>
          <a:p>
            <a:pPr marL="0" lvl="0" indent="0" algn="ctr" rtl="0">
              <a:spcBef>
                <a:spcPts val="0"/>
              </a:spcBef>
              <a:spcAft>
                <a:spcPts val="0"/>
              </a:spcAft>
              <a:buNone/>
            </a:pPr>
            <a:r>
              <a:rPr lang="en"/>
              <a:t>ZTC Grants Coordinator, De Anza College</a:t>
            </a:r>
            <a:endParaRPr/>
          </a:p>
          <a:p>
            <a:pPr marL="0" lvl="0" indent="0" algn="ctr" rtl="0">
              <a:spcBef>
                <a:spcPts val="0"/>
              </a:spcBef>
              <a:spcAft>
                <a:spcPts val="0"/>
              </a:spcAft>
              <a:buNone/>
            </a:pPr>
            <a:r>
              <a:rPr lang="en" u="sng">
                <a:hlinkClick r:id="rId5"/>
              </a:rPr>
              <a:t>kaurshagun@fhda.edu</a:t>
            </a:r>
            <a:r>
              <a:rPr lang="en"/>
              <a:t> </a:t>
            </a:r>
            <a:endParaRPr/>
          </a:p>
          <a:p>
            <a:pPr marL="0" lvl="0" indent="0" algn="ctr" rtl="0">
              <a:spcBef>
                <a:spcPts val="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9"/>
          <p:cNvSpPr txBox="1">
            <a:spLocks noGrp="1"/>
          </p:cNvSpPr>
          <p:nvPr>
            <p:ph type="title" idx="4294967295"/>
          </p:nvPr>
        </p:nvSpPr>
        <p:spPr>
          <a:xfrm>
            <a:off x="311700" y="445025"/>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solidFill>
                  <a:srgbClr val="1F3864"/>
                </a:solidFill>
              </a:rPr>
              <a:t>OER and AI </a:t>
            </a:r>
            <a:endParaRPr>
              <a:solidFill>
                <a:srgbClr val="1F3864"/>
              </a:solidFill>
            </a:endParaRPr>
          </a:p>
        </p:txBody>
      </p:sp>
      <p:sp>
        <p:nvSpPr>
          <p:cNvPr id="556" name="Google Shape;556;p59"/>
          <p:cNvSpPr txBox="1">
            <a:spLocks noGrp="1"/>
          </p:cNvSpPr>
          <p:nvPr>
            <p:ph type="subTitle" idx="5"/>
          </p:nvPr>
        </p:nvSpPr>
        <p:spPr>
          <a:xfrm>
            <a:off x="408600" y="1347338"/>
            <a:ext cx="3838500" cy="46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Figtree"/>
                <a:ea typeface="Figtree"/>
                <a:cs typeface="Figtree"/>
                <a:sym typeface="Figtree"/>
              </a:rPr>
              <a:t>OER (UNESCO definition) </a:t>
            </a:r>
            <a:endParaRPr>
              <a:latin typeface="Figtree"/>
              <a:ea typeface="Figtree"/>
              <a:cs typeface="Figtree"/>
              <a:sym typeface="Figtree"/>
            </a:endParaRPr>
          </a:p>
        </p:txBody>
      </p:sp>
      <p:sp>
        <p:nvSpPr>
          <p:cNvPr id="554" name="Google Shape;554;p59"/>
          <p:cNvSpPr txBox="1">
            <a:spLocks noGrp="1"/>
          </p:cNvSpPr>
          <p:nvPr>
            <p:ph type="body" idx="1"/>
          </p:nvPr>
        </p:nvSpPr>
        <p:spPr>
          <a:xfrm>
            <a:off x="408600" y="2135400"/>
            <a:ext cx="3838500" cy="1138500"/>
          </a:xfrm>
          <a:prstGeom prst="rect">
            <a:avLst/>
          </a:prstGeom>
          <a:solidFill>
            <a:schemeClr val="lt1"/>
          </a:solidFill>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sz="1350">
                <a:solidFill>
                  <a:srgbClr val="212121"/>
                </a:solidFill>
              </a:rPr>
              <a:t>Learning, teaching and research materials in any format and medium that reside in the public domain or are under copyright that have been released under an open license, that permit no-cost access, re-use, re-purpose, adaptation and redistribution by others.</a:t>
            </a:r>
            <a:endParaRPr/>
          </a:p>
        </p:txBody>
      </p:sp>
      <p:sp>
        <p:nvSpPr>
          <p:cNvPr id="557" name="Google Shape;557;p59"/>
          <p:cNvSpPr txBox="1">
            <a:spLocks noGrp="1"/>
          </p:cNvSpPr>
          <p:nvPr>
            <p:ph type="subTitle" idx="6"/>
          </p:nvPr>
        </p:nvSpPr>
        <p:spPr>
          <a:xfrm>
            <a:off x="4021275" y="1223300"/>
            <a:ext cx="4962300" cy="68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Figtree"/>
                <a:ea typeface="Figtree"/>
                <a:cs typeface="Figtree"/>
                <a:sym typeface="Figtree"/>
              </a:rPr>
              <a:t>Artificial Intelligence (UNESCO Definition) </a:t>
            </a:r>
            <a:endParaRPr>
              <a:latin typeface="Figtree"/>
              <a:ea typeface="Figtree"/>
              <a:cs typeface="Figtree"/>
              <a:sym typeface="Figtree"/>
            </a:endParaRPr>
          </a:p>
        </p:txBody>
      </p:sp>
      <p:sp>
        <p:nvSpPr>
          <p:cNvPr id="553" name="Google Shape;553;p59"/>
          <p:cNvSpPr txBox="1">
            <a:spLocks noGrp="1"/>
          </p:cNvSpPr>
          <p:nvPr>
            <p:ph type="body" idx="2"/>
          </p:nvPr>
        </p:nvSpPr>
        <p:spPr>
          <a:xfrm>
            <a:off x="4838200" y="2002493"/>
            <a:ext cx="3838500" cy="11385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a:solidFill>
                  <a:srgbClr val="212121"/>
                </a:solidFill>
                <a:highlight>
                  <a:srgbClr val="FFFFFF"/>
                </a:highlight>
                <a:latin typeface="Figtree"/>
                <a:ea typeface="Figtree"/>
                <a:cs typeface="Figtree"/>
                <a:sym typeface="Figtree"/>
              </a:rPr>
              <a:t>Built from data, hardware and connectivity, AI allows machines to mimic human intelligence such as perception, problem-solving, linguistic interaction or creativity.</a:t>
            </a:r>
            <a:endParaRPr sz="1200">
              <a:latin typeface="Figtree"/>
              <a:ea typeface="Figtree"/>
              <a:cs typeface="Figtree"/>
              <a:sym typeface="Figtree"/>
            </a:endParaRPr>
          </a:p>
        </p:txBody>
      </p:sp>
      <p:pic>
        <p:nvPicPr>
          <p:cNvPr id="558" name="Google Shape;558;p59" descr="File:Question Mark.svg - Wikipedia"/>
          <p:cNvPicPr preferRelativeResize="0"/>
          <p:nvPr/>
        </p:nvPicPr>
        <p:blipFill>
          <a:blip r:embed="rId3">
            <a:alphaModFix/>
          </a:blip>
          <a:stretch>
            <a:fillRect/>
          </a:stretch>
        </p:blipFill>
        <p:spPr>
          <a:xfrm>
            <a:off x="3924400" y="3273888"/>
            <a:ext cx="913802" cy="686075"/>
          </a:xfrm>
          <a:prstGeom prst="rect">
            <a:avLst/>
          </a:prstGeom>
          <a:noFill/>
          <a:ln>
            <a:noFill/>
          </a:ln>
        </p:spPr>
      </p:pic>
      <p:sp>
        <p:nvSpPr>
          <p:cNvPr id="555" name="Google Shape;555;p59"/>
          <p:cNvSpPr txBox="1">
            <a:spLocks noGrp="1"/>
          </p:cNvSpPr>
          <p:nvPr>
            <p:ph type="body" idx="4"/>
          </p:nvPr>
        </p:nvSpPr>
        <p:spPr>
          <a:xfrm>
            <a:off x="2462050" y="3733950"/>
            <a:ext cx="3838500" cy="11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Figtree"/>
                <a:ea typeface="Figtree"/>
                <a:cs typeface="Figtree"/>
                <a:sym typeface="Figtree"/>
              </a:rPr>
              <a:t>How many of us are already using OER or AI or both in our teaching or work? </a:t>
            </a:r>
            <a:endParaRPr sz="1500">
              <a:latin typeface="Figtree"/>
              <a:ea typeface="Figtree"/>
              <a:cs typeface="Figtree"/>
              <a:sym typeface="Figtre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434800" y="2152324"/>
            <a:ext cx="2325600" cy="1374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solidFill>
                  <a:srgbClr val="1F3864"/>
                </a:solidFill>
              </a:rPr>
              <a:t>Intersections: OER and AI</a:t>
            </a:r>
            <a:endParaRPr>
              <a:solidFill>
                <a:srgbClr val="1F3864"/>
              </a:solidFill>
            </a:endParaRPr>
          </a:p>
          <a:p>
            <a:pPr marL="0" lvl="0" indent="0" algn="ctr" rtl="0">
              <a:spcBef>
                <a:spcPts val="0"/>
              </a:spcBef>
              <a:spcAft>
                <a:spcPts val="0"/>
              </a:spcAft>
              <a:buNone/>
            </a:pPr>
            <a:endParaRPr/>
          </a:p>
        </p:txBody>
      </p:sp>
      <p:sp>
        <p:nvSpPr>
          <p:cNvPr id="565" name="Google Shape;565;p60"/>
          <p:cNvSpPr txBox="1">
            <a:spLocks noGrp="1"/>
          </p:cNvSpPr>
          <p:nvPr>
            <p:ph type="title" idx="2"/>
          </p:nvPr>
        </p:nvSpPr>
        <p:spPr>
          <a:xfrm>
            <a:off x="3410825" y="1957954"/>
            <a:ext cx="2325600" cy="522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1500"/>
              <a:t>From Information Age to Generative Age </a:t>
            </a:r>
            <a:endParaRPr sz="1500"/>
          </a:p>
        </p:txBody>
      </p:sp>
      <p:sp>
        <p:nvSpPr>
          <p:cNvPr id="566" name="Google Shape;566;p60"/>
          <p:cNvSpPr txBox="1">
            <a:spLocks noGrp="1"/>
          </p:cNvSpPr>
          <p:nvPr>
            <p:ph type="body" idx="1"/>
          </p:nvPr>
        </p:nvSpPr>
        <p:spPr>
          <a:xfrm>
            <a:off x="3410825" y="2606778"/>
            <a:ext cx="2325600" cy="14568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1200"/>
              <a:t>“This is a time when the most powerful emerging technology-Gen Ai-is one that can create new resources on demand, rather than simply make copies of existing resources.” -David Wiley</a:t>
            </a:r>
            <a:endParaRPr sz="1200"/>
          </a:p>
        </p:txBody>
      </p:sp>
      <p:sp>
        <p:nvSpPr>
          <p:cNvPr id="567" name="Google Shape;567;p60"/>
          <p:cNvSpPr txBox="1">
            <a:spLocks noGrp="1"/>
          </p:cNvSpPr>
          <p:nvPr>
            <p:ph type="title" idx="3"/>
          </p:nvPr>
        </p:nvSpPr>
        <p:spPr>
          <a:xfrm>
            <a:off x="6482175" y="2033553"/>
            <a:ext cx="2325600" cy="447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1500"/>
              <a:t>Open lends itself to generative AI </a:t>
            </a:r>
            <a:endParaRPr sz="1500"/>
          </a:p>
        </p:txBody>
      </p:sp>
      <p:sp>
        <p:nvSpPr>
          <p:cNvPr id="564" name="Google Shape;564;p60"/>
          <p:cNvSpPr txBox="1">
            <a:spLocks noGrp="1"/>
          </p:cNvSpPr>
          <p:nvPr>
            <p:ph type="body" idx="4"/>
          </p:nvPr>
        </p:nvSpPr>
        <p:spPr>
          <a:xfrm>
            <a:off x="6454250" y="2606774"/>
            <a:ext cx="2325600" cy="19254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en" sz="1200"/>
              <a:t>Flexible licensing that allows for the 5 Rs (Retain, Reuse, Revise, Remix and Redistribute)</a:t>
            </a:r>
            <a:endParaRPr sz="1200"/>
          </a:p>
          <a:p>
            <a:pPr marL="457200" lvl="0" indent="-304800" algn="l" rtl="0">
              <a:spcBef>
                <a:spcPts val="0"/>
              </a:spcBef>
              <a:spcAft>
                <a:spcPts val="0"/>
              </a:spcAft>
              <a:buSzPts val="1200"/>
              <a:buChar char="●"/>
            </a:pPr>
            <a:r>
              <a:rPr lang="en" sz="1200"/>
              <a:t>Real-time fine-tuning and editing existing materials for specific purposes </a:t>
            </a:r>
            <a:endParaRPr sz="1200"/>
          </a:p>
          <a:p>
            <a:pPr marL="457200" lvl="0" indent="-304800" algn="l" rtl="0">
              <a:spcBef>
                <a:spcPts val="0"/>
              </a:spcBef>
              <a:spcAft>
                <a:spcPts val="0"/>
              </a:spcAft>
              <a:buSzPts val="1200"/>
              <a:buChar char="●"/>
            </a:pPr>
            <a:r>
              <a:rPr lang="en" sz="1200"/>
              <a:t>Utilizing open textbooks to power Ai bots or class ancillaries </a:t>
            </a:r>
            <a:endParaRPr sz="1200"/>
          </a:p>
        </p:txBody>
      </p:sp>
      <p:sp>
        <p:nvSpPr>
          <p:cNvPr id="568" name="Google Shape;568;p60">
            <a:extLst>
              <a:ext uri="{C183D7F6-B498-43B3-948B-1728B52AA6E4}">
                <adec:decorative xmlns:adec="http://schemas.microsoft.com/office/drawing/2017/decorative" val="0"/>
              </a:ext>
            </a:extLst>
          </p:cNvPr>
          <p:cNvSpPr txBox="1">
            <a:spLocks noGrp="1"/>
          </p:cNvSpPr>
          <p:nvPr>
            <p:ph type="subTitle" idx="5"/>
          </p:nvPr>
        </p:nvSpPr>
        <p:spPr>
          <a:xfrm>
            <a:off x="5819510" y="50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See </a:t>
            </a:r>
            <a:r>
              <a:rPr lang="en" u="sng">
                <a:hlinkClick r:id="rId3"/>
              </a:rPr>
              <a:t>David Wiley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73"/>
        <p:cNvGrpSpPr/>
        <p:nvPr/>
      </p:nvGrpSpPr>
      <p:grpSpPr>
        <a:xfrm>
          <a:off x="0" y="0"/>
          <a:ext cx="0" cy="0"/>
          <a:chOff x="0" y="0"/>
          <a:chExt cx="0" cy="0"/>
        </a:xfrm>
      </p:grpSpPr>
      <p:grpSp>
        <p:nvGrpSpPr>
          <p:cNvPr id="574" name="Google Shape;574;p61">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575" name="Google Shape;575;p61"/>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6" name="Google Shape;576;p61"/>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80" name="Google Shape;580;p61"/>
          <p:cNvSpPr txBox="1">
            <a:spLocks noGrp="1"/>
          </p:cNvSpPr>
          <p:nvPr>
            <p:ph type="title" idx="4294967295"/>
          </p:nvPr>
        </p:nvSpPr>
        <p:spPr>
          <a:xfrm>
            <a:off x="1292500" y="191225"/>
            <a:ext cx="6874200" cy="684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1F3864"/>
                </a:solidFill>
                <a:effectLst/>
                <a:highlight>
                  <a:srgbClr val="F3F3F3"/>
                </a:highlight>
                <a:uLnTx/>
                <a:uFillTx/>
                <a:latin typeface="Figtree"/>
                <a:ea typeface="Figtree"/>
                <a:cs typeface="Figtree"/>
                <a:sym typeface="Figtree"/>
              </a:rPr>
              <a:t>GPT in 2018, 2020, 2022….</a:t>
            </a:r>
            <a:endParaRPr kumimoji="0" lang="en-US" sz="3800" b="1" i="0" u="none" strike="noStrike" kern="0" cap="none" spc="0" normalizeH="0" baseline="0" noProof="0" dirty="0">
              <a:ln>
                <a:noFill/>
              </a:ln>
              <a:solidFill>
                <a:srgbClr val="1F3864"/>
              </a:solidFill>
              <a:effectLst/>
              <a:highlight>
                <a:srgbClr val="F3F3F3"/>
              </a:highlight>
              <a:uLnTx/>
              <a:uFillTx/>
              <a:latin typeface="Figtree"/>
              <a:ea typeface="Figtree"/>
              <a:cs typeface="Figtree"/>
              <a:sym typeface="Figtree"/>
            </a:endParaRPr>
          </a:p>
        </p:txBody>
      </p:sp>
      <p:pic>
        <p:nvPicPr>
          <p:cNvPr id="578" name="Google Shape;578;p61" descr="It's Only AI 15 (Word By Word) | Kevin Hodgson | Flickr&#10;Image of two robots having a conversation. One is an AI robot and the other is an &quot;OG&quot; robot.&#10;"/>
          <p:cNvPicPr preferRelativeResize="0"/>
          <p:nvPr/>
        </p:nvPicPr>
        <p:blipFill>
          <a:blip r:embed="rId3">
            <a:alphaModFix/>
          </a:blip>
          <a:stretch>
            <a:fillRect/>
          </a:stretch>
        </p:blipFill>
        <p:spPr>
          <a:xfrm>
            <a:off x="1242985" y="910088"/>
            <a:ext cx="7055948" cy="2686901"/>
          </a:xfrm>
          <a:prstGeom prst="rect">
            <a:avLst/>
          </a:prstGeom>
          <a:noFill/>
          <a:ln>
            <a:noFill/>
          </a:ln>
        </p:spPr>
      </p:pic>
      <p:sp>
        <p:nvSpPr>
          <p:cNvPr id="579" name="Google Shape;579;p61"/>
          <p:cNvSpPr txBox="1"/>
          <p:nvPr/>
        </p:nvSpPr>
        <p:spPr>
          <a:xfrm>
            <a:off x="3027200" y="3562125"/>
            <a:ext cx="3487500" cy="338700"/>
          </a:xfrm>
          <a:prstGeom prst="rect">
            <a:avLst/>
          </a:prstGeom>
          <a:noFill/>
          <a:ln>
            <a:noFill/>
          </a:ln>
        </p:spPr>
        <p:txBody>
          <a:bodyPr spcFirstLastPara="1" wrap="square" lIns="91425" tIns="91425" rIns="91425" bIns="91425" anchor="t" anchorCtr="0">
            <a:spAutoFit/>
          </a:bodyPr>
          <a:lstStyle/>
          <a:p>
            <a:pPr marL="0" lvl="0" indent="0" algn="l" rtl="0">
              <a:lnSpc>
                <a:spcPct val="133333"/>
              </a:lnSpc>
              <a:spcBef>
                <a:spcPts val="0"/>
              </a:spcBef>
              <a:spcAft>
                <a:spcPts val="0"/>
              </a:spcAft>
              <a:buNone/>
            </a:pPr>
            <a:r>
              <a:rPr lang="en" sz="1000" dirty="0">
                <a:solidFill>
                  <a:schemeClr val="dk1"/>
                </a:solidFill>
                <a:highlight>
                  <a:srgbClr val="F3F3F3"/>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It's Only AI 15 (Word By Word) | Kevin Hodgson | Flickr</a:t>
            </a:r>
            <a:endParaRPr sz="1000" dirty="0">
              <a:solidFill>
                <a:schemeClr val="dk1"/>
              </a:solidFill>
              <a:highlight>
                <a:srgbClr val="F3F3F3"/>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endParaRPr>
          </a:p>
        </p:txBody>
      </p:sp>
      <p:sp>
        <p:nvSpPr>
          <p:cNvPr id="581" name="Google Shape;581;p61"/>
          <p:cNvSpPr txBox="1"/>
          <p:nvPr/>
        </p:nvSpPr>
        <p:spPr>
          <a:xfrm>
            <a:off x="475275" y="4061438"/>
            <a:ext cx="8103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F3864"/>
                </a:solidFill>
                <a:latin typeface="Figtree"/>
                <a:ea typeface="Figtree"/>
                <a:cs typeface="Figtree"/>
                <a:sym typeface="Figtree"/>
              </a:rPr>
              <a:t>This presentation reflects our current understanding of the intersection of OER and AI, but as this landscape evolves, we remain committed to co-creating meaning and learning together in an equity-minded space.</a:t>
            </a:r>
            <a:endParaRPr sz="1800">
              <a:solidFill>
                <a:srgbClr val="1F3864"/>
              </a:solidFill>
              <a:latin typeface="Figtree"/>
              <a:ea typeface="Figtree"/>
              <a:cs typeface="Figtree"/>
              <a:sym typeface="Figtre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85"/>
        <p:cNvGrpSpPr/>
        <p:nvPr/>
      </p:nvGrpSpPr>
      <p:grpSpPr>
        <a:xfrm>
          <a:off x="0" y="0"/>
          <a:ext cx="0" cy="0"/>
          <a:chOff x="0" y="0"/>
          <a:chExt cx="0" cy="0"/>
        </a:xfrm>
      </p:grpSpPr>
      <p:grpSp>
        <p:nvGrpSpPr>
          <p:cNvPr id="586" name="Google Shape;586;p62">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587" name="Google Shape;587;p62"/>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8" name="Google Shape;588;p62"/>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90" name="Google Shape;590;p62"/>
          <p:cNvSpPr txBox="1">
            <a:spLocks noGrp="1"/>
          </p:cNvSpPr>
          <p:nvPr>
            <p:ph type="title" idx="4294967295"/>
          </p:nvPr>
        </p:nvSpPr>
        <p:spPr>
          <a:xfrm>
            <a:off x="308475" y="75100"/>
            <a:ext cx="84375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3864"/>
                </a:solidFill>
                <a:effectLst/>
                <a:uLnTx/>
                <a:uFillTx/>
                <a:latin typeface="Figtree"/>
                <a:ea typeface="Figtree"/>
                <a:cs typeface="Figtree"/>
                <a:sym typeface="Figtree"/>
              </a:rPr>
              <a:t>AI: Hidden Gaps, Real-World Impact</a:t>
            </a:r>
            <a:endParaRPr kumimoji="0" lang="en-US" sz="14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589" name="Google Shape;589;p62"/>
          <p:cNvSpPr txBox="1"/>
          <p:nvPr/>
        </p:nvSpPr>
        <p:spPr>
          <a:xfrm>
            <a:off x="552725" y="756525"/>
            <a:ext cx="4808400" cy="3974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457200" lvl="0" indent="-311150" algn="l" rtl="0">
              <a:lnSpc>
                <a:spcPct val="115000"/>
              </a:lnSpc>
              <a:spcBef>
                <a:spcPts val="1100"/>
              </a:spcBef>
              <a:spcAft>
                <a:spcPts val="0"/>
              </a:spcAft>
              <a:buClr>
                <a:schemeClr val="dk1"/>
              </a:buClr>
              <a:buSzPts val="1300"/>
              <a:buChar char="●"/>
            </a:pPr>
            <a:r>
              <a:rPr lang="en" sz="1300" b="1">
                <a:solidFill>
                  <a:schemeClr val="dk1"/>
                </a:solidFill>
                <a:latin typeface="Figtree"/>
                <a:ea typeface="Figtree"/>
                <a:cs typeface="Figtree"/>
                <a:sym typeface="Figtree"/>
              </a:rPr>
              <a:t>Healthcare</a:t>
            </a:r>
            <a:r>
              <a:rPr lang="en" sz="1300">
                <a:solidFill>
                  <a:schemeClr val="dk1"/>
                </a:solidFill>
                <a:latin typeface="Figtree"/>
                <a:ea typeface="Figtree"/>
                <a:cs typeface="Figtree"/>
                <a:sym typeface="Figtree"/>
              </a:rPr>
              <a:t>: Underrepresentation of women and minority groups in training data skews AI predictions, leading to lower accuracy for Black patients in CAD systems.</a:t>
            </a:r>
            <a:endParaRPr sz="1300">
              <a:solidFill>
                <a:schemeClr val="dk1"/>
              </a:solidFill>
              <a:latin typeface="Figtree"/>
              <a:ea typeface="Figtree"/>
              <a:cs typeface="Figtree"/>
              <a:sym typeface="Figtree"/>
            </a:endParaRPr>
          </a:p>
          <a:p>
            <a:pPr marL="457200" lvl="0" indent="-311150" algn="l" rtl="0">
              <a:lnSpc>
                <a:spcPct val="115000"/>
              </a:lnSpc>
              <a:spcBef>
                <a:spcPts val="0"/>
              </a:spcBef>
              <a:spcAft>
                <a:spcPts val="0"/>
              </a:spcAft>
              <a:buClr>
                <a:schemeClr val="dk1"/>
              </a:buClr>
              <a:buSzPts val="1300"/>
              <a:buChar char="●"/>
            </a:pPr>
            <a:r>
              <a:rPr lang="en" sz="1300" b="1">
                <a:solidFill>
                  <a:schemeClr val="dk1"/>
                </a:solidFill>
                <a:latin typeface="Figtree"/>
                <a:ea typeface="Figtree"/>
                <a:cs typeface="Figtree"/>
                <a:sym typeface="Figtree"/>
              </a:rPr>
              <a:t>Hiring</a:t>
            </a:r>
            <a:r>
              <a:rPr lang="en" sz="1300">
                <a:solidFill>
                  <a:schemeClr val="dk1"/>
                </a:solidFill>
                <a:latin typeface="Figtree"/>
                <a:ea typeface="Figtree"/>
                <a:cs typeface="Figtree"/>
                <a:sym typeface="Figtree"/>
              </a:rPr>
              <a:t>: Applicant tracking systems may favor certain language patterns, as seen in </a:t>
            </a:r>
            <a:r>
              <a:rPr lang="en" sz="1300" u="sng">
                <a:solidFill>
                  <a:schemeClr val="hlink"/>
                </a:solidFill>
                <a:latin typeface="Figtree"/>
                <a:ea typeface="Figtree"/>
                <a:cs typeface="Figtree"/>
                <a:sym typeface="Figtree"/>
                <a:hlinkClick r:id="rId3"/>
              </a:rPr>
              <a:t>Amazon</a:t>
            </a:r>
            <a:r>
              <a:rPr lang="en" sz="1300">
                <a:solidFill>
                  <a:schemeClr val="dk1"/>
                </a:solidFill>
                <a:latin typeface="Figtree"/>
                <a:ea typeface="Figtree"/>
                <a:cs typeface="Figtree"/>
                <a:sym typeface="Figtree"/>
              </a:rPr>
              <a:t>’s discarded hiring algorithm that preferred male-coded terms.</a:t>
            </a:r>
            <a:endParaRPr sz="1300">
              <a:solidFill>
                <a:schemeClr val="dk1"/>
              </a:solidFill>
              <a:latin typeface="Figtree"/>
              <a:ea typeface="Figtree"/>
              <a:cs typeface="Figtree"/>
              <a:sym typeface="Figtree"/>
            </a:endParaRPr>
          </a:p>
          <a:p>
            <a:pPr marL="457200" lvl="0" indent="-311150" algn="l" rtl="0">
              <a:lnSpc>
                <a:spcPct val="115000"/>
              </a:lnSpc>
              <a:spcBef>
                <a:spcPts val="0"/>
              </a:spcBef>
              <a:spcAft>
                <a:spcPts val="0"/>
              </a:spcAft>
              <a:buClr>
                <a:schemeClr val="dk1"/>
              </a:buClr>
              <a:buSzPts val="1300"/>
              <a:buChar char="●"/>
            </a:pPr>
            <a:r>
              <a:rPr lang="en" sz="1300" b="1">
                <a:solidFill>
                  <a:schemeClr val="dk1"/>
                </a:solidFill>
                <a:latin typeface="Figtree"/>
                <a:ea typeface="Figtree"/>
                <a:cs typeface="Figtree"/>
                <a:sym typeface="Figtree"/>
              </a:rPr>
              <a:t>Online Advertising</a:t>
            </a:r>
            <a:r>
              <a:rPr lang="en" sz="1300">
                <a:solidFill>
                  <a:schemeClr val="dk1"/>
                </a:solidFill>
                <a:latin typeface="Figtree"/>
                <a:ea typeface="Figtree"/>
                <a:cs typeface="Figtree"/>
                <a:sym typeface="Figtree"/>
              </a:rPr>
              <a:t>: Search engine ad algorithms reinforce gender bias, showing high-paying jobs to men more often than women (</a:t>
            </a:r>
            <a:r>
              <a:rPr lang="en" sz="1300" u="sng">
                <a:solidFill>
                  <a:schemeClr val="hlink"/>
                </a:solidFill>
                <a:latin typeface="Figtree"/>
                <a:ea typeface="Figtree"/>
                <a:cs typeface="Figtree"/>
                <a:sym typeface="Figtree"/>
                <a:hlinkClick r:id="rId4"/>
              </a:rPr>
              <a:t>Google’s Online Advertising system</a:t>
            </a:r>
            <a:r>
              <a:rPr lang="en" sz="1300">
                <a:solidFill>
                  <a:schemeClr val="dk1"/>
                </a:solidFill>
                <a:latin typeface="Figtree"/>
                <a:ea typeface="Figtree"/>
                <a:cs typeface="Figtree"/>
                <a:sym typeface="Figtree"/>
              </a:rPr>
              <a:t>).</a:t>
            </a:r>
            <a:endParaRPr sz="1300">
              <a:solidFill>
                <a:schemeClr val="dk1"/>
              </a:solidFill>
              <a:latin typeface="Figtree"/>
              <a:ea typeface="Figtree"/>
              <a:cs typeface="Figtree"/>
              <a:sym typeface="Figtree"/>
            </a:endParaRPr>
          </a:p>
          <a:p>
            <a:pPr marL="457200" lvl="0" indent="-311150" algn="l" rtl="0">
              <a:lnSpc>
                <a:spcPct val="115000"/>
              </a:lnSpc>
              <a:spcBef>
                <a:spcPts val="0"/>
              </a:spcBef>
              <a:spcAft>
                <a:spcPts val="0"/>
              </a:spcAft>
              <a:buClr>
                <a:schemeClr val="dk1"/>
              </a:buClr>
              <a:buSzPts val="1300"/>
              <a:buChar char="●"/>
            </a:pPr>
            <a:r>
              <a:rPr lang="en" sz="1300" b="1">
                <a:solidFill>
                  <a:schemeClr val="dk1"/>
                </a:solidFill>
                <a:latin typeface="Figtree"/>
                <a:ea typeface="Figtree"/>
                <a:cs typeface="Figtree"/>
                <a:sym typeface="Figtree"/>
              </a:rPr>
              <a:t>Image Generation:</a:t>
            </a:r>
            <a:r>
              <a:rPr lang="en" sz="1300">
                <a:solidFill>
                  <a:schemeClr val="dk1"/>
                </a:solidFill>
                <a:latin typeface="Figtree"/>
                <a:ea typeface="Figtree"/>
                <a:cs typeface="Figtree"/>
                <a:sym typeface="Figtree"/>
              </a:rPr>
              <a:t> AI art tools like Midjourney depict older professionals as men, perpetuating </a:t>
            </a:r>
            <a:r>
              <a:rPr lang="en" sz="1300" u="sng">
                <a:solidFill>
                  <a:schemeClr val="hlink"/>
                </a:solidFill>
                <a:latin typeface="Figtree"/>
                <a:ea typeface="Figtree"/>
                <a:cs typeface="Figtree"/>
                <a:sym typeface="Figtree"/>
                <a:hlinkClick r:id="rId5"/>
              </a:rPr>
              <a:t>workplace gender bias</a:t>
            </a:r>
            <a:r>
              <a:rPr lang="en" sz="1300">
                <a:solidFill>
                  <a:schemeClr val="dk1"/>
                </a:solidFill>
                <a:latin typeface="Figtree"/>
                <a:ea typeface="Figtree"/>
                <a:cs typeface="Figtree"/>
                <a:sym typeface="Figtree"/>
              </a:rPr>
              <a:t>.</a:t>
            </a:r>
            <a:endParaRPr sz="1300">
              <a:solidFill>
                <a:schemeClr val="dk1"/>
              </a:solidFill>
              <a:latin typeface="Figtree"/>
              <a:ea typeface="Figtree"/>
              <a:cs typeface="Figtree"/>
              <a:sym typeface="Figtree"/>
            </a:endParaRPr>
          </a:p>
          <a:p>
            <a:pPr marL="457200" lvl="0" indent="-311150" algn="l" rtl="0">
              <a:lnSpc>
                <a:spcPct val="115000"/>
              </a:lnSpc>
              <a:spcBef>
                <a:spcPts val="0"/>
              </a:spcBef>
              <a:spcAft>
                <a:spcPts val="0"/>
              </a:spcAft>
              <a:buClr>
                <a:schemeClr val="dk1"/>
              </a:buClr>
              <a:buSzPts val="1300"/>
              <a:buChar char="●"/>
            </a:pPr>
            <a:r>
              <a:rPr lang="en" sz="1300" b="1">
                <a:solidFill>
                  <a:schemeClr val="dk1"/>
                </a:solidFill>
                <a:latin typeface="Figtree"/>
                <a:ea typeface="Figtree"/>
                <a:cs typeface="Figtree"/>
                <a:sym typeface="Figtree"/>
              </a:rPr>
              <a:t>Predictive Policing</a:t>
            </a:r>
            <a:r>
              <a:rPr lang="en" sz="1300">
                <a:solidFill>
                  <a:schemeClr val="dk1"/>
                </a:solidFill>
                <a:latin typeface="Figtree"/>
                <a:ea typeface="Figtree"/>
                <a:cs typeface="Figtree"/>
                <a:sym typeface="Figtree"/>
              </a:rPr>
              <a:t>: AI tools relying on historical arrest data risk </a:t>
            </a:r>
            <a:r>
              <a:rPr lang="en" sz="1300" u="sng">
                <a:solidFill>
                  <a:schemeClr val="hlink"/>
                </a:solidFill>
                <a:latin typeface="Figtree"/>
                <a:ea typeface="Figtree"/>
                <a:cs typeface="Figtree"/>
                <a:sym typeface="Figtree"/>
                <a:hlinkClick r:id="rId6"/>
              </a:rPr>
              <a:t>reinforcing racial profiling </a:t>
            </a:r>
            <a:r>
              <a:rPr lang="en" sz="1300">
                <a:solidFill>
                  <a:schemeClr val="dk1"/>
                </a:solidFill>
                <a:latin typeface="Figtree"/>
                <a:ea typeface="Figtree"/>
                <a:cs typeface="Figtree"/>
                <a:sym typeface="Figtree"/>
              </a:rPr>
              <a:t>and disproportionately targeting minority communities.</a:t>
            </a:r>
            <a:endParaRPr sz="1300">
              <a:solidFill>
                <a:schemeClr val="dk1"/>
              </a:solidFill>
              <a:latin typeface="Figtree"/>
              <a:ea typeface="Figtree"/>
              <a:cs typeface="Figtree"/>
              <a:sym typeface="Figtree"/>
            </a:endParaRPr>
          </a:p>
        </p:txBody>
      </p:sp>
      <p:pic>
        <p:nvPicPr>
          <p:cNvPr id="591" name="Google Shape;591;p62" descr="AI generated images of a man and woman. The man has discolored skin and deformed ears while the women has uneven eye shapes."/>
          <p:cNvPicPr preferRelativeResize="0"/>
          <p:nvPr/>
        </p:nvPicPr>
        <p:blipFill>
          <a:blip r:embed="rId7">
            <a:alphaModFix/>
          </a:blip>
          <a:stretch>
            <a:fillRect/>
          </a:stretch>
        </p:blipFill>
        <p:spPr>
          <a:xfrm>
            <a:off x="5735600" y="1193650"/>
            <a:ext cx="2963472" cy="1669423"/>
          </a:xfrm>
          <a:prstGeom prst="rect">
            <a:avLst/>
          </a:prstGeom>
          <a:noFill/>
          <a:ln>
            <a:noFill/>
          </a:ln>
        </p:spPr>
      </p:pic>
      <p:sp>
        <p:nvSpPr>
          <p:cNvPr id="592" name="Google Shape;592;p62"/>
          <p:cNvSpPr txBox="1"/>
          <p:nvPr/>
        </p:nvSpPr>
        <p:spPr>
          <a:xfrm>
            <a:off x="5735600" y="2917200"/>
            <a:ext cx="300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4B4B4E"/>
                </a:solidFill>
                <a:highlight>
                  <a:srgbClr val="F3F3F3"/>
                </a:highlight>
              </a:rPr>
              <a:t>AI showed women for inputs including non-specialised job titles such as </a:t>
            </a:r>
            <a:r>
              <a:rPr lang="en" sz="1000" i="1">
                <a:solidFill>
                  <a:srgbClr val="4B4B4E"/>
                </a:solidFill>
                <a:highlight>
                  <a:srgbClr val="F3F3F3"/>
                </a:highlight>
              </a:rPr>
              <a:t>journalist</a:t>
            </a:r>
            <a:r>
              <a:rPr lang="en" sz="1000">
                <a:solidFill>
                  <a:srgbClr val="4B4B4E"/>
                </a:solidFill>
                <a:highlight>
                  <a:srgbClr val="F3F3F3"/>
                </a:highlight>
              </a:rPr>
              <a:t> (right). It also only showed older men (but not older women) for specialised roles such as </a:t>
            </a:r>
            <a:r>
              <a:rPr lang="en" sz="1000" i="1">
                <a:solidFill>
                  <a:srgbClr val="4B4B4E"/>
                </a:solidFill>
                <a:highlight>
                  <a:srgbClr val="F3F3F3"/>
                </a:highlight>
              </a:rPr>
              <a:t>news analyst</a:t>
            </a:r>
            <a:r>
              <a:rPr lang="en" sz="1000">
                <a:solidFill>
                  <a:srgbClr val="4B4B4E"/>
                </a:solidFill>
                <a:highlight>
                  <a:srgbClr val="F3F3F3"/>
                </a:highlight>
              </a:rPr>
              <a:t> (left). </a:t>
            </a:r>
            <a:r>
              <a:rPr lang="en" sz="1000" u="sng">
                <a:solidFill>
                  <a:schemeClr val="hlink"/>
                </a:solidFill>
                <a:highlight>
                  <a:srgbClr val="F3F3F3"/>
                </a:highlight>
                <a:hlinkClick r:id="rId5"/>
              </a:rPr>
              <a:t>Midjourney</a:t>
            </a:r>
            <a:endParaRPr>
              <a:highlight>
                <a:srgbClr val="F3F3F3"/>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2" name="Title 1">
            <a:extLst>
              <a:ext uri="{FF2B5EF4-FFF2-40B4-BE49-F238E27FC236}">
                <a16:creationId xmlns:a16="http://schemas.microsoft.com/office/drawing/2014/main" id="{FD3211D7-AD91-4174-39F1-6F00C9EC4522}"/>
              </a:ext>
            </a:extLst>
          </p:cNvPr>
          <p:cNvSpPr>
            <a:spLocks noGrp="1"/>
          </p:cNvSpPr>
          <p:nvPr>
            <p:ph type="title"/>
          </p:nvPr>
        </p:nvSpPr>
        <p:spPr>
          <a:xfrm>
            <a:off x="1887578" y="592931"/>
            <a:ext cx="5368844" cy="393600"/>
          </a:xfrm>
        </p:spPr>
        <p:txBody>
          <a:bodyPr spcFirstLastPara="1" wrap="square" lIns="0" tIns="0" rIns="0" bIns="0" anchor="t" anchorCtr="0">
            <a:noAutofit/>
          </a:bodyPr>
          <a:lstStyle/>
          <a:p>
            <a:r>
              <a:rPr lang="en-US" dirty="0"/>
              <a:t>Quote from Dr. Joy </a:t>
            </a:r>
            <a:r>
              <a:rPr lang="en-US" dirty="0" err="1"/>
              <a:t>Buolamwini</a:t>
            </a:r>
            <a:endParaRPr lang="en-US" dirty="0"/>
          </a:p>
        </p:txBody>
      </p:sp>
      <p:sp>
        <p:nvSpPr>
          <p:cNvPr id="597" name="Google Shape;597;p63"/>
          <p:cNvSpPr txBox="1"/>
          <p:nvPr/>
        </p:nvSpPr>
        <p:spPr>
          <a:xfrm>
            <a:off x="744125" y="1787600"/>
            <a:ext cx="5219100" cy="2120400"/>
          </a:xfrm>
          <a:prstGeom prst="rect">
            <a:avLst/>
          </a:prstGeom>
          <a:noFill/>
          <a:ln w="19050"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lvl="0" indent="0" algn="ctr" rtl="0">
              <a:lnSpc>
                <a:spcPct val="115000"/>
              </a:lnSpc>
              <a:spcBef>
                <a:spcPts val="1700"/>
              </a:spcBef>
              <a:spcAft>
                <a:spcPts val="0"/>
              </a:spcAft>
              <a:buNone/>
            </a:pPr>
            <a:r>
              <a:rPr lang="en" sz="2100" b="1" i="1">
                <a:solidFill>
                  <a:srgbClr val="134F5C"/>
                </a:solidFill>
                <a:latin typeface="Figtree"/>
                <a:ea typeface="Figtree"/>
                <a:cs typeface="Figtree"/>
                <a:sym typeface="Figtree"/>
              </a:rPr>
              <a:t>“The machines we build reflect the priorities, preferences, and even prejudices of those who have the power to shape technology.” </a:t>
            </a:r>
            <a:endParaRPr sz="2100" b="1" i="1">
              <a:solidFill>
                <a:srgbClr val="134F5C"/>
              </a:solidFill>
              <a:latin typeface="Figtree"/>
              <a:ea typeface="Figtree"/>
              <a:cs typeface="Figtree"/>
              <a:sym typeface="Figtree"/>
            </a:endParaRPr>
          </a:p>
          <a:p>
            <a:pPr marL="457200" lvl="0" indent="0" algn="ctr" rtl="0">
              <a:lnSpc>
                <a:spcPct val="115000"/>
              </a:lnSpc>
              <a:spcBef>
                <a:spcPts val="1700"/>
              </a:spcBef>
              <a:spcAft>
                <a:spcPts val="1700"/>
              </a:spcAft>
              <a:buNone/>
            </a:pPr>
            <a:r>
              <a:rPr lang="en" sz="2100" b="1" i="1">
                <a:solidFill>
                  <a:srgbClr val="134F5C"/>
                </a:solidFill>
                <a:latin typeface="Figtree"/>
                <a:ea typeface="Figtree"/>
                <a:cs typeface="Figtree"/>
                <a:sym typeface="Figtree"/>
              </a:rPr>
              <a:t>Dr. Joy Buolamwini</a:t>
            </a:r>
            <a:endParaRPr sz="1900" b="1">
              <a:solidFill>
                <a:srgbClr val="134F5C"/>
              </a:solidFill>
              <a:latin typeface="Figtree"/>
              <a:ea typeface="Figtree"/>
              <a:cs typeface="Figtree"/>
              <a:sym typeface="Figtree"/>
            </a:endParaRPr>
          </a:p>
        </p:txBody>
      </p:sp>
      <p:pic>
        <p:nvPicPr>
          <p:cNvPr id="598" name="Google Shape;598;p63" descr="Image of Joy Buolamwini: The 100 Most Influential People in AI 2023 Time Magazine."/>
          <p:cNvPicPr preferRelativeResize="0"/>
          <p:nvPr/>
        </p:nvPicPr>
        <p:blipFill>
          <a:blip r:embed="rId3">
            <a:alphaModFix/>
          </a:blip>
          <a:stretch>
            <a:fillRect/>
          </a:stretch>
        </p:blipFill>
        <p:spPr>
          <a:xfrm>
            <a:off x="6607250" y="1639473"/>
            <a:ext cx="2023226" cy="2416651"/>
          </a:xfrm>
          <a:prstGeom prst="rect">
            <a:avLst/>
          </a:prstGeom>
          <a:noFill/>
          <a:ln>
            <a:noFill/>
          </a:ln>
        </p:spPr>
      </p:pic>
      <p:sp>
        <p:nvSpPr>
          <p:cNvPr id="599" name="Google Shape;599;p63"/>
          <p:cNvSpPr txBox="1"/>
          <p:nvPr/>
        </p:nvSpPr>
        <p:spPr>
          <a:xfrm>
            <a:off x="6607250" y="4056125"/>
            <a:ext cx="1967100" cy="749100"/>
          </a:xfrm>
          <a:prstGeom prst="rect">
            <a:avLst/>
          </a:prstGeom>
          <a:noFill/>
          <a:ln>
            <a:noFill/>
          </a:ln>
        </p:spPr>
        <p:txBody>
          <a:bodyPr spcFirstLastPara="1" wrap="square" lIns="91425" tIns="91425" rIns="91425" bIns="91425" anchor="t" anchorCtr="0">
            <a:spAutoFit/>
          </a:bodyPr>
          <a:lstStyle/>
          <a:p>
            <a:pPr marL="0" lvl="0" indent="0" algn="ctr" rtl="0">
              <a:lnSpc>
                <a:spcPct val="133333"/>
              </a:lnSpc>
              <a:spcBef>
                <a:spcPts val="0"/>
              </a:spcBef>
              <a:spcAft>
                <a:spcPts val="0"/>
              </a:spcAft>
              <a:buNone/>
            </a:pPr>
            <a:r>
              <a:rPr lang="en" sz="1000">
                <a:solidFill>
                  <a:schemeClr val="dk1"/>
                </a:solidFill>
                <a:highlight>
                  <a:srgbClr val="FFFFFF"/>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Joy Buolamwini: The 100 Most Influential People in AI 2023 | TIME</a:t>
            </a:r>
            <a:endParaRPr sz="1000">
              <a:solidFill>
                <a:schemeClr val="dk1"/>
              </a:solidFill>
              <a:highlight>
                <a:srgbClr val="FFFFFF"/>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03"/>
        <p:cNvGrpSpPr/>
        <p:nvPr/>
      </p:nvGrpSpPr>
      <p:grpSpPr>
        <a:xfrm>
          <a:off x="0" y="0"/>
          <a:ext cx="0" cy="0"/>
          <a:chOff x="0" y="0"/>
          <a:chExt cx="0" cy="0"/>
        </a:xfrm>
      </p:grpSpPr>
      <p:grpSp>
        <p:nvGrpSpPr>
          <p:cNvPr id="604" name="Google Shape;604;p64">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605" name="Google Shape;605;p64"/>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6" name="Google Shape;606;p64"/>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08" name="Google Shape;608;p64"/>
          <p:cNvSpPr txBox="1">
            <a:spLocks noGrp="1"/>
          </p:cNvSpPr>
          <p:nvPr>
            <p:ph type="title" idx="4294967295"/>
          </p:nvPr>
        </p:nvSpPr>
        <p:spPr>
          <a:xfrm>
            <a:off x="308475" y="259069"/>
            <a:ext cx="84375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3864"/>
                </a:solidFill>
                <a:effectLst/>
                <a:uLnTx/>
                <a:uFillTx/>
                <a:latin typeface="Figtree"/>
                <a:ea typeface="Figtree"/>
                <a:cs typeface="Figtree"/>
                <a:sym typeface="Figtree"/>
              </a:rPr>
              <a:t>The Flip Side</a:t>
            </a:r>
            <a:endParaRPr kumimoji="0" lang="en-US" sz="14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607" name="Google Shape;607;p64"/>
          <p:cNvSpPr txBox="1"/>
          <p:nvPr/>
        </p:nvSpPr>
        <p:spPr>
          <a:xfrm>
            <a:off x="308475" y="1064925"/>
            <a:ext cx="4647900" cy="33246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457200" lvl="0" indent="-323850" algn="l" rtl="0">
              <a:lnSpc>
                <a:spcPct val="100000"/>
              </a:lnSpc>
              <a:spcBef>
                <a:spcPts val="0"/>
              </a:spcBef>
              <a:spcAft>
                <a:spcPts val="0"/>
              </a:spcAft>
              <a:buClr>
                <a:schemeClr val="dk1"/>
              </a:buClr>
              <a:buSzPts val="1500"/>
              <a:buFont typeface="Figtree"/>
              <a:buChar char="●"/>
            </a:pPr>
            <a:r>
              <a:rPr lang="en" sz="1500" b="1">
                <a:solidFill>
                  <a:schemeClr val="dk1"/>
                </a:solidFill>
                <a:latin typeface="Figtree"/>
                <a:ea typeface="Figtree"/>
                <a:cs typeface="Figtree"/>
                <a:sym typeface="Figtree"/>
              </a:rPr>
              <a:t>AI Hallucinations: </a:t>
            </a:r>
            <a:r>
              <a:rPr lang="en" sz="1500">
                <a:solidFill>
                  <a:schemeClr val="dk1"/>
                </a:solidFill>
                <a:latin typeface="Figtree"/>
                <a:ea typeface="Figtree"/>
                <a:cs typeface="Figtree"/>
                <a:sym typeface="Figtree"/>
              </a:rPr>
              <a:t>False or misleading AI-generated outputs that seem plausible but lack factual accuracy.</a:t>
            </a:r>
            <a:endParaRPr sz="1500">
              <a:solidFill>
                <a:schemeClr val="dk1"/>
              </a:solidFill>
              <a:latin typeface="Figtree"/>
              <a:ea typeface="Figtree"/>
              <a:cs typeface="Figtree"/>
              <a:sym typeface="Figtree"/>
            </a:endParaRPr>
          </a:p>
          <a:p>
            <a:pPr marL="457200" lvl="0" indent="0" algn="l" rtl="0">
              <a:lnSpc>
                <a:spcPct val="100000"/>
              </a:lnSpc>
              <a:spcBef>
                <a:spcPts val="0"/>
              </a:spcBef>
              <a:spcAft>
                <a:spcPts val="0"/>
              </a:spcAft>
              <a:buNone/>
            </a:pPr>
            <a:endParaRPr sz="1500">
              <a:solidFill>
                <a:schemeClr val="dk1"/>
              </a:solidFill>
              <a:latin typeface="Figtree"/>
              <a:ea typeface="Figtree"/>
              <a:cs typeface="Figtree"/>
              <a:sym typeface="Figtree"/>
            </a:endParaRPr>
          </a:p>
          <a:p>
            <a:pPr marL="457200" lvl="0" indent="-323850" algn="l" rtl="0">
              <a:lnSpc>
                <a:spcPct val="100000"/>
              </a:lnSpc>
              <a:spcBef>
                <a:spcPts val="0"/>
              </a:spcBef>
              <a:spcAft>
                <a:spcPts val="0"/>
              </a:spcAft>
              <a:buClr>
                <a:schemeClr val="dk1"/>
              </a:buClr>
              <a:buSzPts val="1500"/>
              <a:buFont typeface="Figtree"/>
              <a:buChar char="●"/>
            </a:pPr>
            <a:r>
              <a:rPr lang="en" sz="1500" b="1">
                <a:solidFill>
                  <a:srgbClr val="161616"/>
                </a:solidFill>
                <a:highlight>
                  <a:srgbClr val="F3F3F3"/>
                </a:highlight>
                <a:latin typeface="Figtree"/>
                <a:ea typeface="Figtree"/>
                <a:cs typeface="Figtree"/>
                <a:sym typeface="Figtree"/>
              </a:rPr>
              <a:t>Training Data Bias:</a:t>
            </a:r>
            <a:r>
              <a:rPr lang="en" sz="1500">
                <a:solidFill>
                  <a:srgbClr val="161616"/>
                </a:solidFill>
                <a:highlight>
                  <a:srgbClr val="F3F3F3"/>
                </a:highlight>
                <a:latin typeface="Figtree"/>
                <a:ea typeface="Figtree"/>
                <a:cs typeface="Figtree"/>
                <a:sym typeface="Figtree"/>
              </a:rPr>
              <a:t> </a:t>
            </a:r>
            <a:r>
              <a:rPr lang="en" sz="1500">
                <a:solidFill>
                  <a:schemeClr val="dk1"/>
                </a:solidFill>
                <a:latin typeface="Figtree"/>
                <a:ea typeface="Figtree"/>
                <a:cs typeface="Figtree"/>
                <a:sym typeface="Figtree"/>
              </a:rPr>
              <a:t>The presence of skewed, incomplete, or unrepresentative data in AI training sets, resulting in models that perpetuate or amplify inaccuracies and disparities.</a:t>
            </a:r>
            <a:endParaRPr sz="1500">
              <a:solidFill>
                <a:schemeClr val="dk1"/>
              </a:solidFill>
              <a:latin typeface="Figtree"/>
              <a:ea typeface="Figtree"/>
              <a:cs typeface="Figtree"/>
              <a:sym typeface="Figtree"/>
            </a:endParaRPr>
          </a:p>
          <a:p>
            <a:pPr marL="457200" lvl="0" indent="0" algn="l" rtl="0">
              <a:lnSpc>
                <a:spcPct val="100000"/>
              </a:lnSpc>
              <a:spcBef>
                <a:spcPts val="0"/>
              </a:spcBef>
              <a:spcAft>
                <a:spcPts val="0"/>
              </a:spcAft>
              <a:buNone/>
            </a:pPr>
            <a:endParaRPr sz="1500">
              <a:solidFill>
                <a:schemeClr val="dk1"/>
              </a:solidFill>
              <a:latin typeface="Figtree"/>
              <a:ea typeface="Figtree"/>
              <a:cs typeface="Figtree"/>
              <a:sym typeface="Figtree"/>
            </a:endParaRPr>
          </a:p>
          <a:p>
            <a:pPr marL="457200" lvl="0" indent="-323850" algn="l" rtl="0">
              <a:lnSpc>
                <a:spcPct val="100000"/>
              </a:lnSpc>
              <a:spcBef>
                <a:spcPts val="0"/>
              </a:spcBef>
              <a:spcAft>
                <a:spcPts val="0"/>
              </a:spcAft>
              <a:buClr>
                <a:schemeClr val="dk1"/>
              </a:buClr>
              <a:buSzPts val="1500"/>
              <a:buFont typeface="Figtree"/>
              <a:buChar char="●"/>
            </a:pPr>
            <a:r>
              <a:rPr lang="en" sz="1500" b="1">
                <a:solidFill>
                  <a:schemeClr val="dk1"/>
                </a:solidFill>
                <a:latin typeface="Figtree"/>
                <a:ea typeface="Figtree"/>
                <a:cs typeface="Figtree"/>
                <a:sym typeface="Figtree"/>
              </a:rPr>
              <a:t>Algorithm Bias: </a:t>
            </a:r>
            <a:r>
              <a:rPr lang="en" sz="1500">
                <a:solidFill>
                  <a:schemeClr val="dk1"/>
                </a:solidFill>
                <a:latin typeface="Figtree"/>
                <a:ea typeface="Figtree"/>
                <a:cs typeface="Figtree"/>
                <a:sym typeface="Figtree"/>
              </a:rPr>
              <a:t>Systematic distortion in AI decision-making caused by biased data, leading to unfair or inaccurate predictions that reinforce existing inequalities.</a:t>
            </a:r>
            <a:endParaRPr sz="1700">
              <a:solidFill>
                <a:schemeClr val="dk1"/>
              </a:solidFill>
              <a:latin typeface="Figtree"/>
              <a:ea typeface="Figtree"/>
              <a:cs typeface="Figtree"/>
              <a:sym typeface="Figtree"/>
            </a:endParaRPr>
          </a:p>
        </p:txBody>
      </p:sp>
      <p:pic>
        <p:nvPicPr>
          <p:cNvPr id="609" name="Google Shape;609;p64" descr="Image of women in an advertisement to bring awarness about color bias. Statistic states that 80% of search results for beautiful skin, face, and woman don't include women of color."/>
          <p:cNvPicPr preferRelativeResize="0"/>
          <p:nvPr/>
        </p:nvPicPr>
        <p:blipFill>
          <a:blip r:embed="rId3">
            <a:alphaModFix/>
          </a:blip>
          <a:stretch>
            <a:fillRect/>
          </a:stretch>
        </p:blipFill>
        <p:spPr>
          <a:xfrm>
            <a:off x="5258425" y="1064925"/>
            <a:ext cx="3424751" cy="2870962"/>
          </a:xfrm>
          <a:prstGeom prst="rect">
            <a:avLst/>
          </a:prstGeom>
          <a:noFill/>
          <a:ln>
            <a:noFill/>
          </a:ln>
        </p:spPr>
      </p:pic>
      <p:sp>
        <p:nvSpPr>
          <p:cNvPr id="610" name="Google Shape;610;p64"/>
          <p:cNvSpPr txBox="1"/>
          <p:nvPr/>
        </p:nvSpPr>
        <p:spPr>
          <a:xfrm>
            <a:off x="5378850" y="3978000"/>
            <a:ext cx="3183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Figtree"/>
                <a:ea typeface="Figtree"/>
                <a:cs typeface="Figtree"/>
                <a:sym typeface="Figtree"/>
              </a:rPr>
              <a:t>In 2021, the </a:t>
            </a:r>
            <a:r>
              <a:rPr lang="en" sz="1000" u="sng">
                <a:solidFill>
                  <a:schemeClr val="hlink"/>
                </a:solidFill>
                <a:latin typeface="Figtree"/>
                <a:ea typeface="Figtree"/>
                <a:cs typeface="Figtree"/>
                <a:sym typeface="Figtree"/>
                <a:hlinkClick r:id="rId4"/>
              </a:rPr>
              <a:t>Olay cosmetics brand </a:t>
            </a:r>
            <a:r>
              <a:rPr lang="en" sz="1000">
                <a:latin typeface="Figtree"/>
                <a:ea typeface="Figtree"/>
                <a:cs typeface="Figtree"/>
                <a:sym typeface="Figtree"/>
              </a:rPr>
              <a:t>teamed up with the Algorithmic Justice League and Black Girls CODE to #DecodetheBias during National Coding Week.</a:t>
            </a:r>
            <a:endParaRPr sz="1000">
              <a:latin typeface="Figtree"/>
              <a:ea typeface="Figtree"/>
              <a:cs typeface="Figtree"/>
              <a:sym typeface="Figtre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14"/>
        <p:cNvGrpSpPr/>
        <p:nvPr/>
      </p:nvGrpSpPr>
      <p:grpSpPr>
        <a:xfrm>
          <a:off x="0" y="0"/>
          <a:ext cx="0" cy="0"/>
          <a:chOff x="0" y="0"/>
          <a:chExt cx="0" cy="0"/>
        </a:xfrm>
      </p:grpSpPr>
      <p:grpSp>
        <p:nvGrpSpPr>
          <p:cNvPr id="615" name="Google Shape;615;p65">
            <a:extLst>
              <a:ext uri="{C183D7F6-B498-43B3-948B-1728B52AA6E4}">
                <adec:decorative xmlns:adec="http://schemas.microsoft.com/office/drawing/2017/decorative" val="1"/>
              </a:ext>
            </a:extLst>
          </p:cNvPr>
          <p:cNvGrpSpPr/>
          <p:nvPr/>
        </p:nvGrpSpPr>
        <p:grpSpPr>
          <a:xfrm>
            <a:off x="-3843" y="5053348"/>
            <a:ext cx="9155568" cy="92475"/>
            <a:chOff x="-5125" y="6737780"/>
            <a:chExt cx="12207424" cy="123300"/>
          </a:xfrm>
        </p:grpSpPr>
        <p:sp>
          <p:nvSpPr>
            <p:cNvPr id="616" name="Google Shape;616;p65"/>
            <p:cNvSpPr/>
            <p:nvPr/>
          </p:nvSpPr>
          <p:spPr>
            <a:xfrm rot="5400000" flipH="1">
              <a:off x="6036875" y="695781"/>
              <a:ext cx="123300" cy="12207300"/>
            </a:xfrm>
            <a:prstGeom prst="rect">
              <a:avLst/>
            </a:prstGeom>
            <a:gradFill>
              <a:gsLst>
                <a:gs pos="0">
                  <a:schemeClr val="accent5"/>
                </a:gs>
                <a:gs pos="100000">
                  <a:schemeClr val="accent2"/>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7" name="Google Shape;617;p65"/>
            <p:cNvSpPr/>
            <p:nvPr/>
          </p:nvSpPr>
          <p:spPr>
            <a:xfrm rot="-5400000">
              <a:off x="9176499" y="3835280"/>
              <a:ext cx="123300" cy="592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18" name="Google Shape;618;p65"/>
          <p:cNvSpPr txBox="1">
            <a:spLocks noGrp="1"/>
          </p:cNvSpPr>
          <p:nvPr>
            <p:ph type="title" idx="4294967295"/>
          </p:nvPr>
        </p:nvSpPr>
        <p:spPr>
          <a:xfrm>
            <a:off x="353250" y="264125"/>
            <a:ext cx="8437500" cy="461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F3864"/>
                </a:solidFill>
                <a:effectLst/>
                <a:uLnTx/>
                <a:uFillTx/>
                <a:latin typeface="Figtree"/>
                <a:ea typeface="Figtree"/>
                <a:cs typeface="Figtree"/>
                <a:sym typeface="Figtree"/>
              </a:rPr>
              <a:t>CSU: ETHICAL Principles AI Framework for Higher Ed</a:t>
            </a:r>
            <a:endParaRPr kumimoji="0" lang="en-US" sz="1000" b="1" i="0" u="none" strike="noStrike" kern="0" cap="none" spc="0" normalizeH="0" baseline="0" noProof="0" dirty="0">
              <a:ln>
                <a:noFill/>
              </a:ln>
              <a:solidFill>
                <a:srgbClr val="000000"/>
              </a:solidFill>
              <a:effectLst/>
              <a:uLnTx/>
              <a:uFillTx/>
              <a:latin typeface="Figtree"/>
              <a:ea typeface="Figtree"/>
              <a:cs typeface="Figtree"/>
              <a:sym typeface="Figtree"/>
            </a:endParaRPr>
          </a:p>
        </p:txBody>
      </p:sp>
      <p:sp>
        <p:nvSpPr>
          <p:cNvPr id="620" name="Google Shape;620;p65"/>
          <p:cNvSpPr txBox="1"/>
          <p:nvPr/>
        </p:nvSpPr>
        <p:spPr>
          <a:xfrm>
            <a:off x="453625" y="851450"/>
            <a:ext cx="8508900" cy="29553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Exploration and Evaluation</a:t>
            </a:r>
            <a:r>
              <a:rPr lang="en" sz="1500">
                <a:solidFill>
                  <a:schemeClr val="dk1"/>
                </a:solidFill>
                <a:highlight>
                  <a:srgbClr val="F3F3F3"/>
                </a:highlight>
                <a:latin typeface="Figtree"/>
                <a:ea typeface="Figtree"/>
                <a:cs typeface="Figtree"/>
                <a:sym typeface="Figtree"/>
              </a:rPr>
              <a:t>: Critically assess and evaluate AI tools and outputs.</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Transparency and Accountability</a:t>
            </a:r>
            <a:r>
              <a:rPr lang="en" sz="1500">
                <a:solidFill>
                  <a:schemeClr val="dk1"/>
                </a:solidFill>
                <a:highlight>
                  <a:srgbClr val="F3F3F3"/>
                </a:highlight>
                <a:latin typeface="Figtree"/>
                <a:ea typeface="Figtree"/>
                <a:cs typeface="Figtree"/>
                <a:sym typeface="Figtree"/>
              </a:rPr>
              <a:t>: Maintain openness about AI use in academic and administrative contexts</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Human-Centered Approach</a:t>
            </a:r>
            <a:r>
              <a:rPr lang="en" sz="1500">
                <a:solidFill>
                  <a:schemeClr val="dk1"/>
                </a:solidFill>
                <a:highlight>
                  <a:srgbClr val="F3F3F3"/>
                </a:highlight>
                <a:latin typeface="Figtree"/>
                <a:ea typeface="Figtree"/>
                <a:cs typeface="Figtree"/>
                <a:sym typeface="Figtree"/>
              </a:rPr>
              <a:t>: Prioritize human judgment and decision-making in AI applications.</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Integrity and Academic Honesty</a:t>
            </a:r>
            <a:r>
              <a:rPr lang="en" sz="1500">
                <a:solidFill>
                  <a:schemeClr val="dk1"/>
                </a:solidFill>
                <a:highlight>
                  <a:srgbClr val="F3F3F3"/>
                </a:highlight>
                <a:latin typeface="Figtree"/>
                <a:ea typeface="Figtree"/>
                <a:cs typeface="Figtree"/>
                <a:sym typeface="Figtree"/>
              </a:rPr>
              <a:t>: Uphold academic and professional standards when using AI and promote responsible AI use in learning and research</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Continuous Learning and Innovation</a:t>
            </a:r>
            <a:r>
              <a:rPr lang="en" sz="1500">
                <a:solidFill>
                  <a:schemeClr val="dk1"/>
                </a:solidFill>
                <a:highlight>
                  <a:srgbClr val="F3F3F3"/>
                </a:highlight>
                <a:latin typeface="Figtree"/>
                <a:ea typeface="Figtree"/>
                <a:cs typeface="Figtree"/>
                <a:sym typeface="Figtree"/>
              </a:rPr>
              <a:t>: Foster ongoing education about AI technologies and their implications.</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Accessibility and Inclusivity</a:t>
            </a:r>
            <a:r>
              <a:rPr lang="en" sz="1500">
                <a:solidFill>
                  <a:schemeClr val="dk1"/>
                </a:solidFill>
                <a:highlight>
                  <a:srgbClr val="F3F3F3"/>
                </a:highlight>
                <a:latin typeface="Figtree"/>
                <a:ea typeface="Figtree"/>
                <a:cs typeface="Figtree"/>
                <a:sym typeface="Figtree"/>
              </a:rPr>
              <a:t>: Ensure AI use promotes equity and inclusive opportunities</a:t>
            </a:r>
            <a:endParaRPr sz="1500">
              <a:solidFill>
                <a:schemeClr val="dk1"/>
              </a:solidFill>
              <a:highlight>
                <a:srgbClr val="F3F3F3"/>
              </a:highlight>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b="1">
                <a:solidFill>
                  <a:schemeClr val="dk1"/>
                </a:solidFill>
                <a:highlight>
                  <a:srgbClr val="F3F3F3"/>
                </a:highlight>
                <a:latin typeface="Figtree"/>
                <a:ea typeface="Figtree"/>
                <a:cs typeface="Figtree"/>
                <a:sym typeface="Figtree"/>
              </a:rPr>
              <a:t>Legal and Ethical Compliance</a:t>
            </a:r>
            <a:r>
              <a:rPr lang="en" sz="1500">
                <a:solidFill>
                  <a:schemeClr val="dk1"/>
                </a:solidFill>
                <a:highlight>
                  <a:srgbClr val="F3F3F3"/>
                </a:highlight>
                <a:latin typeface="Figtree"/>
                <a:ea typeface="Figtree"/>
                <a:cs typeface="Figtree"/>
                <a:sym typeface="Figtree"/>
              </a:rPr>
              <a:t>: Adhere to relevant laws, regulations, and ethical standards in AI use.</a:t>
            </a:r>
            <a:endParaRPr sz="1050">
              <a:solidFill>
                <a:schemeClr val="dk1"/>
              </a:solidFill>
              <a:highlight>
                <a:srgbClr val="FFFFFF"/>
              </a:highlight>
            </a:endParaRPr>
          </a:p>
        </p:txBody>
      </p:sp>
      <p:sp>
        <p:nvSpPr>
          <p:cNvPr id="621" name="Google Shape;621;p65"/>
          <p:cNvSpPr txBox="1"/>
          <p:nvPr/>
        </p:nvSpPr>
        <p:spPr>
          <a:xfrm>
            <a:off x="613575" y="3906176"/>
            <a:ext cx="7827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highlight>
                  <a:srgbClr val="F3F5F8"/>
                </a:highlight>
                <a:latin typeface="Figtree"/>
                <a:ea typeface="Figtree"/>
                <a:cs typeface="Figtree"/>
                <a:sym typeface="Figtree"/>
              </a:rPr>
              <a:t>California Community Colleges - Campus policy recommendations from statewide Academic Senate (</a:t>
            </a:r>
            <a:r>
              <a:rPr lang="en" sz="1500" u="sng">
                <a:solidFill>
                  <a:schemeClr val="dk1"/>
                </a:solidFill>
                <a:highlight>
                  <a:srgbClr val="F3F5F8"/>
                </a:highlight>
                <a:latin typeface="Figtree"/>
                <a:ea typeface="Figtree"/>
                <a:cs typeface="Figtree"/>
                <a:sym typeface="Figtree"/>
                <a:hlinkClick r:id="rId3">
                  <a:extLst>
                    <a:ext uri="{A12FA001-AC4F-418D-AE19-62706E023703}">
                      <ahyp:hlinkClr xmlns:ahyp="http://schemas.microsoft.com/office/drawing/2018/hyperlinkcolor" val="tx"/>
                    </a:ext>
                  </a:extLst>
                </a:hlinkClick>
              </a:rPr>
              <a:t>ASCCC, Spring 2024</a:t>
            </a:r>
            <a:r>
              <a:rPr lang="en" sz="1500">
                <a:solidFill>
                  <a:schemeClr val="dk1"/>
                </a:solidFill>
                <a:highlight>
                  <a:srgbClr val="F3F5F8"/>
                </a:highlight>
                <a:latin typeface="Figtree"/>
                <a:ea typeface="Figtree"/>
                <a:cs typeface="Figtree"/>
                <a:sym typeface="Figtree"/>
              </a:rPr>
              <a:t> )</a:t>
            </a:r>
            <a:endParaRPr sz="1800">
              <a:solidFill>
                <a:schemeClr val="dk1"/>
              </a:solidFill>
            </a:endParaRPr>
          </a:p>
        </p:txBody>
      </p:sp>
    </p:spTree>
  </p:cSld>
  <p:clrMapOvr>
    <a:masterClrMapping/>
  </p:clrMapOvr>
</p:sld>
</file>

<file path=ppt/theme/theme1.xml><?xml version="1.0" encoding="utf-8"?>
<a:theme xmlns:a="http://schemas.openxmlformats.org/drawingml/2006/main" name="Lesson 2">
  <a:themeElements>
    <a:clrScheme name="Simple Light">
      <a:dk1>
        <a:srgbClr val="000000"/>
      </a:dk1>
      <a:lt1>
        <a:srgbClr val="F4F3F0"/>
      </a:lt1>
      <a:dk2>
        <a:srgbClr val="FFC700"/>
      </a:dk2>
      <a:lt2>
        <a:srgbClr val="0EAA57"/>
      </a:lt2>
      <a:accent1>
        <a:srgbClr val="349EEA"/>
      </a:accent1>
      <a:accent2>
        <a:srgbClr val="C6B9FF"/>
      </a:accent2>
      <a:accent3>
        <a:srgbClr val="F66F6F"/>
      </a:accent3>
      <a:accent4>
        <a:srgbClr val="8E7CC3"/>
      </a:accent4>
      <a:accent5>
        <a:srgbClr val="FFE599"/>
      </a:accent5>
      <a:accent6>
        <a:srgbClr val="A4C2F4"/>
      </a:accent6>
      <a:hlink>
        <a:srgbClr val="FFC7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2958</Words>
  <Application>Microsoft Office PowerPoint</Application>
  <PresentationFormat>On-screen Show (16:9)</PresentationFormat>
  <Paragraphs>351</Paragraphs>
  <Slides>24</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Figtree</vt:lpstr>
      <vt:lpstr>Open Sans</vt:lpstr>
      <vt:lpstr>Arial</vt:lpstr>
      <vt:lpstr>Calibri</vt:lpstr>
      <vt:lpstr>Figtree SemiBold</vt:lpstr>
      <vt:lpstr>Georgia</vt:lpstr>
      <vt:lpstr>Figtree ExtraBold</vt:lpstr>
      <vt:lpstr>Lesson 2</vt:lpstr>
      <vt:lpstr>Office 2013 - 2022 Theme</vt:lpstr>
      <vt:lpstr>AI + OER: Shaping the Future of Learning in CA Colleges</vt:lpstr>
      <vt:lpstr>Agenda</vt:lpstr>
      <vt:lpstr>OER and AI </vt:lpstr>
      <vt:lpstr>Intersections: OER and AI </vt:lpstr>
      <vt:lpstr>GPT in 2018, 2020, 2022….</vt:lpstr>
      <vt:lpstr>AI: Hidden Gaps, Real-World Impact</vt:lpstr>
      <vt:lpstr>Quote from Dr. Joy Buolamwini</vt:lpstr>
      <vt:lpstr>The Flip Side</vt:lpstr>
      <vt:lpstr>CSU: ETHICAL Principles AI Framework for Higher Ed</vt:lpstr>
      <vt:lpstr>Large Language Models [LLM] as Partners</vt:lpstr>
      <vt:lpstr>AI and OER: Building</vt:lpstr>
      <vt:lpstr>AI and OER: Pedagogy</vt:lpstr>
      <vt:lpstr>Chat GTP and OER: AI Prompt Engineering</vt:lpstr>
      <vt:lpstr>Gemini as an OER Search TOOL</vt:lpstr>
      <vt:lpstr>ChatGPT: LaTeX Coding and solutions in Organic Chemistry and Calculus</vt:lpstr>
      <vt:lpstr>Alt text and attributions for Kinesiology and Biology</vt:lpstr>
      <vt:lpstr>Notebook LM for Study Guides, Quizzes…</vt:lpstr>
      <vt:lpstr>Copilot for OER Project Management</vt:lpstr>
      <vt:lpstr>Chatbots for Augmentation and Ancillaries</vt:lpstr>
      <vt:lpstr>Chatbots: Utility/Validity: TBD/Co-Constructed</vt:lpstr>
      <vt:lpstr>AI and OER Development: Questions Unanswered</vt:lpstr>
      <vt:lpstr>AI and Open Pedagogy with students </vt:lpstr>
      <vt:lpstr>Humanizing AI and OER </vt:lpstr>
      <vt:lpstr>Thanks &amp;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ASCCC1</cp:lastModifiedBy>
  <cp:revision>1</cp:revision>
  <dcterms:modified xsi:type="dcterms:W3CDTF">2025-03-12T21:17:45Z</dcterms:modified>
</cp:coreProperties>
</file>