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132"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include the varied experiences of students in a way that recognizes the value, legitimacy, and importance of those experiences</a:t>
            </a:r>
          </a:p>
          <a:p>
            <a:endParaRPr/>
          </a:p>
          <a:p>
            <a:r>
              <a:t>includes, but is not limited to, race and ethnicity, gender, class, ability, sexual orientation, country of origin and cultural affiliations  </a:t>
            </a:r>
          </a:p>
          <a:p>
            <a:endParaRPr/>
          </a:p>
          <a:p>
            <a:r>
              <a:t>focused effort on reducing racial and ethnic inequities and dismantling white supremacy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Student can see people like themselves (representation matters)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med.libretexts.org/Bookshelves/Anatomy_and_Physiology/Human_Anatomy_(Lange_et_al.)/23:_Reproductive_Systems/23.01:_Introduction_to_the_Reproductive_System"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med.libretexts.org/Bookshelves/Anatomy_and_Physiology/Human_Anatomy_(Lange_et_al.)/23:_Reproductive_Systems/23.01:_Introduction_to_the_Reproductive_System" TargetMode="Externa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hyperlink" Target="https://www.hopkinsmedicine.org/henrietta-lacks"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pubmed.ncbi.nlm.nih.gov/22239747/" TargetMode="External"/><Relationship Id="rId2" Type="http://schemas.openxmlformats.org/officeDocument/2006/relationships/hyperlink" Target="https://eji.org/news/history-racial-injustice-medical-exploitation-of-black-women/" TargetMode="External"/><Relationship Id="rId1" Type="http://schemas.openxmlformats.org/officeDocument/2006/relationships/slideLayout" Target="../slideLayouts/slideLayout4.xml"/><Relationship Id="rId4" Type="http://schemas.openxmlformats.org/officeDocument/2006/relationships/hyperlink" Target="https://www.pnas.org/doi/10.1073/pnas.1516047113"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scientistspotlights.org/"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med.libretexts.org/Bookshelves/Anatomy_and_Physiology/Human_Anatomy_(Lange_et_al.)/04:_Integumentary_System/4.05:_Diseases_Disorders_and_Injuries_of_the_Integumentary_System"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ir.lib.uwo.ca/healthedu/" TargetMode="External"/><Relationship Id="rId2" Type="http://schemas.openxmlformats.org/officeDocument/2006/relationships/hyperlink" Target="http://www.apple.com" TargetMode="External"/><Relationship Id="rId1" Type="http://schemas.openxmlformats.org/officeDocument/2006/relationships/slideLayout" Target="../slideLayouts/slideLayout4.xml"/><Relationship Id="rId6" Type="http://schemas.openxmlformats.org/officeDocument/2006/relationships/hyperlink" Target="https://www.illustratechange.com" TargetMode="External"/><Relationship Id="rId5" Type="http://schemas.openxmlformats.org/officeDocument/2006/relationships/hyperlink" Target="https://www.inclusivescience4all.ca" TargetMode="External"/><Relationship Id="rId4" Type="http://schemas.openxmlformats.org/officeDocument/2006/relationships/hyperlink" Target="https://nonprofit.thegep.org/dei-resourc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underrep.com" TargetMode="External"/><Relationship Id="rId2" Type="http://schemas.openxmlformats.org/officeDocument/2006/relationships/hyperlink" Target="https://www.anatomy.tv/edandi#mission" TargetMode="External"/><Relationship Id="rId1" Type="http://schemas.openxmlformats.org/officeDocument/2006/relationships/slideLayout" Target="../slideLayouts/slideLayout4.xml"/><Relationship Id="rId6" Type="http://schemas.openxmlformats.org/officeDocument/2006/relationships/hyperlink" Target="https://projectbiodiversify.org" TargetMode="External"/><Relationship Id="rId5" Type="http://schemas.openxmlformats.org/officeDocument/2006/relationships/hyperlink" Target="https://www.genderinclusivebiology.com" TargetMode="External"/><Relationship Id="rId4" Type="http://schemas.openxmlformats.org/officeDocument/2006/relationships/hyperlink" Target="https://ecologyandevolution.cornell.edu/diversity-and-inclusion-resources"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mailto:lanoixtr@wlac.edu"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med.libretexts.org/Bookshelves/Anatomy_and_Physiology/Human_Anatomy_(Lange_et_al.)"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med.libretexts.org/Bookshelves/Anatomy_and_Physiology/Human_Anatomy_(Lange_et_al.)/24:_Embryology_and_Fetal_Development/24.07:_Lactation" TargetMode="External"/><Relationship Id="rId1" Type="http://schemas.openxmlformats.org/officeDocument/2006/relationships/slideLayout" Target="../slideLayouts/slideLayout16.xml"/><Relationship Id="rId4" Type="http://schemas.openxmlformats.org/officeDocument/2006/relationships/image" Target="../media/image3.ti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med.libretexts.org/Bookshelves/Anatomy_and_Physiology/Human_Anatomy_(Lange_et_al.)/24:_Embryology_and_Fetal_Development/24.05:_Maternal_Changes_During_Pregnancy_Labor_and_Birth" TargetMode="Externa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Applying the Inclusion, Diversity, Equity, and Anti-Racism (IDEA) Framework to Open Educational Resources (OER): Human Anatomy"/>
          <p:cNvSpPr txBox="1">
            <a:spLocks noGrp="1"/>
          </p:cNvSpPr>
          <p:nvPr>
            <p:ph type="ctrTitle"/>
          </p:nvPr>
        </p:nvSpPr>
        <p:spPr>
          <a:xfrm>
            <a:off x="1206498" y="1446741"/>
            <a:ext cx="21971004" cy="4648201"/>
          </a:xfrm>
          <a:prstGeom prst="rect">
            <a:avLst/>
          </a:prstGeom>
        </p:spPr>
        <p:txBody>
          <a:bodyPr/>
          <a:lstStyle/>
          <a:p>
            <a:pPr defTabSz="1804370">
              <a:defRPr sz="8584" spc="-171"/>
            </a:pPr>
            <a:r>
              <a:t>Applying the Inclusion, Diversity, Equity, and Anti-Racism</a:t>
            </a:r>
            <a:r>
              <a:rPr b="0"/>
              <a:t> (</a:t>
            </a:r>
            <a:r>
              <a:t>IDEA) Framework to Open Educational Resources (OER): Human Anatomy</a:t>
            </a:r>
          </a:p>
        </p:txBody>
      </p:sp>
      <p:sp>
        <p:nvSpPr>
          <p:cNvPr id="173" name="Academic Senate for California Community Colleges (ASCCC)…"/>
          <p:cNvSpPr txBox="1">
            <a:spLocks noGrp="1"/>
          </p:cNvSpPr>
          <p:nvPr>
            <p:ph type="subTitle" sz="quarter" idx="1"/>
          </p:nvPr>
        </p:nvSpPr>
        <p:spPr>
          <a:prstGeom prst="rect">
            <a:avLst/>
          </a:prstGeom>
        </p:spPr>
        <p:txBody>
          <a:bodyPr/>
          <a:lstStyle/>
          <a:p>
            <a:pPr defTabSz="586104">
              <a:defRPr sz="3905"/>
            </a:pPr>
            <a:r>
              <a:t>Academic Senate for California Community Colleges (ASCCC)</a:t>
            </a:r>
          </a:p>
          <a:p>
            <a:pPr defTabSz="586104">
              <a:defRPr sz="3905"/>
            </a:pPr>
            <a:r>
              <a:t>Open Education Resource Initiative (OERI)</a:t>
            </a:r>
          </a:p>
          <a:p>
            <a:pPr defTabSz="586104">
              <a:defRPr sz="3905"/>
            </a:pPr>
            <a:r>
              <a:t>IDEA Framework Lead</a:t>
            </a:r>
          </a:p>
        </p:txBody>
      </p:sp>
      <p:sp>
        <p:nvSpPr>
          <p:cNvPr id="171" name="Tiffany Lanoix 3/20/25"/>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Tiffany Lanoix 3/20/25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AB07-A7B5-E1DC-B480-57558B1E2493}"/>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Introductory Statistics</a:t>
            </a:r>
          </a:p>
        </p:txBody>
      </p:sp>
      <p:pic>
        <p:nvPicPr>
          <p:cNvPr id="208" name="pasted-movie.png" descr="Screenshot of an explanation of homework exercises from an open Introductory Statistics textbook"/>
          <p:cNvPicPr>
            <a:picLocks noChangeAspect="1"/>
          </p:cNvPicPr>
          <p:nvPr/>
        </p:nvPicPr>
        <p:blipFill>
          <a:blip r:embed="rId2"/>
          <a:srcRect l="2084"/>
          <a:stretch>
            <a:fillRect/>
          </a:stretch>
        </p:blipFill>
        <p:spPr>
          <a:xfrm>
            <a:off x="316403" y="26177"/>
            <a:ext cx="13525897" cy="3637122"/>
          </a:xfrm>
          <a:prstGeom prst="rect">
            <a:avLst/>
          </a:prstGeom>
          <a:ln w="12700">
            <a:miter lim="400000"/>
          </a:ln>
        </p:spPr>
      </p:pic>
      <p:pic>
        <p:nvPicPr>
          <p:cNvPr id="207" name="pasted-movie.png" descr="This is a screenshot of a homework problem from Introdcutory Statistics"/>
          <p:cNvPicPr>
            <a:picLocks noChangeAspect="1"/>
          </p:cNvPicPr>
          <p:nvPr/>
        </p:nvPicPr>
        <p:blipFill>
          <a:blip r:embed="rId3"/>
          <a:stretch>
            <a:fillRect/>
          </a:stretch>
        </p:blipFill>
        <p:spPr>
          <a:xfrm>
            <a:off x="12073125" y="3514543"/>
            <a:ext cx="9789380" cy="939780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3E06-AF53-283C-F6C6-BA816319EDED}"/>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Introduction to Reproductive System</a:t>
            </a:r>
          </a:p>
        </p:txBody>
      </p:sp>
      <p:pic>
        <p:nvPicPr>
          <p:cNvPr id="210" name="pasted-movie.png" descr="Screenshot of the Introduction to the Reproductive System on LibreTexts&#10;">
            <a:hlinkClick r:id="rId2"/>
          </p:cNvPr>
          <p:cNvPicPr>
            <a:picLocks noChangeAspect="1"/>
          </p:cNvPicPr>
          <p:nvPr/>
        </p:nvPicPr>
        <p:blipFill>
          <a:blip r:embed="rId3"/>
          <a:stretch>
            <a:fillRect/>
          </a:stretch>
        </p:blipFill>
        <p:spPr>
          <a:xfrm>
            <a:off x="0" y="2048311"/>
            <a:ext cx="24384000" cy="9619378"/>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9D1A9-9421-83C4-1CEF-C90AFE01AC81}"/>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Human reproduction</a:t>
            </a:r>
          </a:p>
        </p:txBody>
      </p:sp>
      <p:pic>
        <p:nvPicPr>
          <p:cNvPr id="212" name="pasted-movie.png" descr="Screenshot of a LibreTexts anatomy book">
            <a:hlinkClick r:id="rId2"/>
          </p:cNvPr>
          <p:cNvPicPr>
            <a:picLocks noChangeAspect="1"/>
          </p:cNvPicPr>
          <p:nvPr/>
        </p:nvPicPr>
        <p:blipFill>
          <a:blip r:embed="rId3"/>
          <a:stretch>
            <a:fillRect/>
          </a:stretch>
        </p:blipFill>
        <p:spPr>
          <a:xfrm>
            <a:off x="338892" y="0"/>
            <a:ext cx="23706216" cy="13716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IDEA Framework Assessment Categories"/>
          <p:cNvSpPr txBox="1">
            <a:spLocks noGrp="1"/>
          </p:cNvSpPr>
          <p:nvPr>
            <p:ph type="title"/>
          </p:nvPr>
        </p:nvSpPr>
        <p:spPr>
          <a:prstGeom prst="rect">
            <a:avLst/>
          </a:prstGeom>
        </p:spPr>
        <p:txBody>
          <a:bodyPr/>
          <a:lstStyle/>
          <a:p>
            <a:r>
              <a:t>IDEA Framework Assessment Categories</a:t>
            </a:r>
          </a:p>
        </p:txBody>
      </p:sp>
      <p:sp>
        <p:nvSpPr>
          <p:cNvPr id="215" name="4. Diverse Authors, Researchers, and Studie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1609303">
              <a:lnSpc>
                <a:spcPct val="80000"/>
              </a:lnSpc>
              <a:defRPr sz="5610" spc="-112"/>
            </a:pPr>
            <a:r>
              <a:t>4. Diverse Authors, Researchers, and Studies</a:t>
            </a:r>
            <a:r>
              <a:rPr sz="792" spc="-15">
                <a:latin typeface="Times Roman"/>
                <a:ea typeface="Times Roman"/>
                <a:cs typeface="Times Roman"/>
                <a:sym typeface="Times Roman"/>
              </a:rPr>
              <a:t> </a:t>
            </a:r>
          </a:p>
        </p:txBody>
      </p:sp>
      <p:sp>
        <p:nvSpPr>
          <p:cNvPr id="216" name="Reference discipline contributors—e.g., researchers, scholars, academics—with backgrounds like those of your students…"/>
          <p:cNvSpPr txBox="1">
            <a:spLocks noGrp="1"/>
          </p:cNvSpPr>
          <p:nvPr>
            <p:ph type="body" idx="1"/>
          </p:nvPr>
        </p:nvSpPr>
        <p:spPr>
          <a:prstGeom prst="rect">
            <a:avLst/>
          </a:prstGeom>
        </p:spPr>
        <p:txBody>
          <a:bodyPr/>
          <a:lstStyle/>
          <a:p>
            <a:r>
              <a:t>Reference discipline contributors—e.g., researchers, scholars, academics—with backgrounds like those of your students</a:t>
            </a:r>
          </a:p>
          <a:p>
            <a:pPr lvl="1"/>
            <a:r>
              <a:t>Include photos/illustrations or description of BIPOC contributors </a:t>
            </a:r>
          </a:p>
          <a:p>
            <a:pPr lvl="1"/>
            <a:r>
              <a:t>If the contributions are dominated by cis-hetero white men, openly recognize and discuss in the text</a:t>
            </a:r>
          </a:p>
          <a:p>
            <a:pPr lvl="1"/>
            <a:r>
              <a:t>Avoid isolating diverse contributors to specific sections, e.g., “multicultural impacts on human anatomy.”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976D-F414-8971-52DB-959A1D564A6A}"/>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College Algebra</a:t>
            </a:r>
          </a:p>
        </p:txBody>
      </p:sp>
      <p:pic>
        <p:nvPicPr>
          <p:cNvPr id="218" name="pasted-movie.png" descr="Screenshot of a description from LibreTexts about an open College Algebra textbook"/>
          <p:cNvPicPr>
            <a:picLocks noChangeAspect="1"/>
          </p:cNvPicPr>
          <p:nvPr/>
        </p:nvPicPr>
        <p:blipFill>
          <a:blip r:embed="rId2"/>
          <a:srcRect r="778" b="13450"/>
          <a:stretch>
            <a:fillRect/>
          </a:stretch>
        </p:blipFill>
        <p:spPr>
          <a:xfrm>
            <a:off x="774700" y="1282700"/>
            <a:ext cx="22656800" cy="37592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27CAB-05F2-89B8-4807-3F6A3760D8BE}"/>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College Algebra Text</a:t>
            </a:r>
          </a:p>
        </p:txBody>
      </p:sp>
      <p:pic>
        <p:nvPicPr>
          <p:cNvPr id="220" name="pasted-movie.png" descr="Screenshot of a paragraph from LibreTexts about an open College Algebra textbook"/>
          <p:cNvPicPr>
            <a:picLocks noChangeAspect="1"/>
          </p:cNvPicPr>
          <p:nvPr/>
        </p:nvPicPr>
        <p:blipFill>
          <a:blip r:embed="rId2"/>
          <a:stretch>
            <a:fillRect/>
          </a:stretch>
        </p:blipFill>
        <p:spPr>
          <a:xfrm>
            <a:off x="1358900" y="50800"/>
            <a:ext cx="21666200" cy="136144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Diverse Studies: Henrietta Lacks"/>
          <p:cNvSpPr txBox="1">
            <a:spLocks noGrp="1"/>
          </p:cNvSpPr>
          <p:nvPr>
            <p:ph type="title"/>
          </p:nvPr>
        </p:nvSpPr>
        <p:spPr>
          <a:prstGeom prst="rect">
            <a:avLst/>
          </a:prstGeom>
        </p:spPr>
        <p:txBody>
          <a:bodyPr/>
          <a:lstStyle/>
          <a:p>
            <a:r>
              <a:t>Diverse Studies: Henrietta Lacks</a:t>
            </a:r>
          </a:p>
        </p:txBody>
      </p:sp>
      <p:sp>
        <p:nvSpPr>
          <p:cNvPr id="223" name="Slide Subtitle"/>
          <p:cNvSpPr txBox="1">
            <a:spLocks noGrp="1"/>
          </p:cNvSpPr>
          <p:nvPr>
            <p:ph type="body" idx="21"/>
          </p:nvPr>
        </p:nvSpPr>
        <p:spPr>
          <a:prstGeom prst="rect">
            <a:avLst/>
          </a:prstGeom>
        </p:spPr>
        <p:txBody>
          <a:bodyPr/>
          <a:lstStyle/>
          <a:p>
            <a:endParaRPr/>
          </a:p>
        </p:txBody>
      </p:sp>
      <p:sp>
        <p:nvSpPr>
          <p:cNvPr id="224" name="Having reviewed our interactions with Henrietta Lacks and with the Lacks family over more than 50 years, we found that Johns Hopkins could have – and should have – done more to inform and work with members of Henrietta Lacks’ family out of respect for th"/>
          <p:cNvSpPr txBox="1">
            <a:spLocks noGrp="1"/>
          </p:cNvSpPr>
          <p:nvPr>
            <p:ph type="body" idx="1"/>
          </p:nvPr>
        </p:nvSpPr>
        <p:spPr>
          <a:prstGeom prst="rect">
            <a:avLst/>
          </a:prstGeom>
        </p:spPr>
        <p:txBody>
          <a:bodyPr/>
          <a:lstStyle/>
          <a:p>
            <a:r>
              <a:t>Having reviewed our interactions with Henrietta Lacks and with the Lacks family over more than 50 years, we found that Johns Hopkins could have – and should have – done more to inform and work with members of Henrietta Lacks’ family out of respect for them, their privacy and their personal interests. Though the collection and use of Henrietta Lacks' cells in research was an acceptable and legal practice in the 1950s, the laws protecting research subjects have evolved. We at Johns Hopkins have been supportive of legal changes since 1951 that protect research subjects, and we are compliant with these requirements, including those related to informed consent.</a:t>
            </a:r>
          </a:p>
        </p:txBody>
      </p:sp>
      <p:sp>
        <p:nvSpPr>
          <p:cNvPr id="225" name="Source: John Hopkins University"/>
          <p:cNvSpPr txBox="1"/>
          <p:nvPr/>
        </p:nvSpPr>
        <p:spPr>
          <a:xfrm>
            <a:off x="1698213" y="12302259"/>
            <a:ext cx="9000441" cy="808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Source: </a:t>
            </a:r>
            <a:r>
              <a:rPr u="sng">
                <a:hlinkClick r:id="rId2"/>
              </a:rPr>
              <a:t>John Hopkins University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iverse Studies: J. Marion Sims"/>
          <p:cNvSpPr txBox="1">
            <a:spLocks noGrp="1"/>
          </p:cNvSpPr>
          <p:nvPr>
            <p:ph type="title"/>
          </p:nvPr>
        </p:nvSpPr>
        <p:spPr>
          <a:prstGeom prst="rect">
            <a:avLst/>
          </a:prstGeom>
        </p:spPr>
        <p:txBody>
          <a:bodyPr/>
          <a:lstStyle/>
          <a:p>
            <a:r>
              <a:t>Diverse Studies: J. Marion Sims</a:t>
            </a:r>
          </a:p>
        </p:txBody>
      </p:sp>
      <p:sp>
        <p:nvSpPr>
          <p:cNvPr id="228" name="Medical Exploitatio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Medical Exploitation </a:t>
            </a:r>
          </a:p>
        </p:txBody>
      </p:sp>
      <p:sp>
        <p:nvSpPr>
          <p:cNvPr id="229" name="Lauded as the “Father of Gynecology” after his experiments on at least seven enslaved Black women and girls in Montgomery between 1845 and 1849, in some cases without anesthesia…"/>
          <p:cNvSpPr txBox="1">
            <a:spLocks noGrp="1"/>
          </p:cNvSpPr>
          <p:nvPr>
            <p:ph type="body" idx="1"/>
          </p:nvPr>
        </p:nvSpPr>
        <p:spPr>
          <a:xfrm>
            <a:off x="1206500" y="3593558"/>
            <a:ext cx="21971000" cy="8910958"/>
          </a:xfrm>
          <a:prstGeom prst="rect">
            <a:avLst/>
          </a:prstGeom>
        </p:spPr>
        <p:txBody>
          <a:bodyPr/>
          <a:lstStyle/>
          <a:p>
            <a:pPr marL="499872" indent="-499872" defTabSz="1999437">
              <a:spcBef>
                <a:spcPts val="3600"/>
              </a:spcBef>
              <a:defRPr sz="3936"/>
            </a:pPr>
            <a:r>
              <a:t>Lauded as the “Father of Gynecology” after his experiments on at least seven enslaved Black women and girls in Montgomery between 1845 and 1849, in some cases without anesthesia </a:t>
            </a:r>
          </a:p>
          <a:p>
            <a:pPr marL="999744" lvl="1" indent="-499872" defTabSz="1999437">
              <a:spcBef>
                <a:spcPts val="3600"/>
              </a:spcBef>
              <a:defRPr sz="3936"/>
            </a:pPr>
            <a:r>
              <a:t>The result was a technique to repair a chronic complication of childbirth</a:t>
            </a:r>
          </a:p>
          <a:p>
            <a:pPr marL="999744" lvl="1" indent="-499872" defTabSz="1999437">
              <a:spcBef>
                <a:spcPts val="3600"/>
              </a:spcBef>
              <a:defRPr sz="3936"/>
            </a:pPr>
            <a:r>
              <a:t>Legally needed permission only from the enslaved women’s “owners”</a:t>
            </a:r>
          </a:p>
          <a:p>
            <a:pPr marL="999744" lvl="1" indent="-499872" defTabSz="1999437">
              <a:spcBef>
                <a:spcPts val="3600"/>
              </a:spcBef>
              <a:defRPr sz="3936"/>
            </a:pPr>
            <a:r>
              <a:t>Unable to refuse treatment or withhold consent enslaved patients were powerless to protect themselves from medical exploitation </a:t>
            </a:r>
          </a:p>
          <a:p>
            <a:pPr marL="999744" lvl="1" indent="-499872" defTabSz="1999437">
              <a:spcBef>
                <a:spcPts val="3600"/>
              </a:spcBef>
              <a:defRPr sz="3936"/>
            </a:pPr>
            <a:r>
              <a:t>Prevailing and dehumanizing myth that Black people were less sensitive to pain than white people</a:t>
            </a:r>
          </a:p>
          <a:p>
            <a:pPr marL="1499616" lvl="2" indent="-499872" defTabSz="1999437">
              <a:spcBef>
                <a:spcPts val="3600"/>
              </a:spcBef>
              <a:defRPr sz="3936"/>
            </a:pPr>
            <a:r>
              <a:t>Black patients were 22% less likely than white patients to receive any pain medication.</a:t>
            </a:r>
          </a:p>
          <a:p>
            <a:pPr marL="1499616" lvl="2" indent="-499872" defTabSz="1999437">
              <a:spcBef>
                <a:spcPts val="3600"/>
              </a:spcBef>
              <a:defRPr sz="3936"/>
            </a:pPr>
            <a:r>
              <a:t>40% of first- and second-year medical students endorsed the false belief that “black people’s skin is thicker than white people’s.” </a:t>
            </a:r>
          </a:p>
        </p:txBody>
      </p:sp>
      <p:sp>
        <p:nvSpPr>
          <p:cNvPr id="230" name="Source: Equal Justice Initiative , National Library of Medicine, Proceedings of the National Academy of Sciences"/>
          <p:cNvSpPr txBox="1"/>
          <p:nvPr/>
        </p:nvSpPr>
        <p:spPr>
          <a:xfrm>
            <a:off x="892200" y="12528627"/>
            <a:ext cx="17306381" cy="913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800"/>
            </a:pPr>
            <a:r>
              <a:t>Source: </a:t>
            </a:r>
            <a:r>
              <a:rPr u="sng">
                <a:hlinkClick r:id="rId2"/>
              </a:rPr>
              <a:t>Equal Justice Initiative </a:t>
            </a:r>
            <a:r>
              <a:t>, </a:t>
            </a:r>
            <a:r>
              <a:rPr u="sng">
                <a:hlinkClick r:id="rId3"/>
              </a:rPr>
              <a:t>National Library of Medicine</a:t>
            </a:r>
            <a:r>
              <a:t>, </a:t>
            </a:r>
            <a:r>
              <a:rPr u="sng">
                <a:hlinkClick r:id="rId4"/>
              </a:rPr>
              <a:t>Proceedings of the National Academy of Sciences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2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2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2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2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Diverse Studies: Scientists"/>
          <p:cNvSpPr txBox="1">
            <a:spLocks noGrp="1"/>
          </p:cNvSpPr>
          <p:nvPr>
            <p:ph type="title"/>
          </p:nvPr>
        </p:nvSpPr>
        <p:spPr>
          <a:prstGeom prst="rect">
            <a:avLst/>
          </a:prstGeom>
        </p:spPr>
        <p:txBody>
          <a:bodyPr/>
          <a:lstStyle/>
          <a:p>
            <a:r>
              <a:t>Diverse Studies: Scientists </a:t>
            </a:r>
          </a:p>
        </p:txBody>
      </p:sp>
      <p:sp>
        <p:nvSpPr>
          <p:cNvPr id="233" name="Slide Subtitle"/>
          <p:cNvSpPr txBox="1">
            <a:spLocks noGrp="1"/>
          </p:cNvSpPr>
          <p:nvPr>
            <p:ph type="body" idx="21"/>
          </p:nvPr>
        </p:nvSpPr>
        <p:spPr>
          <a:prstGeom prst="rect">
            <a:avLst/>
          </a:prstGeom>
        </p:spPr>
        <p:txBody>
          <a:bodyPr/>
          <a:lstStyle/>
          <a:p>
            <a:endParaRPr/>
          </a:p>
        </p:txBody>
      </p:sp>
      <p:sp>
        <p:nvSpPr>
          <p:cNvPr id="234" name="Scientists Spotlight Initiative…"/>
          <p:cNvSpPr txBox="1">
            <a:spLocks noGrp="1"/>
          </p:cNvSpPr>
          <p:nvPr>
            <p:ph type="body" idx="1"/>
          </p:nvPr>
        </p:nvSpPr>
        <p:spPr>
          <a:prstGeom prst="rect">
            <a:avLst/>
          </a:prstGeom>
        </p:spPr>
        <p:txBody>
          <a:bodyPr/>
          <a:lstStyle/>
          <a:p>
            <a:r>
              <a:rPr u="sng">
                <a:hlinkClick r:id="rId2"/>
              </a:rPr>
              <a:t>Scientists Spotlight Initiative</a:t>
            </a:r>
          </a:p>
          <a:p>
            <a:pPr lvl="1"/>
            <a:r>
              <a:t>Inclusive curricula that helps ALL students see themselves in science</a:t>
            </a:r>
          </a:p>
          <a:p>
            <a:pPr lvl="1"/>
            <a:r>
              <a:t>Provide access to easy-to-implement assignments/activities that link course content to the stories of counter-stereotypical scientists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IDEA Framework Assessment Categories"/>
          <p:cNvSpPr txBox="1">
            <a:spLocks noGrp="1"/>
          </p:cNvSpPr>
          <p:nvPr>
            <p:ph type="title"/>
          </p:nvPr>
        </p:nvSpPr>
        <p:spPr>
          <a:prstGeom prst="rect">
            <a:avLst/>
          </a:prstGeom>
        </p:spPr>
        <p:txBody>
          <a:bodyPr>
            <a:normAutofit fontScale="90000"/>
          </a:bodyPr>
          <a:lstStyle/>
          <a:p>
            <a:r>
              <a:rPr dirty="0"/>
              <a:t>IDEA Framework Assessment Categories</a:t>
            </a:r>
            <a:r>
              <a:rPr lang="en-US" dirty="0"/>
              <a:t> (3)</a:t>
            </a:r>
            <a:endParaRPr dirty="0"/>
          </a:p>
        </p:txBody>
      </p:sp>
      <p:sp>
        <p:nvSpPr>
          <p:cNvPr id="237" name="8. Incorporating Diverse Perspectives on Issues, Events, and Concepts That Are Relevant to Underrepresented Groups"/>
          <p:cNvSpPr txBox="1">
            <a:spLocks noGrp="1"/>
          </p:cNvSpPr>
          <p:nvPr>
            <p:ph type="body" idx="21"/>
          </p:nvPr>
        </p:nvSpPr>
        <p:spPr>
          <a:xfrm>
            <a:off x="1206500" y="2372962"/>
            <a:ext cx="21971000" cy="17393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792479">
              <a:defRPr sz="5280"/>
            </a:lvl1pPr>
          </a:lstStyle>
          <a:p>
            <a:r>
              <a:t>8. Incorporating Diverse Perspectives on Issues, Events, and Concepts That Are Relevant to Underrepresented Groups</a:t>
            </a:r>
          </a:p>
        </p:txBody>
      </p:sp>
      <p:sp>
        <p:nvSpPr>
          <p:cNvPr id="238" name="Diverse populations experience issues such as social problems, health, politics, business practices, and economic conditions that may differ from the mainstream…"/>
          <p:cNvSpPr txBox="1">
            <a:spLocks noGrp="1"/>
          </p:cNvSpPr>
          <p:nvPr>
            <p:ph type="body" idx="1"/>
          </p:nvPr>
        </p:nvSpPr>
        <p:spPr>
          <a:xfrm>
            <a:off x="590158" y="4877545"/>
            <a:ext cx="21971001" cy="8256012"/>
          </a:xfrm>
          <a:prstGeom prst="rect">
            <a:avLst/>
          </a:prstGeom>
        </p:spPr>
        <p:txBody>
          <a:bodyPr/>
          <a:lstStyle/>
          <a:p>
            <a:r>
              <a:t>Diverse populations experience issues such as social problems, health, politics, business practices, and economic conditions that may differ from the mainstream</a:t>
            </a:r>
            <a:endParaRPr sz="1200">
              <a:latin typeface="Times Roman"/>
              <a:ea typeface="Times Roman"/>
              <a:cs typeface="Times Roman"/>
              <a:sym typeface="Times Roman"/>
            </a:endParaRPr>
          </a:p>
          <a:p>
            <a:pPr lvl="1"/>
            <a:r>
              <a:t>Include diverse perspectives when presenting controversies, arguments, and opinions for each topic or concept covered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8">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2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What is the IDEA Framework?"/>
          <p:cNvSpPr txBox="1">
            <a:spLocks noGrp="1"/>
          </p:cNvSpPr>
          <p:nvPr>
            <p:ph type="title"/>
          </p:nvPr>
        </p:nvSpPr>
        <p:spPr>
          <a:prstGeom prst="rect">
            <a:avLst/>
          </a:prstGeom>
        </p:spPr>
        <p:txBody>
          <a:bodyPr/>
          <a:lstStyle/>
          <a:p>
            <a:r>
              <a:t>What is the IDEA Framework?</a:t>
            </a:r>
          </a:p>
        </p:txBody>
      </p:sp>
      <p:sp>
        <p:nvSpPr>
          <p:cNvPr id="176" name="Slide Subtitle"/>
          <p:cNvSpPr txBox="1">
            <a:spLocks noGrp="1"/>
          </p:cNvSpPr>
          <p:nvPr>
            <p:ph type="body" idx="21"/>
          </p:nvPr>
        </p:nvSpPr>
        <p:spPr>
          <a:prstGeom prst="rect">
            <a:avLst/>
          </a:prstGeom>
        </p:spPr>
        <p:txBody>
          <a:bodyPr/>
          <a:lstStyle/>
          <a:p>
            <a:endParaRPr/>
          </a:p>
        </p:txBody>
      </p:sp>
      <p:sp>
        <p:nvSpPr>
          <p:cNvPr id="177" name="A review framework to evaluate existing and assist in the creation of new ASCCC OERI supported materials…"/>
          <p:cNvSpPr txBox="1">
            <a:spLocks noGrp="1"/>
          </p:cNvSpPr>
          <p:nvPr>
            <p:ph type="body" idx="1"/>
          </p:nvPr>
        </p:nvSpPr>
        <p:spPr>
          <a:prstGeom prst="rect">
            <a:avLst/>
          </a:prstGeom>
        </p:spPr>
        <p:txBody>
          <a:bodyPr/>
          <a:lstStyle/>
          <a:p>
            <a:r>
              <a:t>A review framework to evaluate existing and assist in the creation of new ASCCC OERI supported materials</a:t>
            </a:r>
          </a:p>
          <a:p>
            <a:r>
              <a:t>Support faculty as they implement culturally responsive and anti-racist pedagogy</a:t>
            </a:r>
          </a:p>
          <a:p>
            <a:r>
              <a:t>Provide a framework to incorporate IDEA principles into new or use to assess existing ASCCC OERI-supported materials</a:t>
            </a:r>
          </a:p>
          <a:p>
            <a:r>
              <a:t>The O in OER-&gt; materials are accessible to everyone and </a:t>
            </a:r>
            <a:r>
              <a:rPr b="1"/>
              <a:t>adaptable</a:t>
            </a:r>
          </a:p>
          <a:p>
            <a:r>
              <a:t>Guidebook &amp; Assessment Rubrics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7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0016F-3047-4B09-4B80-0AA141D852D9}"/>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Cell Cycle</a:t>
            </a:r>
          </a:p>
        </p:txBody>
      </p:sp>
      <p:pic>
        <p:nvPicPr>
          <p:cNvPr id="240" name="pasted-movie.png" descr="Screenshot of a section from a LibreTexts textbook"/>
          <p:cNvPicPr>
            <a:picLocks noChangeAspect="1"/>
          </p:cNvPicPr>
          <p:nvPr/>
        </p:nvPicPr>
        <p:blipFill>
          <a:blip r:embed="rId2"/>
          <a:stretch>
            <a:fillRect/>
          </a:stretch>
        </p:blipFill>
        <p:spPr>
          <a:xfrm>
            <a:off x="1039" y="0"/>
            <a:ext cx="24381922" cy="13716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C585-614F-9CB7-57B9-ACB72787346E}"/>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Principles of Microeconomics</a:t>
            </a:r>
          </a:p>
        </p:txBody>
      </p:sp>
      <p:pic>
        <p:nvPicPr>
          <p:cNvPr id="242" name="pasted-movie.png" descr="Screenshot of a section from a LibreTexts textbook"/>
          <p:cNvPicPr>
            <a:picLocks noChangeAspect="1"/>
          </p:cNvPicPr>
          <p:nvPr/>
        </p:nvPicPr>
        <p:blipFill>
          <a:blip r:embed="rId2"/>
          <a:stretch>
            <a:fillRect/>
          </a:stretch>
        </p:blipFill>
        <p:spPr>
          <a:xfrm>
            <a:off x="1625600" y="190751"/>
            <a:ext cx="21132800" cy="4216401"/>
          </a:xfrm>
          <a:prstGeom prst="rect">
            <a:avLst/>
          </a:prstGeom>
          <a:ln w="12700">
            <a:miter lim="400000"/>
          </a:ln>
        </p:spPr>
      </p:pic>
      <p:pic>
        <p:nvPicPr>
          <p:cNvPr id="243" name="pasted-movie.png" descr="Screenshot of a section from a LibreTexts textbook"/>
          <p:cNvPicPr>
            <a:picLocks noChangeAspect="1"/>
          </p:cNvPicPr>
          <p:nvPr/>
        </p:nvPicPr>
        <p:blipFill>
          <a:blip r:embed="rId3"/>
          <a:stretch>
            <a:fillRect/>
          </a:stretch>
        </p:blipFill>
        <p:spPr>
          <a:xfrm>
            <a:off x="2527300" y="4028706"/>
            <a:ext cx="19329400" cy="855980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0AC6A-2609-7520-4F3A-87E021026B0D}"/>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Eczema</a:t>
            </a:r>
          </a:p>
        </p:txBody>
      </p:sp>
      <p:pic>
        <p:nvPicPr>
          <p:cNvPr id="245" name="pasted-movie.png" descr="Screenshot of text explaining what eczema is.">
            <a:hlinkClick r:id="rId2"/>
          </p:cNvPr>
          <p:cNvPicPr>
            <a:picLocks noChangeAspect="1"/>
          </p:cNvPicPr>
          <p:nvPr/>
        </p:nvPicPr>
        <p:blipFill>
          <a:blip r:embed="rId3"/>
          <a:stretch>
            <a:fillRect/>
          </a:stretch>
        </p:blipFill>
        <p:spPr>
          <a:xfrm>
            <a:off x="0" y="2637330"/>
            <a:ext cx="24384000" cy="844133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Anatomy/Biology Resources"/>
          <p:cNvSpPr txBox="1">
            <a:spLocks noGrp="1"/>
          </p:cNvSpPr>
          <p:nvPr>
            <p:ph type="title"/>
          </p:nvPr>
        </p:nvSpPr>
        <p:spPr>
          <a:prstGeom prst="rect">
            <a:avLst/>
          </a:prstGeom>
        </p:spPr>
        <p:txBody>
          <a:bodyPr/>
          <a:lstStyle/>
          <a:p>
            <a:r>
              <a:t>Anatomy/Biology Resources</a:t>
            </a:r>
          </a:p>
        </p:txBody>
      </p:sp>
      <p:sp>
        <p:nvSpPr>
          <p:cNvPr id="248" name="Oregon Health &amp; ScienceUniversity’s Inclusive Language Guide…"/>
          <p:cNvSpPr txBox="1">
            <a:spLocks noGrp="1"/>
          </p:cNvSpPr>
          <p:nvPr>
            <p:ph type="body" idx="1"/>
          </p:nvPr>
        </p:nvSpPr>
        <p:spPr>
          <a:xfrm>
            <a:off x="1206500" y="2821739"/>
            <a:ext cx="21971000" cy="9682777"/>
          </a:xfrm>
          <a:prstGeom prst="rect">
            <a:avLst/>
          </a:prstGeom>
        </p:spPr>
        <p:txBody>
          <a:bodyPr/>
          <a:lstStyle/>
          <a:p>
            <a:pPr marL="402336" indent="-402336" defTabSz="1609303">
              <a:spcBef>
                <a:spcPts val="2900"/>
              </a:spcBef>
              <a:defRPr sz="3168"/>
            </a:pPr>
            <a:r>
              <a:t>Oregon Health &amp; ScienceUniversity’s </a:t>
            </a:r>
            <a:r>
              <a:rPr u="sng">
                <a:hlinkClick r:id="rId2"/>
              </a:rPr>
              <a:t>Inclusive Language Guide</a:t>
            </a:r>
          </a:p>
          <a:p>
            <a:pPr marL="804672" lvl="1" indent="-402336" defTabSz="1609303">
              <a:spcBef>
                <a:spcPts val="2900"/>
              </a:spcBef>
              <a:defRPr sz="3168"/>
            </a:pPr>
            <a:r>
              <a:t>institutional communications, patient care, instruction and presentations around descriptors of race and ethnicity, immigration status, gender and sexual orientation and physical &amp; mental ability</a:t>
            </a:r>
          </a:p>
          <a:p>
            <a:pPr marL="402336" indent="-402336" defTabSz="1609303">
              <a:spcBef>
                <a:spcPts val="2900"/>
              </a:spcBef>
              <a:defRPr sz="3168"/>
            </a:pPr>
            <a:r>
              <a:rPr u="sng">
                <a:hlinkClick r:id="rId3"/>
              </a:rPr>
              <a:t>Health Education Media Library</a:t>
            </a:r>
          </a:p>
          <a:p>
            <a:pPr marL="804672" lvl="1" indent="-402336" defTabSz="1609303">
              <a:spcBef>
                <a:spcPts val="2900"/>
              </a:spcBef>
              <a:defRPr sz="3168"/>
            </a:pPr>
            <a:r>
              <a:t>provide high quality assets that are representative of a diverse population of both patients and health care providers (across different ethnicities, genders, ages, body types etc.) and inclusive of stigmatized health care topics</a:t>
            </a:r>
          </a:p>
          <a:p>
            <a:pPr marL="402336" indent="-402336" defTabSz="1609303">
              <a:spcBef>
                <a:spcPts val="2900"/>
              </a:spcBef>
              <a:defRPr sz="3168"/>
            </a:pPr>
            <a:r>
              <a:rPr u="sng">
                <a:hlinkClick r:id="rId4"/>
              </a:rPr>
              <a:t>Genomics Education Partnership</a:t>
            </a:r>
            <a:r>
              <a:t> Diversity &amp; Inclusion Resources</a:t>
            </a:r>
          </a:p>
          <a:p>
            <a:pPr marL="804672" lvl="1" indent="-402336" defTabSz="1609303">
              <a:spcBef>
                <a:spcPts val="2900"/>
              </a:spcBef>
              <a:defRPr sz="3168"/>
            </a:pPr>
            <a:r>
              <a:t>curriculum, training, resources, and mentorship to empower faculty to provide their students experiential learning and Course-based Undergraduate Research Experiences (CUREs) in genomics and bioinformatics</a:t>
            </a:r>
          </a:p>
          <a:p>
            <a:pPr marL="402336" indent="-402336" defTabSz="1609303">
              <a:spcBef>
                <a:spcPts val="2900"/>
              </a:spcBef>
              <a:defRPr sz="3168"/>
            </a:pPr>
            <a:r>
              <a:rPr u="sng">
                <a:hlinkClick r:id="rId5"/>
              </a:rPr>
              <a:t>Inclusive Science 4 All</a:t>
            </a:r>
            <a:r>
              <a:t> </a:t>
            </a:r>
          </a:p>
          <a:p>
            <a:pPr marL="804672" lvl="1" indent="-402336" defTabSz="1609303">
              <a:spcBef>
                <a:spcPts val="2900"/>
              </a:spcBef>
              <a:defRPr sz="3168"/>
            </a:pPr>
            <a:r>
              <a:t>Equity, diversity, inclusion and decolonization specific resources in biomedical science education and practice</a:t>
            </a:r>
            <a:r>
              <a:rPr sz="792">
                <a:latin typeface="Times Roman"/>
                <a:ea typeface="Times Roman"/>
                <a:cs typeface="Times Roman"/>
                <a:sym typeface="Times Roman"/>
              </a:rPr>
              <a:t> </a:t>
            </a:r>
          </a:p>
          <a:p>
            <a:pPr marL="402336" indent="-402336" defTabSz="1609303">
              <a:spcBef>
                <a:spcPts val="2900"/>
              </a:spcBef>
              <a:defRPr sz="3168"/>
            </a:pPr>
            <a:r>
              <a:rPr u="sng">
                <a:hlinkClick r:id="rId6"/>
              </a:rPr>
              <a:t>Illustrate Change</a:t>
            </a:r>
          </a:p>
          <a:p>
            <a:pPr marL="804672" lvl="1" indent="-402336" defTabSz="1609303">
              <a:spcBef>
                <a:spcPts val="2900"/>
              </a:spcBef>
              <a:defRPr sz="3168"/>
            </a:pPr>
            <a:r>
              <a:t>Inclusive medical illustrations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Anatomy/Biology Resources"/>
          <p:cNvSpPr txBox="1">
            <a:spLocks noGrp="1"/>
          </p:cNvSpPr>
          <p:nvPr>
            <p:ph type="title"/>
          </p:nvPr>
        </p:nvSpPr>
        <p:spPr>
          <a:prstGeom prst="rect">
            <a:avLst/>
          </a:prstGeom>
        </p:spPr>
        <p:txBody>
          <a:bodyPr/>
          <a:lstStyle/>
          <a:p>
            <a:r>
              <a:rPr dirty="0"/>
              <a:t>Anatomy/Biology Resources</a:t>
            </a:r>
            <a:r>
              <a:rPr lang="en-US" dirty="0"/>
              <a:t> (2)</a:t>
            </a:r>
            <a:endParaRPr dirty="0"/>
          </a:p>
        </p:txBody>
      </p:sp>
      <p:sp>
        <p:nvSpPr>
          <p:cNvPr id="251" name="Anatomy TV…"/>
          <p:cNvSpPr txBox="1">
            <a:spLocks noGrp="1"/>
          </p:cNvSpPr>
          <p:nvPr>
            <p:ph type="body" idx="1"/>
          </p:nvPr>
        </p:nvSpPr>
        <p:spPr>
          <a:xfrm>
            <a:off x="1206500" y="3087645"/>
            <a:ext cx="21971000" cy="9416871"/>
          </a:xfrm>
          <a:prstGeom prst="rect">
            <a:avLst/>
          </a:prstGeom>
        </p:spPr>
        <p:txBody>
          <a:bodyPr/>
          <a:lstStyle/>
          <a:p>
            <a:pPr marL="432815" indent="-432815" defTabSz="1731220">
              <a:spcBef>
                <a:spcPts val="3100"/>
              </a:spcBef>
              <a:defRPr sz="3407"/>
            </a:pPr>
            <a:r>
              <a:rPr u="sng">
                <a:hlinkClick r:id="rId2"/>
              </a:rPr>
              <a:t>Anatomy TV</a:t>
            </a:r>
          </a:p>
          <a:p>
            <a:pPr marL="865631" lvl="1" indent="-432815" defTabSz="1731220">
              <a:spcBef>
                <a:spcPts val="3100"/>
              </a:spcBef>
              <a:defRPr sz="3407"/>
            </a:pPr>
            <a:r>
              <a:t>To improve equity, diversity and inclusion within our products and on our Anatomy.tv platform to support the anatomy education community</a:t>
            </a:r>
          </a:p>
          <a:p>
            <a:pPr marL="432815" indent="-432815" defTabSz="1731220">
              <a:spcBef>
                <a:spcPts val="3100"/>
              </a:spcBef>
              <a:defRPr sz="3407"/>
            </a:pPr>
            <a:r>
              <a:t>The </a:t>
            </a:r>
            <a:r>
              <a:rPr u="sng">
                <a:hlinkClick r:id="rId3"/>
              </a:rPr>
              <a:t>Underrepresentation Curriculum Project</a:t>
            </a:r>
          </a:p>
          <a:p>
            <a:pPr marL="865631" lvl="1" indent="-432815" defTabSz="1731220">
              <a:spcBef>
                <a:spcPts val="3100"/>
              </a:spcBef>
              <a:defRPr sz="3407"/>
            </a:pPr>
            <a:r>
              <a:t>curriculum designed to help students critically examine scientific fields and take action for equity, inclusion and justice</a:t>
            </a:r>
          </a:p>
          <a:p>
            <a:pPr marL="432815" indent="-432815" defTabSz="1731220">
              <a:spcBef>
                <a:spcPts val="3100"/>
              </a:spcBef>
              <a:defRPr sz="3407"/>
            </a:pPr>
            <a:r>
              <a:t>Cornell University Department of Ecology and Evolutionary Biology </a:t>
            </a:r>
            <a:r>
              <a:rPr u="sng">
                <a:hlinkClick r:id="rId4"/>
              </a:rPr>
              <a:t>Diversity and Inclusion Resources</a:t>
            </a:r>
          </a:p>
          <a:p>
            <a:pPr marL="432815" indent="-432815" defTabSz="1731220">
              <a:spcBef>
                <a:spcPts val="3100"/>
              </a:spcBef>
              <a:defRPr sz="3407"/>
            </a:pPr>
            <a:r>
              <a:rPr u="sng">
                <a:hlinkClick r:id="rId5"/>
              </a:rPr>
              <a:t>Gender Inclusive Biology</a:t>
            </a:r>
          </a:p>
          <a:p>
            <a:pPr marL="865631" lvl="1" indent="-432815" defTabSz="1731220">
              <a:spcBef>
                <a:spcPts val="3100"/>
              </a:spcBef>
              <a:defRPr sz="3407"/>
            </a:pPr>
            <a:r>
              <a:t>Gender and sexuality diversity are more visible than ever, and our science curriculum must adapt if it is to serve our students and prepare them for the future</a:t>
            </a:r>
          </a:p>
          <a:p>
            <a:pPr marL="432815" indent="-432815" defTabSz="1731220">
              <a:spcBef>
                <a:spcPts val="3100"/>
              </a:spcBef>
              <a:defRPr sz="3407"/>
            </a:pPr>
            <a:r>
              <a:rPr u="sng">
                <a:hlinkClick r:id="rId6"/>
              </a:rPr>
              <a:t>Project Biodiversify </a:t>
            </a:r>
          </a:p>
          <a:p>
            <a:pPr marL="865631" lvl="1" indent="-432815" defTabSz="1731220">
              <a:spcBef>
                <a:spcPts val="3100"/>
              </a:spcBef>
              <a:defRPr sz="3407"/>
            </a:pPr>
            <a:r>
              <a:t>Repository of teaching materials and methods aimed at enhancing human diversity and inclusivity in biology courses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end me your resources!…"/>
          <p:cNvSpPr txBox="1">
            <a:spLocks noGrp="1"/>
          </p:cNvSpPr>
          <p:nvPr>
            <p:ph type="title" idx="4294967295"/>
          </p:nvPr>
        </p:nvSpPr>
        <p:spPr>
          <a:xfrm>
            <a:off x="1206500" y="4921250"/>
            <a:ext cx="21971000" cy="3873500"/>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rmAutofit/>
          </a:bodyPr>
          <a:lstStyle/>
          <a:p>
            <a:pPr marL="0" marR="0" lvl="0" indent="0" algn="ctr" defTabSz="2438338" rtl="0" eaLnBrk="1" fontAlgn="auto" latinLnBrk="0" hangingPunct="1">
              <a:lnSpc>
                <a:spcPct val="80000"/>
              </a:lnSpc>
              <a:spcBef>
                <a:spcPts val="0"/>
              </a:spcBef>
              <a:spcAft>
                <a:spcPts val="0"/>
              </a:spcAft>
              <a:buClrTx/>
              <a:buSzTx/>
              <a:buFontTx/>
              <a:buNone/>
              <a:tabLst/>
              <a:defRPr/>
            </a:pPr>
            <a:r>
              <a:rPr kumimoji="0" lang="en-US" sz="11600" b="0" i="0" u="none" strike="noStrike" kern="0" cap="none" spc="-232" normalizeH="0" baseline="0" noProof="0" dirty="0">
                <a:ln>
                  <a:noFill/>
                </a:ln>
                <a:solidFill>
                  <a:srgbClr val="000000"/>
                </a:solidFill>
                <a:effectLst/>
                <a:uLnTx/>
                <a:uFillTx/>
                <a:latin typeface="Helvetica Neue Medium"/>
                <a:ea typeface="Helvetica Neue Medium"/>
                <a:cs typeface="Helvetica Neue Medium"/>
                <a:sym typeface="Helvetica Neue Medium"/>
              </a:rPr>
              <a:t>Send me your resources!</a:t>
            </a:r>
          </a:p>
          <a:p>
            <a:pPr marL="0" marR="0" lvl="0" indent="0" algn="ctr" defTabSz="2438338" rtl="0" eaLnBrk="1" fontAlgn="auto" latinLnBrk="0" hangingPunct="1">
              <a:lnSpc>
                <a:spcPct val="80000"/>
              </a:lnSpc>
              <a:spcBef>
                <a:spcPts val="0"/>
              </a:spcBef>
              <a:spcAft>
                <a:spcPts val="0"/>
              </a:spcAft>
              <a:buClrTx/>
              <a:buSzTx/>
              <a:buFontTx/>
              <a:buNone/>
              <a:tabLst/>
              <a:defRPr/>
            </a:pPr>
            <a:r>
              <a:rPr kumimoji="0" lang="en-US" sz="11600" b="0" i="0" u="sng" strike="noStrike" kern="0" cap="none" spc="-232" normalizeH="0" baseline="0" noProof="0" dirty="0">
                <a:ln>
                  <a:noFill/>
                </a:ln>
                <a:solidFill>
                  <a:srgbClr val="000000"/>
                </a:solidFill>
                <a:effectLst/>
                <a:uLnTx/>
                <a:uFillTx/>
                <a:latin typeface="Helvetica Neue Medium"/>
                <a:ea typeface="Helvetica Neue Medium"/>
                <a:cs typeface="Helvetica Neue Medium"/>
                <a:sym typeface="Helvetica Neue Medium"/>
                <a:hlinkClick r:id="rId2"/>
              </a:rPr>
              <a:t>lanoixtr@wlac.edu</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Debrief"/>
          <p:cNvSpPr txBox="1">
            <a:spLocks noGrp="1"/>
          </p:cNvSpPr>
          <p:nvPr>
            <p:ph type="title"/>
          </p:nvPr>
        </p:nvSpPr>
        <p:spPr>
          <a:prstGeom prst="rect">
            <a:avLst/>
          </a:prstGeom>
        </p:spPr>
        <p:txBody>
          <a:bodyPr/>
          <a:lstStyle/>
          <a:p>
            <a:r>
              <a:t>Debrief</a:t>
            </a:r>
          </a:p>
        </p:txBody>
      </p:sp>
      <p:sp>
        <p:nvSpPr>
          <p:cNvPr id="255" name="Reflectio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Reflection </a:t>
            </a:r>
          </a:p>
        </p:txBody>
      </p:sp>
      <p:sp>
        <p:nvSpPr>
          <p:cNvPr id="256" name="Initial thoughts? What are the big takeaways for you?…"/>
          <p:cNvSpPr txBox="1">
            <a:spLocks noGrp="1"/>
          </p:cNvSpPr>
          <p:nvPr>
            <p:ph type="body" sz="half" idx="1"/>
          </p:nvPr>
        </p:nvSpPr>
        <p:spPr>
          <a:prstGeom prst="rect">
            <a:avLst/>
          </a:prstGeom>
        </p:spPr>
        <p:txBody>
          <a:bodyPr/>
          <a:lstStyle/>
          <a:p>
            <a:r>
              <a:t>Initial thoughts? What are the big takeaways for you?</a:t>
            </a:r>
          </a:p>
          <a:p>
            <a:r>
              <a:t>What hesitations or concerns do you have about using the IDEA Framework? </a:t>
            </a:r>
          </a:p>
          <a:p>
            <a:r>
              <a:t>How can ASCCC OERI support for your efforts?</a:t>
            </a:r>
          </a:p>
          <a:p>
            <a:r>
              <a:t>Accept our invitation to join our Canvas Page!</a:t>
            </a:r>
          </a:p>
        </p:txBody>
      </p:sp>
      <p:pic>
        <p:nvPicPr>
          <p:cNvPr id="257" name="Image" descr="Graphic of a person in a wheelchair having a group discussion with the team."/>
          <p:cNvPicPr>
            <a:picLocks noGrp="1" noChangeAspect="1"/>
          </p:cNvPicPr>
          <p:nvPr>
            <p:ph type="pic" idx="22"/>
          </p:nvPr>
        </p:nvPicPr>
        <p:blipFill>
          <a:blip r:embed="rId2"/>
          <a:srcRect/>
          <a:stretch>
            <a:fillRect/>
          </a:stretch>
        </p:blipFill>
        <p:spPr>
          <a:xfrm>
            <a:off x="12192000" y="2991557"/>
            <a:ext cx="10916874" cy="7732787"/>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Join me for office hours on 3/27 from 2-3pm"/>
          <p:cNvSpPr txBox="1">
            <a:spLocks noGrp="1"/>
          </p:cNvSpPr>
          <p:nvPr>
            <p:ph type="title" idx="4294967295"/>
          </p:nvPr>
        </p:nvSpPr>
        <p:spPr>
          <a:xfrm>
            <a:off x="1206500" y="4921250"/>
            <a:ext cx="21971000" cy="3873500"/>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rmAutofit/>
          </a:bodyPr>
          <a:lstStyle/>
          <a:p>
            <a:pPr marL="0" marR="0" lvl="0" indent="0" algn="ctr" defTabSz="2438338" rtl="0" eaLnBrk="1" fontAlgn="auto" latinLnBrk="0" hangingPunct="1">
              <a:lnSpc>
                <a:spcPct val="80000"/>
              </a:lnSpc>
              <a:spcBef>
                <a:spcPts val="0"/>
              </a:spcBef>
              <a:spcAft>
                <a:spcPts val="0"/>
              </a:spcAft>
              <a:buClrTx/>
              <a:buSzTx/>
              <a:buFontTx/>
              <a:buNone/>
              <a:tabLst/>
              <a:defRPr/>
            </a:pPr>
            <a:r>
              <a:rPr kumimoji="0" lang="en-US" sz="11600" b="0" i="0" u="none" strike="noStrike" kern="0" cap="none" spc="-232" normalizeH="0" baseline="0" noProof="0" dirty="0">
                <a:ln>
                  <a:noFill/>
                </a:ln>
                <a:solidFill>
                  <a:srgbClr val="000000"/>
                </a:solidFill>
                <a:effectLst/>
                <a:uLnTx/>
                <a:uFillTx/>
                <a:latin typeface="Helvetica Neue Medium"/>
                <a:ea typeface="Helvetica Neue Medium"/>
                <a:cs typeface="Helvetica Neue Medium"/>
                <a:sym typeface="Helvetica Neue Medium"/>
              </a:rPr>
              <a:t>Join me for office hours on 3/27 from 2-3pm</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What do we mean by IDEA?"/>
          <p:cNvSpPr txBox="1">
            <a:spLocks noGrp="1"/>
          </p:cNvSpPr>
          <p:nvPr>
            <p:ph type="title"/>
          </p:nvPr>
        </p:nvSpPr>
        <p:spPr>
          <a:prstGeom prst="rect">
            <a:avLst/>
          </a:prstGeom>
        </p:spPr>
        <p:txBody>
          <a:bodyPr/>
          <a:lstStyle/>
          <a:p>
            <a:r>
              <a:t>What do we mean by IDEA?</a:t>
            </a:r>
          </a:p>
        </p:txBody>
      </p:sp>
      <p:sp>
        <p:nvSpPr>
          <p:cNvPr id="180" name="Inclusion, diversity, equity and anti-racism"/>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Inclusion, diversity, equity and anti-racism</a:t>
            </a:r>
          </a:p>
        </p:txBody>
      </p:sp>
      <p:sp>
        <p:nvSpPr>
          <p:cNvPr id="181" name="Inclusion: Intentional efforts to ensure students feel welcome, included, respected, and valued…"/>
          <p:cNvSpPr txBox="1">
            <a:spLocks noGrp="1"/>
          </p:cNvSpPr>
          <p:nvPr>
            <p:ph type="body" idx="1"/>
          </p:nvPr>
        </p:nvSpPr>
        <p:spPr>
          <a:prstGeom prst="rect">
            <a:avLst/>
          </a:prstGeom>
        </p:spPr>
        <p:txBody>
          <a:bodyPr/>
          <a:lstStyle/>
          <a:p>
            <a:pPr marL="603504" indent="-603504" defTabSz="2413955">
              <a:spcBef>
                <a:spcPts val="4400"/>
              </a:spcBef>
              <a:defRPr sz="4752"/>
            </a:pPr>
            <a:r>
              <a:rPr b="1" i="1">
                <a:solidFill>
                  <a:srgbClr val="FF2F92"/>
                </a:solidFill>
              </a:rPr>
              <a:t>I</a:t>
            </a:r>
            <a:r>
              <a:rPr b="1" i="1"/>
              <a:t>nclusion:</a:t>
            </a:r>
            <a:r>
              <a:t> Intentional efforts to ensure students feel welcome, included, respected, and valued </a:t>
            </a:r>
          </a:p>
          <a:p>
            <a:pPr marL="603504" indent="-603504" defTabSz="2413955">
              <a:spcBef>
                <a:spcPts val="4400"/>
              </a:spcBef>
              <a:defRPr sz="4752"/>
            </a:pPr>
            <a:r>
              <a:rPr b="1" i="1">
                <a:solidFill>
                  <a:srgbClr val="FF2F92"/>
                </a:solidFill>
              </a:rPr>
              <a:t>D</a:t>
            </a:r>
            <a:r>
              <a:rPr b="1" i="1"/>
              <a:t>iversity:</a:t>
            </a:r>
            <a:r>
              <a:t> Materials are representative of the varied experiences of our diverse student body  </a:t>
            </a:r>
          </a:p>
          <a:p>
            <a:pPr marL="603504" indent="-603504" defTabSz="2413955">
              <a:spcBef>
                <a:spcPts val="4400"/>
              </a:spcBef>
              <a:defRPr sz="4752"/>
            </a:pPr>
            <a:r>
              <a:rPr b="1" i="1">
                <a:solidFill>
                  <a:srgbClr val="FF2F92"/>
                </a:solidFill>
              </a:rPr>
              <a:t>E</a:t>
            </a:r>
            <a:r>
              <a:rPr b="1" i="1"/>
              <a:t>quity:</a:t>
            </a:r>
            <a:r>
              <a:t> Address issues of access to and relevancy of course materials for historically marginalized groups  </a:t>
            </a:r>
          </a:p>
          <a:p>
            <a:pPr marL="603504" indent="-603504" defTabSz="2413955">
              <a:spcBef>
                <a:spcPts val="4400"/>
              </a:spcBef>
              <a:defRPr sz="4752"/>
            </a:pPr>
            <a:r>
              <a:rPr b="1" i="1">
                <a:solidFill>
                  <a:srgbClr val="FF2F92"/>
                </a:solidFill>
              </a:rPr>
              <a:t>A</a:t>
            </a:r>
            <a:r>
              <a:rPr b="1" i="1"/>
              <a:t>nti-racism:</a:t>
            </a:r>
            <a:r>
              <a:t> Materials do not attempt to be color-blind or culturally neutral since doing so perpetuates racial and ethnic inequities and white supremacy </a:t>
            </a:r>
          </a:p>
          <a:p>
            <a:pPr marL="0" indent="0" algn="ctr" defTabSz="2413955">
              <a:spcBef>
                <a:spcPts val="4400"/>
              </a:spcBef>
              <a:buSzTx/>
              <a:buNone/>
              <a:defRPr sz="4752"/>
            </a:pPr>
            <a: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8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8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IDEA Framework"/>
          <p:cNvSpPr txBox="1">
            <a:spLocks noGrp="1"/>
          </p:cNvSpPr>
          <p:nvPr>
            <p:ph type="title"/>
          </p:nvPr>
        </p:nvSpPr>
        <p:spPr>
          <a:prstGeom prst="rect">
            <a:avLst/>
          </a:prstGeom>
        </p:spPr>
        <p:txBody>
          <a:bodyPr/>
          <a:lstStyle/>
          <a:p>
            <a:r>
              <a:t>IDEA Framework</a:t>
            </a:r>
          </a:p>
        </p:txBody>
      </p:sp>
      <p:sp>
        <p:nvSpPr>
          <p:cNvPr id="186" name="Assessment Categorie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Assessment Categories </a:t>
            </a:r>
          </a:p>
        </p:txBody>
      </p:sp>
      <p:sp>
        <p:nvSpPr>
          <p:cNvPr id="187" name="Illustrations and Photos…"/>
          <p:cNvSpPr txBox="1">
            <a:spLocks noGrp="1"/>
          </p:cNvSpPr>
          <p:nvPr>
            <p:ph type="body" idx="1"/>
          </p:nvPr>
        </p:nvSpPr>
        <p:spPr>
          <a:xfrm>
            <a:off x="1206500" y="4248504"/>
            <a:ext cx="21879932" cy="8256012"/>
          </a:xfrm>
          <a:prstGeom prst="rect">
            <a:avLst/>
          </a:prstGeom>
        </p:spPr>
        <p:txBody>
          <a:bodyPr/>
          <a:lstStyle/>
          <a:p>
            <a:pPr marL="1280160" lvl="1" indent="-640080" defTabSz="1755604">
              <a:spcBef>
                <a:spcPts val="3200"/>
              </a:spcBef>
              <a:buSzPct val="100000"/>
              <a:buAutoNum type="arabicPeriod"/>
              <a:defRPr sz="3456" b="1"/>
            </a:pPr>
            <a:r>
              <a:t>Illustrations and Photos</a:t>
            </a:r>
          </a:p>
          <a:p>
            <a:pPr marL="1280160" lvl="1" indent="-640080" defTabSz="1755604">
              <a:spcBef>
                <a:spcPts val="3200"/>
              </a:spcBef>
              <a:buSzPct val="100000"/>
              <a:buAutoNum type="arabicPeriod"/>
              <a:defRPr sz="3456"/>
            </a:pPr>
            <a:r>
              <a:t>Example Names</a:t>
            </a:r>
          </a:p>
          <a:p>
            <a:pPr marL="1280160" lvl="1" indent="-640080" defTabSz="1755604">
              <a:spcBef>
                <a:spcPts val="3200"/>
              </a:spcBef>
              <a:buSzPct val="100000"/>
              <a:buAutoNum type="arabicPeriod"/>
              <a:defRPr sz="3456" b="1"/>
            </a:pPr>
            <a:r>
              <a:t>Gender Inclusive Language &amp; Use of Pronouns </a:t>
            </a:r>
          </a:p>
          <a:p>
            <a:pPr marL="1280160" lvl="1" indent="-640080" defTabSz="1755604">
              <a:spcBef>
                <a:spcPts val="3200"/>
              </a:spcBef>
              <a:buSzPct val="100000"/>
              <a:buAutoNum type="arabicPeriod"/>
              <a:defRPr sz="3456" b="1"/>
            </a:pPr>
            <a:r>
              <a:t>Diverse Authors, Researchers, &amp; Studies </a:t>
            </a:r>
          </a:p>
          <a:p>
            <a:pPr marL="1280160" lvl="1" indent="-640080" defTabSz="1755604">
              <a:spcBef>
                <a:spcPts val="3200"/>
              </a:spcBef>
              <a:buSzPct val="100000"/>
              <a:buAutoNum type="arabicPeriod"/>
              <a:defRPr sz="3456"/>
            </a:pPr>
            <a:r>
              <a:t>Applications, Examples and Problem Scenarios That Relate to Diverse Audiences</a:t>
            </a:r>
          </a:p>
          <a:p>
            <a:pPr marL="1280160" lvl="1" indent="-640080" defTabSz="1755604">
              <a:spcBef>
                <a:spcPts val="3200"/>
              </a:spcBef>
              <a:buSzPct val="100000"/>
              <a:buAutoNum type="arabicPeriod"/>
              <a:defRPr sz="3456"/>
            </a:pPr>
            <a:r>
              <a:t>Appropriate Terminology </a:t>
            </a:r>
          </a:p>
          <a:p>
            <a:pPr marL="1280160" lvl="1" indent="-640080" defTabSz="1755604">
              <a:spcBef>
                <a:spcPts val="3200"/>
              </a:spcBef>
              <a:buSzPct val="100000"/>
              <a:buAutoNum type="arabicPeriod"/>
              <a:defRPr sz="3456"/>
            </a:pPr>
            <a:r>
              <a:t>Keyword, Glossary, &amp; Metadata Representation </a:t>
            </a:r>
          </a:p>
          <a:p>
            <a:pPr marL="1280160" lvl="1" indent="-640080" defTabSz="1755604">
              <a:spcBef>
                <a:spcPts val="3200"/>
              </a:spcBef>
              <a:buSzPct val="100000"/>
              <a:buAutoNum type="arabicPeriod"/>
              <a:defRPr sz="3456" b="1"/>
            </a:pPr>
            <a:r>
              <a:t>Incorporating Diverse Perspectives on Issues, Events, &amp; Concepts That Are Relevant to Underrepresented Groups </a:t>
            </a:r>
          </a:p>
          <a:p>
            <a:pPr marL="0" indent="0" defTabSz="1755604">
              <a:spcBef>
                <a:spcPts val="3200"/>
              </a:spcBef>
              <a:buSzTx/>
              <a:buNone/>
              <a:defRPr sz="3456" b="1"/>
            </a:pPr>
            <a:r>
              <a:t>Example OER Textbook: </a:t>
            </a:r>
            <a:r>
              <a:rPr u="sng">
                <a:hlinkClick r:id="rId2"/>
              </a:rPr>
              <a:t>General Human Anatomy by Lange, et. al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7">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87">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87">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87">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187">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187">
                                            <p:txEl>
                                              <p:pRg st="5" end="5"/>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187">
                                            <p:txEl>
                                              <p:pRg st="6" end="6"/>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18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1" build="p"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IDEA Framework Assessment Categories"/>
          <p:cNvSpPr txBox="1">
            <a:spLocks noGrp="1"/>
          </p:cNvSpPr>
          <p:nvPr>
            <p:ph type="title"/>
          </p:nvPr>
        </p:nvSpPr>
        <p:spPr>
          <a:prstGeom prst="rect">
            <a:avLst/>
          </a:prstGeom>
        </p:spPr>
        <p:txBody>
          <a:bodyPr/>
          <a:lstStyle/>
          <a:p>
            <a:r>
              <a:t>IDEA Framework Assessment Categories </a:t>
            </a:r>
          </a:p>
        </p:txBody>
      </p:sp>
      <p:sp>
        <p:nvSpPr>
          <p:cNvPr id="190" name="1. Illustrations and Photo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1. Illustrations and Photos</a:t>
            </a:r>
            <a:r>
              <a:rPr sz="1200">
                <a:latin typeface="Times Roman"/>
                <a:ea typeface="Times Roman"/>
                <a:cs typeface="Times Roman"/>
                <a:sym typeface="Times Roman"/>
              </a:rPr>
              <a:t> </a:t>
            </a:r>
          </a:p>
        </p:txBody>
      </p:sp>
      <p:sp>
        <p:nvSpPr>
          <p:cNvPr id="191" name="Reflective of diverse populations and should not perpetuate stereotypes…"/>
          <p:cNvSpPr txBox="1">
            <a:spLocks noGrp="1"/>
          </p:cNvSpPr>
          <p:nvPr>
            <p:ph type="body" idx="1"/>
          </p:nvPr>
        </p:nvSpPr>
        <p:spPr>
          <a:prstGeom prst="rect">
            <a:avLst/>
          </a:prstGeom>
        </p:spPr>
        <p:txBody>
          <a:bodyPr/>
          <a:lstStyle/>
          <a:p>
            <a:r>
              <a:t>Reflective of diverse populations and should not perpetuate stereotypes </a:t>
            </a:r>
          </a:p>
          <a:p>
            <a:pPr lvl="1"/>
            <a:r>
              <a:t>Consider diversity in terms of race. Ethnicity, age, sex gender expression, physical and mentalities, sexual orientation, etc. </a:t>
            </a:r>
          </a:p>
          <a:p>
            <a:pPr lvl="1"/>
            <a:r>
              <a:t>Examine the number of images and illustrations and the individuals and </a:t>
            </a:r>
            <a:r>
              <a:rPr sz="1200">
                <a:latin typeface="Times Roman"/>
                <a:ea typeface="Times Roman"/>
                <a:cs typeface="Times Roman"/>
                <a:sym typeface="Times Roman"/>
              </a:rPr>
              <a:t>  </a:t>
            </a:r>
            <a:r>
              <a:t>populations represented  </a:t>
            </a:r>
          </a:p>
          <a:p>
            <a:pPr lvl="1"/>
            <a:r>
              <a:t>Analyze role, depiction, connotation, expressions of authority, and purpose of the people</a:t>
            </a:r>
          </a:p>
          <a:p>
            <a:pPr lvl="1"/>
            <a:r>
              <a:t>Include images of people where the context does not relate to their identity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9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DF96-9A15-44D6-BE96-0C634CF87D51}"/>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Social Psychology textbook</a:t>
            </a:r>
          </a:p>
        </p:txBody>
      </p:sp>
      <p:pic>
        <p:nvPicPr>
          <p:cNvPr id="195" name="bowl of salad with fried rice, boiled eggs, and chopsticks" descr="Social Psychology textbook screenshot from LibreTexts showing a white man and a black man in a verbal argument."/>
          <p:cNvPicPr>
            <a:picLocks noGrp="1" noChangeAspect="1"/>
          </p:cNvPicPr>
          <p:nvPr>
            <p:ph type="pic" idx="21"/>
          </p:nvPr>
        </p:nvPicPr>
        <p:blipFill>
          <a:blip r:embed="rId2"/>
          <a:srcRect t="1798"/>
          <a:stretch>
            <a:fillRect/>
          </a:stretch>
        </p:blipFill>
        <p:spPr>
          <a:xfrm>
            <a:off x="2990400" y="0"/>
            <a:ext cx="18403200" cy="13469297"/>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D197-D2B8-42CA-5F71-4A9CB71CC4F9}"/>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Lactation</a:t>
            </a:r>
          </a:p>
        </p:txBody>
      </p:sp>
      <p:pic>
        <p:nvPicPr>
          <p:cNvPr id="197" name="pasted-movie.png" descr="Image of the lactation cycle and the anatomy of the process">
            <a:hlinkClick r:id="rId2"/>
          </p:cNvPr>
          <p:cNvPicPr>
            <a:picLocks noChangeAspect="1"/>
          </p:cNvPicPr>
          <p:nvPr/>
        </p:nvPicPr>
        <p:blipFill>
          <a:blip r:embed="rId3"/>
          <a:stretch>
            <a:fillRect/>
          </a:stretch>
        </p:blipFill>
        <p:spPr>
          <a:xfrm>
            <a:off x="933450" y="0"/>
            <a:ext cx="10590528" cy="13531797"/>
          </a:xfrm>
          <a:prstGeom prst="rect">
            <a:avLst/>
          </a:prstGeom>
          <a:ln w="12700">
            <a:miter lim="400000"/>
          </a:ln>
        </p:spPr>
      </p:pic>
      <p:pic>
        <p:nvPicPr>
          <p:cNvPr id="198" name="Image" descr="Image"/>
          <p:cNvPicPr>
            <a:picLocks noChangeAspect="1"/>
          </p:cNvPicPr>
          <p:nvPr/>
        </p:nvPicPr>
        <p:blipFill>
          <a:blip r:embed="rId4"/>
          <a:stretch>
            <a:fillRect/>
          </a:stretch>
        </p:blipFill>
        <p:spPr>
          <a:xfrm>
            <a:off x="13012308" y="0"/>
            <a:ext cx="10655196" cy="1332224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97BA-36D1-8722-1DEB-FA6A6126AF1E}"/>
              </a:ext>
            </a:extLst>
          </p:cNvPr>
          <p:cNvSpPr>
            <a:spLocks noGrp="1"/>
          </p:cNvSpPr>
          <p:nvPr>
            <p:ph type="title" idx="4294967295"/>
          </p:nvPr>
        </p:nvSpPr>
        <p:spPr>
          <a:xfrm>
            <a:off x="1206500" y="-1433163"/>
            <a:ext cx="21971000" cy="1433163"/>
          </a:xfrm>
        </p:spPr>
        <p:txBody>
          <a:bodyPr lIns="50800" tIns="50800" rIns="50800" bIns="50800" anchor="b">
            <a:normAutofit/>
          </a:bodyPr>
          <a:lstStyle/>
          <a:p>
            <a:r>
              <a:rPr lang="en-US" dirty="0"/>
              <a:t>Human Child Birth</a:t>
            </a:r>
          </a:p>
        </p:txBody>
      </p:sp>
      <p:pic>
        <p:nvPicPr>
          <p:cNvPr id="200" name="pasted-movie.png" descr="Image of a human infant in the cervix and how they are typically birthed.">
            <a:hlinkClick r:id="rId2"/>
          </p:cNvPr>
          <p:cNvPicPr>
            <a:picLocks noChangeAspect="1"/>
          </p:cNvPicPr>
          <p:nvPr/>
        </p:nvPicPr>
        <p:blipFill>
          <a:blip r:embed="rId3"/>
          <a:srcRect l="13521" t="1992" b="16959"/>
          <a:stretch>
            <a:fillRect/>
          </a:stretch>
        </p:blipFill>
        <p:spPr>
          <a:xfrm>
            <a:off x="614232" y="1"/>
            <a:ext cx="9247049" cy="13563600"/>
          </a:xfrm>
          <a:prstGeom prst="rect">
            <a:avLst/>
          </a:prstGeom>
          <a:ln w="12700">
            <a:miter lim="400000"/>
          </a:ln>
        </p:spPr>
      </p:pic>
      <p:pic>
        <p:nvPicPr>
          <p:cNvPr id="201" name="Bowl of pappardelle pasta with parsley butter, roasted hazelnuts, and shaved parmesan cheese" descr="A diagram of a pregnant person's stomach"/>
          <p:cNvPicPr>
            <a:picLocks noChangeAspect="1"/>
          </p:cNvPicPr>
          <p:nvPr/>
        </p:nvPicPr>
        <p:blipFill>
          <a:blip r:embed="rId4"/>
          <a:srcRect t="10321" b="10321"/>
          <a:stretch>
            <a:fillRect/>
          </a:stretch>
        </p:blipFill>
        <p:spPr>
          <a:xfrm>
            <a:off x="10210183" y="1798875"/>
            <a:ext cx="13559585" cy="10760493"/>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IDEA Framework Assessment Categories"/>
          <p:cNvSpPr txBox="1">
            <a:spLocks noGrp="1"/>
          </p:cNvSpPr>
          <p:nvPr>
            <p:ph type="title"/>
          </p:nvPr>
        </p:nvSpPr>
        <p:spPr>
          <a:prstGeom prst="rect">
            <a:avLst/>
          </a:prstGeom>
        </p:spPr>
        <p:txBody>
          <a:bodyPr>
            <a:normAutofit fontScale="90000"/>
          </a:bodyPr>
          <a:lstStyle/>
          <a:p>
            <a:r>
              <a:rPr dirty="0"/>
              <a:t>IDEA Framework Assessment Categories </a:t>
            </a:r>
            <a:r>
              <a:rPr lang="en-US" dirty="0"/>
              <a:t>(2)</a:t>
            </a:r>
            <a:endParaRPr dirty="0"/>
          </a:p>
        </p:txBody>
      </p:sp>
      <p:sp>
        <p:nvSpPr>
          <p:cNvPr id="204" name="3. Gender-Inclusive Language and Use of Pronoun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3. Gender-Inclusive Language and Use of Pronouns</a:t>
            </a:r>
            <a:r>
              <a:rPr sz="1200">
                <a:latin typeface="Times Roman"/>
                <a:ea typeface="Times Roman"/>
                <a:cs typeface="Times Roman"/>
                <a:sym typeface="Times Roman"/>
              </a:rPr>
              <a:t> </a:t>
            </a:r>
          </a:p>
        </p:txBody>
      </p:sp>
      <p:sp>
        <p:nvSpPr>
          <p:cNvPr id="205" name="Use gender-neutral pronouns or language that intentionally dispels gender stereotypes…"/>
          <p:cNvSpPr txBox="1">
            <a:spLocks noGrp="1"/>
          </p:cNvSpPr>
          <p:nvPr>
            <p:ph type="body" idx="1"/>
          </p:nvPr>
        </p:nvSpPr>
        <p:spPr>
          <a:prstGeom prst="rect">
            <a:avLst/>
          </a:prstGeom>
        </p:spPr>
        <p:txBody>
          <a:bodyPr/>
          <a:lstStyle/>
          <a:p>
            <a:r>
              <a:rPr dirty="0"/>
              <a:t>Use gender-neutral pronouns or language that intentionally dispels gender stereotypes</a:t>
            </a:r>
          </a:p>
          <a:p>
            <a:pPr lvl="1"/>
            <a:r>
              <a:rPr dirty="0"/>
              <a:t>Avoid making gender assumptions</a:t>
            </a:r>
          </a:p>
          <a:p>
            <a:pPr lvl="1"/>
            <a:r>
              <a:rPr dirty="0"/>
              <a:t>Be inclusive of varied gender expressions i.e., trans, gender non-binary, gender fluid, gender queer, agender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0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build="p" bldLvl="5" animBg="1" advAuto="0"/>
    </p:bldLst>
  </p:timing>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1279</Words>
  <Application>Microsoft Office PowerPoint</Application>
  <PresentationFormat>Custom</PresentationFormat>
  <Paragraphs>115</Paragraphs>
  <Slides>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Helvetica Neue</vt:lpstr>
      <vt:lpstr>Helvetica Neue Medium</vt:lpstr>
      <vt:lpstr>Times Roman</vt:lpstr>
      <vt:lpstr>21_BasicWhite</vt:lpstr>
      <vt:lpstr>Applying the Inclusion, Diversity, Equity, and Anti-Racism (IDEA) Framework to Open Educational Resources (OER): Human Anatomy</vt:lpstr>
      <vt:lpstr>What is the IDEA Framework?</vt:lpstr>
      <vt:lpstr>What do we mean by IDEA?</vt:lpstr>
      <vt:lpstr>IDEA Framework</vt:lpstr>
      <vt:lpstr>IDEA Framework Assessment Categories </vt:lpstr>
      <vt:lpstr>Social Psychology textbook</vt:lpstr>
      <vt:lpstr>Lactation</vt:lpstr>
      <vt:lpstr>Human Child Birth</vt:lpstr>
      <vt:lpstr>IDEA Framework Assessment Categories (2)</vt:lpstr>
      <vt:lpstr>Introductory Statistics</vt:lpstr>
      <vt:lpstr>Introduction to Reproductive System</vt:lpstr>
      <vt:lpstr>Human reproduction</vt:lpstr>
      <vt:lpstr>IDEA Framework Assessment Categories</vt:lpstr>
      <vt:lpstr>College Algebra</vt:lpstr>
      <vt:lpstr>College Algebra Text</vt:lpstr>
      <vt:lpstr>Diverse Studies: Henrietta Lacks</vt:lpstr>
      <vt:lpstr>Diverse Studies: J. Marion Sims</vt:lpstr>
      <vt:lpstr>Diverse Studies: Scientists </vt:lpstr>
      <vt:lpstr>IDEA Framework Assessment Categories (3)</vt:lpstr>
      <vt:lpstr>Cell Cycle</vt:lpstr>
      <vt:lpstr>Principles of Microeconomics</vt:lpstr>
      <vt:lpstr>Eczema</vt:lpstr>
      <vt:lpstr>Anatomy/Biology Resources</vt:lpstr>
      <vt:lpstr>Anatomy/Biology Resources (2)</vt:lpstr>
      <vt:lpstr>Send me your resources! lanoixtr@wlac.edu</vt:lpstr>
      <vt:lpstr>Debrief</vt:lpstr>
      <vt:lpstr>Join me for office hours on 3/27 from 2-3pm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ASCCC1</cp:lastModifiedBy>
  <cp:revision>2</cp:revision>
  <dcterms:modified xsi:type="dcterms:W3CDTF">2025-03-26T23:16:46Z</dcterms:modified>
</cp:coreProperties>
</file>