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Gill Sans" panose="020B0604020202020204" charset="0"/>
      <p:regular r:id="rId13"/>
      <p:bold r:id="rId14"/>
    </p:embeddedFont>
    <p:embeddedFont>
      <p:font typeface="Montserrat" panose="00000500000000000000" pitchFamily="2" charset="0"/>
      <p:regular r:id="rId15"/>
      <p:bold r:id="rId16"/>
      <p:italic r:id="rId17"/>
      <p:boldItalic r:id="rId18"/>
    </p:embeddedFont>
    <p:embeddedFont>
      <p:font typeface="Oswald" panose="00000500000000000000" pitchFamily="2" charset="0"/>
      <p:regular r:id="rId19"/>
      <p:bold r:id="rId20"/>
    </p:embeddedFont>
    <p:embeddedFont>
      <p:font typeface="Playfair Display"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50"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presentation/d/1v-6Dx7zpeBfK91OyXxzOa0KneoZM4pS5vON9si7nTFY/pres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d57c24162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fd57c24162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Today is geared toward OER beginners, rather than experts—although if you </a:t>
            </a:r>
            <a:r>
              <a:rPr lang="en" i="1"/>
              <a:t>are </a:t>
            </a:r>
            <a:r>
              <a:rPr lang="en"/>
              <a:t>an expert, I’d love it if you’d stick around and share your wisdom and knowledge!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5786f9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https://forms.gle/ZFZ4FAPYN8YGPxEFA</a:t>
            </a:r>
            <a:endParaRPr/>
          </a:p>
        </p:txBody>
      </p:sp>
      <p:sp>
        <p:nvSpPr>
          <p:cNvPr id="172" name="Google Shape;172;g335786f96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5786f96a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 &amp; sweet agenda today</a:t>
            </a:r>
            <a:endParaRPr/>
          </a:p>
          <a:p>
            <a:pPr marL="457200" lvl="0" indent="-298450" algn="l" rtl="0">
              <a:spcBef>
                <a:spcPts val="0"/>
              </a:spcBef>
              <a:spcAft>
                <a:spcPts val="0"/>
              </a:spcAft>
              <a:buSzPts val="1100"/>
              <a:buChar char="●"/>
            </a:pPr>
            <a:r>
              <a:rPr lang="en"/>
              <a:t>Conversation, answer questions</a:t>
            </a:r>
            <a:endParaRPr/>
          </a:p>
          <a:p>
            <a:pPr marL="0" lvl="0" indent="0" algn="l" rtl="0">
              <a:spcBef>
                <a:spcPts val="0"/>
              </a:spcBef>
              <a:spcAft>
                <a:spcPts val="0"/>
              </a:spcAft>
              <a:buNone/>
            </a:pPr>
            <a:r>
              <a:rPr lang="en"/>
              <a:t>Slides: </a:t>
            </a:r>
            <a:r>
              <a:rPr lang="en" u="sng">
                <a:solidFill>
                  <a:schemeClr val="hlink"/>
                </a:solidFill>
                <a:hlinkClick r:id="rId3"/>
              </a:rPr>
              <a:t>https://docs.google.com/presentation/d/1v-6Dx7zpeBfK91OyXxzOa0KneoZM4pS5vON9si7nTFY/present</a:t>
            </a:r>
            <a:endParaRPr/>
          </a:p>
          <a:p>
            <a:pPr marL="0" lvl="0" indent="0" algn="l" rtl="0">
              <a:spcBef>
                <a:spcPts val="0"/>
              </a:spcBef>
              <a:spcAft>
                <a:spcPts val="0"/>
              </a:spcAft>
              <a:buNone/>
            </a:pPr>
            <a:endParaRPr/>
          </a:p>
        </p:txBody>
      </p:sp>
      <p:sp>
        <p:nvSpPr>
          <p:cNvPr id="181" name="Google Shape;181;g335786f96a9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5786f96a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335786f96a9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5786f96a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335786f96a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35786f96a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335786f96a9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35786f96a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35786f96a9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35786f96a9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our textbooks are approved for multiple C-IDs, like Reframing Art History. When I submitted for ARTH 120, I removed the “ARTH 110” ((Heather, was this correct?))</a:t>
            </a:r>
            <a:endParaRPr/>
          </a:p>
          <a:p>
            <a:pPr marL="0" lvl="0" indent="0" algn="l" rtl="0">
              <a:spcBef>
                <a:spcPts val="0"/>
              </a:spcBef>
              <a:spcAft>
                <a:spcPts val="0"/>
              </a:spcAft>
              <a:buNone/>
            </a:pPr>
            <a:r>
              <a:rPr lang="en"/>
              <a:t>Gives us useful data and helps us improve our lists</a:t>
            </a:r>
            <a:endParaRPr/>
          </a:p>
        </p:txBody>
      </p:sp>
      <p:sp>
        <p:nvSpPr>
          <p:cNvPr id="230" name="Google Shape;230;g335786f96a9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21d6b5f437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121d6b5f437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a:stretch/>
        </p:blipFill>
        <p:spPr>
          <a:xfrm>
            <a:off x="0" y="1149003"/>
            <a:ext cx="6858000" cy="2743200"/>
          </a:xfrm>
          <a:prstGeom prst="rect">
            <a:avLst/>
          </a:prstGeom>
          <a:noFill/>
          <a:ln>
            <a:noFill/>
          </a:ln>
        </p:spPr>
      </p:pic>
      <p:sp>
        <p:nvSpPr>
          <p:cNvPr id="61" name="Google Shape;61;p14"/>
          <p:cNvSpPr txBox="1">
            <a:spLocks noGrp="1"/>
          </p:cNvSpPr>
          <p:nvPr>
            <p:ph type="ctrTitle"/>
          </p:nvPr>
        </p:nvSpPr>
        <p:spPr>
          <a:xfrm>
            <a:off x="1813336" y="2598420"/>
            <a:ext cx="6477900" cy="11538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4"/>
          <p:cNvSpPr txBox="1">
            <a:spLocks noGrp="1"/>
          </p:cNvSpPr>
          <p:nvPr>
            <p:ph type="subTitle" idx="1"/>
          </p:nvPr>
        </p:nvSpPr>
        <p:spPr>
          <a:xfrm>
            <a:off x="1813335" y="3892203"/>
            <a:ext cx="6477900" cy="733200"/>
          </a:xfrm>
          <a:prstGeom prst="rect">
            <a:avLst/>
          </a:prstGeom>
          <a:noFill/>
          <a:ln>
            <a:noFill/>
          </a:ln>
        </p:spPr>
        <p:txBody>
          <a:bodyPr spcFirstLastPara="1" wrap="square" lIns="91425" tIns="91425" rIns="91425" bIns="91425" anchor="t" anchorCtr="0">
            <a:norm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63" name="Google Shape;63;p14"/>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64" name="Google Shape;64;p14"/>
          <p:cNvPicPr preferRelativeResize="0"/>
          <p:nvPr/>
        </p:nvPicPr>
        <p:blipFill rotWithShape="1">
          <a:blip r:embed="rId3">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88686" y="171051"/>
            <a:ext cx="7202400" cy="673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15"/>
          <p:cNvSpPr txBox="1">
            <a:spLocks noGrp="1"/>
          </p:cNvSpPr>
          <p:nvPr>
            <p:ph type="body" idx="1"/>
          </p:nvPr>
        </p:nvSpPr>
        <p:spPr>
          <a:xfrm>
            <a:off x="1088686" y="1511799"/>
            <a:ext cx="7202400" cy="30297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68" name="Google Shape;68;p15"/>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70" name="Google Shape;70;p15"/>
          <p:cNvCxnSpPr/>
          <p:nvPr/>
        </p:nvCxnSpPr>
        <p:spPr>
          <a:xfrm>
            <a:off x="1088686" y="107994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6"/>
          <p:cNvSpPr/>
          <p:nvPr/>
        </p:nvSpPr>
        <p:spPr>
          <a:xfrm>
            <a:off x="897905" y="0"/>
            <a:ext cx="6840000" cy="2852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3" name="Google Shape;73;p16"/>
          <p:cNvCxnSpPr/>
          <p:nvPr/>
        </p:nvCxnSpPr>
        <p:spPr>
          <a:xfrm>
            <a:off x="892142" y="2862224"/>
            <a:ext cx="6845700" cy="0"/>
          </a:xfrm>
          <a:prstGeom prst="straightConnector1">
            <a:avLst/>
          </a:prstGeom>
          <a:noFill/>
          <a:ln w="31750" cap="flat" cmpd="sng">
            <a:solidFill>
              <a:schemeClr val="accent1"/>
            </a:solidFill>
            <a:prstDash val="solid"/>
            <a:round/>
            <a:headEnd type="none" w="sm" len="sm"/>
            <a:tailEnd type="none" w="sm" len="sm"/>
          </a:ln>
        </p:spPr>
      </p:cxnSp>
      <p:sp>
        <p:nvSpPr>
          <p:cNvPr id="74" name="Google Shape;74;p16"/>
          <p:cNvSpPr txBox="1">
            <a:spLocks noGrp="1"/>
          </p:cNvSpPr>
          <p:nvPr>
            <p:ph type="title"/>
          </p:nvPr>
        </p:nvSpPr>
        <p:spPr>
          <a:xfrm>
            <a:off x="1090680" y="1626126"/>
            <a:ext cx="6482400" cy="110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1090680" y="2854649"/>
            <a:ext cx="6472800" cy="759600"/>
          </a:xfrm>
          <a:prstGeom prst="rect">
            <a:avLst/>
          </a:prstGeom>
          <a:noFill/>
          <a:ln>
            <a:noFill/>
          </a:ln>
        </p:spPr>
        <p:txBody>
          <a:bodyPr spcFirstLastPara="1" wrap="square" lIns="91425" tIns="91425" rIns="91425" bIns="45700" anchor="t" anchorCtr="0">
            <a:norm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350"/>
              <a:buNone/>
              <a:defRPr sz="1350">
                <a:solidFill>
                  <a:srgbClr val="8891AA"/>
                </a:solidFill>
              </a:defRPr>
            </a:lvl2pPr>
            <a:lvl3pPr marL="1371600" lvl="2" indent="-228600" algn="l" rtl="0">
              <a:lnSpc>
                <a:spcPct val="120000"/>
              </a:lnSpc>
              <a:spcBef>
                <a:spcPts val="375"/>
              </a:spcBef>
              <a:spcAft>
                <a:spcPts val="0"/>
              </a:spcAft>
              <a:buSzPts val="1350"/>
              <a:buNone/>
              <a:defRPr sz="1350">
                <a:solidFill>
                  <a:srgbClr val="8891AA"/>
                </a:solidFill>
              </a:defRPr>
            </a:lvl3pPr>
            <a:lvl4pPr marL="1828800" lvl="3" indent="-228600" algn="l" rtl="0">
              <a:lnSpc>
                <a:spcPct val="120000"/>
              </a:lnSpc>
              <a:spcBef>
                <a:spcPts val="375"/>
              </a:spcBef>
              <a:spcAft>
                <a:spcPts val="0"/>
              </a:spcAft>
              <a:buSzPts val="1200"/>
              <a:buNone/>
              <a:defRPr sz="1200">
                <a:solidFill>
                  <a:srgbClr val="8891AA"/>
                </a:solidFill>
              </a:defRPr>
            </a:lvl4pPr>
            <a:lvl5pPr marL="2286000" lvl="4" indent="-228600" algn="l" rtl="0">
              <a:lnSpc>
                <a:spcPct val="120000"/>
              </a:lnSpc>
              <a:spcBef>
                <a:spcPts val="375"/>
              </a:spcBef>
              <a:spcAft>
                <a:spcPts val="0"/>
              </a:spcAft>
              <a:buSzPts val="1200"/>
              <a:buNone/>
              <a:defRPr sz="1200">
                <a:solidFill>
                  <a:srgbClr val="8891AA"/>
                </a:solidFill>
              </a:defRPr>
            </a:lvl5pPr>
            <a:lvl6pPr marL="2743200" lvl="5" indent="-228600" algn="l" rtl="0">
              <a:lnSpc>
                <a:spcPct val="120000"/>
              </a:lnSpc>
              <a:spcBef>
                <a:spcPts val="375"/>
              </a:spcBef>
              <a:spcAft>
                <a:spcPts val="0"/>
              </a:spcAft>
              <a:buSzPts val="1200"/>
              <a:buNone/>
              <a:defRPr sz="1200">
                <a:solidFill>
                  <a:srgbClr val="8891AA"/>
                </a:solidFill>
              </a:defRPr>
            </a:lvl6pPr>
            <a:lvl7pPr marL="3200400" lvl="6" indent="-228600" algn="l" rtl="0">
              <a:lnSpc>
                <a:spcPct val="120000"/>
              </a:lnSpc>
              <a:spcBef>
                <a:spcPts val="375"/>
              </a:spcBef>
              <a:spcAft>
                <a:spcPts val="0"/>
              </a:spcAft>
              <a:buSzPts val="1200"/>
              <a:buNone/>
              <a:defRPr sz="1200">
                <a:solidFill>
                  <a:srgbClr val="8891AA"/>
                </a:solidFill>
              </a:defRPr>
            </a:lvl7pPr>
            <a:lvl8pPr marL="3657600" lvl="7" indent="-228600" algn="l" rtl="0">
              <a:lnSpc>
                <a:spcPct val="120000"/>
              </a:lnSpc>
              <a:spcBef>
                <a:spcPts val="375"/>
              </a:spcBef>
              <a:spcAft>
                <a:spcPts val="0"/>
              </a:spcAft>
              <a:buSzPts val="1200"/>
              <a:buNone/>
              <a:defRPr sz="1200">
                <a:solidFill>
                  <a:srgbClr val="8891AA"/>
                </a:solidFill>
              </a:defRPr>
            </a:lvl8pPr>
            <a:lvl9pPr marL="4114800" lvl="8" indent="-228600" algn="l" rtl="0">
              <a:lnSpc>
                <a:spcPct val="120000"/>
              </a:lnSpc>
              <a:spcBef>
                <a:spcPts val="375"/>
              </a:spcBef>
              <a:spcAft>
                <a:spcPts val="0"/>
              </a:spcAft>
              <a:buSzPts val="1200"/>
              <a:buNone/>
              <a:defRPr sz="1200">
                <a:solidFill>
                  <a:srgbClr val="8891AA"/>
                </a:solidFill>
              </a:defRPr>
            </a:lvl9pPr>
          </a:lstStyle>
          <a:p>
            <a:endParaRPr/>
          </a:p>
        </p:txBody>
      </p:sp>
      <p:sp>
        <p:nvSpPr>
          <p:cNvPr id="76" name="Google Shape;76;p16"/>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78"/>
        <p:cNvGrpSpPr/>
        <p:nvPr/>
      </p:nvGrpSpPr>
      <p:grpSpPr>
        <a:xfrm>
          <a:off x="0" y="0"/>
          <a:ext cx="0" cy="0"/>
          <a:chOff x="0" y="0"/>
          <a:chExt cx="0" cy="0"/>
        </a:xfrm>
      </p:grpSpPr>
      <p:sp>
        <p:nvSpPr>
          <p:cNvPr id="79" name="Google Shape;79;p17"/>
          <p:cNvSpPr/>
          <p:nvPr/>
        </p:nvSpPr>
        <p:spPr>
          <a:xfrm>
            <a:off x="892142" y="-15882"/>
            <a:ext cx="7605900" cy="1409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0" name="Google Shape;80;p17"/>
          <p:cNvCxnSpPr/>
          <p:nvPr/>
        </p:nvCxnSpPr>
        <p:spPr>
          <a:xfrm>
            <a:off x="892142" y="1394708"/>
            <a:ext cx="7605900" cy="0"/>
          </a:xfrm>
          <a:prstGeom prst="straightConnector1">
            <a:avLst/>
          </a:prstGeom>
          <a:noFill/>
          <a:ln w="31750" cap="flat" cmpd="sng">
            <a:solidFill>
              <a:schemeClr val="accent1"/>
            </a:solidFill>
            <a:prstDash val="solid"/>
            <a:round/>
            <a:headEnd type="none" w="sm" len="sm"/>
            <a:tailEnd type="none" w="sm" len="sm"/>
          </a:ln>
        </p:spPr>
      </p:cxnSp>
      <p:sp>
        <p:nvSpPr>
          <p:cNvPr id="81" name="Google Shape;81;p17"/>
          <p:cNvSpPr txBox="1">
            <a:spLocks noGrp="1"/>
          </p:cNvSpPr>
          <p:nvPr>
            <p:ph type="title"/>
          </p:nvPr>
        </p:nvSpPr>
        <p:spPr>
          <a:xfrm>
            <a:off x="1088686" y="606227"/>
            <a:ext cx="7202400" cy="66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7"/>
          <p:cNvSpPr txBox="1">
            <a:spLocks noGrp="1"/>
          </p:cNvSpPr>
          <p:nvPr>
            <p:ph type="body" idx="1"/>
          </p:nvPr>
        </p:nvSpPr>
        <p:spPr>
          <a:xfrm>
            <a:off x="1088686" y="1511801"/>
            <a:ext cx="7202400" cy="30294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3" name="Google Shape;83;p17"/>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17"/>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1088686" y="1511799"/>
            <a:ext cx="7202400" cy="30297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sz="2800">
                <a:solidFill>
                  <a:schemeClr val="dk2"/>
                </a:solidFill>
                <a:latin typeface="Arial"/>
                <a:ea typeface="Arial"/>
                <a:cs typeface="Arial"/>
                <a:sym typeface="Arial"/>
              </a:defRPr>
            </a:lvl1pPr>
            <a:lvl2pPr marL="914400" lvl="1" indent="-381000" algn="l" rtl="0">
              <a:lnSpc>
                <a:spcPct val="120000"/>
              </a:lnSpc>
              <a:spcBef>
                <a:spcPts val="375"/>
              </a:spcBef>
              <a:spcAft>
                <a:spcPts val="0"/>
              </a:spcAft>
              <a:buSzPts val="2400"/>
              <a:buChar char="•"/>
              <a:defRPr sz="2800">
                <a:solidFill>
                  <a:schemeClr val="dk2"/>
                </a:solidFill>
                <a:latin typeface="Arial"/>
                <a:ea typeface="Arial"/>
                <a:cs typeface="Arial"/>
                <a:sym typeface="Aria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87" name="Google Shape;87;p18"/>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Clr>
                <a:srgbClr val="8891AA"/>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
        <p:nvSpPr>
          <p:cNvPr id="88" name="Google Shape;88;p18"/>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cxnSp>
        <p:nvCxnSpPr>
          <p:cNvPr id="89" name="Google Shape;89;p18"/>
          <p:cNvCxnSpPr/>
          <p:nvPr/>
        </p:nvCxnSpPr>
        <p:spPr>
          <a:xfrm>
            <a:off x="1088686" y="1089774"/>
            <a:ext cx="7202400" cy="0"/>
          </a:xfrm>
          <a:prstGeom prst="straightConnector1">
            <a:avLst/>
          </a:prstGeom>
          <a:noFill/>
          <a:ln w="31750" cap="flat" cmpd="sng">
            <a:solidFill>
              <a:schemeClr val="accent1"/>
            </a:solidFill>
            <a:prstDash val="solid"/>
            <a:round/>
            <a:headEnd type="none" w="sm" len="sm"/>
            <a:tailEnd type="none" w="sm" len="sm"/>
          </a:ln>
        </p:spPr>
      </p:cxnSp>
      <p:sp>
        <p:nvSpPr>
          <p:cNvPr id="90" name="Google Shape;90;p18"/>
          <p:cNvSpPr txBox="1">
            <a:spLocks noGrp="1"/>
          </p:cNvSpPr>
          <p:nvPr>
            <p:ph type="title"/>
          </p:nvPr>
        </p:nvSpPr>
        <p:spPr>
          <a:xfrm>
            <a:off x="1088686" y="143594"/>
            <a:ext cx="7202400" cy="78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chemeClr val="dk1"/>
              </a:buClr>
              <a:buSzPts val="2800"/>
              <a:buFont typeface="Arial"/>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3" name="Google Shape;9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20000"/>
              </a:lnSpc>
              <a:spcBef>
                <a:spcPts val="0"/>
              </a:spcBef>
              <a:spcAft>
                <a:spcPts val="0"/>
              </a:spcAft>
              <a:buSzPts val="1800"/>
              <a:buChar char="●"/>
              <a:defRPr/>
            </a:lvl1pPr>
            <a:lvl2pPr marL="914400" lvl="1" indent="-317500" algn="l" rtl="0">
              <a:lnSpc>
                <a:spcPct val="120000"/>
              </a:lnSpc>
              <a:spcBef>
                <a:spcPts val="1600"/>
              </a:spcBef>
              <a:spcAft>
                <a:spcPts val="0"/>
              </a:spcAft>
              <a:buSzPts val="1400"/>
              <a:buChar char="○"/>
              <a:defRPr/>
            </a:lvl2pPr>
            <a:lvl3pPr marL="1371600" lvl="2" indent="-317500" algn="l" rtl="0">
              <a:lnSpc>
                <a:spcPct val="120000"/>
              </a:lnSpc>
              <a:spcBef>
                <a:spcPts val="1600"/>
              </a:spcBef>
              <a:spcAft>
                <a:spcPts val="0"/>
              </a:spcAft>
              <a:buSzPts val="1400"/>
              <a:buChar char="■"/>
              <a:defRPr/>
            </a:lvl3pPr>
            <a:lvl4pPr marL="1828800" lvl="3" indent="-317500" algn="l" rtl="0">
              <a:lnSpc>
                <a:spcPct val="120000"/>
              </a:lnSpc>
              <a:spcBef>
                <a:spcPts val="1600"/>
              </a:spcBef>
              <a:spcAft>
                <a:spcPts val="0"/>
              </a:spcAft>
              <a:buSzPts val="1400"/>
              <a:buChar char="●"/>
              <a:defRPr/>
            </a:lvl4pPr>
            <a:lvl5pPr marL="2286000" lvl="4" indent="-317500" algn="l" rtl="0">
              <a:lnSpc>
                <a:spcPct val="120000"/>
              </a:lnSpc>
              <a:spcBef>
                <a:spcPts val="1600"/>
              </a:spcBef>
              <a:spcAft>
                <a:spcPts val="0"/>
              </a:spcAft>
              <a:buSzPts val="1400"/>
              <a:buChar char="○"/>
              <a:defRPr/>
            </a:lvl5pPr>
            <a:lvl6pPr marL="2743200" lvl="5" indent="-317500" algn="l" rtl="0">
              <a:lnSpc>
                <a:spcPct val="120000"/>
              </a:lnSpc>
              <a:spcBef>
                <a:spcPts val="1600"/>
              </a:spcBef>
              <a:spcAft>
                <a:spcPts val="0"/>
              </a:spcAft>
              <a:buSzPts val="1400"/>
              <a:buChar char="■"/>
              <a:defRPr/>
            </a:lvl6pPr>
            <a:lvl7pPr marL="3200400" lvl="6" indent="-317500" algn="l" rtl="0">
              <a:lnSpc>
                <a:spcPct val="120000"/>
              </a:lnSpc>
              <a:spcBef>
                <a:spcPts val="1600"/>
              </a:spcBef>
              <a:spcAft>
                <a:spcPts val="0"/>
              </a:spcAft>
              <a:buSzPts val="1400"/>
              <a:buChar char="●"/>
              <a:defRPr/>
            </a:lvl7pPr>
            <a:lvl8pPr marL="3657600" lvl="7" indent="-317500" algn="l" rtl="0">
              <a:lnSpc>
                <a:spcPct val="120000"/>
              </a:lnSpc>
              <a:spcBef>
                <a:spcPts val="1600"/>
              </a:spcBef>
              <a:spcAft>
                <a:spcPts val="0"/>
              </a:spcAft>
              <a:buSzPts val="1400"/>
              <a:buChar char="○"/>
              <a:defRPr/>
            </a:lvl8pPr>
            <a:lvl9pPr marL="4114800" lvl="8" indent="-317500" algn="l" rtl="0">
              <a:lnSpc>
                <a:spcPct val="120000"/>
              </a:lnSpc>
              <a:spcBef>
                <a:spcPts val="1600"/>
              </a:spcBef>
              <a:spcAft>
                <a:spcPts val="1600"/>
              </a:spcAft>
              <a:buSzPts val="1400"/>
              <a:buChar char="■"/>
              <a:defRPr/>
            </a:lvl9pPr>
          </a:lstStyle>
          <a:p>
            <a:endParaRPr/>
          </a:p>
        </p:txBody>
      </p:sp>
      <p:sp>
        <p:nvSpPr>
          <p:cNvPr id="94" name="Google Shape;94;p1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5"/>
        <p:cNvGrpSpPr/>
        <p:nvPr/>
      </p:nvGrpSpPr>
      <p:grpSpPr>
        <a:xfrm>
          <a:off x="0" y="0"/>
          <a:ext cx="0" cy="0"/>
          <a:chOff x="0" y="0"/>
          <a:chExt cx="0" cy="0"/>
        </a:xfrm>
      </p:grpSpPr>
      <p:cxnSp>
        <p:nvCxnSpPr>
          <p:cNvPr id="96" name="Google Shape;96;p20"/>
          <p:cNvCxnSpPr/>
          <p:nvPr/>
        </p:nvCxnSpPr>
        <p:spPr>
          <a:xfrm>
            <a:off x="1085395"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97" name="Google Shape;97;p20"/>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98" name="Google Shape;98;p20"/>
          <p:cNvSpPr txBox="1">
            <a:spLocks noGrp="1"/>
          </p:cNvSpPr>
          <p:nvPr>
            <p:ph type="body" idx="2"/>
          </p:nvPr>
        </p:nvSpPr>
        <p:spPr>
          <a:xfrm>
            <a:off x="1085393" y="2118204"/>
            <a:ext cx="3483900" cy="24135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99" name="Google Shape;99;p20"/>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00" name="Google Shape;100;p20"/>
          <p:cNvSpPr txBox="1">
            <a:spLocks noGrp="1"/>
          </p:cNvSpPr>
          <p:nvPr>
            <p:ph type="body" idx="4"/>
          </p:nvPr>
        </p:nvSpPr>
        <p:spPr>
          <a:xfrm>
            <a:off x="4809272" y="2116120"/>
            <a:ext cx="3483900" cy="24159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1" name="Google Shape;101;p20"/>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20"/>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3" name="Google Shape;103;p20"/>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104"/>
        <p:cNvGrpSpPr/>
        <p:nvPr/>
      </p:nvGrpSpPr>
      <p:grpSpPr>
        <a:xfrm>
          <a:off x="0" y="0"/>
          <a:ext cx="0" cy="0"/>
          <a:chOff x="0" y="0"/>
          <a:chExt cx="0" cy="0"/>
        </a:xfrm>
      </p:grpSpPr>
      <p:sp>
        <p:nvSpPr>
          <p:cNvPr id="105" name="Google Shape;105;p21"/>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06" name="Google Shape;106;p21"/>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107" name="Google Shape;107;p21"/>
          <p:cNvSpPr txBox="1">
            <a:spLocks noGrp="1"/>
          </p:cNvSpPr>
          <p:nvPr>
            <p:ph type="title"/>
          </p:nvPr>
        </p:nvSpPr>
        <p:spPr>
          <a:xfrm>
            <a:off x="1088686" y="607783"/>
            <a:ext cx="7202400" cy="71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1"/>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23"/>
          <p:cNvSpPr/>
          <p:nvPr/>
        </p:nvSpPr>
        <p:spPr>
          <a:xfrm>
            <a:off x="0" y="1145356"/>
            <a:ext cx="9144000" cy="27435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4" name="Google Shape;114;p23"/>
          <p:cNvSpPr txBox="1">
            <a:spLocks noGrp="1"/>
          </p:cNvSpPr>
          <p:nvPr>
            <p:ph type="ctrTitle"/>
          </p:nvPr>
        </p:nvSpPr>
        <p:spPr>
          <a:xfrm>
            <a:off x="1813336" y="2425047"/>
            <a:ext cx="6477900" cy="13272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chemeClr val="lt1"/>
              </a:buClr>
              <a:buSzPts val="3600"/>
              <a:buFont typeface="Arial"/>
              <a:buNone/>
              <a:defRPr sz="36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3"/>
          <p:cNvSpPr txBox="1">
            <a:spLocks noGrp="1"/>
          </p:cNvSpPr>
          <p:nvPr>
            <p:ph type="subTitle" idx="1"/>
          </p:nvPr>
        </p:nvSpPr>
        <p:spPr>
          <a:xfrm>
            <a:off x="1813335" y="3892743"/>
            <a:ext cx="6477900" cy="733200"/>
          </a:xfrm>
          <a:prstGeom prst="rect">
            <a:avLst/>
          </a:prstGeom>
          <a:noFill/>
          <a:ln>
            <a:noFill/>
          </a:ln>
        </p:spPr>
        <p:txBody>
          <a:bodyPr spcFirstLastPara="1" wrap="square" lIns="91425" tIns="91425" rIns="91425" bIns="91425" anchor="t" anchorCtr="0">
            <a:norm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116" name="Google Shape;116;p23"/>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117" name="Google Shape;117;p23"/>
          <p:cNvPicPr preferRelativeResize="0"/>
          <p:nvPr/>
        </p:nvPicPr>
        <p:blipFill rotWithShape="1">
          <a:blip r:embed="rId2">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118"/>
        <p:cNvGrpSpPr/>
        <p:nvPr/>
      </p:nvGrpSpPr>
      <p:grpSpPr>
        <a:xfrm>
          <a:off x="0" y="0"/>
          <a:ext cx="0" cy="0"/>
          <a:chOff x="0" y="0"/>
          <a:chExt cx="0" cy="0"/>
        </a:xfrm>
      </p:grpSpPr>
      <p:sp>
        <p:nvSpPr>
          <p:cNvPr id="119" name="Google Shape;119;p24"/>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20" name="Google Shape;120;p24"/>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121"/>
        <p:cNvGrpSpPr/>
        <p:nvPr/>
      </p:nvGrpSpPr>
      <p:grpSpPr>
        <a:xfrm>
          <a:off x="0" y="0"/>
          <a:ext cx="0" cy="0"/>
          <a:chOff x="0" y="0"/>
          <a:chExt cx="0" cy="0"/>
        </a:xfrm>
      </p:grpSpPr>
      <p:sp>
        <p:nvSpPr>
          <p:cNvPr id="122" name="Google Shape;122;p25"/>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23" name="Google Shape;123;p25"/>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124" name="Google Shape;124;p25"/>
          <p:cNvSpPr txBox="1">
            <a:spLocks noGrp="1"/>
          </p:cNvSpPr>
          <p:nvPr>
            <p:ph type="title"/>
          </p:nvPr>
        </p:nvSpPr>
        <p:spPr>
          <a:xfrm>
            <a:off x="1086913" y="603667"/>
            <a:ext cx="7204200" cy="67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5"/>
          <p:cNvSpPr txBox="1">
            <a:spLocks noGrp="1"/>
          </p:cNvSpPr>
          <p:nvPr>
            <p:ph type="body" idx="1"/>
          </p:nvPr>
        </p:nvSpPr>
        <p:spPr>
          <a:xfrm>
            <a:off x="1085498" y="1508158"/>
            <a:ext cx="3483900" cy="30372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26" name="Google Shape;126;p25"/>
          <p:cNvSpPr txBox="1">
            <a:spLocks noGrp="1"/>
          </p:cNvSpPr>
          <p:nvPr>
            <p:ph type="body" idx="2"/>
          </p:nvPr>
        </p:nvSpPr>
        <p:spPr>
          <a:xfrm>
            <a:off x="4810328" y="1513009"/>
            <a:ext cx="3483900" cy="30327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27" name="Google Shape;127;p25"/>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5"/>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129"/>
        <p:cNvGrpSpPr/>
        <p:nvPr/>
      </p:nvGrpSpPr>
      <p:grpSpPr>
        <a:xfrm>
          <a:off x="0" y="0"/>
          <a:ext cx="0" cy="0"/>
          <a:chOff x="0" y="0"/>
          <a:chExt cx="0" cy="0"/>
        </a:xfrm>
      </p:grpSpPr>
      <p:sp>
        <p:nvSpPr>
          <p:cNvPr id="130" name="Google Shape;130;p26"/>
          <p:cNvSpPr/>
          <p:nvPr/>
        </p:nvSpPr>
        <p:spPr>
          <a:xfrm>
            <a:off x="897905" y="0"/>
            <a:ext cx="7557900" cy="13833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31" name="Google Shape;131;p26"/>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132" name="Google Shape;132;p26"/>
          <p:cNvSpPr txBox="1">
            <a:spLocks noGrp="1"/>
          </p:cNvSpPr>
          <p:nvPr>
            <p:ph type="title"/>
          </p:nvPr>
        </p:nvSpPr>
        <p:spPr>
          <a:xfrm>
            <a:off x="1085394" y="603125"/>
            <a:ext cx="7205700" cy="65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26"/>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34" name="Google Shape;134;p26"/>
          <p:cNvSpPr txBox="1">
            <a:spLocks noGrp="1"/>
          </p:cNvSpPr>
          <p:nvPr>
            <p:ph type="body" idx="2"/>
          </p:nvPr>
        </p:nvSpPr>
        <p:spPr>
          <a:xfrm>
            <a:off x="1085393" y="2118202"/>
            <a:ext cx="3483900" cy="24228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5" name="Google Shape;135;p26"/>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136" name="Google Shape;136;p26"/>
          <p:cNvSpPr txBox="1">
            <a:spLocks noGrp="1"/>
          </p:cNvSpPr>
          <p:nvPr>
            <p:ph type="body" idx="4"/>
          </p:nvPr>
        </p:nvSpPr>
        <p:spPr>
          <a:xfrm>
            <a:off x="4809272" y="2116120"/>
            <a:ext cx="3483900" cy="24252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37" name="Google Shape;137;p26"/>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26"/>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39"/>
        <p:cNvGrpSpPr/>
        <p:nvPr/>
      </p:nvGrpSpPr>
      <p:grpSpPr>
        <a:xfrm>
          <a:off x="0" y="0"/>
          <a:ext cx="0" cy="0"/>
          <a:chOff x="0" y="0"/>
          <a:chExt cx="0" cy="0"/>
        </a:xfrm>
      </p:grpSpPr>
      <p:sp>
        <p:nvSpPr>
          <p:cNvPr id="140" name="Google Shape;140;p27"/>
          <p:cNvSpPr/>
          <p:nvPr/>
        </p:nvSpPr>
        <p:spPr>
          <a:xfrm>
            <a:off x="0" y="599230"/>
            <a:ext cx="36483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41" name="Google Shape;141;p27"/>
          <p:cNvCxnSpPr/>
          <p:nvPr/>
        </p:nvCxnSpPr>
        <p:spPr>
          <a:xfrm rot="10800000" flipH="1">
            <a:off x="2" y="2339545"/>
            <a:ext cx="3644400" cy="4800"/>
          </a:xfrm>
          <a:prstGeom prst="straightConnector1">
            <a:avLst/>
          </a:prstGeom>
          <a:noFill/>
          <a:ln w="31750" cap="flat" cmpd="sng">
            <a:solidFill>
              <a:schemeClr val="accent1"/>
            </a:solidFill>
            <a:prstDash val="solid"/>
            <a:round/>
            <a:headEnd type="none" w="sm" len="sm"/>
            <a:tailEnd type="none" w="sm" len="sm"/>
          </a:ln>
        </p:spPr>
      </p:cxnSp>
      <p:sp>
        <p:nvSpPr>
          <p:cNvPr id="142" name="Google Shape;142;p27"/>
          <p:cNvSpPr txBox="1">
            <a:spLocks noGrp="1"/>
          </p:cNvSpPr>
          <p:nvPr>
            <p:ph type="title"/>
          </p:nvPr>
        </p:nvSpPr>
        <p:spPr>
          <a:xfrm>
            <a:off x="1083504" y="599230"/>
            <a:ext cx="2456400" cy="1685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7"/>
          <p:cNvSpPr txBox="1">
            <a:spLocks noGrp="1"/>
          </p:cNvSpPr>
          <p:nvPr>
            <p:ph type="body" idx="1"/>
          </p:nvPr>
        </p:nvSpPr>
        <p:spPr>
          <a:xfrm>
            <a:off x="3782786" y="599232"/>
            <a:ext cx="4509300" cy="3941700"/>
          </a:xfrm>
          <a:prstGeom prst="rect">
            <a:avLst/>
          </a:prstGeom>
          <a:noFill/>
          <a:ln>
            <a:noFill/>
          </a:ln>
        </p:spPr>
        <p:txBody>
          <a:bodyPr spcFirstLastPara="1" wrap="square" lIns="91425" tIns="45700" rIns="91425" bIns="45700" anchor="ctr"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44" name="Google Shape;144;p27"/>
          <p:cNvSpPr txBox="1">
            <a:spLocks noGrp="1"/>
          </p:cNvSpPr>
          <p:nvPr>
            <p:ph type="body" idx="2"/>
          </p:nvPr>
        </p:nvSpPr>
        <p:spPr>
          <a:xfrm>
            <a:off x="1083504" y="2404120"/>
            <a:ext cx="2456400" cy="21372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45" name="Google Shape;145;p27"/>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7"/>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147"/>
        <p:cNvGrpSpPr/>
        <p:nvPr/>
      </p:nvGrpSpPr>
      <p:grpSpPr>
        <a:xfrm>
          <a:off x="0" y="0"/>
          <a:ext cx="0" cy="0"/>
          <a:chOff x="0" y="0"/>
          <a:chExt cx="0" cy="0"/>
        </a:xfrm>
      </p:grpSpPr>
      <p:sp>
        <p:nvSpPr>
          <p:cNvPr id="148" name="Google Shape;148;p28"/>
          <p:cNvSpPr/>
          <p:nvPr/>
        </p:nvSpPr>
        <p:spPr>
          <a:xfrm>
            <a:off x="-1" y="599230"/>
            <a:ext cx="52311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49" name="Google Shape;149;p28"/>
          <p:cNvCxnSpPr/>
          <p:nvPr/>
        </p:nvCxnSpPr>
        <p:spPr>
          <a:xfrm rot="10800000" flipH="1">
            <a:off x="1" y="2337445"/>
            <a:ext cx="5225700" cy="6900"/>
          </a:xfrm>
          <a:prstGeom prst="straightConnector1">
            <a:avLst/>
          </a:prstGeom>
          <a:noFill/>
          <a:ln w="31750" cap="flat" cmpd="sng">
            <a:solidFill>
              <a:schemeClr val="accent1"/>
            </a:solidFill>
            <a:prstDash val="solid"/>
            <a:round/>
            <a:headEnd type="none" w="sm" len="sm"/>
            <a:tailEnd type="none" w="sm" len="sm"/>
          </a:ln>
        </p:spPr>
      </p:cxnSp>
      <p:sp>
        <p:nvSpPr>
          <p:cNvPr id="150" name="Google Shape;150;p28"/>
          <p:cNvSpPr txBox="1">
            <a:spLocks noGrp="1"/>
          </p:cNvSpPr>
          <p:nvPr>
            <p:ph type="title"/>
          </p:nvPr>
        </p:nvSpPr>
        <p:spPr>
          <a:xfrm>
            <a:off x="1088405" y="847135"/>
            <a:ext cx="4149300" cy="1373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8"/>
          <p:cNvSpPr>
            <a:spLocks noGrp="1"/>
          </p:cNvSpPr>
          <p:nvPr>
            <p:ph type="pic" idx="2"/>
          </p:nvPr>
        </p:nvSpPr>
        <p:spPr>
          <a:xfrm>
            <a:off x="5449305" y="598183"/>
            <a:ext cx="2841900" cy="3936600"/>
          </a:xfrm>
          <a:prstGeom prst="rect">
            <a:avLst/>
          </a:prstGeom>
          <a:solidFill>
            <a:srgbClr val="D8D8D8"/>
          </a:solidFill>
          <a:ln>
            <a:noFill/>
          </a:ln>
        </p:spPr>
      </p:sp>
      <p:sp>
        <p:nvSpPr>
          <p:cNvPr id="152" name="Google Shape;152;p28"/>
          <p:cNvSpPr txBox="1">
            <a:spLocks noGrp="1"/>
          </p:cNvSpPr>
          <p:nvPr>
            <p:ph type="body" idx="1"/>
          </p:nvPr>
        </p:nvSpPr>
        <p:spPr>
          <a:xfrm>
            <a:off x="1087748" y="2359495"/>
            <a:ext cx="4143300" cy="217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153" name="Google Shape;153;p28"/>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54" name="Google Shape;154;p28"/>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55"/>
        <p:cNvGrpSpPr/>
        <p:nvPr/>
      </p:nvGrpSpPr>
      <p:grpSpPr>
        <a:xfrm>
          <a:off x="0" y="0"/>
          <a:ext cx="0" cy="0"/>
          <a:chOff x="0" y="0"/>
          <a:chExt cx="0" cy="0"/>
        </a:xfrm>
      </p:grpSpPr>
      <p:cxnSp>
        <p:nvCxnSpPr>
          <p:cNvPr id="156" name="Google Shape;156;p29"/>
          <p:cNvCxnSpPr/>
          <p:nvPr/>
        </p:nvCxnSpPr>
        <p:spPr>
          <a:xfrm>
            <a:off x="1085500"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157" name="Google Shape;157;p29"/>
          <p:cNvSpPr txBox="1">
            <a:spLocks noGrp="1"/>
          </p:cNvSpPr>
          <p:nvPr>
            <p:ph type="body" idx="1"/>
          </p:nvPr>
        </p:nvSpPr>
        <p:spPr>
          <a:xfrm>
            <a:off x="1085498" y="1508158"/>
            <a:ext cx="3261000" cy="30429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58" name="Google Shape;158;p29"/>
          <p:cNvSpPr txBox="1">
            <a:spLocks noGrp="1"/>
          </p:cNvSpPr>
          <p:nvPr>
            <p:ph type="body" idx="2"/>
          </p:nvPr>
        </p:nvSpPr>
        <p:spPr>
          <a:xfrm>
            <a:off x="4810328" y="1513006"/>
            <a:ext cx="3483900" cy="30381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59" name="Google Shape;159;p29"/>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p29"/>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61" name="Google Shape;161;p29"/>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088686" y="603392"/>
            <a:ext cx="7202400" cy="786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1088686" y="1511800"/>
            <a:ext cx="7202400" cy="25881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forms.gle/ZFZ4FAPYN8YGPxEFA"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burden-free-instructional-materials/open-educational-resources"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asccc-oeri.org/open-educational-resources-and-art-art-history/"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mailto:cerise.myers@imperial.edu" TargetMode="External"/><Relationship Id="rId5" Type="http://schemas.openxmlformats.org/officeDocument/2006/relationships/image" Target="../media/image5.png"/><Relationship Id="rId4" Type="http://schemas.openxmlformats.org/officeDocument/2006/relationships/hyperlink" Target="https://asccc-oeri.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mailto:cerise.myers@imperial.edu"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ctrTitle"/>
          </p:nvPr>
        </p:nvSpPr>
        <p:spPr>
          <a:xfrm>
            <a:off x="127755" y="2256301"/>
            <a:ext cx="6477900" cy="11538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3600"/>
              <a:buNone/>
            </a:pPr>
            <a:r>
              <a:rPr lang="en" sz="4000"/>
              <a:t>Art and Art History OER: Finding, Adopting, and Tracking Confirmation</a:t>
            </a:r>
            <a:endParaRPr sz="4000"/>
          </a:p>
        </p:txBody>
      </p:sp>
      <p:sp>
        <p:nvSpPr>
          <p:cNvPr id="167" name="Google Shape;167;p30"/>
          <p:cNvSpPr txBox="1">
            <a:spLocks noGrp="1"/>
          </p:cNvSpPr>
          <p:nvPr>
            <p:ph type="subTitle" idx="1"/>
          </p:nvPr>
        </p:nvSpPr>
        <p:spPr>
          <a:xfrm>
            <a:off x="1813335" y="3892202"/>
            <a:ext cx="6477900" cy="1142400"/>
          </a:xfrm>
          <a:prstGeom prst="rect">
            <a:avLst/>
          </a:prstGeom>
          <a:noFill/>
          <a:ln>
            <a:noFill/>
          </a:ln>
        </p:spPr>
        <p:txBody>
          <a:bodyPr spcFirstLastPara="1" wrap="square" lIns="91425" tIns="91425" rIns="91425" bIns="91425" anchor="t" anchorCtr="0">
            <a:noAutofit/>
          </a:bodyPr>
          <a:lstStyle/>
          <a:p>
            <a:pPr marL="457200" lvl="0" indent="-330200" algn="l" rtl="0">
              <a:lnSpc>
                <a:spcPct val="110000"/>
              </a:lnSpc>
              <a:spcBef>
                <a:spcPts val="750"/>
              </a:spcBef>
              <a:spcAft>
                <a:spcPts val="0"/>
              </a:spcAft>
              <a:buSzPts val="1600"/>
              <a:buNone/>
            </a:pPr>
            <a:r>
              <a:rPr lang="en" b="1"/>
              <a:t>Wednesday, March 12, 10:00-11:00am</a:t>
            </a:r>
            <a:endParaRPr/>
          </a:p>
          <a:p>
            <a:pPr marL="457200" lvl="0" indent="-330200" algn="l" rtl="0">
              <a:lnSpc>
                <a:spcPct val="110000"/>
              </a:lnSpc>
              <a:spcBef>
                <a:spcPts val="750"/>
              </a:spcBef>
              <a:spcAft>
                <a:spcPts val="0"/>
              </a:spcAft>
              <a:buSzPts val="1600"/>
              <a:buNone/>
            </a:pPr>
            <a:r>
              <a:rPr lang="en" b="1"/>
              <a:t>Cerise Myers, Art &amp; Art History Discipline Lead </a:t>
            </a:r>
            <a:endParaRPr b="1"/>
          </a:p>
        </p:txBody>
      </p:sp>
      <p:sp>
        <p:nvSpPr>
          <p:cNvPr id="168" name="Google Shape;168;p30">
            <a:extLst>
              <a:ext uri="{C183D7F6-B498-43B3-948B-1728B52AA6E4}">
                <adec:decorative xmlns:adec="http://schemas.microsoft.com/office/drawing/2017/decorative" val="1"/>
              </a:ext>
            </a:extLst>
          </p:cNvPr>
          <p:cNvSpPr/>
          <p:nvPr/>
        </p:nvSpPr>
        <p:spPr>
          <a:xfrm>
            <a:off x="5833475" y="-838200"/>
            <a:ext cx="3708900" cy="3349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txBox="1"/>
          <p:nvPr/>
        </p:nvSpPr>
        <p:spPr>
          <a:xfrm>
            <a:off x="3779425" y="117125"/>
            <a:ext cx="7337400" cy="218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a:solidFill>
                  <a:schemeClr val="lt1"/>
                </a:solidFill>
              </a:rPr>
              <a:t>Please</a:t>
            </a:r>
            <a:br>
              <a:rPr lang="en" sz="2600">
                <a:solidFill>
                  <a:schemeClr val="lt1"/>
                </a:solidFill>
              </a:rPr>
            </a:br>
            <a:r>
              <a:rPr lang="en" sz="2600">
                <a:solidFill>
                  <a:schemeClr val="lt1"/>
                </a:solidFill>
              </a:rPr>
              <a:t>feel free to</a:t>
            </a:r>
            <a:br>
              <a:rPr lang="en" sz="2600">
                <a:solidFill>
                  <a:schemeClr val="lt1"/>
                </a:solidFill>
              </a:rPr>
            </a:br>
            <a:r>
              <a:rPr lang="en" sz="2600">
                <a:solidFill>
                  <a:schemeClr val="lt1"/>
                </a:solidFill>
              </a:rPr>
              <a:t>introduce yourself</a:t>
            </a:r>
            <a:br>
              <a:rPr lang="en" sz="2600">
                <a:solidFill>
                  <a:schemeClr val="lt1"/>
                </a:solidFill>
              </a:rPr>
            </a:br>
            <a:r>
              <a:rPr lang="en" sz="2600">
                <a:solidFill>
                  <a:schemeClr val="lt1"/>
                </a:solidFill>
              </a:rPr>
              <a:t>in the chat!</a:t>
            </a:r>
            <a:br>
              <a:rPr lang="en" sz="2600">
                <a:solidFill>
                  <a:schemeClr val="lt1"/>
                </a:solidFill>
              </a:rPr>
            </a:br>
            <a:endParaRPr sz="26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8"/>
                                        </p:tgtEl>
                                        <p:attrNameLst>
                                          <p:attrName>style.visibility</p:attrName>
                                        </p:attrNameLst>
                                      </p:cBhvr>
                                      <p:to>
                                        <p:strVal val="visible"/>
                                      </p:to>
                                    </p:set>
                                    <p:animEffect transition="in" filter="fade">
                                      <p:cBhvr>
                                        <p:cTn id="9"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Housekeeping</a:t>
            </a:r>
            <a:endParaRPr>
              <a:solidFill>
                <a:schemeClr val="lt1"/>
              </a:solidFill>
            </a:endParaRPr>
          </a:p>
        </p:txBody>
      </p:sp>
      <p:sp>
        <p:nvSpPr>
          <p:cNvPr id="176" name="Google Shape;176;p31"/>
          <p:cNvSpPr txBox="1">
            <a:spLocks noGrp="1"/>
          </p:cNvSpPr>
          <p:nvPr>
            <p:ph type="body" idx="4294967295"/>
          </p:nvPr>
        </p:nvSpPr>
        <p:spPr>
          <a:xfrm>
            <a:off x="-2" y="1425400"/>
            <a:ext cx="5766600" cy="3355500"/>
          </a:xfrm>
          <a:prstGeom prst="rect">
            <a:avLst/>
          </a:prstGeom>
          <a:noFill/>
          <a:ln>
            <a:noFill/>
          </a:ln>
        </p:spPr>
        <p:txBody>
          <a:bodyPr spcFirstLastPara="1" wrap="square" lIns="91425" tIns="45700" rIns="91425" bIns="45700" anchor="t" anchorCtr="0">
            <a:normAutofit/>
          </a:bodyPr>
          <a:lstStyle/>
          <a:p>
            <a:pPr marL="914400" lvl="1" indent="-381000" algn="l" rtl="0">
              <a:spcBef>
                <a:spcPts val="750"/>
              </a:spcBef>
              <a:spcAft>
                <a:spcPts val="0"/>
              </a:spcAft>
              <a:buSzPts val="2400"/>
              <a:buChar char="•"/>
            </a:pPr>
            <a:r>
              <a:rPr lang="en" sz="2400"/>
              <a:t>Drop questions/comments into the chat, raise your hand, or just speak up!</a:t>
            </a:r>
            <a:endParaRPr sz="2400"/>
          </a:p>
          <a:p>
            <a:pPr marL="914400" lvl="1" indent="-381000" algn="l" rtl="0">
              <a:spcBef>
                <a:spcPts val="750"/>
              </a:spcBef>
              <a:spcAft>
                <a:spcPts val="0"/>
              </a:spcAft>
              <a:buSzPts val="2400"/>
              <a:buChar char="•"/>
            </a:pPr>
            <a:r>
              <a:rPr lang="en" sz="2400"/>
              <a:t>Session recording will be available at the ASCCC-OERI website</a:t>
            </a:r>
            <a:endParaRPr sz="2400"/>
          </a:p>
          <a:p>
            <a:pPr marL="914400" lvl="1" indent="-381000" algn="l" rtl="0">
              <a:spcBef>
                <a:spcPts val="750"/>
              </a:spcBef>
              <a:spcAft>
                <a:spcPts val="0"/>
              </a:spcAft>
              <a:buSzPts val="2400"/>
              <a:buChar char="•"/>
            </a:pPr>
            <a:r>
              <a:rPr lang="en" sz="2400"/>
              <a:t>Sign up for the </a:t>
            </a:r>
            <a:r>
              <a:rPr lang="en" sz="2400" b="1" u="sng">
                <a:solidFill>
                  <a:schemeClr val="hlink"/>
                </a:solidFill>
                <a:hlinkClick r:id="rId3"/>
              </a:rPr>
              <a:t>Art &amp; Art History OER Google Group</a:t>
            </a:r>
            <a:endParaRPr sz="2400" b="1"/>
          </a:p>
        </p:txBody>
      </p:sp>
      <p:cxnSp>
        <p:nvCxnSpPr>
          <p:cNvPr id="177" name="Google Shape;177;p31">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pic>
        <p:nvPicPr>
          <p:cNvPr id="178" name="Google Shape;178;p31" descr="QR Code for the Art and Art History OER Google Group&#10;"/>
          <p:cNvPicPr preferRelativeResize="0"/>
          <p:nvPr/>
        </p:nvPicPr>
        <p:blipFill>
          <a:blip r:embed="rId4">
            <a:alphaModFix/>
          </a:blip>
          <a:stretch>
            <a:fillRect/>
          </a:stretch>
        </p:blipFill>
        <p:spPr>
          <a:xfrm>
            <a:off x="5918998" y="1976050"/>
            <a:ext cx="3072603" cy="30726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32"/>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Today</a:t>
            </a:r>
            <a:endParaRPr>
              <a:solidFill>
                <a:schemeClr val="lt1"/>
              </a:solidFill>
            </a:endParaRPr>
          </a:p>
        </p:txBody>
      </p:sp>
      <p:sp>
        <p:nvSpPr>
          <p:cNvPr id="185" name="Google Shape;185;p32"/>
          <p:cNvSpPr txBox="1">
            <a:spLocks noGrp="1"/>
          </p:cNvSpPr>
          <p:nvPr>
            <p:ph type="body" idx="4294967295"/>
          </p:nvPr>
        </p:nvSpPr>
        <p:spPr>
          <a:xfrm>
            <a:off x="-2" y="1425400"/>
            <a:ext cx="5766600" cy="3355500"/>
          </a:xfrm>
          <a:prstGeom prst="rect">
            <a:avLst/>
          </a:prstGeom>
          <a:noFill/>
          <a:ln>
            <a:noFill/>
          </a:ln>
        </p:spPr>
        <p:txBody>
          <a:bodyPr spcFirstLastPara="1" wrap="square" lIns="91425" tIns="45700" rIns="91425" bIns="45700" anchor="t" anchorCtr="0">
            <a:normAutofit/>
          </a:bodyPr>
          <a:lstStyle/>
          <a:p>
            <a:pPr marL="914400" lvl="1" indent="-381000" algn="l" rtl="0">
              <a:spcBef>
                <a:spcPts val="750"/>
              </a:spcBef>
              <a:spcAft>
                <a:spcPts val="0"/>
              </a:spcAft>
              <a:buSzPts val="2400"/>
              <a:buChar char="•"/>
            </a:pPr>
            <a:r>
              <a:rPr lang="en" sz="2400" b="1"/>
              <a:t>Defining OER</a:t>
            </a:r>
            <a:endParaRPr sz="2400" b="1"/>
          </a:p>
          <a:p>
            <a:pPr marL="914400" lvl="1" indent="-381000" algn="l" rtl="0">
              <a:spcBef>
                <a:spcPts val="750"/>
              </a:spcBef>
              <a:spcAft>
                <a:spcPts val="0"/>
              </a:spcAft>
              <a:buSzPts val="2400"/>
              <a:buChar char="•"/>
            </a:pPr>
            <a:r>
              <a:rPr lang="en" sz="2400" b="1"/>
              <a:t>Finding OER in Art &amp; Art History</a:t>
            </a:r>
            <a:endParaRPr sz="2400" b="1"/>
          </a:p>
          <a:p>
            <a:pPr marL="914400" lvl="1" indent="-381000" algn="l" rtl="0">
              <a:spcBef>
                <a:spcPts val="750"/>
              </a:spcBef>
              <a:spcAft>
                <a:spcPts val="0"/>
              </a:spcAft>
              <a:buSzPts val="2400"/>
              <a:buChar char="•"/>
            </a:pPr>
            <a:r>
              <a:rPr lang="en" sz="2400" b="1"/>
              <a:t>Adopting OER</a:t>
            </a:r>
            <a:endParaRPr sz="2400" b="1"/>
          </a:p>
          <a:p>
            <a:pPr marL="914400" lvl="1" indent="-381000" algn="l" rtl="0">
              <a:spcBef>
                <a:spcPts val="750"/>
              </a:spcBef>
              <a:spcAft>
                <a:spcPts val="0"/>
              </a:spcAft>
              <a:buSzPts val="2400"/>
              <a:buChar char="•"/>
            </a:pPr>
            <a:r>
              <a:rPr lang="en" sz="2400" b="1"/>
              <a:t>Tracking Adoptions</a:t>
            </a:r>
            <a:endParaRPr sz="2400" b="1"/>
          </a:p>
        </p:txBody>
      </p:sp>
      <p:sp>
        <p:nvSpPr>
          <p:cNvPr id="188" name="Google Shape;188;p32"/>
          <p:cNvSpPr txBox="1"/>
          <p:nvPr/>
        </p:nvSpPr>
        <p:spPr>
          <a:xfrm>
            <a:off x="3857375" y="4296650"/>
            <a:ext cx="2453700" cy="74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rgbClr val="3D372F"/>
                </a:solidFill>
              </a:rPr>
              <a:t>Today’s </a:t>
            </a:r>
            <a:endParaRPr sz="1600" dirty="0">
              <a:solidFill>
                <a:srgbClr val="3D372F"/>
              </a:solidFill>
            </a:endParaRPr>
          </a:p>
          <a:p>
            <a:pPr marL="0" lvl="0" indent="0" algn="r" rtl="0">
              <a:spcBef>
                <a:spcPts val="0"/>
              </a:spcBef>
              <a:spcAft>
                <a:spcPts val="0"/>
              </a:spcAft>
              <a:buNone/>
            </a:pPr>
            <a:r>
              <a:rPr lang="en" sz="1600" dirty="0">
                <a:solidFill>
                  <a:srgbClr val="3D372F"/>
                </a:solidFill>
              </a:rPr>
              <a:t>slides:</a:t>
            </a:r>
            <a:endParaRPr sz="1600" dirty="0">
              <a:solidFill>
                <a:srgbClr val="3D372F"/>
              </a:solidFill>
            </a:endParaRPr>
          </a:p>
        </p:txBody>
      </p:sp>
      <p:pic>
        <p:nvPicPr>
          <p:cNvPr id="187" name="Google Shape;187;p32" descr="QR Code to access the slides for the presentation&#10;"/>
          <p:cNvPicPr preferRelativeResize="0"/>
          <p:nvPr/>
        </p:nvPicPr>
        <p:blipFill>
          <a:blip r:embed="rId3">
            <a:alphaModFix/>
          </a:blip>
          <a:stretch>
            <a:fillRect/>
          </a:stretch>
        </p:blipFill>
        <p:spPr>
          <a:xfrm>
            <a:off x="6256757" y="2241927"/>
            <a:ext cx="2819400" cy="2762250"/>
          </a:xfrm>
          <a:prstGeom prst="rect">
            <a:avLst/>
          </a:prstGeom>
          <a:noFill/>
          <a:ln>
            <a:noFill/>
          </a:ln>
        </p:spPr>
      </p:pic>
      <p:cxnSp>
        <p:nvCxnSpPr>
          <p:cNvPr id="186" name="Google Shape;186;p32">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sp>
        <p:nvSpPr>
          <p:cNvPr id="183" name="Google Shape;183;p32">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OER Definition</a:t>
            </a:r>
            <a:endParaRPr>
              <a:solidFill>
                <a:schemeClr val="lt1"/>
              </a:solidFill>
            </a:endParaRPr>
          </a:p>
        </p:txBody>
      </p:sp>
      <p:sp>
        <p:nvSpPr>
          <p:cNvPr id="197" name="Google Shape;197;p33"/>
          <p:cNvSpPr txBox="1"/>
          <p:nvPr/>
        </p:nvSpPr>
        <p:spPr>
          <a:xfrm>
            <a:off x="-80050" y="564700"/>
            <a:ext cx="5898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a:solidFill>
                <a:schemeClr val="accent1"/>
              </a:solidFill>
            </a:endParaRPr>
          </a:p>
        </p:txBody>
      </p:sp>
      <p:sp>
        <p:nvSpPr>
          <p:cNvPr id="195" name="Google Shape;195;p33"/>
          <p:cNvSpPr txBox="1">
            <a:spLocks noGrp="1"/>
          </p:cNvSpPr>
          <p:nvPr>
            <p:ph type="body" idx="4294967295"/>
          </p:nvPr>
        </p:nvSpPr>
        <p:spPr>
          <a:xfrm>
            <a:off x="591400" y="1166375"/>
            <a:ext cx="8029800" cy="38835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 sz="2300"/>
              <a:t>“OER” refers to teaching and learning materials that are </a:t>
            </a:r>
            <a:r>
              <a:rPr lang="en" sz="2300" b="1"/>
              <a:t>freely available online</a:t>
            </a:r>
            <a:r>
              <a:rPr lang="en" sz="2300"/>
              <a:t> for everyone to use and includes course modules, lectures, homework assignments, lab and classroom activities, pedagogical materials, games, simulations, and many more resources contained in digital media collections from around the world… OER most often refers to </a:t>
            </a:r>
            <a:r>
              <a:rPr lang="en" sz="2300" b="1"/>
              <a:t>openly-licensed textbooks and ancillary materials</a:t>
            </a:r>
            <a:r>
              <a:rPr lang="en" sz="2300"/>
              <a:t> that are available at little or no cost to students. ​–</a:t>
            </a:r>
            <a:r>
              <a:rPr lang="en" sz="2300" u="sng">
                <a:solidFill>
                  <a:schemeClr val="hlink"/>
                </a:solidFill>
                <a:hlinkClick r:id="rId3"/>
              </a:rPr>
              <a:t>ASCCC-OERI</a:t>
            </a:r>
            <a:endParaRPr sz="2300"/>
          </a:p>
        </p:txBody>
      </p:sp>
      <p:sp>
        <p:nvSpPr>
          <p:cNvPr id="198" name="Google Shape;198;p33"/>
          <p:cNvSpPr txBox="1"/>
          <p:nvPr/>
        </p:nvSpPr>
        <p:spPr>
          <a:xfrm>
            <a:off x="8285525" y="3465275"/>
            <a:ext cx="5898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a:solidFill>
                <a:schemeClr val="accent1"/>
              </a:solidFill>
            </a:endParaRPr>
          </a:p>
        </p:txBody>
      </p:sp>
      <p:cxnSp>
        <p:nvCxnSpPr>
          <p:cNvPr id="196" name="Google Shape;196;p33">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Finding OER in Art &amp; Art History</a:t>
            </a:r>
            <a:endParaRPr>
              <a:solidFill>
                <a:schemeClr val="lt1"/>
              </a:solidFill>
            </a:endParaRPr>
          </a:p>
        </p:txBody>
      </p:sp>
      <p:sp>
        <p:nvSpPr>
          <p:cNvPr id="205" name="Google Shape;205;p34"/>
          <p:cNvSpPr txBox="1">
            <a:spLocks noGrp="1"/>
          </p:cNvSpPr>
          <p:nvPr>
            <p:ph type="body" idx="4294967295"/>
          </p:nvPr>
        </p:nvSpPr>
        <p:spPr>
          <a:xfrm>
            <a:off x="-385274" y="1269925"/>
            <a:ext cx="4381200" cy="3355500"/>
          </a:xfrm>
          <a:prstGeom prst="rect">
            <a:avLst/>
          </a:prstGeom>
          <a:noFill/>
          <a:ln>
            <a:noFill/>
          </a:ln>
        </p:spPr>
        <p:txBody>
          <a:bodyPr spcFirstLastPara="1" wrap="square" lIns="91425" tIns="45700" rIns="91425" bIns="45700" anchor="t" anchorCtr="0">
            <a:normAutofit/>
          </a:bodyPr>
          <a:lstStyle/>
          <a:p>
            <a:pPr marL="914400" lvl="1" indent="-381000" algn="l" rtl="0">
              <a:spcBef>
                <a:spcPts val="750"/>
              </a:spcBef>
              <a:spcAft>
                <a:spcPts val="0"/>
              </a:spcAft>
              <a:buSzPts val="2400"/>
              <a:buChar char="•"/>
            </a:pPr>
            <a:r>
              <a:rPr lang="en" sz="2400" b="1" u="sng">
                <a:solidFill>
                  <a:schemeClr val="hlink"/>
                </a:solidFill>
                <a:hlinkClick r:id="rId3"/>
              </a:rPr>
              <a:t>Discipline c</a:t>
            </a:r>
            <a:r>
              <a:rPr lang="en" sz="2400" b="1" u="sng">
                <a:solidFill>
                  <a:schemeClr val="hlink"/>
                </a:solidFill>
                <a:hlinkClick r:id="rId3"/>
              </a:rPr>
              <a:t>urated list</a:t>
            </a:r>
            <a:r>
              <a:rPr lang="en" sz="2400"/>
              <a:t> at the OERI’s website, </a:t>
            </a:r>
            <a:r>
              <a:rPr lang="en" sz="2400" u="sng">
                <a:solidFill>
                  <a:schemeClr val="hlink"/>
                </a:solidFill>
                <a:hlinkClick r:id="rId4"/>
              </a:rPr>
              <a:t>https://asccc-oeri.org/</a:t>
            </a:r>
            <a:endParaRPr sz="2400"/>
          </a:p>
          <a:p>
            <a:pPr marL="914400" lvl="0" indent="0" algn="l" rtl="0">
              <a:spcBef>
                <a:spcPts val="750"/>
              </a:spcBef>
              <a:spcAft>
                <a:spcPts val="0"/>
              </a:spcAft>
              <a:buNone/>
            </a:pPr>
            <a:endParaRPr sz="2400"/>
          </a:p>
        </p:txBody>
      </p:sp>
      <p:cxnSp>
        <p:nvCxnSpPr>
          <p:cNvPr id="206" name="Google Shape;206;p34">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pic>
        <p:nvPicPr>
          <p:cNvPr id="207" name="Google Shape;207;p34" descr="Screenshot of the Open Educational Resources and Art/Art History discipline collection on the OERI website"/>
          <p:cNvPicPr preferRelativeResize="0"/>
          <p:nvPr/>
        </p:nvPicPr>
        <p:blipFill>
          <a:blip r:embed="rId5">
            <a:alphaModFix/>
          </a:blip>
          <a:stretch>
            <a:fillRect/>
          </a:stretch>
        </p:blipFill>
        <p:spPr>
          <a:xfrm>
            <a:off x="3995850" y="1022350"/>
            <a:ext cx="5148149" cy="4121151"/>
          </a:xfrm>
          <a:prstGeom prst="rect">
            <a:avLst/>
          </a:prstGeom>
          <a:noFill/>
          <a:ln>
            <a:noFill/>
          </a:ln>
          <a:effectLst>
            <a:outerShdw blurRad="57150" dist="19050" dir="5400000" algn="bl" rotWithShape="0">
              <a:srgbClr val="000000">
                <a:alpha val="50000"/>
              </a:srgbClr>
            </a:outerShdw>
          </a:effectLst>
        </p:spPr>
      </p:pic>
      <p:sp>
        <p:nvSpPr>
          <p:cNvPr id="208" name="Google Shape;208;p34"/>
          <p:cNvSpPr txBox="1"/>
          <p:nvPr/>
        </p:nvSpPr>
        <p:spPr>
          <a:xfrm>
            <a:off x="-385275" y="2571750"/>
            <a:ext cx="3718500" cy="1884000"/>
          </a:xfrm>
          <a:prstGeom prst="rect">
            <a:avLst/>
          </a:prstGeom>
          <a:noFill/>
          <a:ln>
            <a:noFill/>
          </a:ln>
        </p:spPr>
        <p:txBody>
          <a:bodyPr spcFirstLastPara="1" wrap="square" lIns="91425" tIns="91425" rIns="91425" bIns="91425" anchor="t" anchorCtr="0">
            <a:spAutoFit/>
          </a:bodyPr>
          <a:lstStyle/>
          <a:p>
            <a:pPr marL="914400" lvl="1" indent="-381000" algn="l" rtl="0">
              <a:lnSpc>
                <a:spcPct val="120000"/>
              </a:lnSpc>
              <a:spcBef>
                <a:spcPts val="750"/>
              </a:spcBef>
              <a:spcAft>
                <a:spcPts val="0"/>
              </a:spcAft>
              <a:buClr>
                <a:schemeClr val="accent1"/>
              </a:buClr>
              <a:buSzPts val="2400"/>
              <a:buChar char="•"/>
            </a:pPr>
            <a:r>
              <a:rPr lang="en" sz="2400">
                <a:solidFill>
                  <a:srgbClr val="3D372F"/>
                </a:solidFill>
              </a:rPr>
              <a:t>Is something missing from the list? Please </a:t>
            </a:r>
            <a:r>
              <a:rPr lang="en" sz="2400" b="1" u="sng">
                <a:solidFill>
                  <a:schemeClr val="accent1"/>
                </a:solidFill>
                <a:hlinkClick r:id="rId6">
                  <a:extLst>
                    <a:ext uri="{A12FA001-AC4F-418D-AE19-62706E023703}">
                      <ahyp:hlinkClr xmlns:ahyp="http://schemas.microsoft.com/office/drawing/2018/hyperlinkcolor" val="tx"/>
                    </a:ext>
                  </a:extLst>
                </a:hlinkClick>
              </a:rPr>
              <a:t>let me know!</a:t>
            </a:r>
            <a:r>
              <a:rPr lang="en" sz="2400">
                <a:solidFill>
                  <a:srgbClr val="3D372F"/>
                </a:solidFil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Adopting OERs</a:t>
            </a:r>
            <a:endParaRPr>
              <a:solidFill>
                <a:schemeClr val="lt1"/>
              </a:solidFill>
            </a:endParaRPr>
          </a:p>
        </p:txBody>
      </p:sp>
      <p:sp>
        <p:nvSpPr>
          <p:cNvPr id="215" name="Google Shape;215;p35"/>
          <p:cNvSpPr txBox="1">
            <a:spLocks noGrp="1"/>
          </p:cNvSpPr>
          <p:nvPr>
            <p:ph type="body" idx="4294967295"/>
          </p:nvPr>
        </p:nvSpPr>
        <p:spPr>
          <a:xfrm>
            <a:off x="-385274" y="1269925"/>
            <a:ext cx="4381200" cy="3355500"/>
          </a:xfrm>
          <a:prstGeom prst="rect">
            <a:avLst/>
          </a:prstGeom>
          <a:noFill/>
          <a:ln>
            <a:noFill/>
          </a:ln>
        </p:spPr>
        <p:txBody>
          <a:bodyPr spcFirstLastPara="1" wrap="square" lIns="91425" tIns="45700" rIns="91425" bIns="45700" anchor="t" anchorCtr="0">
            <a:normAutofit/>
          </a:bodyPr>
          <a:lstStyle/>
          <a:p>
            <a:pPr marL="914400" lvl="1" indent="-381000" algn="l" rtl="0">
              <a:spcBef>
                <a:spcPts val="750"/>
              </a:spcBef>
              <a:spcAft>
                <a:spcPts val="0"/>
              </a:spcAft>
              <a:buSzPts val="2400"/>
              <a:buChar char="•"/>
            </a:pPr>
            <a:r>
              <a:rPr lang="en" sz="2400" b="1"/>
              <a:t>Consideration: use as-is or remix?</a:t>
            </a:r>
            <a:endParaRPr sz="2400" b="1"/>
          </a:p>
          <a:p>
            <a:pPr marL="914400" lvl="1" indent="-381000" algn="l" rtl="0">
              <a:spcBef>
                <a:spcPts val="750"/>
              </a:spcBef>
              <a:spcAft>
                <a:spcPts val="0"/>
              </a:spcAft>
              <a:buSzPts val="2400"/>
              <a:buChar char="•"/>
            </a:pPr>
            <a:r>
              <a:rPr lang="en" sz="2400" b="1"/>
              <a:t>Sharing: link (and/)or frame?</a:t>
            </a:r>
            <a:endParaRPr sz="2400" b="1"/>
          </a:p>
          <a:p>
            <a:pPr marL="914400" lvl="1" indent="-381000" algn="l" rtl="0">
              <a:spcBef>
                <a:spcPts val="750"/>
              </a:spcBef>
              <a:spcAft>
                <a:spcPts val="0"/>
              </a:spcAft>
              <a:buSzPts val="2400"/>
              <a:buChar char="•"/>
            </a:pPr>
            <a:r>
              <a:rPr lang="en" sz="2400" b="1"/>
              <a:t>If you can, get it on the COR!</a:t>
            </a:r>
            <a:endParaRPr sz="2400" b="1"/>
          </a:p>
        </p:txBody>
      </p:sp>
      <p:cxnSp>
        <p:nvCxnSpPr>
          <p:cNvPr id="216" name="Google Shape;216;p35">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pic>
        <p:nvPicPr>
          <p:cNvPr id="217" name="Google Shape;217;p35" descr="Screenshot of an OER textbook on LibreTexts by Cerise Myers, titled - &quot;Introduction to Art History 1&quot;"/>
          <p:cNvPicPr preferRelativeResize="0"/>
          <p:nvPr/>
        </p:nvPicPr>
        <p:blipFill>
          <a:blip r:embed="rId3">
            <a:alphaModFix/>
          </a:blip>
          <a:stretch>
            <a:fillRect/>
          </a:stretch>
        </p:blipFill>
        <p:spPr>
          <a:xfrm>
            <a:off x="4138300" y="0"/>
            <a:ext cx="4927350" cy="511192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Tracking OER Adoption</a:t>
            </a:r>
            <a:endParaRPr>
              <a:solidFill>
                <a:schemeClr val="lt1"/>
              </a:solidFill>
            </a:endParaRPr>
          </a:p>
        </p:txBody>
      </p:sp>
      <p:sp>
        <p:nvSpPr>
          <p:cNvPr id="224" name="Google Shape;224;p36"/>
          <p:cNvSpPr txBox="1">
            <a:spLocks noGrp="1"/>
          </p:cNvSpPr>
          <p:nvPr>
            <p:ph type="body" idx="4294967295"/>
          </p:nvPr>
        </p:nvSpPr>
        <p:spPr>
          <a:xfrm>
            <a:off x="-385275" y="1269925"/>
            <a:ext cx="4381200" cy="3873600"/>
          </a:xfrm>
          <a:prstGeom prst="rect">
            <a:avLst/>
          </a:prstGeom>
          <a:noFill/>
          <a:ln>
            <a:noFill/>
          </a:ln>
        </p:spPr>
        <p:txBody>
          <a:bodyPr spcFirstLastPara="1" wrap="square" lIns="91425" tIns="45700" rIns="91425" bIns="45700" anchor="t" anchorCtr="0">
            <a:normAutofit/>
          </a:bodyPr>
          <a:lstStyle/>
          <a:p>
            <a:pPr marL="914400" lvl="1" indent="-381000" algn="l" rtl="0">
              <a:spcBef>
                <a:spcPts val="750"/>
              </a:spcBef>
              <a:spcAft>
                <a:spcPts val="0"/>
              </a:spcAft>
              <a:buSzPts val="2400"/>
              <a:buChar char="•"/>
            </a:pPr>
            <a:r>
              <a:rPr lang="en" sz="2400" b="1"/>
              <a:t>New feature at </a:t>
            </a:r>
            <a:r>
              <a:rPr lang="en" sz="2400" b="1" u="sng">
                <a:solidFill>
                  <a:schemeClr val="hlink"/>
                </a:solidFill>
                <a:hlinkClick r:id="rId3"/>
              </a:rPr>
              <a:t>ASCCC-OERI.org</a:t>
            </a:r>
            <a:r>
              <a:rPr lang="en" sz="2400" b="1"/>
              <a:t>: “Submit an Adoption Report” button</a:t>
            </a:r>
            <a:endParaRPr sz="2400" b="1"/>
          </a:p>
          <a:p>
            <a:pPr marL="1371600" lvl="2" indent="-381000" algn="l" rtl="0">
              <a:spcBef>
                <a:spcPts val="750"/>
              </a:spcBef>
              <a:spcAft>
                <a:spcPts val="0"/>
              </a:spcAft>
              <a:buSzPts val="2400"/>
              <a:buChar char="•"/>
            </a:pPr>
            <a:r>
              <a:rPr lang="en" sz="2400" b="1"/>
              <a:t>Curated discipline lists</a:t>
            </a:r>
            <a:endParaRPr sz="2400" b="1"/>
          </a:p>
          <a:p>
            <a:pPr marL="1371600" lvl="2" indent="-381000" algn="l" rtl="0">
              <a:spcBef>
                <a:spcPts val="750"/>
              </a:spcBef>
              <a:spcAft>
                <a:spcPts val="0"/>
              </a:spcAft>
              <a:buSzPts val="2400"/>
              <a:buChar char="•"/>
            </a:pPr>
            <a:r>
              <a:rPr lang="en" sz="2400" b="1"/>
              <a:t>Table searchable by C-ID</a:t>
            </a:r>
            <a:endParaRPr sz="2400" b="1"/>
          </a:p>
        </p:txBody>
      </p:sp>
      <p:cxnSp>
        <p:nvCxnSpPr>
          <p:cNvPr id="225" name="Google Shape;225;p36">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pic>
        <p:nvPicPr>
          <p:cNvPr id="226" name="Google Shape;226;p36" descr="Screenshot of the discipline collection showing the new &quot;Submit an adoption report&quot; buttons for the OERI to gather OER adoption data."/>
          <p:cNvPicPr preferRelativeResize="0"/>
          <p:nvPr/>
        </p:nvPicPr>
        <p:blipFill>
          <a:blip r:embed="rId4">
            <a:alphaModFix/>
          </a:blip>
          <a:stretch>
            <a:fillRect/>
          </a:stretch>
        </p:blipFill>
        <p:spPr>
          <a:xfrm>
            <a:off x="4530692" y="81900"/>
            <a:ext cx="4525433" cy="5061625"/>
          </a:xfrm>
          <a:prstGeom prst="rect">
            <a:avLst/>
          </a:prstGeom>
          <a:noFill/>
          <a:ln>
            <a:noFill/>
          </a:ln>
        </p:spPr>
      </p:pic>
      <p:sp>
        <p:nvSpPr>
          <p:cNvPr id="227" name="Google Shape;227;p36">
            <a:extLst>
              <a:ext uri="{C183D7F6-B498-43B3-948B-1728B52AA6E4}">
                <adec:decorative xmlns:adec="http://schemas.microsoft.com/office/drawing/2017/decorative" val="1"/>
              </a:ext>
            </a:extLst>
          </p:cNvPr>
          <p:cNvSpPr/>
          <p:nvPr/>
        </p:nvSpPr>
        <p:spPr>
          <a:xfrm>
            <a:off x="3831650" y="1662575"/>
            <a:ext cx="928200" cy="817800"/>
          </a:xfrm>
          <a:prstGeom prst="rightArrow">
            <a:avLst>
              <a:gd name="adj1" fmla="val 50000"/>
              <a:gd name="adj2" fmla="val 50000"/>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7"/>
          <p:cNvSpPr txBox="1">
            <a:spLocks noGrp="1"/>
          </p:cNvSpPr>
          <p:nvPr>
            <p:ph type="title" idx="4294967295"/>
          </p:nvPr>
        </p:nvSpPr>
        <p:spPr>
          <a:xfrm>
            <a:off x="152863" y="117738"/>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dirty="0">
                <a:solidFill>
                  <a:schemeClr val="lt1"/>
                </a:solidFill>
              </a:rPr>
              <a:t>Tracking OER Adoption (2)</a:t>
            </a:r>
            <a:endParaRPr dirty="0">
              <a:solidFill>
                <a:schemeClr val="lt1"/>
              </a:solidFill>
            </a:endParaRPr>
          </a:p>
        </p:txBody>
      </p:sp>
      <p:sp>
        <p:nvSpPr>
          <p:cNvPr id="234" name="Google Shape;234;p37"/>
          <p:cNvSpPr txBox="1">
            <a:spLocks noGrp="1"/>
          </p:cNvSpPr>
          <p:nvPr>
            <p:ph type="body" idx="4294967295"/>
          </p:nvPr>
        </p:nvSpPr>
        <p:spPr>
          <a:xfrm>
            <a:off x="-385275" y="1269925"/>
            <a:ext cx="5593200" cy="3873600"/>
          </a:xfrm>
          <a:prstGeom prst="rect">
            <a:avLst/>
          </a:prstGeom>
          <a:noFill/>
          <a:ln>
            <a:noFill/>
          </a:ln>
        </p:spPr>
        <p:txBody>
          <a:bodyPr spcFirstLastPara="1" wrap="square" lIns="91425" tIns="45700" rIns="91425" bIns="45700" anchor="t" anchorCtr="0">
            <a:normAutofit/>
          </a:bodyPr>
          <a:lstStyle/>
          <a:p>
            <a:pPr marL="914400" lvl="1" indent="-381000" algn="l" rtl="0">
              <a:spcBef>
                <a:spcPts val="750"/>
              </a:spcBef>
              <a:spcAft>
                <a:spcPts val="0"/>
              </a:spcAft>
              <a:buSzPts val="2400"/>
              <a:buChar char="•"/>
            </a:pPr>
            <a:r>
              <a:rPr lang="en" sz="2400" b="1"/>
              <a:t>Only nine questions—and two will auto-populate!</a:t>
            </a:r>
            <a:endParaRPr sz="2400" b="1"/>
          </a:p>
          <a:p>
            <a:pPr marL="0" lvl="0" indent="0" algn="l" rtl="0">
              <a:spcBef>
                <a:spcPts val="750"/>
              </a:spcBef>
              <a:spcAft>
                <a:spcPts val="0"/>
              </a:spcAft>
              <a:buNone/>
            </a:pPr>
            <a:endParaRPr sz="2400" b="1"/>
          </a:p>
        </p:txBody>
      </p:sp>
      <p:cxnSp>
        <p:nvCxnSpPr>
          <p:cNvPr id="235" name="Google Shape;235;p37">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pic>
        <p:nvPicPr>
          <p:cNvPr id="236" name="Google Shape;236;p37" descr="Screenshot of what the OER Adoption Submission Form looks like."/>
          <p:cNvPicPr preferRelativeResize="0"/>
          <p:nvPr/>
        </p:nvPicPr>
        <p:blipFill>
          <a:blip r:embed="rId3">
            <a:alphaModFix/>
          </a:blip>
          <a:stretch>
            <a:fillRect/>
          </a:stretch>
        </p:blipFill>
        <p:spPr>
          <a:xfrm>
            <a:off x="5634651" y="0"/>
            <a:ext cx="3441224" cy="5143501"/>
          </a:xfrm>
          <a:prstGeom prst="rect">
            <a:avLst/>
          </a:prstGeom>
          <a:noFill/>
          <a:ln>
            <a:noFill/>
          </a:ln>
          <a:effectLst>
            <a:outerShdw blurRad="57150" dist="19050" dir="5400000" algn="bl" rotWithShape="0">
              <a:srgbClr val="000000">
                <a:alpha val="50000"/>
              </a:srgbClr>
            </a:outerShdw>
          </a:effectLst>
        </p:spPr>
      </p:pic>
      <p:pic>
        <p:nvPicPr>
          <p:cNvPr id="237" name="Google Shape;237;p37" descr="The image of what the page shows when you finish submitting the OEr Adoption Submission Form - It says thank you for sharing infomration on your open textbook adoption."/>
          <p:cNvPicPr preferRelativeResize="0"/>
          <p:nvPr/>
        </p:nvPicPr>
        <p:blipFill>
          <a:blip r:embed="rId4">
            <a:alphaModFix/>
          </a:blip>
          <a:stretch>
            <a:fillRect/>
          </a:stretch>
        </p:blipFill>
        <p:spPr>
          <a:xfrm>
            <a:off x="552947" y="3647176"/>
            <a:ext cx="4654975" cy="131504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8"/>
          <p:cNvSpPr txBox="1">
            <a:spLocks noGrp="1"/>
          </p:cNvSpPr>
          <p:nvPr>
            <p:ph type="title" idx="4294967295"/>
          </p:nvPr>
        </p:nvSpPr>
        <p:spPr>
          <a:xfrm>
            <a:off x="35461" y="81902"/>
            <a:ext cx="7202400" cy="66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
                <a:solidFill>
                  <a:schemeClr val="lt1"/>
                </a:solidFill>
              </a:rPr>
              <a:t>Thank you! Questions?</a:t>
            </a:r>
            <a:endParaRPr>
              <a:solidFill>
                <a:schemeClr val="lt1"/>
              </a:solidFill>
            </a:endParaRPr>
          </a:p>
        </p:txBody>
      </p:sp>
      <p:sp>
        <p:nvSpPr>
          <p:cNvPr id="245" name="Google Shape;245;p38"/>
          <p:cNvSpPr txBox="1"/>
          <p:nvPr/>
        </p:nvSpPr>
        <p:spPr>
          <a:xfrm>
            <a:off x="35450" y="1128450"/>
            <a:ext cx="8990700" cy="913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200"/>
              <a:t>Please don’t hesitate to reach out:</a:t>
            </a:r>
            <a:endParaRPr sz="2200"/>
          </a:p>
          <a:p>
            <a:pPr marL="457200" lvl="0" indent="0" algn="l" rtl="0">
              <a:spcBef>
                <a:spcPts val="400"/>
              </a:spcBef>
              <a:spcAft>
                <a:spcPts val="400"/>
              </a:spcAft>
              <a:buNone/>
            </a:pPr>
            <a:r>
              <a:rPr lang="en" sz="2200"/>
              <a:t>Cerise Myers (</a:t>
            </a:r>
            <a:r>
              <a:rPr lang="en" sz="2200" b="1" u="sng">
                <a:solidFill>
                  <a:schemeClr val="hlink"/>
                </a:solidFill>
                <a:hlinkClick r:id="rId3"/>
              </a:rPr>
              <a:t>cerise.myers@imperial.edu</a:t>
            </a:r>
            <a:r>
              <a:rPr lang="en" sz="2200"/>
              <a:t>)</a:t>
            </a:r>
            <a:endParaRPr sz="2200"/>
          </a:p>
        </p:txBody>
      </p:sp>
      <p:sp>
        <p:nvSpPr>
          <p:cNvPr id="247" name="Google Shape;247;p38"/>
          <p:cNvSpPr txBox="1"/>
          <p:nvPr/>
        </p:nvSpPr>
        <p:spPr>
          <a:xfrm>
            <a:off x="3857375" y="4296650"/>
            <a:ext cx="2453700" cy="747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rgbClr val="3D372F"/>
                </a:solidFill>
              </a:rPr>
              <a:t>Today’s </a:t>
            </a:r>
            <a:endParaRPr sz="1600">
              <a:solidFill>
                <a:srgbClr val="3D372F"/>
              </a:solidFill>
            </a:endParaRPr>
          </a:p>
          <a:p>
            <a:pPr marL="0" lvl="0" indent="0" algn="r" rtl="0">
              <a:spcBef>
                <a:spcPts val="0"/>
              </a:spcBef>
              <a:spcAft>
                <a:spcPts val="0"/>
              </a:spcAft>
              <a:buNone/>
            </a:pPr>
            <a:r>
              <a:rPr lang="en" sz="1600">
                <a:solidFill>
                  <a:srgbClr val="3D372F"/>
                </a:solidFill>
              </a:rPr>
              <a:t>slides:</a:t>
            </a:r>
            <a:endParaRPr sz="1600">
              <a:solidFill>
                <a:srgbClr val="3D372F"/>
              </a:solidFill>
            </a:endParaRPr>
          </a:p>
        </p:txBody>
      </p:sp>
      <p:pic>
        <p:nvPicPr>
          <p:cNvPr id="246" name="Google Shape;246;p38" descr="QR code to access the slide deck."/>
          <p:cNvPicPr preferRelativeResize="0"/>
          <p:nvPr/>
        </p:nvPicPr>
        <p:blipFill>
          <a:blip r:embed="rId4">
            <a:alphaModFix/>
          </a:blip>
          <a:stretch>
            <a:fillRect/>
          </a:stretch>
        </p:blipFill>
        <p:spPr>
          <a:xfrm>
            <a:off x="6311075" y="2184550"/>
            <a:ext cx="2819400" cy="2762250"/>
          </a:xfrm>
          <a:prstGeom prst="rect">
            <a:avLst/>
          </a:prstGeom>
          <a:noFill/>
          <a:ln>
            <a:noFill/>
          </a:ln>
        </p:spPr>
      </p:pic>
      <p:cxnSp>
        <p:nvCxnSpPr>
          <p:cNvPr id="244" name="Google Shape;244;p38">
            <a:extLst>
              <a:ext uri="{C183D7F6-B498-43B3-948B-1728B52AA6E4}">
                <adec:decorative xmlns:adec="http://schemas.microsoft.com/office/drawing/2017/decorative" val="1"/>
              </a:ext>
            </a:extLst>
          </p:cNvPr>
          <p:cNvCxnSpPr/>
          <p:nvPr/>
        </p:nvCxnSpPr>
        <p:spPr>
          <a:xfrm>
            <a:off x="-6450" y="984650"/>
            <a:ext cx="9156900" cy="900"/>
          </a:xfrm>
          <a:prstGeom prst="straightConnector1">
            <a:avLst/>
          </a:prstGeom>
          <a:noFill/>
          <a:ln w="76200" cap="flat" cmpd="sng">
            <a:solidFill>
              <a:schemeClr val="accent1"/>
            </a:solidFill>
            <a:prstDash val="solid"/>
            <a:round/>
            <a:headEnd type="none" w="med" len="med"/>
            <a:tailEnd type="none" w="med" len="med"/>
          </a:ln>
        </p:spPr>
      </p:cxnSp>
      <p:sp>
        <p:nvSpPr>
          <p:cNvPr id="242" name="Google Shape;242;p38">
            <a:extLst>
              <a:ext uri="{C183D7F6-B498-43B3-948B-1728B52AA6E4}">
                <adec:decorative xmlns:adec="http://schemas.microsoft.com/office/drawing/2017/decorative" val="1"/>
              </a:ext>
            </a:extLst>
          </p:cNvPr>
          <p:cNvSpPr/>
          <p:nvPr/>
        </p:nvSpPr>
        <p:spPr>
          <a:xfrm>
            <a:off x="0" y="0"/>
            <a:ext cx="9144000" cy="98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On-screen Show (16:9)</PresentationFormat>
  <Paragraphs>44</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Playfair Display</vt:lpstr>
      <vt:lpstr>Arial</vt:lpstr>
      <vt:lpstr>Montserrat</vt:lpstr>
      <vt:lpstr>Oswald</vt:lpstr>
      <vt:lpstr>Gill Sans</vt:lpstr>
      <vt:lpstr>Pop</vt:lpstr>
      <vt:lpstr>Gallery</vt:lpstr>
      <vt:lpstr>Art and Art History OER: Finding, Adopting, and Tracking Confirmation</vt:lpstr>
      <vt:lpstr>Housekeeping</vt:lpstr>
      <vt:lpstr>Today</vt:lpstr>
      <vt:lpstr>OER Definition</vt:lpstr>
      <vt:lpstr>Finding OER in Art &amp; Art History</vt:lpstr>
      <vt:lpstr>Adopting OERs</vt:lpstr>
      <vt:lpstr>Tracking OER Adoption</vt:lpstr>
      <vt:lpstr>Tracking OER Adoption (2)</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ASCCC1</cp:lastModifiedBy>
  <cp:revision>1</cp:revision>
  <dcterms:modified xsi:type="dcterms:W3CDTF">2025-03-13T20:49:29Z</dcterms:modified>
</cp:coreProperties>
</file>