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4630400" cy="8229600"/>
  <p:notesSz cx="8229600" cy="14630400"/>
  <p:embeddedFontLst>
    <p:embeddedFont>
      <p:font typeface="Instrument Sans Medium" panose="020B0604020202020204" charset="0"/>
      <p:regular r:id="rId26"/>
    </p:embeddedFont>
    <p:embeddedFont>
      <p:font typeface="Inter"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8" autoAdjust="0"/>
  </p:normalViewPr>
  <p:slideViewPr>
    <p:cSldViewPr snapToGrid="0" snapToObjects="1">
      <p:cViewPr varScale="1">
        <p:scale>
          <a:sx n="85" d="100"/>
          <a:sy n="85" d="100"/>
        </p:scale>
        <p:origin x="9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04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719"/>
          </a:solidFill>
          <a:ln/>
        </p:spPr>
      </p:sp>
      <p:sp>
        <p:nvSpPr>
          <p:cNvPr id="3" name="Shape 1"/>
          <p:cNvSpPr/>
          <p:nvPr/>
        </p:nvSpPr>
        <p:spPr>
          <a:xfrm>
            <a:off x="0" y="0"/>
            <a:ext cx="14630400" cy="8229600"/>
          </a:xfrm>
          <a:prstGeom prst="rect">
            <a:avLst/>
          </a:prstGeom>
          <a:solidFill>
            <a:srgbClr val="242429"/>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mhu.instructure.com/courses/110"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socialsci.libretexts.org/Bookshelves/Education_and_Professional_Development/Opening_Eyes_onto_Inclusion_and_Diversity_(Carter_et_a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or.instructure.com/resources/9a8670dd640a42b1a8e3e42a93278e1c?shared"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pressbooks.pub/ecpk48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rotel.pressbooks.pub/culturally-responsive-early-interven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hyperlink" Target="mailto:julia.faumuina@cerrocoso.edu" TargetMode="Externa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hyperlink" Target="mailto:jveich@ShastaCollege.edu" TargetMode="External"/><Relationship Id="rId5" Type="http://schemas.openxmlformats.org/officeDocument/2006/relationships/image" Target="../media/image22.png"/><Relationship Id="rId4" Type="http://schemas.openxmlformats.org/officeDocument/2006/relationships/hyperlink" Target="mailto:ahale@Chabotcollege.edu" TargetMode="Externa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mailto:ahale@Chabotcollege.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hyperlink" Target="mailto:jveich@ShastaCollege.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kbreeding@palomar.edu"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hyperlink" Target="mailto:ahill2@palomar.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lor.instructure.com/resources/f1350c6c02514d84aa058c62157e7a36?shared" TargetMode="External"/><Relationship Id="rId5" Type="http://schemas.openxmlformats.org/officeDocument/2006/relationships/hyperlink" Target="https://pressbooks.cuny.edu/infantandchilddevelopmentcitytech/" TargetMode="External"/><Relationship Id="rId4" Type="http://schemas.openxmlformats.org/officeDocument/2006/relationships/hyperlink" Target="https://oercommons.org/courseware/lesson/123769/overview"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helliottpham@palomar.edu"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hyperlink" Target="mailto:gwilson2@palomar.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hyperlink" Target="mailto:tsanchez@palomar.edu" TargetMode="External"/><Relationship Id="rId4" Type="http://schemas.openxmlformats.org/officeDocument/2006/relationships/hyperlink" Target="mailto:kdiaz@palomar.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hyperlink" Target="mailto:tsanchez@palomar.edu" TargetMode="External"/><Relationship Id="rId4" Type="http://schemas.openxmlformats.org/officeDocument/2006/relationships/hyperlink" Target="mailto:kdiaz@palomar.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hyperlink" Target="mailto:dana.rethwisch@paloverde.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pressbooks.nscc.ca/ecenutrit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ressbooks.pub/eceprinciplesandpractice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openwa.pressbooks.pub/ece1/"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hyperlink" Target="https://docs.google.com/document/d/1SHOsQQz8icaxuQetCvl-M-Z-SNoz1b5Ae-zQqjs2zf8/copy"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hyperlink" Target="https://docs.google.com/document/d/1jrVFqeyGRQ1cHXQpCvLJI_6SJHLASghibJEMeZ7m7I0/copy"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ecampusontario.pressbooks.pub/ecefieldpractiu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or.instructure.com/resources/4878a743decd415c84f0d4346aa03918?shared"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nmhu.instructure.com/courses/116"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ercommons.org/courseware/lesson/122071/overview"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hyperlink" Target="https://lor.instructure.com/resources/81a51771d8264677b3a37195d3e9c374?shared"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hyperlink" Target="mailto:LHaas@ShastaCollege.edu" TargetMode="External"/><Relationship Id="rId5" Type="http://schemas.openxmlformats.org/officeDocument/2006/relationships/hyperlink" Target="https://lor.instructure.com/resources/23d04730a7564b1c9acc94950b8e2d9c?shared"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drive.google.com/drive/folders/1efGOh9tivXn_gPbs_SbOch_pSiPWlW1M"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6280190" y="2365534"/>
            <a:ext cx="75564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Spring 2025 ECE OER Update</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6280190" y="4123253"/>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Welcome to our Spring 2025 Early Childhood Education Open Educational Resources update. This presentation highlights the latest OER materials available across key ECE subject areas.</a:t>
            </a:r>
            <a:endParaRPr lang="en-US" sz="1750" dirty="0"/>
          </a:p>
        </p:txBody>
      </p:sp>
      <p:sp>
        <p:nvSpPr>
          <p:cNvPr id="7" name="Text 4"/>
          <p:cNvSpPr/>
          <p:nvPr/>
        </p:nvSpPr>
        <p:spPr>
          <a:xfrm>
            <a:off x="6756440" y="5467112"/>
            <a:ext cx="2608898" cy="396835"/>
          </a:xfrm>
          <a:prstGeom prst="rect">
            <a:avLst/>
          </a:prstGeom>
          <a:noFill/>
          <a:ln/>
        </p:spPr>
        <p:txBody>
          <a:bodyPr wrap="none" lIns="0" tIns="0" rIns="0" bIns="0" rtlCol="0" anchor="t"/>
          <a:lstStyle/>
          <a:p>
            <a:pPr marL="0" indent="0" algn="l">
              <a:lnSpc>
                <a:spcPts val="3100"/>
              </a:lnSpc>
              <a:buNone/>
            </a:pPr>
            <a:r>
              <a:rPr lang="en-US" sz="2200" b="1" dirty="0">
                <a:solidFill>
                  <a:srgbClr val="C7CDD6"/>
                </a:solidFill>
                <a:latin typeface="Inter Bold" pitchFamily="34" charset="0"/>
                <a:ea typeface="Inter Bold" pitchFamily="34" charset="-122"/>
                <a:cs typeface="Inter Bold" pitchFamily="34" charset="-120"/>
              </a:rPr>
              <a:t>by Amanda Taintor</a:t>
            </a:r>
            <a:endParaRPr lang="en-US" sz="2200" dirty="0"/>
          </a:p>
        </p:txBody>
      </p:sp>
      <p:pic>
        <p:nvPicPr>
          <p:cNvPr id="2" name="Image 0" descr="colored pencils"/>
          <p:cNvPicPr>
            <a:picLocks noChangeAspect="1"/>
          </p:cNvPicPr>
          <p:nvPr/>
        </p:nvPicPr>
        <p:blipFill>
          <a:blip r:embed="rId3"/>
          <a:stretch>
            <a:fillRect/>
          </a:stretch>
        </p:blipFill>
        <p:spPr>
          <a:xfrm>
            <a:off x="0" y="0"/>
            <a:ext cx="5486400" cy="8229600"/>
          </a:xfrm>
          <a:prstGeom prst="rect">
            <a:avLst/>
          </a:prstGeom>
        </p:spPr>
      </p:pic>
      <p:sp>
        <p:nvSpPr>
          <p:cNvPr id="5" name="Shape 2">
            <a:extLst>
              <a:ext uri="{C183D7F6-B498-43B3-948B-1728B52AA6E4}">
                <adec:decorative xmlns:adec="http://schemas.microsoft.com/office/drawing/2017/decorative" val="1"/>
              </a:ext>
            </a:extLst>
          </p:cNvPr>
          <p:cNvSpPr/>
          <p:nvPr/>
        </p:nvSpPr>
        <p:spPr>
          <a:xfrm>
            <a:off x="6280190" y="5484019"/>
            <a:ext cx="362903" cy="362903"/>
          </a:xfrm>
          <a:prstGeom prst="roundRect">
            <a:avLst>
              <a:gd name="adj" fmla="val 25194296"/>
            </a:avLst>
          </a:prstGeom>
          <a:solidFill>
            <a:srgbClr val="3B357F"/>
          </a:solidFill>
          <a:ln w="7620">
            <a:solidFill>
              <a:srgbClr val="FFFFFF"/>
            </a:solidFill>
            <a:prstDash val="solid"/>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3170634"/>
            <a:ext cx="9795153"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Infant/Toddler Safety: Canvas Course</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333042"/>
            <a:ext cx="13042821" cy="725805"/>
          </a:xfrm>
          <a:prstGeom prst="rect">
            <a:avLst/>
          </a:prstGeom>
          <a:noFill/>
          <a:ln/>
        </p:spPr>
        <p:txBody>
          <a:bodyPr wrap="square" lIns="0" tIns="0" rIns="0" bIns="0" rtlCol="0" anchor="t"/>
          <a:lstStyle/>
          <a:p>
            <a:pPr marL="0" indent="0" algn="l">
              <a:lnSpc>
                <a:spcPts val="2850"/>
              </a:lnSpc>
              <a:buNone/>
            </a:pPr>
            <a:r>
              <a:rPr lang="en-US" sz="1750" u="sng" dirty="0">
                <a:solidFill>
                  <a:srgbClr val="FDC4C4"/>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Infant Safety</a:t>
            </a:r>
            <a:r>
              <a:rPr lang="en-US" sz="1750" dirty="0">
                <a:solidFill>
                  <a:srgbClr val="C7CDD6"/>
                </a:solidFill>
                <a:latin typeface="Inter" pitchFamily="34" charset="0"/>
                <a:ea typeface="Inter" pitchFamily="34" charset="-122"/>
                <a:cs typeface="Inter" pitchFamily="34" charset="-120"/>
              </a:rPr>
              <a:t>- Canvas Course The Infant Safety Canvas Course provides comprehensive guidance on creating and maintaining safe environments for our youngest learners.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1458039"/>
            <a:ext cx="7219950"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Diversity in Early Childhood</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Image 0" descr="caregiver and children sitting at a table"/>
          <p:cNvPicPr>
            <a:picLocks noChangeAspect="1"/>
          </p:cNvPicPr>
          <p:nvPr/>
        </p:nvPicPr>
        <p:blipFill>
          <a:blip r:embed="rId3"/>
          <a:stretch>
            <a:fillRect/>
          </a:stretch>
        </p:blipFill>
        <p:spPr>
          <a:xfrm>
            <a:off x="793790" y="2620447"/>
            <a:ext cx="5670590" cy="3504605"/>
          </a:xfrm>
          <a:prstGeom prst="rect">
            <a:avLst/>
          </a:prstGeom>
        </p:spPr>
      </p:pic>
      <p:sp>
        <p:nvSpPr>
          <p:cNvPr id="4" name="Text 1"/>
          <p:cNvSpPr/>
          <p:nvPr/>
        </p:nvSpPr>
        <p:spPr>
          <a:xfrm>
            <a:off x="793790" y="6408539"/>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Opening Eyes onto Inclusion and Diversity</a:t>
            </a:r>
            <a:r>
              <a:rPr lang="en-US" sz="1750" dirty="0">
                <a:solidFill>
                  <a:srgbClr val="C7CDD6"/>
                </a:solidFill>
                <a:latin typeface="Inter" pitchFamily="34" charset="0"/>
                <a:ea typeface="Inter" pitchFamily="34" charset="-122"/>
                <a:cs typeface="Inter" pitchFamily="34" charset="-120"/>
              </a:rPr>
              <a:t>" by Carter et al. provides comprehensive guidance.</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3170634"/>
            <a:ext cx="5670590"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Early Intervention</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333042"/>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Harmony Negrete's robust Canvas shell "</a:t>
            </a:r>
            <a:r>
              <a:rPr lang="en-US" sz="1750" u="sng" dirty="0">
                <a:solidFill>
                  <a:srgbClr val="FDC4C4"/>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Introduction to Early Intervention</a:t>
            </a:r>
            <a:r>
              <a:rPr lang="en-US" sz="1750" dirty="0">
                <a:solidFill>
                  <a:srgbClr val="C7CDD6"/>
                </a:solidFill>
                <a:latin typeface="Inter" pitchFamily="34" charset="0"/>
                <a:ea typeface="Inter" pitchFamily="34" charset="-122"/>
                <a:cs typeface="Inter" pitchFamily="34" charset="-120"/>
              </a:rPr>
              <a:t>" from Fresno City College offers comprehensive resources for early intervention professionals.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childcare programming administration, supervision"/>
          <p:cNvPicPr>
            <a:picLocks noChangeAspect="1"/>
          </p:cNvPicPr>
          <p:nvPr/>
        </p:nvPicPr>
        <p:blipFill>
          <a:blip r:embed="rId3"/>
          <a:stretch>
            <a:fillRect/>
          </a:stretch>
        </p:blipFill>
        <p:spPr>
          <a:xfrm>
            <a:off x="0" y="0"/>
            <a:ext cx="5486400" cy="8229600"/>
          </a:xfrm>
          <a:prstGeom prst="rect">
            <a:avLst/>
          </a:prstGeom>
        </p:spPr>
      </p:pic>
      <p:sp>
        <p:nvSpPr>
          <p:cNvPr id="3" name="Text 0"/>
          <p:cNvSpPr>
            <a:spLocks noGrp="1"/>
          </p:cNvSpPr>
          <p:nvPr>
            <p:ph type="title" idx="4294967295"/>
          </p:nvPr>
        </p:nvSpPr>
        <p:spPr>
          <a:xfrm>
            <a:off x="6280190" y="3045976"/>
            <a:ext cx="6801445"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Administration Resources</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6280190" y="409491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Childcare Programming, Administration, and Supervision, Birth-PreK</a:t>
            </a:r>
            <a:r>
              <a:rPr lang="en-US" sz="1750" dirty="0">
                <a:solidFill>
                  <a:srgbClr val="C7CDD6"/>
                </a:solidFill>
                <a:latin typeface="Inter" pitchFamily="34" charset="0"/>
                <a:ea typeface="Inter" pitchFamily="34" charset="-122"/>
                <a:cs typeface="Inter" pitchFamily="34" charset="-120"/>
              </a:rPr>
              <a:t>" by Dr. Susan K. Eliason explores essential skills for operating high-quality early childhood programs.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649843" y="511850"/>
            <a:ext cx="4641771" cy="58019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550"/>
              </a:lnSpc>
              <a:spcBef>
                <a:spcPts val="0"/>
              </a:spcBef>
              <a:spcAft>
                <a:spcPts val="0"/>
              </a:spcAft>
              <a:buClrTx/>
              <a:buSzTx/>
              <a:buFontTx/>
              <a:buNone/>
              <a:tabLst/>
              <a:defRPr/>
            </a:pPr>
            <a:r>
              <a:rPr kumimoji="0" lang="en-US" sz="36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Misc.</a:t>
            </a:r>
            <a:endParaRPr kumimoji="0" lang="en-US" sz="365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Image 0" descr="culturally responsive home visiting in early intervention "/>
          <p:cNvPicPr>
            <a:picLocks noChangeAspect="1"/>
          </p:cNvPicPr>
          <p:nvPr/>
        </p:nvPicPr>
        <p:blipFill>
          <a:blip r:embed="rId3"/>
          <a:stretch>
            <a:fillRect/>
          </a:stretch>
        </p:blipFill>
        <p:spPr>
          <a:xfrm>
            <a:off x="649843" y="1579364"/>
            <a:ext cx="3864293" cy="5001458"/>
          </a:xfrm>
          <a:prstGeom prst="rect">
            <a:avLst/>
          </a:prstGeom>
        </p:spPr>
      </p:pic>
      <p:sp>
        <p:nvSpPr>
          <p:cNvPr id="4" name="Text 1"/>
          <p:cNvSpPr/>
          <p:nvPr/>
        </p:nvSpPr>
        <p:spPr>
          <a:xfrm>
            <a:off x="649843" y="6789658"/>
            <a:ext cx="8368546" cy="296942"/>
          </a:xfrm>
          <a:prstGeom prst="rect">
            <a:avLst/>
          </a:prstGeom>
          <a:noFill/>
          <a:ln/>
        </p:spPr>
        <p:txBody>
          <a:bodyPr wrap="none" lIns="0" tIns="0" rIns="0" bIns="0" rtlCol="0" anchor="t"/>
          <a:lstStyle/>
          <a:p>
            <a:pPr marL="0" indent="0" algn="l">
              <a:lnSpc>
                <a:spcPts val="2300"/>
              </a:lnSpc>
              <a:buNone/>
            </a:pPr>
            <a:r>
              <a:rPr lang="en-US" sz="1450" b="1"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Culturally Responsive Home Visiting in Early Intervention</a:t>
            </a:r>
            <a:endParaRPr lang="en-US" sz="1450" dirty="0"/>
          </a:p>
        </p:txBody>
      </p:sp>
      <p:sp>
        <p:nvSpPr>
          <p:cNvPr id="5" name="Text 2"/>
          <p:cNvSpPr/>
          <p:nvPr/>
        </p:nvSpPr>
        <p:spPr>
          <a:xfrm>
            <a:off x="649843" y="7253645"/>
            <a:ext cx="8368546" cy="296942"/>
          </a:xfrm>
          <a:prstGeom prst="rect">
            <a:avLst/>
          </a:prstGeom>
          <a:noFill/>
          <a:ln/>
        </p:spPr>
        <p:txBody>
          <a:bodyPr wrap="none" lIns="0" tIns="0" rIns="0" bIns="0" rtlCol="0" anchor="t"/>
          <a:lstStyle/>
          <a:p>
            <a:pPr marL="0" indent="0" algn="l">
              <a:lnSpc>
                <a:spcPts val="2300"/>
              </a:lnSpc>
              <a:buNone/>
            </a:pPr>
            <a:r>
              <a:rPr lang="en-US" sz="1450" dirty="0">
                <a:solidFill>
                  <a:srgbClr val="C7CDD6"/>
                </a:solidFill>
                <a:latin typeface="Inter" pitchFamily="34" charset="0"/>
                <a:ea typeface="Inter" pitchFamily="34" charset="-122"/>
                <a:cs typeface="Inter" pitchFamily="34" charset="-120"/>
              </a:rPr>
              <a:t>Authors: Megan Schumaker Murphy and Veronica Miranda</a:t>
            </a:r>
            <a:endParaRPr lang="en-US" sz="1450" dirty="0"/>
          </a:p>
        </p:txBody>
      </p:sp>
      <p:sp>
        <p:nvSpPr>
          <p:cNvPr id="6" name="Text 3"/>
          <p:cNvSpPr/>
          <p:nvPr/>
        </p:nvSpPr>
        <p:spPr>
          <a:xfrm>
            <a:off x="9478923" y="1537573"/>
            <a:ext cx="4509135" cy="4751070"/>
          </a:xfrm>
          <a:prstGeom prst="rect">
            <a:avLst/>
          </a:prstGeom>
          <a:noFill/>
          <a:ln/>
        </p:spPr>
        <p:txBody>
          <a:bodyPr wrap="square" lIns="0" tIns="0" rIns="0" bIns="0" rtlCol="0" anchor="t"/>
          <a:lstStyle/>
          <a:p>
            <a:pPr marL="0" indent="0" algn="l">
              <a:lnSpc>
                <a:spcPts val="2300"/>
              </a:lnSpc>
              <a:buNone/>
            </a:pPr>
            <a:r>
              <a:rPr lang="en-US" sz="1450" dirty="0">
                <a:solidFill>
                  <a:srgbClr val="C7CDD6"/>
                </a:solidFill>
                <a:latin typeface="Inter" pitchFamily="34" charset="0"/>
                <a:ea typeface="Inter" pitchFamily="34" charset="-122"/>
                <a:cs typeface="Inter" pitchFamily="34" charset="-120"/>
              </a:rPr>
              <a:t>Book Description: Written by a former early intervention developmental therapist in consultation with EI parents, this text provides an updated and easily accessible framework for providing culturally responsive early intervention services. Each component of the updated framework is presented in its own chapter that includes an introduction to new concepts, necessary background information, recommendations for future practice, case studies and/or reflective tools, next steps, and linked resources. Written in practitioner friendly language with concepts and strategies that are immediately relevant to working with families with children with disabilities, this text is appropriate for pre- and in-service EI providers at all levels.</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women staring a computer"/>
          <p:cNvPicPr>
            <a:picLocks noChangeAspect="1"/>
          </p:cNvPicPr>
          <p:nvPr/>
        </p:nvPicPr>
        <p:blipFill>
          <a:blip r:embed="rId3"/>
          <a:stretch>
            <a:fillRect/>
          </a:stretch>
        </p:blipFill>
        <p:spPr>
          <a:xfrm>
            <a:off x="9144000" y="0"/>
            <a:ext cx="5486400" cy="8229600"/>
          </a:xfrm>
          <a:prstGeom prst="rect">
            <a:avLst/>
          </a:prstGeom>
        </p:spPr>
      </p:pic>
      <p:sp>
        <p:nvSpPr>
          <p:cNvPr id="3" name="Text 0"/>
          <p:cNvSpPr>
            <a:spLocks noGrp="1"/>
          </p:cNvSpPr>
          <p:nvPr>
            <p:ph type="title" idx="4294967295"/>
          </p:nvPr>
        </p:nvSpPr>
        <p:spPr>
          <a:xfrm>
            <a:off x="793790" y="3099792"/>
            <a:ext cx="5744647"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Addressing the Gaps: </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793790" y="414873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What's happening around the state (that I know of….)</a:t>
            </a:r>
            <a:endParaRPr lang="en-US" sz="1750" dirty="0"/>
          </a:p>
        </p:txBody>
      </p:sp>
      <p:sp>
        <p:nvSpPr>
          <p:cNvPr id="5" name="Text 2">
            <a:extLst>
              <a:ext uri="{C183D7F6-B498-43B3-948B-1728B52AA6E4}">
                <adec:decorative xmlns:adec="http://schemas.microsoft.com/office/drawing/2017/decorative" val="1"/>
              </a:ext>
            </a:extLst>
          </p:cNvPr>
          <p:cNvSpPr/>
          <p:nvPr/>
        </p:nvSpPr>
        <p:spPr>
          <a:xfrm>
            <a:off x="793790" y="4766786"/>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1902023"/>
            <a:ext cx="11382613"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Administration/ Supervision and Mentoring</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3064431"/>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Colleges open for collaboration on administration, supervision, and mentoring resources:</a:t>
            </a:r>
            <a:endParaRPr lang="en-US" sz="1750" dirty="0"/>
          </a:p>
        </p:txBody>
      </p:sp>
      <p:pic>
        <p:nvPicPr>
          <p:cNvPr id="4" name="Image 0" descr="tent icon"/>
          <p:cNvPicPr>
            <a:picLocks noChangeAspect="1"/>
          </p:cNvPicPr>
          <p:nvPr/>
        </p:nvPicPr>
        <p:blipFill>
          <a:blip r:embed="rId3"/>
          <a:stretch>
            <a:fillRect/>
          </a:stretch>
        </p:blipFill>
        <p:spPr>
          <a:xfrm>
            <a:off x="793790" y="3682484"/>
            <a:ext cx="566976" cy="566976"/>
          </a:xfrm>
          <a:prstGeom prst="rect">
            <a:avLst/>
          </a:prstGeom>
        </p:spPr>
      </p:pic>
      <p:sp>
        <p:nvSpPr>
          <p:cNvPr id="5" name="Text 2"/>
          <p:cNvSpPr/>
          <p:nvPr/>
        </p:nvSpPr>
        <p:spPr>
          <a:xfrm>
            <a:off x="793790" y="44762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Chabot College</a:t>
            </a:r>
            <a:endParaRPr lang="en-US" sz="2200" dirty="0"/>
          </a:p>
        </p:txBody>
      </p:sp>
      <p:sp>
        <p:nvSpPr>
          <p:cNvPr id="6" name="Text 3"/>
          <p:cNvSpPr/>
          <p:nvPr/>
        </p:nvSpPr>
        <p:spPr>
          <a:xfrm>
            <a:off x="793790" y="4966692"/>
            <a:ext cx="3005495"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Alice Hale</a:t>
            </a:r>
            <a:endParaRPr lang="en-US" sz="1750" dirty="0"/>
          </a:p>
        </p:txBody>
      </p:sp>
      <p:sp>
        <p:nvSpPr>
          <p:cNvPr id="7" name="Text 4"/>
          <p:cNvSpPr/>
          <p:nvPr/>
        </p:nvSpPr>
        <p:spPr>
          <a:xfrm>
            <a:off x="793790" y="5465683"/>
            <a:ext cx="3005495" cy="362903"/>
          </a:xfrm>
          <a:prstGeom prst="rect">
            <a:avLst/>
          </a:prstGeom>
          <a:noFill/>
          <a:ln/>
        </p:spPr>
        <p:txBody>
          <a:bodyPr wrap="none" lIns="0" tIns="0" rIns="0" bIns="0" rtlCol="0" anchor="t"/>
          <a:lstStyle/>
          <a:p>
            <a:pPr marL="0" indent="0" algn="l">
              <a:lnSpc>
                <a:spcPts val="2850"/>
              </a:lnSpc>
              <a:buNone/>
            </a:pP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ahale@Chabotcollege.edu</a:t>
            </a:r>
            <a:endParaRPr lang="en-US" sz="1750" dirty="0"/>
          </a:p>
        </p:txBody>
      </p:sp>
      <p:pic>
        <p:nvPicPr>
          <p:cNvPr id="8" name="Image 1" descr="car icon"/>
          <p:cNvPicPr>
            <a:picLocks noChangeAspect="1"/>
          </p:cNvPicPr>
          <p:nvPr/>
        </p:nvPicPr>
        <p:blipFill>
          <a:blip r:embed="rId5"/>
          <a:stretch>
            <a:fillRect/>
          </a:stretch>
        </p:blipFill>
        <p:spPr>
          <a:xfrm>
            <a:off x="4139446" y="3682484"/>
            <a:ext cx="566976" cy="566976"/>
          </a:xfrm>
          <a:prstGeom prst="rect">
            <a:avLst/>
          </a:prstGeom>
        </p:spPr>
      </p:pic>
      <p:sp>
        <p:nvSpPr>
          <p:cNvPr id="9" name="Text 5"/>
          <p:cNvSpPr/>
          <p:nvPr/>
        </p:nvSpPr>
        <p:spPr>
          <a:xfrm>
            <a:off x="4139446" y="44762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Shasta College</a:t>
            </a:r>
            <a:endParaRPr lang="en-US" sz="2200" dirty="0"/>
          </a:p>
        </p:txBody>
      </p:sp>
      <p:sp>
        <p:nvSpPr>
          <p:cNvPr id="10" name="Text 6"/>
          <p:cNvSpPr/>
          <p:nvPr/>
        </p:nvSpPr>
        <p:spPr>
          <a:xfrm>
            <a:off x="4139446" y="4966692"/>
            <a:ext cx="3005614"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Jeanne Veich</a:t>
            </a:r>
            <a:endParaRPr lang="en-US" sz="1750" dirty="0"/>
          </a:p>
        </p:txBody>
      </p:sp>
      <p:sp>
        <p:nvSpPr>
          <p:cNvPr id="11" name="Text 7"/>
          <p:cNvSpPr/>
          <p:nvPr/>
        </p:nvSpPr>
        <p:spPr>
          <a:xfrm>
            <a:off x="4139446" y="5465683"/>
            <a:ext cx="3005614" cy="362903"/>
          </a:xfrm>
          <a:prstGeom prst="rect">
            <a:avLst/>
          </a:prstGeom>
          <a:noFill/>
          <a:ln/>
        </p:spPr>
        <p:txBody>
          <a:bodyPr wrap="none" lIns="0" tIns="0" rIns="0" bIns="0" rtlCol="0" anchor="t"/>
          <a:lstStyle/>
          <a:p>
            <a:pPr marL="0" indent="0" algn="l">
              <a:lnSpc>
                <a:spcPts val="2850"/>
              </a:lnSpc>
              <a:buNone/>
            </a:pPr>
            <a:r>
              <a:rPr lang="en-US" sz="1750" u="sng" dirty="0">
                <a:solidFill>
                  <a:srgbClr val="FDC4C4"/>
                </a:solidFill>
                <a:latin typeface="Inter" pitchFamily="34" charset="0"/>
                <a:ea typeface="Inter" pitchFamily="34" charset="-122"/>
                <a:cs typeface="Inter" pitchFamily="34" charset="-120"/>
                <a:hlinkClick r:id="rId6">
                  <a:extLst>
                    <a:ext uri="{A12FA001-AC4F-418D-AE19-62706E023703}">
                      <ahyp:hlinkClr xmlns:ahyp="http://schemas.microsoft.com/office/drawing/2018/hyperlinkcolor" val="tx"/>
                    </a:ext>
                  </a:extLst>
                </a:hlinkClick>
              </a:rPr>
              <a:t>jveich@ShastaCollege.edu</a:t>
            </a:r>
            <a:endParaRPr lang="en-US" sz="1750" dirty="0"/>
          </a:p>
        </p:txBody>
      </p:sp>
      <p:pic>
        <p:nvPicPr>
          <p:cNvPr id="12" name="Image 2" descr="bow icon"/>
          <p:cNvPicPr>
            <a:picLocks noChangeAspect="1"/>
          </p:cNvPicPr>
          <p:nvPr/>
        </p:nvPicPr>
        <p:blipFill>
          <a:blip r:embed="rId7"/>
          <a:stretch>
            <a:fillRect/>
          </a:stretch>
        </p:blipFill>
        <p:spPr>
          <a:xfrm>
            <a:off x="7485221" y="3682484"/>
            <a:ext cx="566976" cy="566976"/>
          </a:xfrm>
          <a:prstGeom prst="rect">
            <a:avLst/>
          </a:prstGeom>
        </p:spPr>
      </p:pic>
      <p:sp>
        <p:nvSpPr>
          <p:cNvPr id="13" name="Text 8"/>
          <p:cNvSpPr/>
          <p:nvPr/>
        </p:nvSpPr>
        <p:spPr>
          <a:xfrm>
            <a:off x="7485221" y="44762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Cerro Coso</a:t>
            </a:r>
            <a:endParaRPr lang="en-US" sz="2200" dirty="0"/>
          </a:p>
        </p:txBody>
      </p:sp>
      <p:sp>
        <p:nvSpPr>
          <p:cNvPr id="14" name="Text 9"/>
          <p:cNvSpPr/>
          <p:nvPr/>
        </p:nvSpPr>
        <p:spPr>
          <a:xfrm>
            <a:off x="7485221" y="4966692"/>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Julia Faumuina</a:t>
            </a:r>
            <a:r>
              <a:rPr lang="en-US" sz="1750" u="sng" dirty="0">
                <a:solidFill>
                  <a:srgbClr val="FDC4C4"/>
                </a:solidFill>
                <a:latin typeface="Inter" pitchFamily="34" charset="0"/>
                <a:ea typeface="Inter" pitchFamily="34" charset="-122"/>
                <a:cs typeface="Inter" pitchFamily="34" charset="-120"/>
                <a:hlinkClick r:id="rId8">
                  <a:extLst>
                    <a:ext uri="{A12FA001-AC4F-418D-AE19-62706E023703}">
                      <ahyp:hlinkClr xmlns:ahyp="http://schemas.microsoft.com/office/drawing/2018/hyperlinkcolor" val="tx"/>
                    </a:ext>
                  </a:extLst>
                </a:hlinkClick>
              </a:rPr>
              <a:t>julia.faumuina@cerrocoso.edu</a:t>
            </a:r>
            <a:endParaRPr lang="en-US" sz="1750" dirty="0"/>
          </a:p>
        </p:txBody>
      </p:sp>
      <p:pic>
        <p:nvPicPr>
          <p:cNvPr id="15" name="Image 3" descr="building icon"/>
          <p:cNvPicPr>
            <a:picLocks noChangeAspect="1"/>
          </p:cNvPicPr>
          <p:nvPr/>
        </p:nvPicPr>
        <p:blipFill>
          <a:blip r:embed="rId9"/>
          <a:stretch>
            <a:fillRect/>
          </a:stretch>
        </p:blipFill>
        <p:spPr>
          <a:xfrm>
            <a:off x="10830997" y="3682484"/>
            <a:ext cx="566976" cy="566976"/>
          </a:xfrm>
          <a:prstGeom prst="rect">
            <a:avLst/>
          </a:prstGeom>
        </p:spPr>
      </p:pic>
      <p:sp>
        <p:nvSpPr>
          <p:cNvPr id="16" name="Text 10"/>
          <p:cNvSpPr/>
          <p:nvPr/>
        </p:nvSpPr>
        <p:spPr>
          <a:xfrm>
            <a:off x="10830997" y="44762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ELAC</a:t>
            </a:r>
            <a:endParaRPr lang="en-US" sz="2200" dirty="0"/>
          </a:p>
        </p:txBody>
      </p:sp>
      <p:sp>
        <p:nvSpPr>
          <p:cNvPr id="17" name="Text 11"/>
          <p:cNvSpPr/>
          <p:nvPr/>
        </p:nvSpPr>
        <p:spPr>
          <a:xfrm>
            <a:off x="10830997" y="4966692"/>
            <a:ext cx="3005614"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Ancelma Sanchez</a:t>
            </a:r>
            <a:endParaRPr lang="en-US" sz="1750" dirty="0"/>
          </a:p>
        </p:txBody>
      </p:sp>
      <p:sp>
        <p:nvSpPr>
          <p:cNvPr id="18" name="Text 12"/>
          <p:cNvSpPr/>
          <p:nvPr/>
        </p:nvSpPr>
        <p:spPr>
          <a:xfrm>
            <a:off x="10830997" y="5465683"/>
            <a:ext cx="3005614"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Ydania Garcia</a:t>
            </a:r>
            <a:endParaRPr lang="en-US" sz="1750" dirty="0"/>
          </a:p>
        </p:txBody>
      </p:sp>
      <p:sp>
        <p:nvSpPr>
          <p:cNvPr id="19" name="Text 13"/>
          <p:cNvSpPr/>
          <p:nvPr/>
        </p:nvSpPr>
        <p:spPr>
          <a:xfrm>
            <a:off x="10830997" y="5964674"/>
            <a:ext cx="3005614"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Elizabeth Blackwell</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teacher sitting with schoolage children"/>
          <p:cNvPicPr>
            <a:picLocks noChangeAspect="1"/>
          </p:cNvPicPr>
          <p:nvPr/>
        </p:nvPicPr>
        <p:blipFill>
          <a:blip r:embed="rId3"/>
          <a:stretch>
            <a:fillRect/>
          </a:stretch>
        </p:blipFill>
        <p:spPr>
          <a:xfrm>
            <a:off x="9144000" y="0"/>
            <a:ext cx="5486400" cy="8229600"/>
          </a:xfrm>
          <a:prstGeom prst="rect">
            <a:avLst/>
          </a:prstGeom>
        </p:spPr>
      </p:pic>
      <p:sp>
        <p:nvSpPr>
          <p:cNvPr id="3" name="Text 0"/>
          <p:cNvSpPr>
            <a:spLocks noGrp="1"/>
          </p:cNvSpPr>
          <p:nvPr>
            <p:ph type="title" idx="4294967295"/>
          </p:nvPr>
        </p:nvSpPr>
        <p:spPr>
          <a:xfrm>
            <a:off x="793790" y="3099792"/>
            <a:ext cx="5670590"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Special Needs</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793790" y="414873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Chabot College </a:t>
            </a:r>
            <a:endParaRPr lang="en-US" sz="1750" dirty="0"/>
          </a:p>
        </p:txBody>
      </p:sp>
      <p:sp>
        <p:nvSpPr>
          <p:cNvPr id="5" name="Text 2"/>
          <p:cNvSpPr/>
          <p:nvPr/>
        </p:nvSpPr>
        <p:spPr>
          <a:xfrm>
            <a:off x="793790" y="4766786"/>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 Alice Hale at </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ahale@Chabotcollege.edu</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teacher and children at a table"/>
          <p:cNvPicPr>
            <a:picLocks noChangeAspect="1"/>
          </p:cNvPicPr>
          <p:nvPr/>
        </p:nvPicPr>
        <p:blipFill>
          <a:blip r:embed="rId3"/>
          <a:stretch>
            <a:fillRect/>
          </a:stretch>
        </p:blipFill>
        <p:spPr>
          <a:xfrm>
            <a:off x="9144000" y="0"/>
            <a:ext cx="5486400" cy="8229600"/>
          </a:xfrm>
          <a:prstGeom prst="rect">
            <a:avLst/>
          </a:prstGeom>
        </p:spPr>
      </p:pic>
      <p:sp>
        <p:nvSpPr>
          <p:cNvPr id="3" name="Text 0"/>
          <p:cNvSpPr>
            <a:spLocks noGrp="1"/>
          </p:cNvSpPr>
          <p:nvPr>
            <p:ph type="title" idx="4294967295"/>
          </p:nvPr>
        </p:nvSpPr>
        <p:spPr>
          <a:xfrm>
            <a:off x="793790" y="3099792"/>
            <a:ext cx="5670590"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Practicum</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793790" y="414873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Shasta College</a:t>
            </a:r>
            <a:endParaRPr lang="en-US" sz="1750" dirty="0"/>
          </a:p>
        </p:txBody>
      </p:sp>
      <p:sp>
        <p:nvSpPr>
          <p:cNvPr id="5" name="Text 2"/>
          <p:cNvSpPr/>
          <p:nvPr/>
        </p:nvSpPr>
        <p:spPr>
          <a:xfrm>
            <a:off x="793790" y="4766786"/>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Jeanne Veich </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jveich@ShastaCollege.edu</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2015490"/>
            <a:ext cx="5670590"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Guidance</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3177897"/>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Colleges collaborating on guidance resources:</a:t>
            </a:r>
            <a:endParaRPr lang="en-US" sz="1750" dirty="0"/>
          </a:p>
        </p:txBody>
      </p:sp>
      <p:sp>
        <p:nvSpPr>
          <p:cNvPr id="4" name="Text 2"/>
          <p:cNvSpPr/>
          <p:nvPr/>
        </p:nvSpPr>
        <p:spPr>
          <a:xfrm>
            <a:off x="793790" y="402276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FD5FA"/>
                </a:solidFill>
                <a:latin typeface="Instrument Sans Medium" pitchFamily="34" charset="0"/>
                <a:ea typeface="Instrument Sans Medium" pitchFamily="34" charset="-122"/>
                <a:cs typeface="Instrument Sans Medium" pitchFamily="34" charset="-120"/>
              </a:rPr>
              <a:t>Palomar College</a:t>
            </a:r>
            <a:endParaRPr lang="en-US" sz="2200" dirty="0"/>
          </a:p>
        </p:txBody>
      </p:sp>
      <p:sp>
        <p:nvSpPr>
          <p:cNvPr id="5" name="Text 3"/>
          <p:cNvSpPr/>
          <p:nvPr/>
        </p:nvSpPr>
        <p:spPr>
          <a:xfrm>
            <a:off x="793790" y="4603909"/>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Ken Breeding – </a:t>
            </a:r>
            <a:r>
              <a:rPr lang="en-US" sz="1750" u="sng" dirty="0">
                <a:solidFill>
                  <a:srgbClr val="FDC4C4"/>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kbreeding@palomar.edu</a:t>
            </a:r>
            <a:endParaRPr lang="en-US" sz="1750" dirty="0"/>
          </a:p>
        </p:txBody>
      </p:sp>
      <p:sp>
        <p:nvSpPr>
          <p:cNvPr id="6" name="Text 4"/>
          <p:cNvSpPr/>
          <p:nvPr/>
        </p:nvSpPr>
        <p:spPr>
          <a:xfrm>
            <a:off x="793790" y="5409009"/>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Completed a first partial draft for the chapter on Communication</a:t>
            </a:r>
            <a:endParaRPr lang="en-US" sz="1750" dirty="0"/>
          </a:p>
        </p:txBody>
      </p:sp>
      <p:sp>
        <p:nvSpPr>
          <p:cNvPr id="7" name="Text 5"/>
          <p:cNvSpPr/>
          <p:nvPr/>
        </p:nvSpPr>
        <p:spPr>
          <a:xfrm>
            <a:off x="5332928" y="3875246"/>
            <a:ext cx="3979545"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Amanda Hill – </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ahill2@palomar.edu</a:t>
            </a:r>
            <a:endParaRPr lang="en-US" sz="1750" dirty="0"/>
          </a:p>
        </p:txBody>
      </p:sp>
      <p:sp>
        <p:nvSpPr>
          <p:cNvPr id="8" name="Text 6"/>
          <p:cNvSpPr/>
          <p:nvPr/>
        </p:nvSpPr>
        <p:spPr>
          <a:xfrm>
            <a:off x="9873496" y="4000024"/>
            <a:ext cx="3978116"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Lorraine Hass</a:t>
            </a:r>
            <a:endParaRPr lang="en-US" sz="1750" dirty="0"/>
          </a:p>
        </p:txBody>
      </p:sp>
      <p:sp>
        <p:nvSpPr>
          <p:cNvPr id="9" name="Text 7"/>
          <p:cNvSpPr/>
          <p:nvPr/>
        </p:nvSpPr>
        <p:spPr>
          <a:xfrm>
            <a:off x="9873496" y="4566999"/>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See above links: First 9 chapters completed</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793790" y="3913584"/>
            <a:ext cx="11164372"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Child Growth and Development Resources</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Image 0" descr="child looking down"/>
          <p:cNvPicPr>
            <a:picLocks noChangeAspect="1"/>
          </p:cNvPicPr>
          <p:nvPr/>
        </p:nvPicPr>
        <p:blipFill>
          <a:blip r:embed="rId3"/>
          <a:stretch>
            <a:fillRect/>
          </a:stretch>
        </p:blipFill>
        <p:spPr>
          <a:xfrm>
            <a:off x="0" y="0"/>
            <a:ext cx="14630400" cy="2835235"/>
          </a:xfrm>
          <a:prstGeom prst="rect">
            <a:avLst/>
          </a:prstGeom>
        </p:spPr>
      </p:pic>
      <p:sp>
        <p:nvSpPr>
          <p:cNvPr id="4" name="Shape 1">
            <a:extLst>
              <a:ext uri="{C183D7F6-B498-43B3-948B-1728B52AA6E4}">
                <adec:decorative xmlns:adec="http://schemas.microsoft.com/office/drawing/2017/decorative" val="1"/>
              </a:ext>
            </a:extLst>
          </p:cNvPr>
          <p:cNvSpPr/>
          <p:nvPr/>
        </p:nvSpPr>
        <p:spPr>
          <a:xfrm>
            <a:off x="793790" y="5217676"/>
            <a:ext cx="510302" cy="510302"/>
          </a:xfrm>
          <a:prstGeom prst="roundRect">
            <a:avLst>
              <a:gd name="adj" fmla="val 6667"/>
            </a:avLst>
          </a:prstGeom>
          <a:solidFill>
            <a:srgbClr val="434348"/>
          </a:solidFill>
          <a:ln/>
        </p:spPr>
        <p:txBody>
          <a:bodyPr/>
          <a:lstStyle/>
          <a:p>
            <a:endParaRPr lang="en-US"/>
          </a:p>
        </p:txBody>
      </p:sp>
      <p:sp>
        <p:nvSpPr>
          <p:cNvPr id="5" name="Text 2"/>
          <p:cNvSpPr/>
          <p:nvPr/>
        </p:nvSpPr>
        <p:spPr>
          <a:xfrm>
            <a:off x="878860" y="5260181"/>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C7CDD6"/>
                </a:solidFill>
                <a:latin typeface="Instrument Sans Medium" pitchFamily="34" charset="0"/>
                <a:ea typeface="Instrument Sans Medium" pitchFamily="34" charset="-122"/>
                <a:cs typeface="Instrument Sans Medium" pitchFamily="34" charset="-120"/>
              </a:rPr>
              <a:t>1</a:t>
            </a:r>
            <a:endParaRPr lang="en-US" sz="2650" dirty="0"/>
          </a:p>
        </p:txBody>
      </p:sp>
      <p:sp>
        <p:nvSpPr>
          <p:cNvPr id="6" name="Text 3"/>
          <p:cNvSpPr/>
          <p:nvPr/>
        </p:nvSpPr>
        <p:spPr>
          <a:xfrm>
            <a:off x="1530906" y="5217676"/>
            <a:ext cx="2835235" cy="354330"/>
          </a:xfrm>
          <a:prstGeom prst="rect">
            <a:avLst/>
          </a:prstGeom>
          <a:noFill/>
          <a:ln/>
        </p:spPr>
        <p:txBody>
          <a:bodyPr wrap="none" lIns="0" tIns="0" rIns="0" bIns="0" rtlCol="0" anchor="t"/>
          <a:lstStyle/>
          <a:p>
            <a:pPr marL="0" indent="0" algn="l">
              <a:lnSpc>
                <a:spcPts val="2750"/>
              </a:lnSpc>
              <a:buNone/>
            </a:pPr>
            <a:r>
              <a:rPr lang="en-US" sz="2200" u="sng" dirty="0">
                <a:solidFill>
                  <a:srgbClr val="FDC4C4"/>
                </a:solidFill>
                <a:latin typeface="Instrument Sans Medium" pitchFamily="34" charset="0"/>
                <a:ea typeface="Instrument Sans Medium" pitchFamily="34" charset="-122"/>
                <a:cs typeface="Instrument Sans Medium" pitchFamily="34" charset="-120"/>
                <a:hlinkClick r:id="rId4">
                  <a:extLst>
                    <a:ext uri="{A12FA001-AC4F-418D-AE19-62706E023703}">
                      <ahyp:hlinkClr xmlns:ahyp="http://schemas.microsoft.com/office/drawing/2018/hyperlinkcolor" val="tx"/>
                    </a:ext>
                  </a:extLst>
                </a:hlinkClick>
              </a:rPr>
              <a:t>The Whole Child</a:t>
            </a:r>
            <a:endParaRPr lang="en-US" sz="2200" dirty="0"/>
          </a:p>
        </p:txBody>
      </p:sp>
      <p:sp>
        <p:nvSpPr>
          <p:cNvPr id="7" name="Text 4"/>
          <p:cNvSpPr/>
          <p:nvPr/>
        </p:nvSpPr>
        <p:spPr>
          <a:xfrm>
            <a:off x="1530906" y="5708094"/>
            <a:ext cx="3459242"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Lecture slides and transcripts by Buckley and Budzyna available on OER Commons.</a:t>
            </a:r>
            <a:endParaRPr lang="en-US" sz="1750" dirty="0"/>
          </a:p>
        </p:txBody>
      </p:sp>
      <p:sp>
        <p:nvSpPr>
          <p:cNvPr id="8" name="Shape 5">
            <a:extLst>
              <a:ext uri="{C183D7F6-B498-43B3-948B-1728B52AA6E4}">
                <adec:decorative xmlns:adec="http://schemas.microsoft.com/office/drawing/2017/decorative" val="1"/>
              </a:ext>
            </a:extLst>
          </p:cNvPr>
          <p:cNvSpPr/>
          <p:nvPr/>
        </p:nvSpPr>
        <p:spPr>
          <a:xfrm>
            <a:off x="5216962" y="5217676"/>
            <a:ext cx="510302" cy="510302"/>
          </a:xfrm>
          <a:prstGeom prst="roundRect">
            <a:avLst>
              <a:gd name="adj" fmla="val 6667"/>
            </a:avLst>
          </a:prstGeom>
          <a:solidFill>
            <a:srgbClr val="434348"/>
          </a:solidFill>
          <a:ln/>
        </p:spPr>
        <p:txBody>
          <a:bodyPr/>
          <a:lstStyle/>
          <a:p>
            <a:endParaRPr lang="en-US"/>
          </a:p>
        </p:txBody>
      </p:sp>
      <p:sp>
        <p:nvSpPr>
          <p:cNvPr id="9" name="Text 6"/>
          <p:cNvSpPr/>
          <p:nvPr/>
        </p:nvSpPr>
        <p:spPr>
          <a:xfrm>
            <a:off x="5302032" y="5260181"/>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C7CDD6"/>
                </a:solidFill>
                <a:latin typeface="Instrument Sans Medium" pitchFamily="34" charset="0"/>
                <a:ea typeface="Instrument Sans Medium" pitchFamily="34" charset="-122"/>
                <a:cs typeface="Instrument Sans Medium" pitchFamily="34" charset="-120"/>
              </a:rPr>
              <a:t>2</a:t>
            </a:r>
            <a:endParaRPr lang="en-US" sz="2650" dirty="0"/>
          </a:p>
        </p:txBody>
      </p:sp>
      <p:sp>
        <p:nvSpPr>
          <p:cNvPr id="10" name="Text 7"/>
          <p:cNvSpPr/>
          <p:nvPr/>
        </p:nvSpPr>
        <p:spPr>
          <a:xfrm>
            <a:off x="5954078" y="5217676"/>
            <a:ext cx="3459242" cy="708660"/>
          </a:xfrm>
          <a:prstGeom prst="rect">
            <a:avLst/>
          </a:prstGeom>
          <a:noFill/>
          <a:ln/>
        </p:spPr>
        <p:txBody>
          <a:bodyPr wrap="square" lIns="0" tIns="0" rIns="0" bIns="0" rtlCol="0" anchor="t"/>
          <a:lstStyle/>
          <a:p>
            <a:pPr marL="0" indent="0" algn="l">
              <a:lnSpc>
                <a:spcPts val="2750"/>
              </a:lnSpc>
              <a:buNone/>
            </a:pPr>
            <a:r>
              <a:rPr lang="en-US" sz="2200" u="sng" dirty="0">
                <a:solidFill>
                  <a:srgbClr val="FDC4C4"/>
                </a:solidFill>
                <a:latin typeface="Instrument Sans Medium" pitchFamily="34" charset="0"/>
                <a:ea typeface="Instrument Sans Medium" pitchFamily="34" charset="-122"/>
                <a:cs typeface="Instrument Sans Medium" pitchFamily="34" charset="-120"/>
                <a:hlinkClick r:id="rId5">
                  <a:extLst>
                    <a:ext uri="{A12FA001-AC4F-418D-AE19-62706E023703}">
                      <ahyp:hlinkClr xmlns:ahyp="http://schemas.microsoft.com/office/drawing/2018/hyperlinkcolor" val="tx"/>
                    </a:ext>
                  </a:extLst>
                </a:hlinkClick>
              </a:rPr>
              <a:t>Infant and Child Development</a:t>
            </a:r>
            <a:endParaRPr lang="en-US" sz="2200" dirty="0"/>
          </a:p>
        </p:txBody>
      </p:sp>
      <p:sp>
        <p:nvSpPr>
          <p:cNvPr id="11" name="Text 8"/>
          <p:cNvSpPr/>
          <p:nvPr/>
        </p:nvSpPr>
        <p:spPr>
          <a:xfrm>
            <a:off x="5954078" y="6062424"/>
            <a:ext cx="3459242"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Comprehensive textbook by Drs. Parnes and Pagano with embedded H5P activities.</a:t>
            </a:r>
            <a:endParaRPr lang="en-US" sz="1750" dirty="0"/>
          </a:p>
        </p:txBody>
      </p:sp>
      <p:sp>
        <p:nvSpPr>
          <p:cNvPr id="12" name="Shape 9">
            <a:extLst>
              <a:ext uri="{C183D7F6-B498-43B3-948B-1728B52AA6E4}">
                <adec:decorative xmlns:adec="http://schemas.microsoft.com/office/drawing/2017/decorative" val="1"/>
              </a:ext>
            </a:extLst>
          </p:cNvPr>
          <p:cNvSpPr/>
          <p:nvPr/>
        </p:nvSpPr>
        <p:spPr>
          <a:xfrm>
            <a:off x="9640133" y="5217676"/>
            <a:ext cx="510302" cy="510302"/>
          </a:xfrm>
          <a:prstGeom prst="roundRect">
            <a:avLst>
              <a:gd name="adj" fmla="val 6667"/>
            </a:avLst>
          </a:prstGeom>
          <a:solidFill>
            <a:srgbClr val="434348"/>
          </a:solidFill>
          <a:ln/>
        </p:spPr>
        <p:txBody>
          <a:bodyPr/>
          <a:lstStyle/>
          <a:p>
            <a:endParaRPr lang="en-US"/>
          </a:p>
        </p:txBody>
      </p:sp>
      <p:sp>
        <p:nvSpPr>
          <p:cNvPr id="13" name="Text 10"/>
          <p:cNvSpPr/>
          <p:nvPr/>
        </p:nvSpPr>
        <p:spPr>
          <a:xfrm>
            <a:off x="9725204" y="5260181"/>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C7CDD6"/>
                </a:solidFill>
                <a:latin typeface="Instrument Sans Medium" pitchFamily="34" charset="0"/>
                <a:ea typeface="Instrument Sans Medium" pitchFamily="34" charset="-122"/>
                <a:cs typeface="Instrument Sans Medium" pitchFamily="34" charset="-120"/>
              </a:rPr>
              <a:t>3</a:t>
            </a:r>
            <a:endParaRPr lang="en-US" sz="2650" dirty="0"/>
          </a:p>
        </p:txBody>
      </p:sp>
      <p:sp>
        <p:nvSpPr>
          <p:cNvPr id="14" name="Text 11"/>
          <p:cNvSpPr/>
          <p:nvPr/>
        </p:nvSpPr>
        <p:spPr>
          <a:xfrm>
            <a:off x="10377249" y="5217676"/>
            <a:ext cx="2835235" cy="354330"/>
          </a:xfrm>
          <a:prstGeom prst="rect">
            <a:avLst/>
          </a:prstGeom>
          <a:noFill/>
          <a:ln/>
        </p:spPr>
        <p:txBody>
          <a:bodyPr wrap="none" lIns="0" tIns="0" rIns="0" bIns="0" rtlCol="0" anchor="t"/>
          <a:lstStyle/>
          <a:p>
            <a:pPr marL="0" indent="0" algn="l">
              <a:lnSpc>
                <a:spcPts val="2750"/>
              </a:lnSpc>
              <a:buNone/>
            </a:pPr>
            <a:r>
              <a:rPr lang="en-US" sz="2200" u="sng" dirty="0">
                <a:solidFill>
                  <a:srgbClr val="FDC4C4"/>
                </a:solidFill>
                <a:latin typeface="Instrument Sans Medium" pitchFamily="34" charset="0"/>
                <a:ea typeface="Instrument Sans Medium" pitchFamily="34" charset="-122"/>
                <a:cs typeface="Instrument Sans Medium" pitchFamily="34" charset="-120"/>
                <a:hlinkClick r:id="rId6">
                  <a:extLst>
                    <a:ext uri="{A12FA001-AC4F-418D-AE19-62706E023703}">
                      <ahyp:hlinkClr xmlns:ahyp="http://schemas.microsoft.com/office/drawing/2018/hyperlinkcolor" val="tx"/>
                    </a:ext>
                  </a:extLst>
                </a:hlinkClick>
              </a:rPr>
              <a:t>Canvas Course</a:t>
            </a:r>
            <a:endParaRPr lang="en-US" sz="2200" dirty="0"/>
          </a:p>
        </p:txBody>
      </p:sp>
      <p:sp>
        <p:nvSpPr>
          <p:cNvPr id="15" name="Text 12"/>
          <p:cNvSpPr/>
          <p:nvPr/>
        </p:nvSpPr>
        <p:spPr>
          <a:xfrm>
            <a:off x="10377249" y="5708094"/>
            <a:ext cx="3459242"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POCR ZTC Child Growth and Development by Dr. Susie Valdez.</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2203966"/>
            <a:ext cx="9060894"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Working with Parents and Families</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a:extLst>
              <a:ext uri="{C183D7F6-B498-43B3-948B-1728B52AA6E4}">
                <adec:decorative xmlns:adec="http://schemas.microsoft.com/office/drawing/2017/decorative" val="1"/>
              </a:ext>
            </a:extLst>
          </p:cNvPr>
          <p:cNvSpPr/>
          <p:nvPr/>
        </p:nvSpPr>
        <p:spPr>
          <a:xfrm>
            <a:off x="793790" y="3366373"/>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3984427"/>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Palomar</a:t>
            </a:r>
            <a:endParaRPr lang="en-US" sz="1750" dirty="0"/>
          </a:p>
        </p:txBody>
      </p:sp>
      <p:sp>
        <p:nvSpPr>
          <p:cNvPr id="5" name="Text 3"/>
          <p:cNvSpPr/>
          <p:nvPr/>
        </p:nvSpPr>
        <p:spPr>
          <a:xfrm>
            <a:off x="793790" y="460248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Heather Elliot Pham - </a:t>
            </a:r>
            <a:r>
              <a:rPr lang="en-US" sz="1750" u="sng" dirty="0">
                <a:solidFill>
                  <a:srgbClr val="FDC4C4"/>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helliottpham@palomar.edu</a:t>
            </a:r>
            <a:r>
              <a:rPr lang="en-US" sz="1750" dirty="0">
                <a:solidFill>
                  <a:srgbClr val="C7CDD6"/>
                </a:solidFill>
                <a:latin typeface="Inter" pitchFamily="34" charset="0"/>
                <a:ea typeface="Inter" pitchFamily="34" charset="-122"/>
                <a:cs typeface="Inter" pitchFamily="34" charset="-120"/>
              </a:rPr>
              <a:t> </a:t>
            </a:r>
            <a:endParaRPr lang="en-US" sz="1750" dirty="0"/>
          </a:p>
        </p:txBody>
      </p:sp>
      <p:sp>
        <p:nvSpPr>
          <p:cNvPr id="6" name="Text 4"/>
          <p:cNvSpPr/>
          <p:nvPr/>
        </p:nvSpPr>
        <p:spPr>
          <a:xfrm>
            <a:off x="793790" y="5044678"/>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Gina Wilson – </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gwilson2@palomar.edu</a:t>
            </a:r>
            <a:endParaRPr lang="en-US" sz="1750" dirty="0"/>
          </a:p>
        </p:txBody>
      </p:sp>
      <p:sp>
        <p:nvSpPr>
          <p:cNvPr id="7" name="Text 5">
            <a:extLst>
              <a:ext uri="{C183D7F6-B498-43B3-948B-1728B52AA6E4}">
                <adec:decorative xmlns:adec="http://schemas.microsoft.com/office/drawing/2017/decorative" val="1"/>
              </a:ext>
            </a:extLst>
          </p:cNvPr>
          <p:cNvSpPr/>
          <p:nvPr/>
        </p:nvSpPr>
        <p:spPr>
          <a:xfrm>
            <a:off x="793790" y="5662732"/>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child sitting at a table"/>
          <p:cNvPicPr>
            <a:picLocks noChangeAspect="1"/>
          </p:cNvPicPr>
          <p:nvPr/>
        </p:nvPicPr>
        <p:blipFill>
          <a:blip r:embed="rId3"/>
          <a:stretch>
            <a:fillRect/>
          </a:stretch>
        </p:blipFill>
        <p:spPr>
          <a:xfrm>
            <a:off x="9144000" y="0"/>
            <a:ext cx="5486400" cy="8229600"/>
          </a:xfrm>
          <a:prstGeom prst="rect">
            <a:avLst/>
          </a:prstGeom>
        </p:spPr>
      </p:pic>
      <p:sp>
        <p:nvSpPr>
          <p:cNvPr id="3" name="Text 0"/>
          <p:cNvSpPr>
            <a:spLocks noGrp="1"/>
          </p:cNvSpPr>
          <p:nvPr>
            <p:ph type="title" idx="4294967295"/>
          </p:nvPr>
        </p:nvSpPr>
        <p:spPr>
          <a:xfrm>
            <a:off x="793790" y="2489002"/>
            <a:ext cx="6694884"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School Age Development</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C183D7F6-B498-43B3-948B-1728B52AA6E4}">
                <adec:decorative xmlns:adec="http://schemas.microsoft.com/office/drawing/2017/decorative" val="1"/>
              </a:ext>
            </a:extLst>
          </p:cNvPr>
          <p:cNvSpPr/>
          <p:nvPr/>
        </p:nvSpPr>
        <p:spPr>
          <a:xfrm>
            <a:off x="793790" y="3537942"/>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2"/>
          <p:cNvSpPr/>
          <p:nvPr/>
        </p:nvSpPr>
        <p:spPr>
          <a:xfrm>
            <a:off x="793790" y="424100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FD5FA"/>
                </a:solidFill>
                <a:latin typeface="Instrument Sans Medium" pitchFamily="34" charset="0"/>
                <a:ea typeface="Instrument Sans Medium" pitchFamily="34" charset="-122"/>
                <a:cs typeface="Instrument Sans Medium" pitchFamily="34" charset="-120"/>
              </a:rPr>
              <a:t>Palomar College</a:t>
            </a:r>
            <a:endParaRPr lang="en-US" sz="2200" dirty="0"/>
          </a:p>
        </p:txBody>
      </p:sp>
      <p:sp>
        <p:nvSpPr>
          <p:cNvPr id="6" name="Text 3"/>
          <p:cNvSpPr/>
          <p:nvPr/>
        </p:nvSpPr>
        <p:spPr>
          <a:xfrm>
            <a:off x="793790" y="493549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Kerry Diaz - </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kdiaz@palomar.edu</a:t>
            </a:r>
            <a:endParaRPr lang="en-US" sz="1750" dirty="0"/>
          </a:p>
        </p:txBody>
      </p:sp>
      <p:sp>
        <p:nvSpPr>
          <p:cNvPr id="7" name="Text 4"/>
          <p:cNvSpPr/>
          <p:nvPr/>
        </p:nvSpPr>
        <p:spPr>
          <a:xfrm>
            <a:off x="793790" y="5377696"/>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Tanessa Sanchez – </a:t>
            </a:r>
            <a:r>
              <a:rPr lang="en-US" sz="1750" u="sng" dirty="0">
                <a:solidFill>
                  <a:srgbClr val="FDC4C4"/>
                </a:solidFill>
                <a:latin typeface="Inter" pitchFamily="34" charset="0"/>
                <a:ea typeface="Inter" pitchFamily="34" charset="-122"/>
                <a:cs typeface="Inter" pitchFamily="34" charset="-120"/>
                <a:hlinkClick r:id="rId5">
                  <a:extLst>
                    <a:ext uri="{A12FA001-AC4F-418D-AE19-62706E023703}">
                      <ahyp:hlinkClr xmlns:ahyp="http://schemas.microsoft.com/office/drawing/2018/hyperlinkcolor" val="tx"/>
                    </a:ext>
                  </a:extLst>
                </a:hlinkClick>
              </a:rPr>
              <a:t>tsanchez@palomar.edu</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children  sitting at desks"/>
          <p:cNvPicPr>
            <a:picLocks noChangeAspect="1"/>
          </p:cNvPicPr>
          <p:nvPr/>
        </p:nvPicPr>
        <p:blipFill>
          <a:blip r:embed="rId3"/>
          <a:stretch>
            <a:fillRect/>
          </a:stretch>
        </p:blipFill>
        <p:spPr>
          <a:xfrm>
            <a:off x="0" y="0"/>
            <a:ext cx="5486400" cy="8229600"/>
          </a:xfrm>
          <a:prstGeom prst="rect">
            <a:avLst/>
          </a:prstGeom>
        </p:spPr>
      </p:pic>
      <p:sp>
        <p:nvSpPr>
          <p:cNvPr id="3" name="Text 0"/>
          <p:cNvSpPr>
            <a:spLocks noGrp="1"/>
          </p:cNvSpPr>
          <p:nvPr>
            <p:ph type="title" idx="4294967295"/>
          </p:nvPr>
        </p:nvSpPr>
        <p:spPr>
          <a:xfrm>
            <a:off x="6280190" y="2878693"/>
            <a:ext cx="6081951"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School Age Curriculum</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6280190" y="3927634"/>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Palomar</a:t>
            </a:r>
            <a:endParaRPr lang="en-US" sz="1750" dirty="0"/>
          </a:p>
        </p:txBody>
      </p:sp>
      <p:sp>
        <p:nvSpPr>
          <p:cNvPr id="5" name="Text 2"/>
          <p:cNvSpPr/>
          <p:nvPr/>
        </p:nvSpPr>
        <p:spPr>
          <a:xfrm>
            <a:off x="6280190" y="454568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Kerry Diaz - </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kdiaz@palomar.edu</a:t>
            </a:r>
            <a:endParaRPr lang="en-US" sz="1750" dirty="0"/>
          </a:p>
        </p:txBody>
      </p:sp>
      <p:sp>
        <p:nvSpPr>
          <p:cNvPr id="6" name="Text 3"/>
          <p:cNvSpPr/>
          <p:nvPr/>
        </p:nvSpPr>
        <p:spPr>
          <a:xfrm>
            <a:off x="6280190" y="498788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C7CDD6"/>
                </a:solidFill>
                <a:latin typeface="Inter" pitchFamily="34" charset="0"/>
                <a:ea typeface="Inter" pitchFamily="34" charset="-122"/>
                <a:cs typeface="Inter" pitchFamily="34" charset="-120"/>
              </a:rPr>
              <a:t>Tanessa Sanchez – </a:t>
            </a:r>
            <a:r>
              <a:rPr lang="en-US" sz="1750" u="sng" dirty="0">
                <a:solidFill>
                  <a:srgbClr val="FDC4C4"/>
                </a:solidFill>
                <a:latin typeface="Inter" pitchFamily="34" charset="0"/>
                <a:ea typeface="Inter" pitchFamily="34" charset="-122"/>
                <a:cs typeface="Inter" pitchFamily="34" charset="-120"/>
                <a:hlinkClick r:id="rId5">
                  <a:extLst>
                    <a:ext uri="{A12FA001-AC4F-418D-AE19-62706E023703}">
                      <ahyp:hlinkClr xmlns:ahyp="http://schemas.microsoft.com/office/drawing/2018/hyperlinkcolor" val="tx"/>
                    </a:ext>
                  </a:extLst>
                </a:hlinkClick>
              </a:rPr>
              <a:t>tsanchez@palomar.edu</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color blocks"/>
          <p:cNvPicPr>
            <a:picLocks noChangeAspect="1"/>
          </p:cNvPicPr>
          <p:nvPr/>
        </p:nvPicPr>
        <p:blipFill>
          <a:blip r:embed="rId3"/>
          <a:stretch>
            <a:fillRect/>
          </a:stretch>
        </p:blipFill>
        <p:spPr>
          <a:xfrm>
            <a:off x="0" y="0"/>
            <a:ext cx="14630400" cy="8229600"/>
          </a:xfrm>
          <a:prstGeom prst="rect">
            <a:avLst/>
          </a:prstGeom>
        </p:spPr>
      </p:pic>
      <p:sp>
        <p:nvSpPr>
          <p:cNvPr id="4" name="Text 1"/>
          <p:cNvSpPr>
            <a:spLocks noGrp="1"/>
          </p:cNvSpPr>
          <p:nvPr>
            <p:ph type="title" idx="4294967295"/>
          </p:nvPr>
        </p:nvSpPr>
        <p:spPr>
          <a:xfrm>
            <a:off x="793790" y="3099792"/>
            <a:ext cx="5670590"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Child Abuse</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2"/>
          <p:cNvSpPr/>
          <p:nvPr/>
        </p:nvSpPr>
        <p:spPr>
          <a:xfrm>
            <a:off x="793790" y="4148733"/>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Palo Verde</a:t>
            </a:r>
            <a:endParaRPr lang="en-US" sz="1750" dirty="0"/>
          </a:p>
        </p:txBody>
      </p:sp>
      <p:sp>
        <p:nvSpPr>
          <p:cNvPr id="6" name="Text 3"/>
          <p:cNvSpPr/>
          <p:nvPr/>
        </p:nvSpPr>
        <p:spPr>
          <a:xfrm>
            <a:off x="793790" y="4766786"/>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Dana Rethwisch&lt;</a:t>
            </a:r>
            <a:r>
              <a:rPr lang="en-US" sz="1750" u="sng" dirty="0">
                <a:solidFill>
                  <a:srgbClr val="FDC4C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dana.rethwisch@paloverde.edu</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child washing hand"/>
          <p:cNvPicPr>
            <a:picLocks noChangeAspect="1"/>
          </p:cNvPicPr>
          <p:nvPr/>
        </p:nvPicPr>
        <p:blipFill>
          <a:blip r:embed="rId3"/>
          <a:stretch>
            <a:fillRect/>
          </a:stretch>
        </p:blipFill>
        <p:spPr>
          <a:xfrm>
            <a:off x="0" y="0"/>
            <a:ext cx="5486400" cy="8229600"/>
          </a:xfrm>
          <a:prstGeom prst="rect">
            <a:avLst/>
          </a:prstGeom>
        </p:spPr>
      </p:pic>
      <p:sp>
        <p:nvSpPr>
          <p:cNvPr id="3" name="Text 0"/>
          <p:cNvSpPr>
            <a:spLocks noGrp="1"/>
          </p:cNvSpPr>
          <p:nvPr>
            <p:ph type="title" idx="4294967295"/>
          </p:nvPr>
        </p:nvSpPr>
        <p:spPr>
          <a:xfrm>
            <a:off x="6280190" y="2264926"/>
            <a:ext cx="7266384"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Health, Safety and Nutrition</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hape 1">
            <a:extLst>
              <a:ext uri="{C183D7F6-B498-43B3-948B-1728B52AA6E4}">
                <adec:decorative xmlns:adec="http://schemas.microsoft.com/office/drawing/2017/decorative" val="1"/>
              </a:ext>
            </a:extLst>
          </p:cNvPr>
          <p:cNvSpPr/>
          <p:nvPr/>
        </p:nvSpPr>
        <p:spPr>
          <a:xfrm>
            <a:off x="6280190" y="3313867"/>
            <a:ext cx="7556421" cy="2650688"/>
          </a:xfrm>
          <a:prstGeom prst="roundRect">
            <a:avLst>
              <a:gd name="adj" fmla="val 1284"/>
            </a:avLst>
          </a:prstGeom>
          <a:solidFill>
            <a:srgbClr val="434348"/>
          </a:solidFill>
          <a:ln/>
        </p:spPr>
        <p:txBody>
          <a:bodyPr/>
          <a:lstStyle/>
          <a:p>
            <a:endParaRPr lang="en-US"/>
          </a:p>
        </p:txBody>
      </p:sp>
      <p:sp>
        <p:nvSpPr>
          <p:cNvPr id="5" name="Text 2"/>
          <p:cNvSpPr/>
          <p:nvPr/>
        </p:nvSpPr>
        <p:spPr>
          <a:xfrm>
            <a:off x="6507004" y="3540681"/>
            <a:ext cx="7102793" cy="708660"/>
          </a:xfrm>
          <a:prstGeom prst="rect">
            <a:avLst/>
          </a:prstGeom>
          <a:noFill/>
          <a:ln/>
        </p:spPr>
        <p:txBody>
          <a:bodyPr wrap="square" lIns="0" tIns="0" rIns="0" bIns="0" rtlCol="0" anchor="t"/>
          <a:lstStyle/>
          <a:p>
            <a:pPr marL="0" indent="0" algn="l">
              <a:lnSpc>
                <a:spcPts val="2750"/>
              </a:lnSpc>
              <a:buNone/>
            </a:pPr>
            <a:r>
              <a:rPr lang="en-US" sz="2200" u="sng" dirty="0">
                <a:solidFill>
                  <a:srgbClr val="FDC4C4"/>
                </a:solidFill>
                <a:latin typeface="Instrument Sans Medium" pitchFamily="34" charset="0"/>
                <a:ea typeface="Instrument Sans Medium" pitchFamily="34" charset="-122"/>
                <a:cs typeface="Instrument Sans Medium" pitchFamily="34" charset="-120"/>
                <a:hlinkClick r:id="rId4">
                  <a:extLst>
                    <a:ext uri="{A12FA001-AC4F-418D-AE19-62706E023703}">
                      <ahyp:hlinkClr xmlns:ahyp="http://schemas.microsoft.com/office/drawing/2018/hyperlinkcolor" val="tx"/>
                    </a:ext>
                  </a:extLst>
                </a:hlinkClick>
              </a:rPr>
              <a:t>Safety, Health and Nutrition in Early Childhood Education</a:t>
            </a:r>
            <a:endParaRPr lang="en-US" sz="2200" dirty="0"/>
          </a:p>
        </p:txBody>
      </p:sp>
      <p:sp>
        <p:nvSpPr>
          <p:cNvPr id="6" name="Text 3"/>
          <p:cNvSpPr/>
          <p:nvPr/>
        </p:nvSpPr>
        <p:spPr>
          <a:xfrm>
            <a:off x="6507004" y="4385429"/>
            <a:ext cx="7102793"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Jennifer Paris. Updated H5p</a:t>
            </a:r>
            <a:endParaRPr lang="en-US" sz="1750" dirty="0"/>
          </a:p>
        </p:txBody>
      </p:sp>
      <p:sp>
        <p:nvSpPr>
          <p:cNvPr id="7" name="Text 4"/>
          <p:cNvSpPr/>
          <p:nvPr/>
        </p:nvSpPr>
        <p:spPr>
          <a:xfrm>
            <a:off x="6507004" y="488442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Interactive Content</a:t>
            </a:r>
            <a:endParaRPr lang="en-US" sz="2200" dirty="0"/>
          </a:p>
        </p:txBody>
      </p:sp>
      <p:sp>
        <p:nvSpPr>
          <p:cNvPr id="8" name="Text 5"/>
          <p:cNvSpPr/>
          <p:nvPr/>
        </p:nvSpPr>
        <p:spPr>
          <a:xfrm>
            <a:off x="6507004" y="5374838"/>
            <a:ext cx="7102793" cy="362903"/>
          </a:xfrm>
          <a:prstGeom prst="rect">
            <a:avLst/>
          </a:prstGeom>
          <a:noFill/>
          <a:ln/>
        </p:spPr>
        <p:txBody>
          <a:bodyPr wrap="non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Includes 32 H5P activities across 115,732 words of content.</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410170" y="415647"/>
            <a:ext cx="3106817" cy="366236"/>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Principles and Practice</a:t>
            </a:r>
            <a:endParaRPr kumimoji="0" lang="en-US" sz="23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410170" y="1074777"/>
            <a:ext cx="1992868" cy="183118"/>
          </a:xfrm>
          <a:prstGeom prst="rect">
            <a:avLst/>
          </a:prstGeom>
          <a:noFill/>
          <a:ln/>
        </p:spPr>
        <p:txBody>
          <a:bodyPr wrap="none" lIns="0" tIns="0" rIns="0" bIns="0" rtlCol="0" anchor="t"/>
          <a:lstStyle/>
          <a:p>
            <a:pPr marL="0" indent="0" algn="l">
              <a:lnSpc>
                <a:spcPts val="1400"/>
              </a:lnSpc>
              <a:buNone/>
            </a:pPr>
            <a:r>
              <a:rPr lang="en-US" sz="1150" u="sng" dirty="0">
                <a:solidFill>
                  <a:srgbClr val="FDC4C4"/>
                </a:solidFill>
                <a:latin typeface="Instrument Sans Medium" pitchFamily="34" charset="0"/>
                <a:ea typeface="Instrument Sans Medium" pitchFamily="34" charset="-122"/>
                <a:cs typeface="Instrument Sans Medium" pitchFamily="34" charset="-120"/>
                <a:hlinkClick r:id="rId3">
                  <a:extLst>
                    <a:ext uri="{A12FA001-AC4F-418D-AE19-62706E023703}">
                      <ahyp:hlinkClr xmlns:ahyp="http://schemas.microsoft.com/office/drawing/2018/hyperlinkcolor" val="tx"/>
                    </a:ext>
                  </a:extLst>
                </a:hlinkClick>
              </a:rPr>
              <a:t>ECE Principles and Practices</a:t>
            </a:r>
            <a:endParaRPr lang="en-US" sz="1150" dirty="0"/>
          </a:p>
        </p:txBody>
      </p:sp>
      <p:sp>
        <p:nvSpPr>
          <p:cNvPr id="4" name="Text 2"/>
          <p:cNvSpPr/>
          <p:nvPr/>
        </p:nvSpPr>
        <p:spPr>
          <a:xfrm>
            <a:off x="410170" y="1375053"/>
            <a:ext cx="6762036" cy="187404"/>
          </a:xfrm>
          <a:prstGeom prst="rect">
            <a:avLst/>
          </a:prstGeom>
          <a:noFill/>
          <a:ln/>
        </p:spPr>
        <p:txBody>
          <a:bodyPr wrap="none" lIns="0" tIns="0" rIns="0" bIns="0" rtlCol="0" anchor="t"/>
          <a:lstStyle/>
          <a:p>
            <a:pPr marL="0" indent="0" algn="l">
              <a:lnSpc>
                <a:spcPts val="1450"/>
              </a:lnSpc>
              <a:buNone/>
            </a:pPr>
            <a:r>
              <a:rPr lang="en-US" sz="900" dirty="0">
                <a:solidFill>
                  <a:srgbClr val="C7CDD6"/>
                </a:solidFill>
                <a:latin typeface="Inter" pitchFamily="34" charset="0"/>
                <a:ea typeface="Inter" pitchFamily="34" charset="-122"/>
                <a:cs typeface="Inter" pitchFamily="34" charset="-120"/>
              </a:rPr>
              <a:t>Comprehensive textbook by Alison Angelaccio covering PreK-4 education principles.</a:t>
            </a:r>
            <a:endParaRPr lang="en-US" sz="900" dirty="0"/>
          </a:p>
        </p:txBody>
      </p:sp>
      <p:pic>
        <p:nvPicPr>
          <p:cNvPr id="5" name="Image 0" descr="ECE Principles and Practices PREk-4"/>
          <p:cNvPicPr>
            <a:picLocks noChangeAspect="1"/>
          </p:cNvPicPr>
          <p:nvPr/>
        </p:nvPicPr>
        <p:blipFill>
          <a:blip r:embed="rId4"/>
          <a:stretch>
            <a:fillRect/>
          </a:stretch>
        </p:blipFill>
        <p:spPr>
          <a:xfrm>
            <a:off x="410170" y="1694259"/>
            <a:ext cx="3753326" cy="5613083"/>
          </a:xfrm>
          <a:prstGeom prst="rect">
            <a:avLst/>
          </a:prstGeom>
        </p:spPr>
      </p:pic>
      <p:sp>
        <p:nvSpPr>
          <p:cNvPr id="6" name="Text 3"/>
          <p:cNvSpPr/>
          <p:nvPr/>
        </p:nvSpPr>
        <p:spPr>
          <a:xfrm>
            <a:off x="7465814" y="1074777"/>
            <a:ext cx="1465064" cy="183118"/>
          </a:xfrm>
          <a:prstGeom prst="rect">
            <a:avLst/>
          </a:prstGeom>
          <a:noFill/>
          <a:ln/>
        </p:spPr>
        <p:txBody>
          <a:bodyPr wrap="none" lIns="0" tIns="0" rIns="0" bIns="0" rtlCol="0" anchor="t"/>
          <a:lstStyle/>
          <a:p>
            <a:pPr marL="0" indent="0" algn="l">
              <a:lnSpc>
                <a:spcPts val="1400"/>
              </a:lnSpc>
              <a:buNone/>
            </a:pPr>
            <a:r>
              <a:rPr lang="en-US" sz="1150" dirty="0">
                <a:solidFill>
                  <a:srgbClr val="EFD5FA"/>
                </a:solidFill>
                <a:latin typeface="Instrument Sans Medium" pitchFamily="34" charset="0"/>
                <a:ea typeface="Instrument Sans Medium" pitchFamily="34" charset="-122"/>
                <a:cs typeface="Instrument Sans Medium" pitchFamily="34" charset="-120"/>
              </a:rPr>
              <a:t>I</a:t>
            </a:r>
            <a:r>
              <a:rPr lang="en-US" sz="1150" u="sng" dirty="0">
                <a:solidFill>
                  <a:srgbClr val="FDC4C4"/>
                </a:solidFill>
                <a:latin typeface="Instrument Sans Medium" pitchFamily="34" charset="0"/>
                <a:ea typeface="Instrument Sans Medium" pitchFamily="34" charset="-122"/>
                <a:cs typeface="Instrument Sans Medium" pitchFamily="34" charset="-120"/>
                <a:hlinkClick r:id="rId5">
                  <a:extLst>
                    <a:ext uri="{A12FA001-AC4F-418D-AE19-62706E023703}">
                      <ahyp:hlinkClr xmlns:ahyp="http://schemas.microsoft.com/office/drawing/2018/hyperlinkcolor" val="tx"/>
                    </a:ext>
                  </a:extLst>
                </a:hlinkClick>
              </a:rPr>
              <a:t>ntroduction to ECE</a:t>
            </a:r>
            <a:endParaRPr lang="en-US" sz="1150" dirty="0"/>
          </a:p>
        </p:txBody>
      </p:sp>
      <p:sp>
        <p:nvSpPr>
          <p:cNvPr id="7" name="Text 4"/>
          <p:cNvSpPr/>
          <p:nvPr/>
        </p:nvSpPr>
        <p:spPr>
          <a:xfrm>
            <a:off x="7465814" y="1375053"/>
            <a:ext cx="6762036" cy="562213"/>
          </a:xfrm>
          <a:prstGeom prst="rect">
            <a:avLst/>
          </a:prstGeom>
          <a:noFill/>
          <a:ln/>
        </p:spPr>
        <p:txBody>
          <a:bodyPr wrap="square" lIns="0" tIns="0" rIns="0" bIns="0" rtlCol="0" anchor="t"/>
          <a:lstStyle/>
          <a:p>
            <a:pPr marL="0" indent="0" algn="l">
              <a:lnSpc>
                <a:spcPts val="1450"/>
              </a:lnSpc>
              <a:buNone/>
            </a:pPr>
            <a:r>
              <a:rPr lang="en-US" sz="900" dirty="0">
                <a:solidFill>
                  <a:srgbClr val="C7CDD6"/>
                </a:solidFill>
                <a:latin typeface="Inter" pitchFamily="34" charset="0"/>
                <a:ea typeface="Inter" pitchFamily="34" charset="-122"/>
                <a:cs typeface="Inter" pitchFamily="34" charset="-120"/>
              </a:rPr>
              <a:t>Introduction to Early Childhood Education is designed for ECED 105, one of the initial courses in the ECE Initial Certificate program in Washington State. This book serves as an essential guide, exploring the principles, practices, and foundational knowledge of early childhood education.</a:t>
            </a:r>
            <a:endParaRPr lang="en-US" sz="900" dirty="0"/>
          </a:p>
        </p:txBody>
      </p:sp>
      <p:pic>
        <p:nvPicPr>
          <p:cNvPr id="8" name="Image 1" descr="introduction to early childhood education"/>
          <p:cNvPicPr>
            <a:picLocks noChangeAspect="1"/>
          </p:cNvPicPr>
          <p:nvPr/>
        </p:nvPicPr>
        <p:blipFill>
          <a:blip r:embed="rId6"/>
          <a:stretch>
            <a:fillRect/>
          </a:stretch>
        </p:blipFill>
        <p:spPr>
          <a:xfrm>
            <a:off x="7465814" y="2069068"/>
            <a:ext cx="4336733" cy="56129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banner of leaves"/>
          <p:cNvPicPr>
            <a:picLocks noChangeAspect="1"/>
          </p:cNvPicPr>
          <p:nvPr/>
        </p:nvPicPr>
        <p:blipFill>
          <a:blip r:embed="rId3"/>
          <a:stretch>
            <a:fillRect/>
          </a:stretch>
        </p:blipFill>
        <p:spPr>
          <a:xfrm>
            <a:off x="0" y="0"/>
            <a:ext cx="14630400" cy="1498878"/>
          </a:xfrm>
          <a:prstGeom prst="rect">
            <a:avLst/>
          </a:prstGeom>
        </p:spPr>
      </p:pic>
      <p:sp>
        <p:nvSpPr>
          <p:cNvPr id="3" name="Text 0"/>
          <p:cNvSpPr>
            <a:spLocks noGrp="1"/>
          </p:cNvSpPr>
          <p:nvPr>
            <p:ph type="title" idx="4294967295"/>
          </p:nvPr>
        </p:nvSpPr>
        <p:spPr>
          <a:xfrm>
            <a:off x="419695" y="1828562"/>
            <a:ext cx="4401741" cy="374690"/>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95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Practicum and Field Experience</a:t>
            </a:r>
            <a:endParaRPr kumimoji="0" lang="en-US" sz="235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Image 1" descr="book icon"/>
          <p:cNvPicPr>
            <a:picLocks noChangeAspect="1"/>
          </p:cNvPicPr>
          <p:nvPr/>
        </p:nvPicPr>
        <p:blipFill>
          <a:blip r:embed="rId4"/>
          <a:stretch>
            <a:fillRect/>
          </a:stretch>
        </p:blipFill>
        <p:spPr>
          <a:xfrm>
            <a:off x="419695" y="2383036"/>
            <a:ext cx="299680" cy="299680"/>
          </a:xfrm>
          <a:prstGeom prst="rect">
            <a:avLst/>
          </a:prstGeom>
        </p:spPr>
      </p:pic>
      <p:sp>
        <p:nvSpPr>
          <p:cNvPr id="5" name="Text 1"/>
          <p:cNvSpPr/>
          <p:nvPr/>
        </p:nvSpPr>
        <p:spPr>
          <a:xfrm>
            <a:off x="419695" y="2802612"/>
            <a:ext cx="2367201" cy="187285"/>
          </a:xfrm>
          <a:prstGeom prst="rect">
            <a:avLst/>
          </a:prstGeom>
          <a:noFill/>
          <a:ln/>
        </p:spPr>
        <p:txBody>
          <a:bodyPr wrap="none" lIns="0" tIns="0" rIns="0" bIns="0" rtlCol="0" anchor="t"/>
          <a:lstStyle/>
          <a:p>
            <a:pPr marL="0" indent="0" algn="l">
              <a:lnSpc>
                <a:spcPts val="1450"/>
              </a:lnSpc>
              <a:buNone/>
            </a:pPr>
            <a:r>
              <a:rPr lang="en-US" sz="1150" b="1" u="sng" dirty="0">
                <a:solidFill>
                  <a:srgbClr val="FDC4C4"/>
                </a:solidFill>
                <a:latin typeface="Instrument Sans Medium" pitchFamily="34" charset="0"/>
                <a:ea typeface="Instrument Sans Medium" pitchFamily="34" charset="-122"/>
                <a:cs typeface="Instrument Sans Medium" pitchFamily="34" charset="-120"/>
                <a:hlinkClick r:id="rId5">
                  <a:extLst>
                    <a:ext uri="{A12FA001-AC4F-418D-AE19-62706E023703}">
                      <ahyp:hlinkClr xmlns:ahyp="http://schemas.microsoft.com/office/drawing/2018/hyperlinkcolor" val="tx"/>
                    </a:ext>
                  </a:extLst>
                </a:hlinkClick>
              </a:rPr>
              <a:t>Field Experience Skill Evaluations</a:t>
            </a:r>
            <a:endParaRPr lang="en-US" sz="1150" dirty="0"/>
          </a:p>
        </p:txBody>
      </p:sp>
      <p:sp>
        <p:nvSpPr>
          <p:cNvPr id="6" name="Text 2"/>
          <p:cNvSpPr/>
          <p:nvPr/>
        </p:nvSpPr>
        <p:spPr>
          <a:xfrm>
            <a:off x="419695" y="3061811"/>
            <a:ext cx="4477107" cy="383619"/>
          </a:xfrm>
          <a:prstGeom prst="rect">
            <a:avLst/>
          </a:prstGeom>
          <a:noFill/>
          <a:ln/>
        </p:spPr>
        <p:txBody>
          <a:bodyPr wrap="square" lIns="0" tIns="0" rIns="0" bIns="0" rtlCol="0" anchor="t"/>
          <a:lstStyle/>
          <a:p>
            <a:pPr marL="0" indent="0" algn="l">
              <a:lnSpc>
                <a:spcPts val="1500"/>
              </a:lnSpc>
              <a:buNone/>
            </a:pPr>
            <a:r>
              <a:rPr lang="en-US" sz="900" dirty="0">
                <a:solidFill>
                  <a:srgbClr val="C7CDD6"/>
                </a:solidFill>
                <a:latin typeface="Inter" pitchFamily="34" charset="0"/>
                <a:ea typeface="Inter" pitchFamily="34" charset="-122"/>
                <a:cs typeface="Inter" pitchFamily="34" charset="-120"/>
              </a:rPr>
              <a:t>A set of rubrics used to evaluate students in early childhood education teacher preparation field experiences.</a:t>
            </a:r>
            <a:endParaRPr lang="en-US" sz="900" dirty="0"/>
          </a:p>
        </p:txBody>
      </p:sp>
      <p:pic>
        <p:nvPicPr>
          <p:cNvPr id="7" name="Image 2" descr="globe icon"/>
          <p:cNvPicPr>
            <a:picLocks noChangeAspect="1"/>
          </p:cNvPicPr>
          <p:nvPr/>
        </p:nvPicPr>
        <p:blipFill>
          <a:blip r:embed="rId6"/>
          <a:stretch>
            <a:fillRect/>
          </a:stretch>
        </p:blipFill>
        <p:spPr>
          <a:xfrm>
            <a:off x="5076587" y="2383036"/>
            <a:ext cx="299680" cy="299680"/>
          </a:xfrm>
          <a:prstGeom prst="rect">
            <a:avLst/>
          </a:prstGeom>
        </p:spPr>
      </p:pic>
      <p:sp>
        <p:nvSpPr>
          <p:cNvPr id="8" name="Text 3"/>
          <p:cNvSpPr/>
          <p:nvPr/>
        </p:nvSpPr>
        <p:spPr>
          <a:xfrm>
            <a:off x="5076587" y="2802612"/>
            <a:ext cx="2047875" cy="187285"/>
          </a:xfrm>
          <a:prstGeom prst="rect">
            <a:avLst/>
          </a:prstGeom>
          <a:noFill/>
          <a:ln/>
        </p:spPr>
        <p:txBody>
          <a:bodyPr wrap="none" lIns="0" tIns="0" rIns="0" bIns="0" rtlCol="0" anchor="t"/>
          <a:lstStyle/>
          <a:p>
            <a:pPr marL="0" indent="0" algn="l">
              <a:lnSpc>
                <a:spcPts val="1450"/>
              </a:lnSpc>
              <a:buNone/>
            </a:pPr>
            <a:r>
              <a:rPr lang="en-US" sz="1150" b="1" u="sng" dirty="0">
                <a:solidFill>
                  <a:srgbClr val="FDC4C4"/>
                </a:solidFill>
                <a:latin typeface="Instrument Sans Medium" pitchFamily="34" charset="0"/>
                <a:ea typeface="Instrument Sans Medium" pitchFamily="34" charset="-122"/>
                <a:cs typeface="Instrument Sans Medium" pitchFamily="34" charset="-120"/>
                <a:hlinkClick r:id="rId7">
                  <a:extLst>
                    <a:ext uri="{A12FA001-AC4F-418D-AE19-62706E023703}">
                      <ahyp:hlinkClr xmlns:ahyp="http://schemas.microsoft.com/office/drawing/2018/hyperlinkcolor" val="tx"/>
                    </a:ext>
                  </a:extLst>
                </a:hlinkClick>
              </a:rPr>
              <a:t>Field Experience Documents</a:t>
            </a:r>
            <a:endParaRPr lang="en-US" sz="1150" dirty="0"/>
          </a:p>
        </p:txBody>
      </p:sp>
      <p:sp>
        <p:nvSpPr>
          <p:cNvPr id="9" name="Text 4"/>
          <p:cNvSpPr/>
          <p:nvPr/>
        </p:nvSpPr>
        <p:spPr>
          <a:xfrm>
            <a:off x="5076587" y="3061811"/>
            <a:ext cx="4477107" cy="383619"/>
          </a:xfrm>
          <a:prstGeom prst="rect">
            <a:avLst/>
          </a:prstGeom>
          <a:noFill/>
          <a:ln/>
        </p:spPr>
        <p:txBody>
          <a:bodyPr wrap="square" lIns="0" tIns="0" rIns="0" bIns="0" rtlCol="0" anchor="t"/>
          <a:lstStyle/>
          <a:p>
            <a:pPr marL="0" indent="0" algn="l">
              <a:lnSpc>
                <a:spcPts val="1500"/>
              </a:lnSpc>
              <a:buNone/>
            </a:pPr>
            <a:r>
              <a:rPr lang="en-US" sz="900" dirty="0">
                <a:solidFill>
                  <a:srgbClr val="C7CDD6"/>
                </a:solidFill>
                <a:latin typeface="Inter" pitchFamily="34" charset="0"/>
                <a:ea typeface="Inter" pitchFamily="34" charset="-122"/>
                <a:cs typeface="Inter" pitchFamily="34" charset="-120"/>
              </a:rPr>
              <a:t>A collection of field experience documents created to provide information and support to students, faculty, and community partners.</a:t>
            </a:r>
            <a:endParaRPr lang="en-US" sz="900" dirty="0"/>
          </a:p>
        </p:txBody>
      </p:sp>
      <p:pic>
        <p:nvPicPr>
          <p:cNvPr id="10" name="Image 3" descr="dashboard icon"/>
          <p:cNvPicPr>
            <a:picLocks noChangeAspect="1"/>
          </p:cNvPicPr>
          <p:nvPr/>
        </p:nvPicPr>
        <p:blipFill>
          <a:blip r:embed="rId8"/>
          <a:stretch>
            <a:fillRect/>
          </a:stretch>
        </p:blipFill>
        <p:spPr>
          <a:xfrm>
            <a:off x="9733478" y="2383036"/>
            <a:ext cx="299680" cy="299680"/>
          </a:xfrm>
          <a:prstGeom prst="rect">
            <a:avLst/>
          </a:prstGeom>
        </p:spPr>
      </p:pic>
      <p:sp>
        <p:nvSpPr>
          <p:cNvPr id="11" name="Text 5"/>
          <p:cNvSpPr/>
          <p:nvPr/>
        </p:nvSpPr>
        <p:spPr>
          <a:xfrm>
            <a:off x="9733478" y="2802612"/>
            <a:ext cx="4477107" cy="374571"/>
          </a:xfrm>
          <a:prstGeom prst="rect">
            <a:avLst/>
          </a:prstGeom>
          <a:noFill/>
          <a:ln/>
        </p:spPr>
        <p:txBody>
          <a:bodyPr wrap="square" lIns="0" tIns="0" rIns="0" bIns="0" rtlCol="0" anchor="t"/>
          <a:lstStyle/>
          <a:p>
            <a:pPr marL="0" indent="0" algn="l">
              <a:lnSpc>
                <a:spcPts val="1450"/>
              </a:lnSpc>
              <a:buNone/>
            </a:pPr>
            <a:r>
              <a:rPr lang="en-US" sz="1150" b="1" u="sng" dirty="0">
                <a:solidFill>
                  <a:srgbClr val="FDC4C4"/>
                </a:solidFill>
                <a:latin typeface="Instrument Sans Medium" pitchFamily="34" charset="0"/>
                <a:ea typeface="Instrument Sans Medium" pitchFamily="34" charset="-122"/>
                <a:cs typeface="Instrument Sans Medium" pitchFamily="34" charset="-120"/>
                <a:hlinkClick r:id="rId9">
                  <a:extLst>
                    <a:ext uri="{A12FA001-AC4F-418D-AE19-62706E023703}">
                      <ahyp:hlinkClr xmlns:ahyp="http://schemas.microsoft.com/office/drawing/2018/hyperlinkcolor" val="tx"/>
                    </a:ext>
                  </a:extLst>
                </a:hlinkClick>
              </a:rPr>
              <a:t>Fanshawe College Early Childhood Education Field Practicum HUB</a:t>
            </a:r>
            <a:endParaRPr lang="en-US" sz="1150" dirty="0"/>
          </a:p>
        </p:txBody>
      </p:sp>
      <p:pic>
        <p:nvPicPr>
          <p:cNvPr id="12" name="Image 4" descr="college early childhood education field practicum HUB"/>
          <p:cNvPicPr>
            <a:picLocks noChangeAspect="1"/>
          </p:cNvPicPr>
          <p:nvPr/>
        </p:nvPicPr>
        <p:blipFill>
          <a:blip r:embed="rId10"/>
          <a:stretch>
            <a:fillRect/>
          </a:stretch>
        </p:blipFill>
        <p:spPr>
          <a:xfrm>
            <a:off x="10388905" y="3312081"/>
            <a:ext cx="3362795" cy="4352367"/>
          </a:xfrm>
          <a:prstGeom prst="rect">
            <a:avLst/>
          </a:prstGeom>
        </p:spPr>
      </p:pic>
      <p:sp>
        <p:nvSpPr>
          <p:cNvPr id="13" name="Text 6"/>
          <p:cNvSpPr/>
          <p:nvPr/>
        </p:nvSpPr>
        <p:spPr>
          <a:xfrm>
            <a:off x="9831748" y="7822526"/>
            <a:ext cx="4477107" cy="191810"/>
          </a:xfrm>
          <a:prstGeom prst="rect">
            <a:avLst/>
          </a:prstGeom>
          <a:noFill/>
          <a:ln/>
        </p:spPr>
        <p:txBody>
          <a:bodyPr wrap="none" lIns="0" tIns="0" rIns="0" bIns="0" rtlCol="0" anchor="t"/>
          <a:lstStyle/>
          <a:p>
            <a:pPr marL="0" indent="0" algn="l">
              <a:lnSpc>
                <a:spcPts val="1500"/>
              </a:lnSpc>
              <a:buNone/>
            </a:pPr>
            <a:r>
              <a:rPr lang="en-US" sz="900" dirty="0">
                <a:solidFill>
                  <a:srgbClr val="C7CDD6"/>
                </a:solidFill>
                <a:latin typeface="Inter" pitchFamily="34" charset="0"/>
                <a:ea typeface="Inter" pitchFamily="34" charset="-122"/>
                <a:cs typeface="Inter" pitchFamily="34" charset="-120"/>
              </a:rPr>
              <a:t>Comprehensive resource with 17,707 words and H5P activities by Kim Woods.</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38188" y="586264"/>
            <a:ext cx="6533198" cy="659130"/>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150"/>
              </a:lnSpc>
              <a:spcBef>
                <a:spcPts val="0"/>
              </a:spcBef>
              <a:spcAft>
                <a:spcPts val="0"/>
              </a:spcAft>
              <a:buClrTx/>
              <a:buSzTx/>
              <a:buFontTx/>
              <a:buNone/>
              <a:tabLst/>
              <a:defRPr/>
            </a:pPr>
            <a:r>
              <a:rPr kumimoji="0" lang="en-US" sz="41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Introduction to Curriculum</a:t>
            </a:r>
            <a:endParaRPr kumimoji="0" lang="en-US" sz="41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738188" y="4707612"/>
            <a:ext cx="13154025" cy="337304"/>
          </a:xfrm>
          <a:prstGeom prst="rect">
            <a:avLst/>
          </a:prstGeom>
          <a:noFill/>
          <a:ln/>
        </p:spPr>
        <p:txBody>
          <a:bodyPr wrap="none" lIns="0" tIns="0" rIns="0" bIns="0" rtlCol="0" anchor="t"/>
          <a:lstStyle/>
          <a:p>
            <a:pPr>
              <a:lnSpc>
                <a:spcPts val="2650"/>
              </a:lnSpc>
            </a:pPr>
            <a:r>
              <a:rPr lang="en-US" sz="1650" dirty="0">
                <a:solidFill>
                  <a:schemeClr val="bg1"/>
                </a:solidFill>
                <a:latin typeface="Inter" pitchFamily="34" charset="0"/>
                <a:ea typeface="Inter" pitchFamily="34" charset="-122"/>
                <a:cs typeface="Inter" pitchFamily="34" charset="-120"/>
              </a:rPr>
              <a:t>Canvas Shell: </a:t>
            </a:r>
            <a:r>
              <a:rPr lang="en-US" sz="1600" b="1" dirty="0">
                <a:solidFill>
                  <a:schemeClr val="bg1"/>
                </a:solidFill>
                <a:hlinkClick r:id="rId3"/>
              </a:rPr>
              <a:t>ECED80: Introduction to Curriculum (Kari Galer)</a:t>
            </a:r>
            <a:endParaRPr lang="en-US" sz="1600" b="1" dirty="0">
              <a:solidFill>
                <a:schemeClr val="bg1"/>
              </a:solidFill>
            </a:endParaRPr>
          </a:p>
          <a:p>
            <a:pPr marL="0" indent="0" algn="l">
              <a:lnSpc>
                <a:spcPts val="2650"/>
              </a:lnSpc>
              <a:buNone/>
            </a:pPr>
            <a:endParaRPr lang="en-US" sz="1650" dirty="0"/>
          </a:p>
        </p:txBody>
      </p:sp>
      <p:sp>
        <p:nvSpPr>
          <p:cNvPr id="5" name="Text 2"/>
          <p:cNvSpPr/>
          <p:nvPr/>
        </p:nvSpPr>
        <p:spPr>
          <a:xfrm>
            <a:off x="738188" y="5282089"/>
            <a:ext cx="13154025" cy="2361128"/>
          </a:xfrm>
          <a:prstGeom prst="rect">
            <a:avLst/>
          </a:prstGeom>
          <a:noFill/>
          <a:ln/>
        </p:spPr>
        <p:txBody>
          <a:bodyPr wrap="square" lIns="0" tIns="0" rIns="0" bIns="0" rtlCol="0" anchor="t"/>
          <a:lstStyle/>
          <a:p>
            <a:pPr marL="0" indent="0" algn="l">
              <a:lnSpc>
                <a:spcPts val="2650"/>
              </a:lnSpc>
              <a:buNone/>
            </a:pPr>
            <a:r>
              <a:rPr lang="en-US" sz="1650" dirty="0">
                <a:solidFill>
                  <a:srgbClr val="C7CDD6"/>
                </a:solidFill>
                <a:latin typeface="Inter" pitchFamily="34" charset="0"/>
                <a:ea typeface="Inter" pitchFamily="34" charset="-122"/>
                <a:cs typeface="Inter" pitchFamily="34" charset="-120"/>
              </a:rPr>
              <a:t>Welcome to this course on the learning journey, where we explore the process of growth as a continuous cycle of successes, challenges, and discoveries. Throughout this course, we will examine what it means to truly understand something, both as a parent and a child, while recognizing how setbacks can become valuable learning experiences. You will learn to identify signs of frustration in children, explore strategies to support their learning, and build a strong network of support for both parents and caregivers. We will also dive into the concept of lifelong learning, reflecting on personal growth, future learning opportunities, and the role of virtual technology in education. By the end of this course, you will have developed actionable strategies and a clear plan to foster a positive, resilient, and sustainable learning environment for yourself and the children you support.</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child in caregiver lap reading"/>
          <p:cNvPicPr>
            <a:picLocks noChangeAspect="1"/>
          </p:cNvPicPr>
          <p:nvPr/>
        </p:nvPicPr>
        <p:blipFill>
          <a:blip r:embed="rId3"/>
          <a:stretch>
            <a:fillRect/>
          </a:stretch>
        </p:blipFill>
        <p:spPr>
          <a:xfrm>
            <a:off x="0" y="0"/>
            <a:ext cx="14630400" cy="2620089"/>
          </a:xfrm>
          <a:prstGeom prst="rect">
            <a:avLst/>
          </a:prstGeom>
        </p:spPr>
      </p:pic>
      <p:sp>
        <p:nvSpPr>
          <p:cNvPr id="3" name="Text 0"/>
          <p:cNvSpPr>
            <a:spLocks noGrp="1"/>
          </p:cNvSpPr>
          <p:nvPr>
            <p:ph type="title" idx="4294967295"/>
          </p:nvPr>
        </p:nvSpPr>
        <p:spPr>
          <a:xfrm>
            <a:off x="733544" y="3196471"/>
            <a:ext cx="5240179" cy="65496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15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Parenting Course</a:t>
            </a:r>
            <a:endParaRPr kumimoji="0" lang="en-US" sz="41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733544" y="4165759"/>
            <a:ext cx="13163312" cy="335399"/>
          </a:xfrm>
          <a:prstGeom prst="rect">
            <a:avLst/>
          </a:prstGeom>
          <a:noFill/>
          <a:ln/>
        </p:spPr>
        <p:txBody>
          <a:bodyPr wrap="none" lIns="0" tIns="0" rIns="0" bIns="0" rtlCol="0" anchor="t"/>
          <a:lstStyle/>
          <a:p>
            <a:pPr>
              <a:lnSpc>
                <a:spcPts val="2600"/>
              </a:lnSpc>
            </a:pPr>
            <a:r>
              <a:rPr lang="en-US" dirty="0">
                <a:solidFill>
                  <a:srgbClr val="C7CDD6"/>
                </a:solidFill>
                <a:latin typeface="Inter" pitchFamily="34" charset="0"/>
                <a:ea typeface="Inter" pitchFamily="34" charset="-122"/>
                <a:cs typeface="Inter" pitchFamily="34" charset="-120"/>
              </a:rPr>
              <a:t>Canvas Course: </a:t>
            </a:r>
            <a:r>
              <a:rPr lang="en-US" b="1" dirty="0">
                <a:hlinkClick r:id="rId4"/>
              </a:rPr>
              <a:t>TLSS: Parents &amp; Care Givers</a:t>
            </a:r>
            <a:endParaRPr lang="en-US" b="1" dirty="0"/>
          </a:p>
          <a:p>
            <a:pPr marL="0" indent="0" algn="l">
              <a:lnSpc>
                <a:spcPts val="2600"/>
              </a:lnSpc>
              <a:buNone/>
            </a:pPr>
            <a:endParaRPr lang="en-US" sz="1650" dirty="0"/>
          </a:p>
        </p:txBody>
      </p:sp>
      <p:sp>
        <p:nvSpPr>
          <p:cNvPr id="6" name="Text 3"/>
          <p:cNvSpPr/>
          <p:nvPr/>
        </p:nvSpPr>
        <p:spPr>
          <a:xfrm>
            <a:off x="733544" y="5308044"/>
            <a:ext cx="13163312" cy="2347793"/>
          </a:xfrm>
          <a:prstGeom prst="rect">
            <a:avLst/>
          </a:prstGeom>
          <a:noFill/>
          <a:ln/>
        </p:spPr>
        <p:txBody>
          <a:bodyPr wrap="square" lIns="0" tIns="0" rIns="0" bIns="0" rtlCol="0" anchor="t"/>
          <a:lstStyle/>
          <a:p>
            <a:pPr marL="0" indent="0" algn="l">
              <a:lnSpc>
                <a:spcPts val="2600"/>
              </a:lnSpc>
              <a:buNone/>
            </a:pPr>
            <a:r>
              <a:rPr lang="en-US" sz="1650" dirty="0">
                <a:solidFill>
                  <a:srgbClr val="C7CDD6"/>
                </a:solidFill>
                <a:latin typeface="Inter" pitchFamily="34" charset="0"/>
                <a:ea typeface="Inter" pitchFamily="34" charset="-122"/>
                <a:cs typeface="Inter" pitchFamily="34" charset="-120"/>
              </a:rPr>
              <a:t>Welcome to this course on the learning journey, where we explore the process of growth as a continuous cycle of successes, challenges, and discoveries. Throughout this course, we will examine what it means to truly understand something, both as a parent and a child, while recognizing how setbacks can become valuable learning experiences. You will learn to identify signs of frustration in children, explore strategies to support their learning, and build a strong network of support for both parents and caregivers. We will also dive into the concept of lifelong learning, reflecting on personal growth, future learning opportunities, and the role of virtual technology in education. By the end of this course, you will have developed actionable strategies and a clear plan to foster a positive, resilient, and sustainable learning environment for yourself and the children you support.</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2861667"/>
            <a:ext cx="6754416"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Child, Family, Community</a:t>
            </a:r>
            <a:endParaRPr kumimoji="0" lang="en-US" sz="44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024074"/>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Sample assignments from "Teaching Children, Families, Schools, and Communities" available on OER Commons provide practical applications of these interconnected relationships. </a:t>
            </a:r>
            <a:endParaRPr lang="en-US" sz="1750" dirty="0"/>
          </a:p>
        </p:txBody>
      </p:sp>
      <p:sp>
        <p:nvSpPr>
          <p:cNvPr id="4" name="Text 2"/>
          <p:cNvSpPr/>
          <p:nvPr/>
        </p:nvSpPr>
        <p:spPr>
          <a:xfrm>
            <a:off x="793790" y="5005030"/>
            <a:ext cx="13042821" cy="362903"/>
          </a:xfrm>
          <a:prstGeom prst="rect">
            <a:avLst/>
          </a:prstGeom>
          <a:noFill/>
          <a:ln/>
        </p:spPr>
        <p:txBody>
          <a:bodyPr wrap="none" lIns="0" tIns="0" rIns="0" bIns="0" rtlCol="0" anchor="t"/>
          <a:lstStyle/>
          <a:p>
            <a:pPr marL="0" indent="0" algn="l">
              <a:lnSpc>
                <a:spcPts val="2850"/>
              </a:lnSpc>
              <a:buNone/>
            </a:pPr>
            <a:r>
              <a:rPr lang="en-US" sz="1750" u="sng" dirty="0">
                <a:solidFill>
                  <a:srgbClr val="FDC4C4"/>
                </a:solidFill>
                <a:latin typeface="Inter" pitchFamily="34" charset="0"/>
                <a:ea typeface="Inter" pitchFamily="34" charset="-122"/>
                <a:cs typeface="Inter" pitchFamily="34" charset="-120"/>
                <a:hlinkClick r:id="rId3"/>
              </a:rPr>
              <a:t>Sample Assignments for Teaching Children, Families, Schools, and Communities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caregiver and child looking at oneanoter"/>
          <p:cNvPicPr>
            <a:picLocks noChangeAspect="1"/>
          </p:cNvPicPr>
          <p:nvPr/>
        </p:nvPicPr>
        <p:blipFill>
          <a:blip r:embed="rId3"/>
          <a:stretch>
            <a:fillRect/>
          </a:stretch>
        </p:blipFill>
        <p:spPr>
          <a:xfrm>
            <a:off x="0" y="0"/>
            <a:ext cx="5486400" cy="8231267"/>
          </a:xfrm>
          <a:prstGeom prst="rect">
            <a:avLst/>
          </a:prstGeom>
        </p:spPr>
      </p:pic>
      <p:sp>
        <p:nvSpPr>
          <p:cNvPr id="3" name="Text 0"/>
          <p:cNvSpPr>
            <a:spLocks noGrp="1"/>
          </p:cNvSpPr>
          <p:nvPr>
            <p:ph type="title" idx="4294967295"/>
          </p:nvPr>
        </p:nvSpPr>
        <p:spPr>
          <a:xfrm>
            <a:off x="6058019" y="449104"/>
            <a:ext cx="4969073" cy="51042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FD5FA"/>
                </a:solidFill>
                <a:effectLst/>
                <a:uLnTx/>
                <a:uFillTx/>
                <a:latin typeface="Instrument Sans Medium" pitchFamily="34" charset="0"/>
                <a:ea typeface="Instrument Sans Medium" pitchFamily="34" charset="-122"/>
                <a:cs typeface="Instrument Sans Medium" pitchFamily="34" charset="-120"/>
              </a:rPr>
              <a:t>Child Guidance Resources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Image 1" descr="1"/>
          <p:cNvPicPr>
            <a:picLocks noChangeAspect="1"/>
          </p:cNvPicPr>
          <p:nvPr/>
        </p:nvPicPr>
        <p:blipFill>
          <a:blip r:embed="rId4"/>
          <a:stretch>
            <a:fillRect/>
          </a:stretch>
        </p:blipFill>
        <p:spPr>
          <a:xfrm>
            <a:off x="6058019" y="1204436"/>
            <a:ext cx="816650" cy="979884"/>
          </a:xfrm>
          <a:prstGeom prst="rect">
            <a:avLst/>
          </a:prstGeom>
        </p:spPr>
      </p:pic>
      <p:sp>
        <p:nvSpPr>
          <p:cNvPr id="5" name="Text 1"/>
          <p:cNvSpPr/>
          <p:nvPr/>
        </p:nvSpPr>
        <p:spPr>
          <a:xfrm>
            <a:off x="7119580" y="1367671"/>
            <a:ext cx="2041565" cy="255151"/>
          </a:xfrm>
          <a:prstGeom prst="rect">
            <a:avLst/>
          </a:prstGeom>
          <a:noFill/>
          <a:ln/>
        </p:spPr>
        <p:txBody>
          <a:bodyPr wrap="none" lIns="0" tIns="0" rIns="0" bIns="0" rtlCol="0" anchor="t"/>
          <a:lstStyle/>
          <a:p>
            <a:pPr marL="0" indent="0" algn="l">
              <a:lnSpc>
                <a:spcPts val="2000"/>
              </a:lnSpc>
              <a:buNone/>
            </a:pPr>
            <a:r>
              <a:rPr lang="en-US" sz="1600" u="sng" dirty="0">
                <a:solidFill>
                  <a:srgbClr val="FDC4C4"/>
                </a:solidFill>
                <a:latin typeface="Instrument Sans Medium" pitchFamily="34" charset="0"/>
                <a:ea typeface="Instrument Sans Medium" pitchFamily="34" charset="-122"/>
                <a:cs typeface="Instrument Sans Medium" pitchFamily="34" charset="-120"/>
                <a:hlinkClick r:id="rId5">
                  <a:extLst>
                    <a:ext uri="{A12FA001-AC4F-418D-AE19-62706E023703}">
                      <ahyp:hlinkClr xmlns:ahyp="http://schemas.microsoft.com/office/drawing/2018/hyperlinkcolor" val="tx"/>
                    </a:ext>
                  </a:extLst>
                </a:hlinkClick>
              </a:rPr>
              <a:t>Canvas Shell</a:t>
            </a:r>
            <a:endParaRPr lang="en-US" sz="1600" dirty="0"/>
          </a:p>
        </p:txBody>
      </p:sp>
      <p:sp>
        <p:nvSpPr>
          <p:cNvPr id="6" name="Text 2"/>
          <p:cNvSpPr/>
          <p:nvPr/>
        </p:nvSpPr>
        <p:spPr>
          <a:xfrm>
            <a:off x="7119580" y="1720810"/>
            <a:ext cx="6939201" cy="261342"/>
          </a:xfrm>
          <a:prstGeom prst="rect">
            <a:avLst/>
          </a:prstGeom>
          <a:noFill/>
          <a:ln/>
        </p:spPr>
        <p:txBody>
          <a:bodyPr wrap="none" lIns="0" tIns="0" rIns="0" bIns="0" rtlCol="0" anchor="t"/>
          <a:lstStyle/>
          <a:p>
            <a:pPr marL="0" indent="0" algn="l">
              <a:lnSpc>
                <a:spcPts val="2050"/>
              </a:lnSpc>
              <a:buNone/>
            </a:pPr>
            <a:r>
              <a:rPr lang="en-US" sz="1250" dirty="0">
                <a:solidFill>
                  <a:srgbClr val="C7CDD6"/>
                </a:solidFill>
                <a:latin typeface="Inter" pitchFamily="34" charset="0"/>
                <a:ea typeface="Inter" pitchFamily="34" charset="-122"/>
                <a:cs typeface="Inter" pitchFamily="34" charset="-120"/>
              </a:rPr>
              <a:t>Comprehensive resource for positive guidance strategies.</a:t>
            </a:r>
            <a:endParaRPr lang="en-US" sz="1250" dirty="0"/>
          </a:p>
        </p:txBody>
      </p:sp>
      <p:pic>
        <p:nvPicPr>
          <p:cNvPr id="7" name="Image 2" descr="2"/>
          <p:cNvPicPr>
            <a:picLocks noChangeAspect="1"/>
          </p:cNvPicPr>
          <p:nvPr/>
        </p:nvPicPr>
        <p:blipFill>
          <a:blip r:embed="rId6"/>
          <a:stretch>
            <a:fillRect/>
          </a:stretch>
        </p:blipFill>
        <p:spPr>
          <a:xfrm>
            <a:off x="6058019" y="2184321"/>
            <a:ext cx="816650" cy="979884"/>
          </a:xfrm>
          <a:prstGeom prst="rect">
            <a:avLst/>
          </a:prstGeom>
        </p:spPr>
      </p:pic>
      <p:sp>
        <p:nvSpPr>
          <p:cNvPr id="8" name="Text 3"/>
          <p:cNvSpPr/>
          <p:nvPr/>
        </p:nvSpPr>
        <p:spPr>
          <a:xfrm>
            <a:off x="7119580" y="2347555"/>
            <a:ext cx="2041565" cy="255151"/>
          </a:xfrm>
          <a:prstGeom prst="rect">
            <a:avLst/>
          </a:prstGeom>
          <a:noFill/>
          <a:ln/>
        </p:spPr>
        <p:txBody>
          <a:bodyPr wrap="none" lIns="0" tIns="0" rIns="0" bIns="0" rtlCol="0" anchor="t"/>
          <a:lstStyle/>
          <a:p>
            <a:pPr marL="0" indent="0" algn="l">
              <a:lnSpc>
                <a:spcPts val="2000"/>
              </a:lnSpc>
              <a:buNone/>
            </a:pPr>
            <a:r>
              <a:rPr lang="en-US" sz="1600" dirty="0">
                <a:solidFill>
                  <a:srgbClr val="C7CDD6"/>
                </a:solidFill>
                <a:latin typeface="Instrument Sans Medium" pitchFamily="34" charset="0"/>
                <a:ea typeface="Instrument Sans Medium" pitchFamily="34" charset="-122"/>
                <a:cs typeface="Instrument Sans Medium" pitchFamily="34" charset="-120"/>
              </a:rPr>
              <a:t>Canvas Shell </a:t>
            </a:r>
            <a:endParaRPr lang="en-US" sz="1600" dirty="0"/>
          </a:p>
        </p:txBody>
      </p:sp>
      <p:sp>
        <p:nvSpPr>
          <p:cNvPr id="9" name="Text 4"/>
          <p:cNvSpPr/>
          <p:nvPr/>
        </p:nvSpPr>
        <p:spPr>
          <a:xfrm>
            <a:off x="7119580" y="2700695"/>
            <a:ext cx="6939201" cy="261342"/>
          </a:xfrm>
          <a:prstGeom prst="rect">
            <a:avLst/>
          </a:prstGeom>
          <a:noFill/>
          <a:ln/>
        </p:spPr>
        <p:txBody>
          <a:bodyPr wrap="none" lIns="0" tIns="0" rIns="0" bIns="0" rtlCol="0" anchor="t"/>
          <a:lstStyle/>
          <a:p>
            <a:pPr marL="0" indent="0" algn="l">
              <a:lnSpc>
                <a:spcPts val="2050"/>
              </a:lnSpc>
              <a:buNone/>
            </a:pPr>
            <a:r>
              <a:rPr lang="en-US" dirty="0">
                <a:solidFill>
                  <a:srgbClr val="C7CDD6"/>
                </a:solidFill>
                <a:latin typeface="Inter" pitchFamily="34" charset="0"/>
                <a:ea typeface="Inter" pitchFamily="34" charset="-122"/>
                <a:cs typeface="Inter" pitchFamily="34" charset="-120"/>
              </a:rPr>
              <a:t>Canvas shell</a:t>
            </a:r>
            <a:r>
              <a:rPr lang="en-US" dirty="0">
                <a:solidFill>
                  <a:srgbClr val="C7CDD6"/>
                </a:solidFill>
                <a:latin typeface="Inter" pitchFamily="34" charset="0"/>
                <a:ea typeface="Inter" pitchFamily="34" charset="-122"/>
                <a:cs typeface="Inter" pitchFamily="34" charset="-120"/>
                <a:hlinkClick r:id="rId7"/>
              </a:rPr>
              <a:t>: </a:t>
            </a:r>
            <a:r>
              <a:rPr lang="en-US" u="sng" dirty="0">
                <a:solidFill>
                  <a:srgbClr val="FDC4C4"/>
                </a:solidFill>
                <a:latin typeface="Inter" pitchFamily="34" charset="0"/>
                <a:ea typeface="Inter" pitchFamily="34" charset="-122"/>
                <a:cs typeface="Inter" pitchFamily="34" charset="-120"/>
                <a:hlinkClick r:id="rId7"/>
              </a:rPr>
              <a:t>positive child guidance Kari Galer</a:t>
            </a:r>
            <a:endParaRPr lang="en-US" dirty="0"/>
          </a:p>
        </p:txBody>
      </p:sp>
      <p:pic>
        <p:nvPicPr>
          <p:cNvPr id="10" name="Image 3" descr="3"/>
          <p:cNvPicPr>
            <a:picLocks noChangeAspect="1"/>
          </p:cNvPicPr>
          <p:nvPr/>
        </p:nvPicPr>
        <p:blipFill>
          <a:blip r:embed="rId8"/>
          <a:stretch>
            <a:fillRect/>
          </a:stretch>
        </p:blipFill>
        <p:spPr>
          <a:xfrm>
            <a:off x="6058019" y="3164205"/>
            <a:ext cx="816650" cy="4617958"/>
          </a:xfrm>
          <a:prstGeom prst="rect">
            <a:avLst/>
          </a:prstGeom>
        </p:spPr>
      </p:pic>
      <p:sp>
        <p:nvSpPr>
          <p:cNvPr id="11" name="Text 5"/>
          <p:cNvSpPr/>
          <p:nvPr/>
        </p:nvSpPr>
        <p:spPr>
          <a:xfrm>
            <a:off x="7119580" y="3327440"/>
            <a:ext cx="3722965" cy="255151"/>
          </a:xfrm>
          <a:prstGeom prst="rect">
            <a:avLst/>
          </a:prstGeom>
          <a:noFill/>
          <a:ln/>
        </p:spPr>
        <p:txBody>
          <a:bodyPr wrap="none" lIns="0" tIns="0" rIns="0" bIns="0" rtlCol="0" anchor="t"/>
          <a:lstStyle/>
          <a:p>
            <a:pPr marL="0" indent="0" algn="l">
              <a:lnSpc>
                <a:spcPts val="2000"/>
              </a:lnSpc>
              <a:buNone/>
            </a:pPr>
            <a:r>
              <a:rPr lang="en-US" sz="1600" dirty="0">
                <a:solidFill>
                  <a:srgbClr val="C7CDD6"/>
                </a:solidFill>
                <a:latin typeface="Instrument Sans Medium" pitchFamily="34" charset="0"/>
                <a:ea typeface="Instrument Sans Medium" pitchFamily="34" charset="-122"/>
                <a:cs typeface="Instrument Sans Medium" pitchFamily="34" charset="-120"/>
              </a:rPr>
              <a:t>Shasta College Chapters: Lorraine Haas</a:t>
            </a:r>
            <a:endParaRPr lang="en-US" sz="1600" dirty="0"/>
          </a:p>
        </p:txBody>
      </p:sp>
      <p:pic>
        <p:nvPicPr>
          <p:cNvPr id="12" name="Image 4" descr="Guidance Book google drive">
            <a:hlinkClick r:id="rId9"/>
          </p:cNvPr>
          <p:cNvPicPr>
            <a:picLocks noChangeAspect="1"/>
          </p:cNvPicPr>
          <p:nvPr/>
        </p:nvPicPr>
        <p:blipFill>
          <a:blip r:embed="rId10"/>
          <a:stretch>
            <a:fillRect/>
          </a:stretch>
        </p:blipFill>
        <p:spPr>
          <a:xfrm>
            <a:off x="7119580" y="3766304"/>
            <a:ext cx="6939201" cy="818793"/>
          </a:xfrm>
          <a:prstGeom prst="rect">
            <a:avLst/>
          </a:prstGeom>
        </p:spPr>
      </p:pic>
      <p:sp>
        <p:nvSpPr>
          <p:cNvPr id="13" name="Text 6"/>
          <p:cNvSpPr/>
          <p:nvPr/>
        </p:nvSpPr>
        <p:spPr>
          <a:xfrm>
            <a:off x="7119580" y="4768810"/>
            <a:ext cx="6939201" cy="261342"/>
          </a:xfrm>
          <a:prstGeom prst="rect">
            <a:avLst/>
          </a:prstGeom>
          <a:noFill/>
          <a:ln/>
        </p:spPr>
        <p:txBody>
          <a:bodyPr wrap="none" lIns="0" tIns="0" rIns="0" bIns="0" rtlCol="0" anchor="t"/>
          <a:lstStyle/>
          <a:p>
            <a:pPr marL="0" indent="0" algn="l">
              <a:lnSpc>
                <a:spcPts val="2050"/>
              </a:lnSpc>
              <a:buNone/>
            </a:pPr>
            <a:r>
              <a:rPr lang="en-US" sz="1250" u="sng" dirty="0">
                <a:solidFill>
                  <a:srgbClr val="FDC4C4"/>
                </a:solidFill>
                <a:latin typeface="Inter" pitchFamily="34" charset="0"/>
                <a:ea typeface="Inter" pitchFamily="34" charset="-122"/>
                <a:cs typeface="Inter" pitchFamily="34" charset="-120"/>
                <a:hlinkClick r:id="rId11">
                  <a:extLst>
                    <a:ext uri="{A12FA001-AC4F-418D-AE19-62706E023703}">
                      <ahyp:hlinkClr xmlns:ahyp="http://schemas.microsoft.com/office/drawing/2018/hyperlinkcolor" val="tx"/>
                    </a:ext>
                  </a:extLst>
                </a:hlinkClick>
              </a:rPr>
              <a:t>LHaas@ShastaCollege.edu</a:t>
            </a:r>
            <a:endParaRPr lang="en-US" sz="1250" dirty="0"/>
          </a:p>
        </p:txBody>
      </p:sp>
      <p:sp>
        <p:nvSpPr>
          <p:cNvPr id="14" name="Text 7"/>
          <p:cNvSpPr/>
          <p:nvPr/>
        </p:nvSpPr>
        <p:spPr>
          <a:xfrm>
            <a:off x="7119580" y="5128141"/>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Historical Perspectives on Child Guidance</a:t>
            </a:r>
            <a:endParaRPr lang="en-US" sz="1250" dirty="0"/>
          </a:p>
        </p:txBody>
      </p:sp>
      <p:sp>
        <p:nvSpPr>
          <p:cNvPr id="15" name="Text 8"/>
          <p:cNvSpPr/>
          <p:nvPr/>
        </p:nvSpPr>
        <p:spPr>
          <a:xfrm>
            <a:off x="7119580" y="5446633"/>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Developmental Theories in Child Guidance</a:t>
            </a:r>
            <a:endParaRPr lang="en-US" sz="1250" dirty="0"/>
          </a:p>
        </p:txBody>
      </p:sp>
      <p:sp>
        <p:nvSpPr>
          <p:cNvPr id="16" name="Text 9"/>
          <p:cNvSpPr/>
          <p:nvPr/>
        </p:nvSpPr>
        <p:spPr>
          <a:xfrm>
            <a:off x="7119580" y="5765125"/>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Analyzing Child Behavior: Typical and Atypical Development</a:t>
            </a:r>
            <a:endParaRPr lang="en-US" sz="1250" dirty="0"/>
          </a:p>
        </p:txBody>
      </p:sp>
      <p:sp>
        <p:nvSpPr>
          <p:cNvPr id="17" name="Text 10"/>
          <p:cNvSpPr/>
          <p:nvPr/>
        </p:nvSpPr>
        <p:spPr>
          <a:xfrm>
            <a:off x="7119580" y="6083618"/>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Environmental Influences on Child Behavior</a:t>
            </a:r>
            <a:endParaRPr lang="en-US" sz="1250" dirty="0"/>
          </a:p>
        </p:txBody>
      </p:sp>
      <p:sp>
        <p:nvSpPr>
          <p:cNvPr id="18" name="Text 11"/>
          <p:cNvSpPr/>
          <p:nvPr/>
        </p:nvSpPr>
        <p:spPr>
          <a:xfrm>
            <a:off x="7119580" y="6402110"/>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Role of the Educator in Child Development</a:t>
            </a:r>
            <a:endParaRPr lang="en-US" sz="1250" dirty="0"/>
          </a:p>
        </p:txBody>
      </p:sp>
      <p:sp>
        <p:nvSpPr>
          <p:cNvPr id="19" name="Text 12"/>
          <p:cNvSpPr/>
          <p:nvPr/>
        </p:nvSpPr>
        <p:spPr>
          <a:xfrm>
            <a:off x="7119580" y="6720602"/>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Implementing Effective Guidance Strategies</a:t>
            </a:r>
            <a:endParaRPr lang="en-US" sz="1250" dirty="0"/>
          </a:p>
        </p:txBody>
      </p:sp>
      <p:sp>
        <p:nvSpPr>
          <p:cNvPr id="20" name="Text 13"/>
          <p:cNvSpPr/>
          <p:nvPr/>
        </p:nvSpPr>
        <p:spPr>
          <a:xfrm>
            <a:off x="7119580" y="7039094"/>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Behavior Management and Intervention Techniques</a:t>
            </a:r>
            <a:endParaRPr lang="en-US" sz="1250" dirty="0"/>
          </a:p>
        </p:txBody>
      </p:sp>
      <p:sp>
        <p:nvSpPr>
          <p:cNvPr id="21" name="Text 14"/>
          <p:cNvSpPr/>
          <p:nvPr/>
        </p:nvSpPr>
        <p:spPr>
          <a:xfrm>
            <a:off x="7119580" y="7357586"/>
            <a:ext cx="6939201" cy="26134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C7CDD6"/>
                </a:solidFill>
                <a:latin typeface="Inter" pitchFamily="34" charset="0"/>
                <a:ea typeface="Inter" pitchFamily="34" charset="-122"/>
                <a:cs typeface="Inter" pitchFamily="34" charset="-120"/>
              </a:rPr>
              <a:t>Observational Techniques for Assessing Behavior</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TotalTime>
  <Words>1192</Words>
  <Application>Microsoft Office PowerPoint</Application>
  <PresentationFormat>Custom</PresentationFormat>
  <Paragraphs>134</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Instrument Sans Medium</vt:lpstr>
      <vt:lpstr>Inter</vt:lpstr>
      <vt:lpstr>Arial</vt:lpstr>
      <vt:lpstr>Inter Bold</vt:lpstr>
      <vt:lpstr>Office Theme</vt:lpstr>
      <vt:lpstr>Spring 2025 ECE OER Update</vt:lpstr>
      <vt:lpstr>Child Growth and Development Resources</vt:lpstr>
      <vt:lpstr>Health, Safety and Nutrition</vt:lpstr>
      <vt:lpstr>Principles and Practice</vt:lpstr>
      <vt:lpstr>Practicum and Field Experience</vt:lpstr>
      <vt:lpstr>Introduction to Curriculum</vt:lpstr>
      <vt:lpstr>Parenting Course</vt:lpstr>
      <vt:lpstr>Child, Family, Community</vt:lpstr>
      <vt:lpstr>Child Guidance Resources</vt:lpstr>
      <vt:lpstr>Infant/Toddler Safety: Canvas Course</vt:lpstr>
      <vt:lpstr>Diversity in Early Childhood</vt:lpstr>
      <vt:lpstr>Early Intervention</vt:lpstr>
      <vt:lpstr>Administration Resources</vt:lpstr>
      <vt:lpstr>Misc.</vt:lpstr>
      <vt:lpstr>Addressing the Gaps: </vt:lpstr>
      <vt:lpstr>Administration/ Supervision and Mentoring</vt:lpstr>
      <vt:lpstr>Special Needs</vt:lpstr>
      <vt:lpstr>Practicum</vt:lpstr>
      <vt:lpstr>Guidance</vt:lpstr>
      <vt:lpstr>Working with Parents and Families</vt:lpstr>
      <vt:lpstr>School Age Development</vt:lpstr>
      <vt:lpstr>School Age Curriculum</vt:lpstr>
      <vt:lpstr>Child Abuse</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ASCCC1</cp:lastModifiedBy>
  <cp:revision>3</cp:revision>
  <dcterms:created xsi:type="dcterms:W3CDTF">2025-03-20T16:14:58Z</dcterms:created>
  <dcterms:modified xsi:type="dcterms:W3CDTF">2025-03-25T00:09:00Z</dcterms:modified>
</cp:coreProperties>
</file>