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385" r:id="rId2"/>
    <p:sldId id="2908" r:id="rId3"/>
    <p:sldId id="2925" r:id="rId4"/>
    <p:sldId id="2909" r:id="rId5"/>
    <p:sldId id="2938" r:id="rId6"/>
    <p:sldId id="2944" r:id="rId7"/>
    <p:sldId id="2946" r:id="rId8"/>
    <p:sldId id="2926" r:id="rId9"/>
    <p:sldId id="2896" r:id="rId10"/>
    <p:sldId id="2900" r:id="rId11"/>
    <p:sldId id="2903" r:id="rId12"/>
    <p:sldId id="2939" r:id="rId13"/>
    <p:sldId id="2927" r:id="rId14"/>
    <p:sldId id="2928" r:id="rId15"/>
    <p:sldId id="2964" r:id="rId16"/>
    <p:sldId id="2947" r:id="rId17"/>
    <p:sldId id="2945" r:id="rId18"/>
    <p:sldId id="2965" r:id="rId19"/>
    <p:sldId id="2966" r:id="rId20"/>
    <p:sldId id="2943" r:id="rId21"/>
    <p:sldId id="2940" r:id="rId22"/>
    <p:sldId id="2954" r:id="rId23"/>
    <p:sldId id="2950" r:id="rId24"/>
    <p:sldId id="2951" r:id="rId25"/>
    <p:sldId id="2958" r:id="rId26"/>
    <p:sldId id="2960" r:id="rId27"/>
    <p:sldId id="2942" r:id="rId28"/>
    <p:sldId id="2941" r:id="rId29"/>
    <p:sldId id="2961" r:id="rId30"/>
    <p:sldId id="2962" r:id="rId31"/>
    <p:sldId id="3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707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44F6BF3D-3DBE-4F97-A45F-F5F7F9D688AA}" styleName="">
    <a:wholeTbl>
      <a:tcTxStyle>
        <a:font>
          <a:latin typeface="Arial"/>
          <a:ea typeface="Arial"/>
          <a:cs typeface="Arial"/>
        </a:font>
        <a:srgbClr val="000000"/>
      </a:tcTxStyle>
      <a:tcStyle>
        <a:tcBdr>
          <a:left>
            <a:ln w="9528" cap="flat" cmpd="sng" algn="ctr">
              <a:solidFill>
                <a:srgbClr val="9E9E9E"/>
              </a:solidFill>
              <a:prstDash val="solid"/>
              <a:round/>
              <a:headEnd type="none" w="med" len="med"/>
              <a:tailEnd type="none" w="med" len="med"/>
            </a:ln>
          </a:left>
          <a:right>
            <a:ln w="9528" cap="flat" cmpd="sng" algn="ctr">
              <a:solidFill>
                <a:srgbClr val="9E9E9E"/>
              </a:solidFill>
              <a:prstDash val="solid"/>
              <a:round/>
              <a:headEnd type="none" w="med" len="med"/>
              <a:tailEnd type="none" w="med" len="med"/>
            </a:ln>
          </a:right>
          <a:top>
            <a:ln w="9528" cap="flat" cmpd="sng" algn="ctr">
              <a:solidFill>
                <a:srgbClr val="9E9E9E"/>
              </a:solidFill>
              <a:prstDash val="solid"/>
              <a:round/>
              <a:headEnd type="none" w="med" len="med"/>
              <a:tailEnd type="none" w="med" len="med"/>
            </a:ln>
          </a:top>
          <a:bottom>
            <a:ln w="9528" cap="flat" cmpd="sng" algn="ctr">
              <a:solidFill>
                <a:srgbClr val="9E9E9E"/>
              </a:solidFill>
              <a:prstDash val="solid"/>
              <a:round/>
              <a:headEnd type="none" w="med" len="med"/>
              <a:tailEnd type="none" w="med" len="med"/>
            </a:ln>
          </a:bottom>
        </a:tcBdr>
      </a:tcStyle>
    </a:wholeTbl>
    <a:band1H>
      <a:tcTxStyle>
        <a:font>
          <a:latin typeface=""/>
          <a:ea typeface=""/>
          <a:cs typeface=""/>
        </a:font>
      </a:tcTxStyle>
      <a:tcStyle>
        <a:tcBdr/>
      </a:tcStyle>
    </a:band1H>
    <a:band2H>
      <a:tcTxStyle>
        <a:font>
          <a:latin typeface=""/>
          <a:ea typeface=""/>
          <a:cs typeface=""/>
        </a:font>
      </a:tcTxStyle>
      <a:tcStyle>
        <a:tcBdr/>
      </a:tcStyle>
    </a:band2H>
    <a:band1V>
      <a:tcTxStyle>
        <a:font>
          <a:latin typeface=""/>
          <a:ea typeface=""/>
          <a:cs typeface=""/>
        </a:font>
      </a:tcTxStyle>
      <a:tcStyle>
        <a:tcBdr/>
      </a:tcStyle>
    </a:band1V>
    <a:band2V>
      <a:tcTxStyle>
        <a:font>
          <a:latin typeface=""/>
          <a:ea typeface=""/>
          <a:cs typeface=""/>
        </a:font>
      </a:tcTxStyle>
      <a:tcStyle>
        <a:tcBdr/>
      </a:tcStyle>
    </a:band2V>
    <a:lastCol>
      <a:tcTxStyle>
        <a:font>
          <a:latin typeface=""/>
          <a:ea typeface=""/>
          <a:cs typeface=""/>
        </a:font>
      </a:tcTxStyle>
      <a:tcStyle>
        <a:tcBdr/>
      </a:tcStyle>
    </a:lastCol>
    <a:firstCol>
      <a:tcTxStyle>
        <a:font>
          <a:latin typeface=""/>
          <a:ea typeface=""/>
          <a:cs typeface=""/>
        </a:font>
      </a:tcTxStyle>
      <a:tcStyle>
        <a:tcBdr/>
      </a:tcStyle>
    </a:firstCol>
    <a:lastRow>
      <a:tcTxStyle>
        <a:font>
          <a:latin typeface=""/>
          <a:ea typeface=""/>
          <a:cs typeface=""/>
        </a:font>
      </a:tcTxStyle>
      <a:tcStyle>
        <a:tcBdr/>
      </a:tcStyle>
    </a:lastRow>
    <a:firstRow>
      <a:tcTxStyle>
        <a:font>
          <a:latin typeface=""/>
          <a:ea typeface=""/>
          <a:cs typeface=""/>
        </a:font>
      </a:tcTxStyle>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170"/>
  </p:normalViewPr>
  <p:slideViewPr>
    <p:cSldViewPr snapToGrid="0">
      <p:cViewPr varScale="1">
        <p:scale>
          <a:sx n="106" d="100"/>
          <a:sy n="106" d="100"/>
        </p:scale>
        <p:origin x="954" y="1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EB615CCD-2A95-7E66-27BE-0B3315515065}"/>
              </a:ext>
            </a:extLst>
          </p:cNvPr>
          <p:cNvSpPr txBox="1">
            <a:spLocks noGrp="1"/>
          </p:cNvSpPr>
          <p:nvPr>
            <p:ph type="hdr" sz="quarter"/>
          </p:nvPr>
        </p:nvSpPr>
        <p:spPr>
          <a:xfrm>
            <a:off x="0" y="0"/>
            <a:ext cx="2971800" cy="458791"/>
          </a:xfrm>
          <a:prstGeom prst="rect">
            <a:avLst/>
          </a:prstGeom>
          <a:noFill/>
          <a:ln>
            <a:noFill/>
          </a:ln>
        </p:spPr>
        <p:txBody>
          <a:bodyPr vert="horz" wrap="square" lIns="91421" tIns="45701" rIns="91421" bIns="45701"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endParaRPr lang="en-US"/>
          </a:p>
        </p:txBody>
      </p:sp>
      <p:sp>
        <p:nvSpPr>
          <p:cNvPr id="3" name="Google Shape;4;n">
            <a:extLst>
              <a:ext uri="{FF2B5EF4-FFF2-40B4-BE49-F238E27FC236}">
                <a16:creationId xmlns:a16="http://schemas.microsoft.com/office/drawing/2014/main" id="{085F38EE-9DB4-2EDD-3505-2703D5EF4E1E}"/>
              </a:ext>
            </a:extLst>
          </p:cNvPr>
          <p:cNvSpPr txBox="1">
            <a:spLocks noGrp="1"/>
          </p:cNvSpPr>
          <p:nvPr>
            <p:ph type="dt" idx="1"/>
          </p:nvPr>
        </p:nvSpPr>
        <p:spPr>
          <a:xfrm>
            <a:off x="3884608" y="0"/>
            <a:ext cx="2971800" cy="458791"/>
          </a:xfrm>
          <a:prstGeom prst="rect">
            <a:avLst/>
          </a:prstGeom>
          <a:noFill/>
          <a:ln>
            <a:noFill/>
          </a:ln>
        </p:spPr>
        <p:txBody>
          <a:bodyPr vert="horz" wrap="square" lIns="91421" tIns="45701" rIns="91421" bIns="45701"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endParaRPr lang="en-US"/>
          </a:p>
        </p:txBody>
      </p:sp>
      <p:sp>
        <p:nvSpPr>
          <p:cNvPr id="4" name="Google Shape;5;n">
            <a:extLst>
              <a:ext uri="{FF2B5EF4-FFF2-40B4-BE49-F238E27FC236}">
                <a16:creationId xmlns:a16="http://schemas.microsoft.com/office/drawing/2014/main" id="{6DDF6357-9DE4-9BA7-8183-CD9947F78718}"/>
              </a:ext>
            </a:extLst>
          </p:cNvPr>
          <p:cNvSpPr>
            <a:spLocks noGrp="1" noRot="1" noChangeAspect="1"/>
          </p:cNvSpPr>
          <p:nvPr>
            <p:ph type="sldImg" idx="2"/>
          </p:nvPr>
        </p:nvSpPr>
        <p:spPr>
          <a:xfrm>
            <a:off x="1371600" y="1143000"/>
            <a:ext cx="4114800" cy="3086100"/>
          </a:xfrm>
          <a:prstGeom prst="rect">
            <a:avLst/>
          </a:prstGeom>
          <a:noFill/>
          <a:ln w="12701" cap="flat">
            <a:solidFill>
              <a:srgbClr val="000000"/>
            </a:solidFill>
            <a:prstDash val="solid"/>
            <a:round/>
          </a:ln>
        </p:spPr>
      </p:sp>
      <p:sp>
        <p:nvSpPr>
          <p:cNvPr id="5" name="Google Shape;6;n">
            <a:extLst>
              <a:ext uri="{FF2B5EF4-FFF2-40B4-BE49-F238E27FC236}">
                <a16:creationId xmlns:a16="http://schemas.microsoft.com/office/drawing/2014/main" id="{703B52C5-B302-037C-E679-09FABD7D9CA9}"/>
              </a:ext>
            </a:extLst>
          </p:cNvPr>
          <p:cNvSpPr txBox="1">
            <a:spLocks noGrp="1"/>
          </p:cNvSpPr>
          <p:nvPr>
            <p:ph type="body" sz="quarter" idx="3"/>
          </p:nvPr>
        </p:nvSpPr>
        <p:spPr>
          <a:xfrm>
            <a:off x="685800" y="4400550"/>
            <a:ext cx="5486400" cy="3600450"/>
          </a:xfrm>
          <a:prstGeom prst="rect">
            <a:avLst/>
          </a:prstGeom>
          <a:noFill/>
          <a:ln>
            <a:noFill/>
          </a:ln>
        </p:spPr>
        <p:txBody>
          <a:bodyPr vert="horz" wrap="square" lIns="91421" tIns="45701" rIns="91421" bIns="45701" anchor="t" anchorCtr="0" compatLnSpc="1">
            <a:noAutofit/>
          </a:bodyPr>
          <a:lstStyle/>
          <a:p>
            <a:pPr lvl="0"/>
            <a:endParaRPr lang="en-US"/>
          </a:p>
        </p:txBody>
      </p:sp>
      <p:sp>
        <p:nvSpPr>
          <p:cNvPr id="6" name="Google Shape;7;n">
            <a:extLst>
              <a:ext uri="{FF2B5EF4-FFF2-40B4-BE49-F238E27FC236}">
                <a16:creationId xmlns:a16="http://schemas.microsoft.com/office/drawing/2014/main" id="{9FBB7A46-11F5-4D7F-CDC3-8D75228971D1}"/>
              </a:ext>
            </a:extLst>
          </p:cNvPr>
          <p:cNvSpPr txBox="1">
            <a:spLocks noGrp="1"/>
          </p:cNvSpPr>
          <p:nvPr>
            <p:ph type="ftr" sz="quarter" idx="4"/>
          </p:nvPr>
        </p:nvSpPr>
        <p:spPr>
          <a:xfrm>
            <a:off x="0" y="8685208"/>
            <a:ext cx="2971800" cy="458791"/>
          </a:xfrm>
          <a:prstGeom prst="rect">
            <a:avLst/>
          </a:prstGeom>
          <a:noFill/>
          <a:ln>
            <a:noFill/>
          </a:ln>
        </p:spPr>
        <p:txBody>
          <a:bodyPr vert="horz" wrap="square" lIns="91421" tIns="45701" rIns="91421" bIns="45701"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endParaRPr lang="en-US"/>
          </a:p>
        </p:txBody>
      </p:sp>
      <p:sp>
        <p:nvSpPr>
          <p:cNvPr id="7" name="Google Shape;8;n">
            <a:extLst>
              <a:ext uri="{FF2B5EF4-FFF2-40B4-BE49-F238E27FC236}">
                <a16:creationId xmlns:a16="http://schemas.microsoft.com/office/drawing/2014/main" id="{A6F4CCE0-D6BC-3032-4949-99E1B47E38C6}"/>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21" tIns="45701" rIns="91421" bIns="45701"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fld id="{C8C03651-85F1-1645-96CA-75A411E3A2C2}" type="slidenum">
              <a:t>‹#›</a:t>
            </a:fld>
            <a:endParaRPr lang="en-US"/>
          </a:p>
        </p:txBody>
      </p:sp>
    </p:spTree>
    <p:extLst>
      <p:ext uri="{BB962C8B-B14F-4D97-AF65-F5344CB8AC3E}">
        <p14:creationId xmlns:p14="http://schemas.microsoft.com/office/powerpoint/2010/main" val="225207771"/>
      </p:ext>
    </p:extLst>
  </p:cSld>
  <p:clrMap bg1="lt1" tx1="dk1" bg2="lt2" tx2="dk2" accent1="accent1" accent2="accent2" accent3="accent3" accent4="accent4" accent5="accent5" accent6="accent6" hlink="hlink" folHlink="folHlink"/>
  <p:notesStyle>
    <a:lvl1pPr marL="457200" marR="0" lvl="0" indent="-22860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ta.pressbooks.pub/markingopenandaffordablecourse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uta.pressbooks.pub/markingopenandaffordablecourses/chapter/state-and-federal-legislat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sccc.org/resolutions/ensure-transparency-resources-used-establish-zero-textbook-cost-ztc-certificates-an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sccc.org/resolutions/student-facing-zero-textbook-cost-informa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asccc-oeri.org/oer-and-ztc/" TargetMode="External"/><Relationship Id="rId5" Type="http://schemas.openxmlformats.org/officeDocument/2006/relationships/hyperlink" Target="https://leginfo.legislature.ca.gov/faces/codes_displayexpandedbranch.xhtml?tocCode=EDC&amp;title=3%2E" TargetMode="External"/><Relationship Id="rId4" Type="http://schemas.openxmlformats.org/officeDocument/2006/relationships/hyperlink" Target="https://www.google.com/url?sa=t&amp;rct=j&amp;q=&amp;esrc=s&amp;source=web&amp;cd=&amp;cad=rja&amp;uact=8&amp;ved=2ahUKEwj1jJXticb2AhWsJUQIHf_zCLAQFnoECAcQAQ&amp;url=https%3A%2F%2Fwww.cccco.edu%2F-%2Fmedia%2FCCCCO-Website%2FReports%2Fcccco-report-zero-cost-textbook-rev041221-a11y.pdf%3Fla%3Den%26hash%3D168160F9653C3B1E707BF3E9F7DA90889314B0B7&amp;usg=AOvVaw0_XGeOPN7Fdx4LVAwtfj3D"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ta.pressbooks.pub/markingopenandaffordablecourse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uta.pressbooks.pub/markingopenandaffordablecourses/chapter/state-and-federal-legisl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7B29D-861E-370F-F3C2-2F86C31606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FDAB1-46FE-5AE8-A6CA-F9C8084299C6}"/>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62633EBF-4762-3139-B8DA-89EB9C59DB8A}"/>
              </a:ext>
            </a:extLst>
          </p:cNvPr>
          <p:cNvSpPr txBox="1">
            <a:spLocks noGrp="1"/>
          </p:cNvSpPr>
          <p:nvPr>
            <p:ph type="sldNum" sz="quarter" idx="8"/>
          </p:nvPr>
        </p:nvSpPr>
        <p:spPr/>
        <p:txBody>
          <a:bodyPr/>
          <a:lstStyle/>
          <a:p>
            <a:pPr lvl="0" algn="l"/>
            <a:fld id="{70918600-9D17-344A-9215-86553DC46A0E}" type="slidenum">
              <a:t>1</a:t>
            </a:fld>
            <a:endParaRPr lang="en-US" sz="1400">
              <a:latin typeface="Arial"/>
              <a:cs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B6979-A4D2-80EF-C355-DB1EDF763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6D1C71-3B97-83A5-9AD0-55804B95B105}"/>
              </a:ext>
            </a:extLst>
          </p:cNvPr>
          <p:cNvSpPr txBox="1">
            <a:spLocks noGrp="1"/>
          </p:cNvSpPr>
          <p:nvPr>
            <p:ph type="body" sz="quarter" idx="1"/>
          </p:nvPr>
        </p:nvSpPr>
        <p:spPr/>
        <p:txBody>
          <a:bodyPr/>
          <a:lstStyle/>
          <a:p>
            <a:pPr lvl="0"/>
            <a:r>
              <a:rPr lang="en-US"/>
              <a:t>More about much of this is available at tinyurl.com/TextLeg. From </a:t>
            </a:r>
            <a:r>
              <a:rPr lang="en-US">
                <a:hlinkClick r:id="rId3">
                  <a:extLst>
                    <a:ext uri="{A12FA001-AC4F-418D-AE19-62706E023703}">
                      <ahyp:hlinkClr xmlns:ahyp="http://schemas.microsoft.com/office/drawing/2018/hyperlinkcolor" val="tx"/>
                    </a:ext>
                  </a:extLst>
                </a:hlinkClick>
              </a:rPr>
              <a:t>Marking Open and Affordable Courses: Best Practices and Case Studies</a:t>
            </a:r>
            <a:r>
              <a:rPr lang="en-US"/>
              <a:t>: </a:t>
            </a:r>
          </a:p>
          <a:p>
            <a:pPr lvl="0"/>
            <a:r>
              <a:rPr lang="en-US"/>
              <a:t>In 2007, Congress took up the reauthorization of the Higher Education Act of 1965, the law governing the nation’s college and university policies, which was ultimately achieved with the passage of the (HEOA) in 2008. Senator Dick Durbin of Illinois championed the issue of textbook affordability during the process, drafting a set of provisions that were ultimately codified into law under Section 133 (20 USC 1015b). Among the provisions was a requirement that colleges and universities eligible for funding must, to the maximum extent practicable, disclose the ISBN and retail price of college textbooks in the online course schedule students use for registration. The textbook information provisions took effect on July 1, 2010, and were evaluated by the Government Accountability Office (GAO) in 2013. The relevant portion of Section 133 reads:</a:t>
            </a:r>
          </a:p>
          <a:p>
            <a:pPr lvl="0"/>
            <a:r>
              <a:rPr lang="en-US"/>
              <a:t>To the maximum extent practicable, each institution of higher education receiving Federal financial assistance shall—</a:t>
            </a:r>
          </a:p>
          <a:p>
            <a:pPr lvl="0">
              <a:buClr>
                <a:srgbClr val="000000"/>
              </a:buClr>
              <a:buSzPts val="1400"/>
              <a:buFont typeface="Arial"/>
              <a:buAutoNum type="arabicPeriod"/>
            </a:pPr>
            <a:r>
              <a:rPr lang="en-US"/>
              <a:t>disclose, on the institution’s Internet course schedule and in a manner of the institution’s choosing, the International Standard Book Number and retail price information of required and recommended college textbooks and supplemental materials for each course listed in the institution’s course schedule used for preregistration and registration purposes, except that— </a:t>
            </a:r>
          </a:p>
          <a:p>
            <a:pPr marL="742950" lvl="1" indent="-285750">
              <a:buClr>
                <a:srgbClr val="000000"/>
              </a:buClr>
              <a:buSzPts val="1400"/>
              <a:buFont typeface="Arial"/>
              <a:buAutoNum type="arabicPeriod"/>
            </a:pPr>
            <a:r>
              <a:rPr lang="en-US" kern="0">
                <a:solidFill>
                  <a:srgbClr val="000000"/>
                </a:solidFill>
                <a:latin typeface="Calibri"/>
                <a:cs typeface="Calibri"/>
              </a:rPr>
              <a:t>if the International Standard Book Number is not available for such college textbook or supplemental material, then the institution shall include in the Internet course schedule the author, title, publisher, and copyright date for such college textbook or supplemental material; and</a:t>
            </a:r>
          </a:p>
          <a:p>
            <a:pPr marL="742950" lvl="1" indent="-285750">
              <a:buClr>
                <a:srgbClr val="000000"/>
              </a:buClr>
              <a:buSzPts val="1400"/>
              <a:buFont typeface="Arial"/>
              <a:buAutoNum type="arabicPeriod"/>
            </a:pPr>
            <a:r>
              <a:rPr lang="en-US" kern="0">
                <a:solidFill>
                  <a:srgbClr val="000000"/>
                </a:solidFill>
                <a:latin typeface="Calibri"/>
                <a:cs typeface="Calibri"/>
              </a:rPr>
              <a:t>if the institution determines that the disclosure of the information described in this subsection is not practicable for a college textbook or supplemental material, then the institution shall so indicate by placing the designation “To Be Determined” in lieu of the information required under this subsection; and</a:t>
            </a:r>
          </a:p>
          <a:p>
            <a:pPr lvl="0">
              <a:buClr>
                <a:srgbClr val="000000"/>
              </a:buClr>
              <a:buSzPts val="1400"/>
              <a:buFont typeface="Arial"/>
              <a:buAutoNum type="arabicPeriod"/>
            </a:pPr>
            <a:r>
              <a:rPr lang="en-US"/>
              <a:t>if applicable, include on the institution’s written course schedule a notice that textbook information is available on the institution’s Internet course schedule, and the Internet address for such schedule.</a:t>
            </a:r>
          </a:p>
          <a:p>
            <a:pPr lvl="0"/>
            <a:r>
              <a:rPr lang="en-US"/>
              <a:t>This provision instigated a shift in the responsibility of institutions for providing textbook information to students. Historically, textbook information was typically not available at the time students registered for courses (often several months in advance). Visiting the college bookstore prior to the start of the term was often the most reliable way to get information about book adoptions. Following the passage of HEOA, institutions had just under two years to update their systems to ensure that students had access to textbook information at the time of registration.</a:t>
            </a:r>
          </a:p>
          <a:p>
            <a:pPr lvl="0"/>
            <a:r>
              <a:rPr lang="en-US"/>
              <a:t>Source: </a:t>
            </a:r>
            <a:r>
              <a:rPr lang="en-US">
                <a:hlinkClick r:id="rId4">
                  <a:extLst>
                    <a:ext uri="{A12FA001-AC4F-418D-AE19-62706E023703}">
                      <ahyp:hlinkClr xmlns:ahyp="http://schemas.microsoft.com/office/drawing/2018/hyperlinkcolor" val="tx"/>
                    </a:ext>
                  </a:extLst>
                </a:hlinkClick>
              </a:rPr>
              <a:t>Chapter 1, State and Federal Legislation</a:t>
            </a:r>
            <a:r>
              <a:rPr lang="en-US"/>
              <a:t>, in </a:t>
            </a:r>
            <a:r>
              <a:rPr lang="en-US">
                <a:hlinkClick r:id="rId3">
                  <a:extLst>
                    <a:ext uri="{A12FA001-AC4F-418D-AE19-62706E023703}">
                      <ahyp:hlinkClr xmlns:ahyp="http://schemas.microsoft.com/office/drawing/2018/hyperlinkcolor" val="tx"/>
                    </a:ext>
                  </a:extLst>
                </a:hlinkClick>
              </a:rPr>
              <a:t>Marking Open and Affordable Courses: Best Practices and Case Studies</a:t>
            </a:r>
            <a:r>
              <a:rPr lang="en-US"/>
              <a:t>.</a:t>
            </a:r>
          </a:p>
          <a:p>
            <a:pPr lvl="0"/>
            <a:br>
              <a:rPr lang="en-US"/>
            </a:br>
            <a:endParaRPr lang="en-US"/>
          </a:p>
        </p:txBody>
      </p:sp>
      <p:sp>
        <p:nvSpPr>
          <p:cNvPr id="4" name="Slide Number Placeholder 3">
            <a:extLst>
              <a:ext uri="{FF2B5EF4-FFF2-40B4-BE49-F238E27FC236}">
                <a16:creationId xmlns:a16="http://schemas.microsoft.com/office/drawing/2014/main" id="{4541F3B8-5A1A-3C99-2F45-8C46E5538E04}"/>
              </a:ext>
            </a:extLst>
          </p:cNvPr>
          <p:cNvSpPr txBox="1">
            <a:spLocks noGrp="1"/>
          </p:cNvSpPr>
          <p:nvPr>
            <p:ph type="sldNum" sz="quarter" idx="8"/>
          </p:nvPr>
        </p:nvSpPr>
        <p:spPr/>
        <p:txBody>
          <a:bodyPr/>
          <a:lstStyle/>
          <a:p>
            <a:pPr lvl="0"/>
            <a:fld id="{7580C1A3-AEA3-1B4B-A672-4478E7439664}" type="slidenum">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1E1744-BE6E-9802-E460-364174EF64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9090E-E5CB-A6BB-72DD-8091B561ADF3}"/>
              </a:ext>
            </a:extLst>
          </p:cNvPr>
          <p:cNvSpPr txBox="1">
            <a:spLocks noGrp="1"/>
          </p:cNvSpPr>
          <p:nvPr>
            <p:ph type="body" sz="quarter" idx="1"/>
          </p:nvPr>
        </p:nvSpPr>
        <p:spPr/>
        <p:txBody>
          <a:bodyPr/>
          <a:lstStyle/>
          <a:p>
            <a:pPr lvl="0"/>
            <a:r>
              <a:rPr lang="en-US"/>
              <a:t>(a) Governing boards shall adopt policies that ensure student access to textbooks and</a:t>
            </a:r>
          </a:p>
          <a:p>
            <a:pPr lvl="0"/>
            <a:r>
              <a:rPr lang="en-US"/>
              <a:t>supplemental materials that are needed on the first day of class. Practices that enable</a:t>
            </a:r>
          </a:p>
          <a:p>
            <a:pPr lvl="0"/>
            <a:r>
              <a:rPr lang="en-US"/>
              <a:t>first day access to zero-cost resources include, but are not limited to, the following:</a:t>
            </a:r>
          </a:p>
          <a:p>
            <a:pPr lvl="0"/>
            <a:r>
              <a:rPr lang="en-US"/>
              <a:t>(1) adapting or adopting open educational resources for some or all textbook and</a:t>
            </a:r>
          </a:p>
          <a:p>
            <a:pPr lvl="0"/>
            <a:r>
              <a:rPr lang="en-US"/>
              <a:t>ancillary material, when the option is available; and</a:t>
            </a:r>
          </a:p>
          <a:p>
            <a:pPr lvl="0"/>
            <a:r>
              <a:rPr lang="en-US"/>
              <a:t>(2) copying initial textbook chapters as permissible within copyright.</a:t>
            </a:r>
          </a:p>
          <a:p>
            <a:pPr lvl="0"/>
            <a:r>
              <a:rPr lang="en-US"/>
              <a:t>(b) Governing boards shall adopt policies that strengthen student access to other</a:t>
            </a:r>
          </a:p>
          <a:p>
            <a:pPr lvl="0"/>
            <a:r>
              <a:rPr lang="en-US"/>
              <a:t>instructional materials before their required use in any course to minimize financial and</a:t>
            </a:r>
          </a:p>
          <a:p>
            <a:pPr lvl="0"/>
            <a:r>
              <a:rPr lang="en-US"/>
              <a:t>administrative burdens to students.</a:t>
            </a:r>
          </a:p>
          <a:p>
            <a:pPr lvl="0"/>
            <a:r>
              <a:rPr lang="en-US"/>
              <a:t>(c) District policies shall maintain an instructor’s responsibility to choose instructional</a:t>
            </a:r>
          </a:p>
          <a:p>
            <a:pPr lvl="0"/>
            <a:r>
              <a:rPr lang="en-US"/>
              <a:t>materials. District policies shall also support student-centered practices that encourage</a:t>
            </a:r>
          </a:p>
          <a:p>
            <a:pPr lvl="0"/>
            <a:r>
              <a:rPr lang="en-US"/>
              <a:t>the use of zero-cost instructional materials, and leverage available resources to the</a:t>
            </a:r>
          </a:p>
          <a:p>
            <a:pPr lvl="0"/>
            <a:r>
              <a:rPr lang="en-US"/>
              <a:t>maximum extent feasible, including, but not limited to, the following:</a:t>
            </a:r>
          </a:p>
          <a:p>
            <a:pPr lvl="0"/>
            <a:r>
              <a:rPr lang="en-US"/>
              <a:t>(1) developing and implementing sustainable zero-textbook-cost degrees, consistent with</a:t>
            </a:r>
          </a:p>
          <a:p>
            <a:pPr lvl="0"/>
            <a:r>
              <a:rPr lang="en-US"/>
              <a:t>Education Code Section 78052;</a:t>
            </a:r>
          </a:p>
          <a:p>
            <a:pPr lvl="0"/>
            <a:r>
              <a:rPr lang="en-US"/>
              <a:t>(2) adapting open educational resources to complete degrees and career technical</a:t>
            </a:r>
          </a:p>
          <a:p>
            <a:pPr lvl="0"/>
            <a:r>
              <a:rPr lang="en-US"/>
              <a:t>education certificates;</a:t>
            </a:r>
          </a:p>
          <a:p>
            <a:pPr lvl="0"/>
            <a:r>
              <a:rPr lang="en-US"/>
              <a:t>(3) adopting open educational resources for courses in which OER is commonly available</a:t>
            </a:r>
          </a:p>
          <a:p>
            <a:pPr lvl="0"/>
            <a:r>
              <a:rPr lang="en-US"/>
              <a:t>and prioritizing courses needed to satisfy general education requirements;</a:t>
            </a:r>
          </a:p>
          <a:p>
            <a:pPr lvl="0"/>
            <a:r>
              <a:rPr lang="en-US"/>
              <a:t>(4) establishing lending programs and maintaining college library resources to support</a:t>
            </a:r>
          </a:p>
          <a:p>
            <a:pPr lvl="0"/>
            <a:r>
              <a:rPr lang="en-US"/>
              <a:t>immediate access to course materials;</a:t>
            </a:r>
          </a:p>
          <a:p>
            <a:pPr lvl="0"/>
            <a:r>
              <a:rPr lang="en-US"/>
              <a:t>CFR 668.164(i);</a:t>
            </a:r>
          </a:p>
          <a:p>
            <a:pPr lvl="0"/>
            <a:r>
              <a:rPr lang="en-US"/>
              <a:t>(6) encouraging and supporting students to complete their financial aid files early to</a:t>
            </a:r>
          </a:p>
          <a:p>
            <a:pPr lvl="0"/>
            <a:r>
              <a:rPr lang="en-US"/>
              <a:t>receive timely disbursement; and</a:t>
            </a:r>
          </a:p>
          <a:p>
            <a:pPr lvl="0"/>
            <a:r>
              <a:rPr lang="en-US"/>
              <a:t>(7) deploying other forms of direct aid and support program resources to strengthen</a:t>
            </a:r>
          </a:p>
          <a:p>
            <a:pPr lvl="0"/>
            <a:r>
              <a:rPr lang="en-US"/>
              <a:t>student financial stability</a:t>
            </a:r>
          </a:p>
        </p:txBody>
      </p:sp>
      <p:sp>
        <p:nvSpPr>
          <p:cNvPr id="4" name="Slide Number Placeholder 3">
            <a:extLst>
              <a:ext uri="{FF2B5EF4-FFF2-40B4-BE49-F238E27FC236}">
                <a16:creationId xmlns:a16="http://schemas.microsoft.com/office/drawing/2014/main" id="{098B6CAF-94D9-C588-A15E-6C5820CEE63F}"/>
              </a:ext>
            </a:extLst>
          </p:cNvPr>
          <p:cNvSpPr txBox="1">
            <a:spLocks noGrp="1"/>
          </p:cNvSpPr>
          <p:nvPr>
            <p:ph type="sldNum" sz="quarter" idx="8"/>
          </p:nvPr>
        </p:nvSpPr>
        <p:spPr/>
        <p:txBody>
          <a:bodyPr/>
          <a:lstStyle/>
          <a:p>
            <a:pPr lvl="0"/>
            <a:fld id="{76CAD0FB-8B2B-ED4F-9E55-931DCA81966C}" type="slidenum">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1B7335-24F5-DFA4-B5DA-025A01780D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839E8-D3CB-43C7-FA23-817C21227CCB}"/>
              </a:ext>
            </a:extLst>
          </p:cNvPr>
          <p:cNvSpPr txBox="1">
            <a:spLocks noGrp="1"/>
          </p:cNvSpPr>
          <p:nvPr>
            <p:ph type="body" sz="quarter" idx="1"/>
          </p:nvPr>
        </p:nvSpPr>
        <p:spPr/>
        <p:txBody>
          <a:bodyPr/>
          <a:lstStyle/>
          <a:p>
            <a:pPr lvl="0"/>
            <a:endParaRPr lang="en-US"/>
          </a:p>
          <a:p>
            <a:pPr lvl="0"/>
            <a:endParaRPr lang="en-US"/>
          </a:p>
          <a:p>
            <a:pPr lvl="0"/>
            <a:r>
              <a:rPr lang="en-US">
                <a:hlinkClick r:id="rId3">
                  <a:extLst>
                    <a:ext uri="{A12FA001-AC4F-418D-AE19-62706E023703}">
                      <ahyp:hlinkClr xmlns:ahyp="http://schemas.microsoft.com/office/drawing/2018/hyperlinkcolor" val="tx"/>
                    </a:ext>
                  </a:extLst>
                </a:hlinkClick>
              </a:rPr>
              <a:t>Ensure the Transparency of Resources Used to Establish Zero-Textbook-Cost (ZTC) Certificates and Degrees</a:t>
            </a:r>
            <a:endParaRPr lang="en-US"/>
          </a:p>
          <a:p>
            <a:pPr lvl="0"/>
            <a:r>
              <a:rPr lang="en-US"/>
              <a:t>Whereas, The California Community Colleges Chancellor’s Office, in its 2020 Zero-Textbook-Cost Degree Grant Program Legislative Report, has recommended that future zero-textbook-cost (ZTC) funding should focus on investment priorities, including efforts to do the following:</a:t>
            </a:r>
          </a:p>
          <a:p>
            <a:pPr lvl="0">
              <a:buClr>
                <a:srgbClr val="000000"/>
              </a:buClr>
              <a:buSzPts val="1400"/>
              <a:buFont typeface="Arial" pitchFamily="34"/>
              <a:buChar char="•"/>
            </a:pPr>
            <a:r>
              <a:rPr lang="en-US"/>
              <a:t>Evaluate existing ZTC programs and courses and incorporate culturally relevant content to contribute to advancing equity in teaching and learning;</a:t>
            </a:r>
          </a:p>
          <a:p>
            <a:pPr lvl="0">
              <a:buClr>
                <a:srgbClr val="000000"/>
              </a:buClr>
              <a:buSzPts val="1400"/>
              <a:buFont typeface="Arial" pitchFamily="34"/>
              <a:buChar char="•"/>
            </a:pPr>
            <a:r>
              <a:rPr lang="en-US"/>
              <a:t>Share and adopt existing quality ZTC program and course materials, especially within the same community college district;</a:t>
            </a:r>
          </a:p>
          <a:p>
            <a:pPr lvl="0">
              <a:buClr>
                <a:srgbClr val="000000"/>
              </a:buClr>
              <a:buSzPts val="1400"/>
              <a:buFont typeface="Arial" pitchFamily="34"/>
              <a:buChar char="•"/>
            </a:pPr>
            <a:r>
              <a:rPr lang="en-US"/>
              <a:t>Develop and curate quality ZTC materials for courses that satisfy general education requirements; and</a:t>
            </a:r>
          </a:p>
          <a:p>
            <a:pPr lvl="0">
              <a:buClr>
                <a:srgbClr val="000000"/>
              </a:buClr>
              <a:buSzPts val="1400"/>
              <a:buFont typeface="Arial" pitchFamily="34"/>
              <a:buChar char="•"/>
            </a:pPr>
            <a:r>
              <a:rPr lang="en-US"/>
              <a:t>Post ZTC program courses on the California Virtual Campus Course Exchange and quickly make ZTC programs and courses available to all California community college students;</a:t>
            </a:r>
          </a:p>
          <a:p>
            <a:pPr lvl="0"/>
            <a:r>
              <a:rPr lang="en-US"/>
              <a:t>Whereas, The Academic Senate for California Community Colleges (ASCCC) “recognize[s] open educational resources as the preferred and most sustainable mechanism for eliminating course costs” (Resolution 3.05 F21);</a:t>
            </a:r>
          </a:p>
          <a:p>
            <a:pPr lvl="0"/>
            <a:r>
              <a:rPr lang="en-US"/>
              <a:t>Whereas, Resources may only be modified, developed, curated, and freely shared when those resources are openly licensed, and the ASCCC “encourage[s] the establishment of support structures for OER development that require developed resources to be openly licensed and made available to expand the diversity of OER resources” (Resolution 9.05 S19); and</a:t>
            </a:r>
          </a:p>
          <a:p>
            <a:pPr lvl="0"/>
            <a:r>
              <a:rPr lang="en-US"/>
              <a:t>Whereas, California Education Code §78052 requires that “All open educational resources used as learning materials for a degree developed pursuant to this section shall be added to the California Digital Open Source Library established in Section 66408,” yet no public-facing information is available that delineates how colleges that established ZTC certificates and degrees did so, and the list of ZTC degrees developed reveals duplication of resources and degree pathways (Zero-Textbook-Cost Degree Grant Program Legislative Report, CCCCO 2020);  </a:t>
            </a:r>
          </a:p>
          <a:p>
            <a:pPr lvl="0"/>
            <a:r>
              <a:rPr lang="en-US"/>
              <a:t>Resolved, That the Academic Senate for California Community Colleges urge the California Community Colleges Chancellor’s Office to require that all recipient colleges and districts of zero-textbook-cost (ZTC) funds delineate how ZTC status was achieved for all courses in a given pathway in a designated public-facing location and ensure that openly-licensed resources are shared as required by law; and</a:t>
            </a:r>
          </a:p>
          <a:p>
            <a:pPr lvl="0"/>
            <a:r>
              <a:rPr lang="en-US"/>
              <a:t>Resolved, That the Academic Senate for California Community Colleges encourage the California Community Colleges Chancellor’s Office to support the development of a repository for the sharing of open educational resources used to establish zero-textbook-cost certificates and degrees that can be searched by specific course parameters as defined by faculty.</a:t>
            </a:r>
          </a:p>
          <a:p>
            <a:pPr lvl="0"/>
            <a:endParaRPr lang="en-US"/>
          </a:p>
        </p:txBody>
      </p:sp>
      <p:sp>
        <p:nvSpPr>
          <p:cNvPr id="4" name="Slide Number Placeholder 3">
            <a:extLst>
              <a:ext uri="{FF2B5EF4-FFF2-40B4-BE49-F238E27FC236}">
                <a16:creationId xmlns:a16="http://schemas.microsoft.com/office/drawing/2014/main" id="{5C951E13-D995-CECD-A933-B086658BF8E5}"/>
              </a:ext>
            </a:extLst>
          </p:cNvPr>
          <p:cNvSpPr txBox="1">
            <a:spLocks noGrp="1"/>
          </p:cNvSpPr>
          <p:nvPr>
            <p:ph type="sldNum" sz="quarter" idx="8"/>
          </p:nvPr>
        </p:nvSpPr>
        <p:spPr/>
        <p:txBody>
          <a:bodyPr/>
          <a:lstStyle/>
          <a:p>
            <a:pPr lvl="0"/>
            <a:fld id="{84507FF7-1B53-4944-AFE8-8BCE503BE668}" type="slidenum">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A541ED-25B3-54BB-CC83-68EC451E91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01CCE6-2E38-1BA1-44AF-2190AE39DD10}"/>
              </a:ext>
            </a:extLst>
          </p:cNvPr>
          <p:cNvSpPr txBox="1">
            <a:spLocks noGrp="1"/>
          </p:cNvSpPr>
          <p:nvPr>
            <p:ph type="body" sz="quarter" idx="1"/>
          </p:nvPr>
        </p:nvSpPr>
        <p:spPr/>
        <p:txBody>
          <a:bodyPr/>
          <a:lstStyle/>
          <a:p>
            <a:pPr lvl="0"/>
            <a:r>
              <a:rPr lang="en-US">
                <a:hlinkClick r:id="rId3">
                  <a:extLst>
                    <a:ext uri="{A12FA001-AC4F-418D-AE19-62706E023703}">
                      <ahyp:hlinkClr xmlns:ahyp="http://schemas.microsoft.com/office/drawing/2018/hyperlinkcolor" val="tx"/>
                    </a:ext>
                  </a:extLst>
                </a:hlinkClick>
              </a:rPr>
              <a:t>Student-Facing Zero-Textbook-Cost Information</a:t>
            </a:r>
            <a:r>
              <a:rPr lang="en-US"/>
              <a:t> (Spring, 2022 – 13.10)</a:t>
            </a:r>
          </a:p>
          <a:p>
            <a:pPr lvl="0"/>
            <a:r>
              <a:rPr lang="en-US"/>
              <a:t>Whereas, The California Community Colleges Chancellor’s Office, in its 2020 Zero-Textbook-Cost Degree Grant Program Legislative Report (</a:t>
            </a:r>
            <a:r>
              <a:rPr lang="en-US">
                <a:hlinkClick r:id="rId4" tooltip="(Zero-Textbook-Cost Degree Grant Program Legislative Report, CCCCO 2020">
                  <a:extLst>
                    <a:ext uri="{A12FA001-AC4F-418D-AE19-62706E023703}">
                      <ahyp:hlinkClr xmlns:ahyp="http://schemas.microsoft.com/office/drawing/2018/hyperlinkcolor" val="tx"/>
                    </a:ext>
                  </a:extLst>
                </a:hlinkClick>
              </a:rPr>
              <a:t>Zero-Textbook-Cost Degree Grant Program Legislative Report, CCCCO 2020</a:t>
            </a:r>
            <a:r>
              <a:rPr lang="en-US"/>
              <a:t>), has recommended that future zero-textbook-cost (ZTC) funding should focus on investment priorities, including efforts to share and adopt existing quality ZTC programs and course materials, and </a:t>
            </a:r>
            <a:r>
              <a:rPr lang="en-US">
                <a:hlinkClick r:id="rId5" tooltip="California Education Code §78052">
                  <a:extLst>
                    <a:ext uri="{A12FA001-AC4F-418D-AE19-62706E023703}">
                      <ahyp:hlinkClr xmlns:ahyp="http://schemas.microsoft.com/office/drawing/2018/hyperlinkcolor" val="tx"/>
                    </a:ext>
                  </a:extLst>
                </a:hlinkClick>
              </a:rPr>
              <a:t>California Education Code §78052</a:t>
            </a:r>
            <a:r>
              <a:rPr lang="en-US"/>
              <a:t> requires that “All open educational resources used as learning materials for a degree developed pursuant to this section shall be added to the California Digital Open Source Library established in Section 66408,” yet no public-facing information is available that delineates how colleges established ZTC certificates and degrees;</a:t>
            </a:r>
          </a:p>
          <a:p>
            <a:pPr lvl="0"/>
            <a:r>
              <a:rPr lang="en-US"/>
              <a:t>Whereas, In October 2021, the ASCCC Open Educational Resources Initiative completed an </a:t>
            </a:r>
            <a:r>
              <a:rPr lang="en-US">
                <a:hlinkClick r:id="rId6" tooltip="Analysis of public-facing ZTC degree information">
                  <a:extLst>
                    <a:ext uri="{A12FA001-AC4F-418D-AE19-62706E023703}">
                      <ahyp:hlinkClr xmlns:ahyp="http://schemas.microsoft.com/office/drawing/2018/hyperlinkcolor" val="tx"/>
                    </a:ext>
                  </a:extLst>
                </a:hlinkClick>
              </a:rPr>
              <a:t>analysis of public-facing ZTC degree information</a:t>
            </a:r>
            <a:r>
              <a:rPr lang="en-US"/>
              <a:t> provided by California community colleges and found no information regarding when ZTC sections would be offered, minimal information regarding the ZTC courses that were available and would meet specific general education requirements, and no information regarding how ZTC status was achieved for specific courses;</a:t>
            </a:r>
          </a:p>
          <a:p>
            <a:pPr lvl="0"/>
            <a:r>
              <a:rPr lang="en-US"/>
              <a:t>Whereas, The Academic Senate for California Community Colleges passed Resolution 20.02 in fall 2020, encouraging local academic senates to “advocate for the implementation of a process for consistent, clear, and transparent messaging to students prior to registration regarding all material and supply costs in appropriate locations including the schedule of classes and the bookstore” and providing this same clear messaging and information regarding the planned availability of ZTC sections that would enable students to plan to truly complete a ZTC degree; and</a:t>
            </a:r>
          </a:p>
          <a:p>
            <a:pPr lvl="0"/>
            <a:r>
              <a:rPr lang="en-US"/>
              <a:t>Whereas, Clear messaging for planning purposes is an integral part of guided pathways implementation to better serve students, and integrating information regarding ZTC sections would further advance the equity and achievement goals of the California Community Colleges by clearly mapping ZTC degree pathways.</a:t>
            </a:r>
          </a:p>
          <a:p>
            <a:pPr lvl="0"/>
            <a:r>
              <a:rPr lang="en-US"/>
              <a:t>Resolved, That the Academic Senate for California Community Colleges urge the California Community Colleges Chancellor’s Office to require all colleges and districts that receive zero-textbook-cost (ZTC) funds to provide public-facing information and student messaging that delineates the planned scheduling of ZTC sections; and</a:t>
            </a:r>
          </a:p>
          <a:p>
            <a:pPr lvl="0"/>
            <a:r>
              <a:rPr lang="en-US"/>
              <a:t>Resolved, That the Academic Senate for California Community Colleges advocate for the California Community Colleges Chancellor’s Office to require that all colleges and districts receiving zero-textbook-cost (ZTC) funds delineate in a designated public-facing location how ZTC status was achieved for all courses in a given pathway, demonstrate that sufficient ZTC sections are available to enable student completion of  ZTC degree pathway, and ensure that openly-licensed resources are shared as required by law.</a:t>
            </a:r>
          </a:p>
          <a:p>
            <a:pPr lvl="0"/>
            <a:endParaRPr lang="en-US"/>
          </a:p>
        </p:txBody>
      </p:sp>
      <p:sp>
        <p:nvSpPr>
          <p:cNvPr id="4" name="Slide Number Placeholder 3">
            <a:extLst>
              <a:ext uri="{FF2B5EF4-FFF2-40B4-BE49-F238E27FC236}">
                <a16:creationId xmlns:a16="http://schemas.microsoft.com/office/drawing/2014/main" id="{BD259D2A-B3FD-5A5E-E24F-EAD8C52138BC}"/>
              </a:ext>
            </a:extLst>
          </p:cNvPr>
          <p:cNvSpPr txBox="1">
            <a:spLocks noGrp="1"/>
          </p:cNvSpPr>
          <p:nvPr>
            <p:ph type="sldNum" sz="quarter" idx="8"/>
          </p:nvPr>
        </p:nvSpPr>
        <p:spPr/>
        <p:txBody>
          <a:bodyPr/>
          <a:lstStyle/>
          <a:p>
            <a:pPr lvl="0"/>
            <a:fld id="{2B3A6A0F-9229-2D4A-88C7-5F84CBDB3EF1}" type="slidenum">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
        <p:nvSpPr>
          <p:cNvPr id="4" name="Slide Number Placeholder 3"/>
          <p:cNvSpPr>
            <a:spLocks noGrp="1"/>
          </p:cNvSpPr>
          <p:nvPr>
            <p:ph type="sldNum" sz="quarter" idx="5"/>
          </p:nvPr>
        </p:nvSpPr>
        <p:spPr/>
        <p:txBody>
          <a:bodyPr/>
          <a:lstStyle/>
          <a:p>
            <a:pPr lvl="0"/>
            <a:fld id="{C8C03651-85F1-1645-96CA-75A411E3A2C2}" type="slidenum">
              <a:rPr lang="en-US" smtClean="0"/>
              <a:t>16</a:t>
            </a:fld>
            <a:endParaRPr lang="en-US"/>
          </a:p>
        </p:txBody>
      </p:sp>
    </p:spTree>
    <p:extLst>
      <p:ext uri="{BB962C8B-B14F-4D97-AF65-F5344CB8AC3E}">
        <p14:creationId xmlns:p14="http://schemas.microsoft.com/office/powerpoint/2010/main" val="3706528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C8C03651-85F1-1645-96CA-75A411E3A2C2}" type="slidenum">
              <a:rPr lang="en-US" smtClean="0"/>
              <a:t>20</a:t>
            </a:fld>
            <a:endParaRPr lang="en-US"/>
          </a:p>
        </p:txBody>
      </p:sp>
    </p:spTree>
    <p:extLst>
      <p:ext uri="{BB962C8B-B14F-4D97-AF65-F5344CB8AC3E}">
        <p14:creationId xmlns:p14="http://schemas.microsoft.com/office/powerpoint/2010/main" val="315239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C8C03651-85F1-1645-96CA-75A411E3A2C2}" type="slidenum">
              <a:rPr lang="en-US" smtClean="0"/>
              <a:t>22</a:t>
            </a:fld>
            <a:endParaRPr lang="en-US"/>
          </a:p>
        </p:txBody>
      </p:sp>
    </p:spTree>
    <p:extLst>
      <p:ext uri="{BB962C8B-B14F-4D97-AF65-F5344CB8AC3E}">
        <p14:creationId xmlns:p14="http://schemas.microsoft.com/office/powerpoint/2010/main" val="655175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crc.losrios.edu</a:t>
            </a:r>
            <a:r>
              <a:rPr lang="en-US" dirty="0"/>
              <a:t>/admissions/enroll-in-classes/zero-textbook-cost-degrees-and-certificates</a:t>
            </a:r>
          </a:p>
        </p:txBody>
      </p:sp>
      <p:sp>
        <p:nvSpPr>
          <p:cNvPr id="4" name="Slide Number Placeholder 3"/>
          <p:cNvSpPr>
            <a:spLocks noGrp="1"/>
          </p:cNvSpPr>
          <p:nvPr>
            <p:ph type="sldNum" sz="quarter" idx="5"/>
          </p:nvPr>
        </p:nvSpPr>
        <p:spPr/>
        <p:txBody>
          <a:bodyPr/>
          <a:lstStyle/>
          <a:p>
            <a:pPr lvl="0"/>
            <a:fld id="{C8C03651-85F1-1645-96CA-75A411E3A2C2}" type="slidenum">
              <a:rPr lang="en-US" smtClean="0"/>
              <a:t>23</a:t>
            </a:fld>
            <a:endParaRPr lang="en-US"/>
          </a:p>
        </p:txBody>
      </p:sp>
    </p:spTree>
    <p:extLst>
      <p:ext uri="{BB962C8B-B14F-4D97-AF65-F5344CB8AC3E}">
        <p14:creationId xmlns:p14="http://schemas.microsoft.com/office/powerpoint/2010/main" val="4095423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sac.edu</a:t>
            </a:r>
            <a:r>
              <a:rPr lang="en-US" dirty="0"/>
              <a:t>/</a:t>
            </a:r>
            <a:r>
              <a:rPr lang="en-US" dirty="0" err="1"/>
              <a:t>AcademicAffairs</a:t>
            </a:r>
            <a:r>
              <a:rPr lang="en-US" dirty="0"/>
              <a:t>/</a:t>
            </a:r>
            <a:r>
              <a:rPr lang="en-US" dirty="0" err="1"/>
              <a:t>DistanceEd</a:t>
            </a:r>
            <a:r>
              <a:rPr lang="en-US" dirty="0"/>
              <a:t>/OER/Pages/OER-ZTC-Degree-</a:t>
            </a:r>
            <a:r>
              <a:rPr lang="en-US" dirty="0" err="1"/>
              <a:t>Pathways.aspx</a:t>
            </a:r>
            <a:endParaRPr lang="en-US" dirty="0"/>
          </a:p>
        </p:txBody>
      </p:sp>
      <p:sp>
        <p:nvSpPr>
          <p:cNvPr id="4" name="Slide Number Placeholder 3"/>
          <p:cNvSpPr>
            <a:spLocks noGrp="1"/>
          </p:cNvSpPr>
          <p:nvPr>
            <p:ph type="sldNum" sz="quarter" idx="5"/>
          </p:nvPr>
        </p:nvSpPr>
        <p:spPr/>
        <p:txBody>
          <a:bodyPr/>
          <a:lstStyle/>
          <a:p>
            <a:pPr lvl="0"/>
            <a:fld id="{C8C03651-85F1-1645-96CA-75A411E3A2C2}" type="slidenum">
              <a:rPr lang="en-US" smtClean="0"/>
              <a:t>24</a:t>
            </a:fld>
            <a:endParaRPr lang="en-US"/>
          </a:p>
        </p:txBody>
      </p:sp>
    </p:spTree>
    <p:extLst>
      <p:ext uri="{BB962C8B-B14F-4D97-AF65-F5344CB8AC3E}">
        <p14:creationId xmlns:p14="http://schemas.microsoft.com/office/powerpoint/2010/main" val="1334361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www.swccd.edu</a:t>
            </a:r>
            <a:r>
              <a:rPr lang="en-US" dirty="0"/>
              <a:t>/programs-and-academics/</a:t>
            </a:r>
            <a:r>
              <a:rPr lang="en-US" dirty="0" err="1"/>
              <a:t>ztc</a:t>
            </a:r>
            <a:r>
              <a:rPr lang="en-US" dirty="0"/>
              <a:t>/</a:t>
            </a:r>
            <a:r>
              <a:rPr lang="en-US" dirty="0" err="1"/>
              <a:t>ztc-faqs.aspx</a:t>
            </a:r>
            <a:endParaRPr lang="en-US" dirty="0"/>
          </a:p>
        </p:txBody>
      </p:sp>
      <p:sp>
        <p:nvSpPr>
          <p:cNvPr id="4" name="Slide Number Placeholder 3"/>
          <p:cNvSpPr>
            <a:spLocks noGrp="1"/>
          </p:cNvSpPr>
          <p:nvPr>
            <p:ph type="sldNum" sz="quarter" idx="5"/>
          </p:nvPr>
        </p:nvSpPr>
        <p:spPr/>
        <p:txBody>
          <a:bodyPr/>
          <a:lstStyle/>
          <a:p>
            <a:pPr lvl="0"/>
            <a:fld id="{C8C03651-85F1-1645-96CA-75A411E3A2C2}" type="slidenum">
              <a:rPr lang="en-US" smtClean="0"/>
              <a:t>25</a:t>
            </a:fld>
            <a:endParaRPr lang="en-US"/>
          </a:p>
        </p:txBody>
      </p:sp>
    </p:spTree>
    <p:extLst>
      <p:ext uri="{BB962C8B-B14F-4D97-AF65-F5344CB8AC3E}">
        <p14:creationId xmlns:p14="http://schemas.microsoft.com/office/powerpoint/2010/main" val="184863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C8C03651-85F1-1645-96CA-75A411E3A2C2}" type="slidenum">
              <a:rPr lang="en-US" smtClean="0"/>
              <a:t>2</a:t>
            </a:fld>
            <a:endParaRPr lang="en-US"/>
          </a:p>
        </p:txBody>
      </p:sp>
    </p:spTree>
    <p:extLst>
      <p:ext uri="{BB962C8B-B14F-4D97-AF65-F5344CB8AC3E}">
        <p14:creationId xmlns:p14="http://schemas.microsoft.com/office/powerpoint/2010/main" val="2564765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“Coding” – reporting – course costs effectively making data integrity institutionally more important. Elevates the issues.</a:t>
            </a:r>
          </a:p>
        </p:txBody>
      </p:sp>
      <p:sp>
        <p:nvSpPr>
          <p:cNvPr id="4" name="Slide Number Placeholder 3"/>
          <p:cNvSpPr>
            <a:spLocks noGrp="1"/>
          </p:cNvSpPr>
          <p:nvPr>
            <p:ph type="sldNum" sz="quarter" idx="5"/>
          </p:nvPr>
        </p:nvSpPr>
        <p:spPr/>
        <p:txBody>
          <a:bodyPr/>
          <a:lstStyle/>
          <a:p>
            <a:pPr lvl="0"/>
            <a:fld id="{C8C03651-85F1-1645-96CA-75A411E3A2C2}" type="slidenum">
              <a:rPr lang="en-US" smtClean="0"/>
              <a:t>28</a:t>
            </a:fld>
            <a:endParaRPr lang="en-US"/>
          </a:p>
        </p:txBody>
      </p:sp>
    </p:spTree>
    <p:extLst>
      <p:ext uri="{BB962C8B-B14F-4D97-AF65-F5344CB8AC3E}">
        <p14:creationId xmlns:p14="http://schemas.microsoft.com/office/powerpoint/2010/main" val="416972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36;p19:notes">
            <a:extLst>
              <a:ext uri="{FF2B5EF4-FFF2-40B4-BE49-F238E27FC236}">
                <a16:creationId xmlns:a16="http://schemas.microsoft.com/office/drawing/2014/main" id="{20D39628-0D02-1510-657E-9B9DCC13B712}"/>
              </a:ext>
            </a:extLst>
          </p:cNvPr>
          <p:cNvSpPr txBox="1">
            <a:spLocks noGrp="1"/>
          </p:cNvSpPr>
          <p:nvPr>
            <p:ph type="body" sz="quarter" idx="1"/>
          </p:nvPr>
        </p:nvSpPr>
        <p:spPr/>
        <p:txBody>
          <a:bodyPr/>
          <a:lstStyle/>
          <a:p>
            <a:endParaRPr lang="en-US"/>
          </a:p>
        </p:txBody>
      </p:sp>
      <p:sp>
        <p:nvSpPr>
          <p:cNvPr id="3" name="Google Shape;537;p19:notes">
            <a:extLst>
              <a:ext uri="{FF2B5EF4-FFF2-40B4-BE49-F238E27FC236}">
                <a16:creationId xmlns:a16="http://schemas.microsoft.com/office/drawing/2014/main" id="{A47D2C4E-5D69-3373-8F9A-C04E4E4DAC4D}"/>
              </a:ext>
            </a:extLst>
          </p:cNvPr>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C8C03651-85F1-1645-96CA-75A411E3A2C2}" type="slidenum">
              <a:rPr lang="en-US" smtClean="0"/>
              <a:t>3</a:t>
            </a:fld>
            <a:endParaRPr lang="en-US"/>
          </a:p>
        </p:txBody>
      </p:sp>
    </p:spTree>
    <p:extLst>
      <p:ext uri="{BB962C8B-B14F-4D97-AF65-F5344CB8AC3E}">
        <p14:creationId xmlns:p14="http://schemas.microsoft.com/office/powerpoint/2010/main" val="196895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C8C03651-85F1-1645-96CA-75A411E3A2C2}" type="slidenum">
              <a:rPr lang="en-US" smtClean="0"/>
              <a:t>4</a:t>
            </a:fld>
            <a:endParaRPr lang="en-US"/>
          </a:p>
        </p:txBody>
      </p:sp>
    </p:spTree>
    <p:extLst>
      <p:ext uri="{BB962C8B-B14F-4D97-AF65-F5344CB8AC3E}">
        <p14:creationId xmlns:p14="http://schemas.microsoft.com/office/powerpoint/2010/main" val="329416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C8C03651-85F1-1645-96CA-75A411E3A2C2}" type="slidenum">
              <a:rPr lang="en-US" smtClean="0"/>
              <a:t>5</a:t>
            </a:fld>
            <a:endParaRPr lang="en-US"/>
          </a:p>
        </p:txBody>
      </p:sp>
    </p:spTree>
    <p:extLst>
      <p:ext uri="{BB962C8B-B14F-4D97-AF65-F5344CB8AC3E}">
        <p14:creationId xmlns:p14="http://schemas.microsoft.com/office/powerpoint/2010/main" val="145087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Tx/>
              <a:buSzTx/>
              <a:buFontTx/>
              <a:buNone/>
              <a:tabLst/>
              <a:defRPr/>
            </a:pPr>
            <a:r>
              <a:rPr lang="en-US" sz="1200" b="0" i="0" u="none" strike="noStrike" kern="0" cap="none" spc="0" baseline="0" dirty="0">
                <a:solidFill>
                  <a:srgbClr val="454545"/>
                </a:solidFill>
                <a:uFillTx/>
                <a:latin typeface="Arial"/>
                <a:ea typeface="Arial"/>
                <a:cs typeface="Arial"/>
              </a:rPr>
              <a:t>Question – Exactly how many courses must be “zero-cost” in a degree? For an ADT, for example, do ALL the courses a student takes for the degree (i.e., a minimum of 60 units) need to be available as “zero-cost” or just those courses required for the degree itself (a minimum of 18 units)? (minor modifications made)</a:t>
            </a:r>
          </a:p>
          <a:p>
            <a:pPr marL="457200" marR="0" lvl="0" indent="-228600" algn="l" defTabSz="914400" rtl="0" eaLnBrk="1" fontAlgn="auto" latinLnBrk="0" hangingPunct="1">
              <a:lnSpc>
                <a:spcPct val="100000"/>
              </a:lnSpc>
              <a:spcBef>
                <a:spcPts val="0"/>
              </a:spcBef>
              <a:spcAft>
                <a:spcPts val="0"/>
              </a:spcAft>
              <a:buClrTx/>
              <a:buSzTx/>
              <a:buFontTx/>
              <a:buNone/>
              <a:tabLst/>
              <a:defRPr/>
            </a:pPr>
            <a:r>
              <a:rPr lang="en-US" sz="1200" b="0" i="0" u="none" strike="noStrike" kern="0" cap="none" spc="0" baseline="0" dirty="0">
                <a:solidFill>
                  <a:srgbClr val="454545"/>
                </a:solidFill>
                <a:uFillTx/>
                <a:latin typeface="Arial"/>
                <a:ea typeface="Arial"/>
                <a:cs typeface="Arial"/>
              </a:rPr>
              <a:t>Answer – All courses (major and general education) included in the zero textbook cost degree program pathway must have zero-cost textbook section options.</a:t>
            </a:r>
            <a:endParaRPr lang="en-US" sz="1000" b="0" i="0" u="none" strike="noStrike" kern="0" cap="none" spc="0" baseline="0" dirty="0">
              <a:solidFill>
                <a:srgbClr val="000000"/>
              </a:solidFill>
              <a:uFillTx/>
              <a:latin typeface="Arial"/>
              <a:ea typeface="Arial"/>
              <a:cs typeface="Arial"/>
            </a:endParaRPr>
          </a:p>
          <a:p>
            <a:endParaRPr lang="en-US" dirty="0"/>
          </a:p>
        </p:txBody>
      </p:sp>
      <p:sp>
        <p:nvSpPr>
          <p:cNvPr id="4" name="Slide Number Placeholder 3"/>
          <p:cNvSpPr>
            <a:spLocks noGrp="1"/>
          </p:cNvSpPr>
          <p:nvPr>
            <p:ph type="sldNum" sz="quarter" idx="5"/>
          </p:nvPr>
        </p:nvSpPr>
        <p:spPr/>
        <p:txBody>
          <a:bodyPr/>
          <a:lstStyle/>
          <a:p>
            <a:pPr lvl="0"/>
            <a:fld id="{C8C03651-85F1-1645-96CA-75A411E3A2C2}" type="slidenum">
              <a:rPr lang="en-US" smtClean="0"/>
              <a:t>6</a:t>
            </a:fld>
            <a:endParaRPr lang="en-US"/>
          </a:p>
        </p:txBody>
      </p:sp>
    </p:spTree>
    <p:extLst>
      <p:ext uri="{BB962C8B-B14F-4D97-AF65-F5344CB8AC3E}">
        <p14:creationId xmlns:p14="http://schemas.microsoft.com/office/powerpoint/2010/main" val="357680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C8C03651-85F1-1645-96CA-75A411E3A2C2}" type="slidenum">
              <a:rPr lang="en-US" smtClean="0"/>
              <a:t>7</a:t>
            </a:fld>
            <a:endParaRPr lang="en-US"/>
          </a:p>
        </p:txBody>
      </p:sp>
    </p:spTree>
    <p:extLst>
      <p:ext uri="{BB962C8B-B14F-4D97-AF65-F5344CB8AC3E}">
        <p14:creationId xmlns:p14="http://schemas.microsoft.com/office/powerpoint/2010/main" val="3742640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BFA02-C603-7404-3FCB-ACEDDE377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46195-539B-C915-65CD-8EC2498CA387}"/>
              </a:ext>
            </a:extLst>
          </p:cNvPr>
          <p:cNvSpPr txBox="1">
            <a:spLocks noGrp="1"/>
          </p:cNvSpPr>
          <p:nvPr>
            <p:ph type="body" sz="quarter" idx="1"/>
          </p:nvPr>
        </p:nvSpPr>
        <p:spPr/>
        <p:txBody>
          <a:bodyPr/>
          <a:lstStyle/>
          <a:p>
            <a:pPr lvl="0"/>
            <a:r>
              <a:rPr lang="en-US" dirty="0"/>
              <a:t>Are existing cost transparency requirements a mechanism for ensuring that colleges are doing the minimum that they can to make completing a ZTC pathway possible?</a:t>
            </a:r>
          </a:p>
        </p:txBody>
      </p:sp>
      <p:sp>
        <p:nvSpPr>
          <p:cNvPr id="4" name="Slide Number Placeholder 3">
            <a:extLst>
              <a:ext uri="{FF2B5EF4-FFF2-40B4-BE49-F238E27FC236}">
                <a16:creationId xmlns:a16="http://schemas.microsoft.com/office/drawing/2014/main" id="{2915149A-13F2-D191-D753-DAF95BBE311C}"/>
              </a:ext>
            </a:extLst>
          </p:cNvPr>
          <p:cNvSpPr txBox="1">
            <a:spLocks noGrp="1"/>
          </p:cNvSpPr>
          <p:nvPr>
            <p:ph type="sldNum" sz="quarter" idx="8"/>
          </p:nvPr>
        </p:nvSpPr>
        <p:spPr/>
        <p:txBody>
          <a:bodyPr/>
          <a:lstStyle/>
          <a:p>
            <a:pPr lvl="0"/>
            <a:fld id="{79CCA5F4-A549-1441-A06F-CED517BA54EB}" type="slidenum">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7524E-6013-A901-ABEF-66A4026CE3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18B36A-AC98-B6DC-29F0-AF5E499E63CD}"/>
              </a:ext>
            </a:extLst>
          </p:cNvPr>
          <p:cNvSpPr txBox="1">
            <a:spLocks noGrp="1"/>
          </p:cNvSpPr>
          <p:nvPr>
            <p:ph type="body" sz="quarter" idx="1"/>
          </p:nvPr>
        </p:nvSpPr>
        <p:spPr/>
        <p:txBody>
          <a:bodyPr/>
          <a:lstStyle/>
          <a:p>
            <a:pPr lvl="0"/>
            <a:r>
              <a:rPr lang="en-US"/>
              <a:t>More about much of this is available at tinyurl.com/TextLeg. From </a:t>
            </a:r>
            <a:r>
              <a:rPr lang="en-US">
                <a:hlinkClick r:id="rId3">
                  <a:extLst>
                    <a:ext uri="{A12FA001-AC4F-418D-AE19-62706E023703}">
                      <ahyp:hlinkClr xmlns:ahyp="http://schemas.microsoft.com/office/drawing/2018/hyperlinkcolor" val="tx"/>
                    </a:ext>
                  </a:extLst>
                </a:hlinkClick>
              </a:rPr>
              <a:t>Marking Open and Affordable Courses: Best Practices and Case Studies</a:t>
            </a:r>
            <a:r>
              <a:rPr lang="en-US"/>
              <a:t>: </a:t>
            </a:r>
          </a:p>
          <a:p>
            <a:pPr lvl="0"/>
            <a:r>
              <a:rPr lang="en-US"/>
              <a:t>In 2007, Congress took up the reauthorization of the Higher Education Act of 1965, the law governing the nation’s college and university policies, which was ultimately achieved with the passage of the (HEOA) in 2008. Senator Dick Durbin of Illinois championed the issue of textbook affordability during the process, drafting a set of provisions that were ultimately codified into law under Section 133 (20 USC 1015b). Among the provisions was a requirement that colleges and universities eligible for funding must, to the maximum extent practicable, disclose the ISBN and retail price of college textbooks in the online course schedule students use for registration. The textbook information provisions took effect on July 1, 2010, and were evaluated by the Government Accountability Office (GAO) in 2013. The relevant portion of Section 133 reads:</a:t>
            </a:r>
          </a:p>
          <a:p>
            <a:pPr lvl="0"/>
            <a:r>
              <a:rPr lang="en-US"/>
              <a:t>To the maximum extent practicable, each institution of higher education receiving Federal financial assistance shall—</a:t>
            </a:r>
          </a:p>
          <a:p>
            <a:pPr lvl="0">
              <a:buClr>
                <a:srgbClr val="000000"/>
              </a:buClr>
              <a:buSzPts val="1400"/>
              <a:buFont typeface="Arial"/>
              <a:buAutoNum type="arabicPeriod"/>
            </a:pPr>
            <a:r>
              <a:rPr lang="en-US"/>
              <a:t>disclose, on the institution’s Internet course schedule and in a manner of the institution’s choosing, the International Standard Book Number and retail price information of required and recommended college textbooks and supplemental materials for each course listed in the institution’s course schedule used for preregistration and registration purposes, except that— </a:t>
            </a:r>
          </a:p>
          <a:p>
            <a:pPr marL="742950" lvl="1" indent="-285750">
              <a:buClr>
                <a:srgbClr val="000000"/>
              </a:buClr>
              <a:buSzPts val="1400"/>
              <a:buFont typeface="Arial"/>
              <a:buAutoNum type="arabicPeriod"/>
            </a:pPr>
            <a:r>
              <a:rPr lang="en-US" kern="0">
                <a:solidFill>
                  <a:srgbClr val="000000"/>
                </a:solidFill>
                <a:latin typeface="Calibri"/>
                <a:cs typeface="Calibri"/>
              </a:rPr>
              <a:t>if the International Standard Book Number is not available for such college textbook or supplemental material, then the institution shall include in the Internet course schedule the author, title, publisher, and copyright date for such college textbook or supplemental material; and</a:t>
            </a:r>
          </a:p>
          <a:p>
            <a:pPr marL="742950" lvl="1" indent="-285750">
              <a:buClr>
                <a:srgbClr val="000000"/>
              </a:buClr>
              <a:buSzPts val="1400"/>
              <a:buFont typeface="Arial"/>
              <a:buAutoNum type="arabicPeriod"/>
            </a:pPr>
            <a:r>
              <a:rPr lang="en-US" kern="0">
                <a:solidFill>
                  <a:srgbClr val="000000"/>
                </a:solidFill>
                <a:latin typeface="Calibri"/>
                <a:cs typeface="Calibri"/>
              </a:rPr>
              <a:t>if the institution determines that the disclosure of the information described in this subsection is not practicable for a college textbook or supplemental material, then the institution shall so indicate by placing the designation “To Be Determined” in lieu of the information required under this subsection; and</a:t>
            </a:r>
          </a:p>
          <a:p>
            <a:pPr lvl="0">
              <a:buClr>
                <a:srgbClr val="000000"/>
              </a:buClr>
              <a:buSzPts val="1400"/>
              <a:buFont typeface="Arial"/>
              <a:buAutoNum type="arabicPeriod"/>
            </a:pPr>
            <a:r>
              <a:rPr lang="en-US"/>
              <a:t>if applicable, include on the institution’s written course schedule a notice that textbook information is available on the institution’s Internet course schedule, and the Internet address for such schedule.</a:t>
            </a:r>
          </a:p>
          <a:p>
            <a:pPr lvl="0"/>
            <a:r>
              <a:rPr lang="en-US"/>
              <a:t>This provision instigated a shift in the responsibility of institutions for providing textbook information to students. Historically, textbook information was typically not available at the time students registered for courses (often several months in advance). Visiting the college bookstore prior to the start of the term was often the most reliable way to get information about book adoptions. Following the passage of HEOA, institutions had just under two years to update their systems to ensure that students had access to textbook information at the time of registration.</a:t>
            </a:r>
          </a:p>
          <a:p>
            <a:pPr lvl="0"/>
            <a:r>
              <a:rPr lang="en-US"/>
              <a:t>Source: </a:t>
            </a:r>
            <a:r>
              <a:rPr lang="en-US">
                <a:hlinkClick r:id="rId4">
                  <a:extLst>
                    <a:ext uri="{A12FA001-AC4F-418D-AE19-62706E023703}">
                      <ahyp:hlinkClr xmlns:ahyp="http://schemas.microsoft.com/office/drawing/2018/hyperlinkcolor" val="tx"/>
                    </a:ext>
                  </a:extLst>
                </a:hlinkClick>
              </a:rPr>
              <a:t>Chapter 1, State and Federal Legislation</a:t>
            </a:r>
            <a:r>
              <a:rPr lang="en-US"/>
              <a:t>, in </a:t>
            </a:r>
            <a:r>
              <a:rPr lang="en-US">
                <a:hlinkClick r:id="rId3">
                  <a:extLst>
                    <a:ext uri="{A12FA001-AC4F-418D-AE19-62706E023703}">
                      <ahyp:hlinkClr xmlns:ahyp="http://schemas.microsoft.com/office/drawing/2018/hyperlinkcolor" val="tx"/>
                    </a:ext>
                  </a:extLst>
                </a:hlinkClick>
              </a:rPr>
              <a:t>Marking Open and Affordable Courses: Best Practices and Case Studies</a:t>
            </a:r>
            <a:r>
              <a:rPr lang="en-US"/>
              <a:t>.</a:t>
            </a:r>
          </a:p>
          <a:p>
            <a:pPr lvl="0"/>
            <a:br>
              <a:rPr lang="en-US"/>
            </a:br>
            <a:endParaRPr lang="en-US"/>
          </a:p>
        </p:txBody>
      </p:sp>
      <p:sp>
        <p:nvSpPr>
          <p:cNvPr id="4" name="Slide Number Placeholder 3">
            <a:extLst>
              <a:ext uri="{FF2B5EF4-FFF2-40B4-BE49-F238E27FC236}">
                <a16:creationId xmlns:a16="http://schemas.microsoft.com/office/drawing/2014/main" id="{896F0575-E9EC-E122-7337-C91D7F43592E}"/>
              </a:ext>
            </a:extLst>
          </p:cNvPr>
          <p:cNvSpPr txBox="1">
            <a:spLocks noGrp="1"/>
          </p:cNvSpPr>
          <p:nvPr>
            <p:ph type="sldNum" sz="quarter" idx="8"/>
          </p:nvPr>
        </p:nvSpPr>
        <p:spPr/>
        <p:txBody>
          <a:bodyPr/>
          <a:lstStyle/>
          <a:p>
            <a:pPr lvl="0"/>
            <a:fld id="{45734876-674B-8D4C-95FB-09E75E4525A3}" type="slidenum">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 name="Google Shape;15;p22">
            <a:extLst>
              <a:ext uri="{FF2B5EF4-FFF2-40B4-BE49-F238E27FC236}">
                <a16:creationId xmlns:a16="http://schemas.microsoft.com/office/drawing/2014/main" id="{53E0231E-6781-5571-D546-3A6B6BFDB2C1}"/>
              </a:ext>
            </a:extLst>
          </p:cNvPr>
          <p:cNvSpPr/>
          <p:nvPr/>
        </p:nvSpPr>
        <p:spPr>
          <a:xfrm>
            <a:off x="892143" y="-21177"/>
            <a:ext cx="7606015" cy="1878717"/>
          </a:xfrm>
          <a:prstGeom prst="rect">
            <a:avLst/>
          </a:prstGeom>
          <a:solidFill>
            <a:srgbClr val="00417E"/>
          </a:solidFill>
          <a:ln w="15873" cap="flat">
            <a:solidFill>
              <a:srgbClr val="002F5B"/>
            </a:solidFill>
            <a:prstDash val="solid"/>
            <a:roun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cxnSp>
        <p:nvCxnSpPr>
          <p:cNvPr id="3" name="Google Shape;16;p22">
            <a:extLst>
              <a:ext uri="{FF2B5EF4-FFF2-40B4-BE49-F238E27FC236}">
                <a16:creationId xmlns:a16="http://schemas.microsoft.com/office/drawing/2014/main" id="{A60A3EAA-4224-9A06-C029-B2552F79E5D2}"/>
              </a:ext>
            </a:extLst>
          </p:cNvPr>
          <p:cNvCxnSpPr/>
          <p:nvPr/>
        </p:nvCxnSpPr>
        <p:spPr>
          <a:xfrm>
            <a:off x="892143" y="1859615"/>
            <a:ext cx="7606016" cy="0"/>
          </a:xfrm>
          <a:prstGeom prst="straightConnector1">
            <a:avLst/>
          </a:prstGeom>
          <a:noFill/>
          <a:ln w="31747" cap="flat">
            <a:solidFill>
              <a:srgbClr val="DE1F37"/>
            </a:solidFill>
            <a:prstDash val="solid"/>
            <a:round/>
          </a:ln>
        </p:spPr>
      </p:cxnSp>
      <p:sp>
        <p:nvSpPr>
          <p:cNvPr id="4" name="Google Shape;17;p22">
            <a:extLst>
              <a:ext uri="{FF2B5EF4-FFF2-40B4-BE49-F238E27FC236}">
                <a16:creationId xmlns:a16="http://schemas.microsoft.com/office/drawing/2014/main" id="{87A4006F-D0E9-66CF-1A7B-0B735461865D}"/>
              </a:ext>
            </a:extLst>
          </p:cNvPr>
          <p:cNvSpPr txBox="1">
            <a:spLocks noGrp="1"/>
          </p:cNvSpPr>
          <p:nvPr>
            <p:ph type="title"/>
          </p:nvPr>
        </p:nvSpPr>
        <p:spPr>
          <a:xfrm>
            <a:off x="1088684" y="808302"/>
            <a:ext cx="7202454" cy="893112"/>
          </a:xfrm>
        </p:spPr>
        <p:txBody>
          <a:bodyPr anchor="b">
            <a:noAutofit/>
          </a:bodyPr>
          <a:lstStyle>
            <a:lvl1pPr>
              <a:defRPr sz="3200">
                <a:solidFill>
                  <a:srgbClr val="FFFFFF"/>
                </a:solidFill>
              </a:defRPr>
            </a:lvl1pPr>
          </a:lstStyle>
          <a:p>
            <a:pPr lvl="0"/>
            <a:endParaRPr lang="en-US"/>
          </a:p>
        </p:txBody>
      </p:sp>
      <p:sp>
        <p:nvSpPr>
          <p:cNvPr id="5" name="Google Shape;18;p22">
            <a:extLst>
              <a:ext uri="{FF2B5EF4-FFF2-40B4-BE49-F238E27FC236}">
                <a16:creationId xmlns:a16="http://schemas.microsoft.com/office/drawing/2014/main" id="{CA11B2C0-7B7F-CB0D-685E-773EE62EFE5C}"/>
              </a:ext>
            </a:extLst>
          </p:cNvPr>
          <p:cNvSpPr txBox="1">
            <a:spLocks noGrp="1"/>
          </p:cNvSpPr>
          <p:nvPr>
            <p:ph idx="1"/>
          </p:nvPr>
        </p:nvSpPr>
        <p:spPr>
          <a:xfrm>
            <a:off x="1088684" y="2015730"/>
            <a:ext cx="7202454" cy="4039078"/>
          </a:xfrm>
        </p:spPr>
        <p:txBody>
          <a:bodyPr/>
          <a:lstStyle>
            <a:lvl1pPr>
              <a:defRPr>
                <a:solidFill>
                  <a:srgbClr val="454545"/>
                </a:solidFill>
              </a:defRPr>
            </a:lvl1pPr>
          </a:lstStyle>
          <a:p>
            <a:pPr lvl="0"/>
            <a:endParaRPr lang="en-US"/>
          </a:p>
        </p:txBody>
      </p:sp>
      <p:sp>
        <p:nvSpPr>
          <p:cNvPr id="6" name="Google Shape;19;p22">
            <a:extLst>
              <a:ext uri="{FF2B5EF4-FFF2-40B4-BE49-F238E27FC236}">
                <a16:creationId xmlns:a16="http://schemas.microsoft.com/office/drawing/2014/main" id="{88E05EAD-B5DF-B6FC-7C5E-8A64D4396F52}"/>
              </a:ext>
            </a:extLst>
          </p:cNvPr>
          <p:cNvSpPr txBox="1">
            <a:spLocks noGrp="1"/>
          </p:cNvSpPr>
          <p:nvPr>
            <p:ph type="dt" sz="half" idx="7"/>
          </p:nvPr>
        </p:nvSpPr>
        <p:spPr/>
        <p:txBody>
          <a:bodyPr/>
          <a:lstStyle>
            <a:lvl1pPr>
              <a:defRPr/>
            </a:lvl1pPr>
          </a:lstStyle>
          <a:p>
            <a:pPr lvl="0"/>
            <a:endParaRPr lang="en-US"/>
          </a:p>
        </p:txBody>
      </p:sp>
      <p:sp>
        <p:nvSpPr>
          <p:cNvPr id="7" name="Google Shape;20;p22">
            <a:extLst>
              <a:ext uri="{FF2B5EF4-FFF2-40B4-BE49-F238E27FC236}">
                <a16:creationId xmlns:a16="http://schemas.microsoft.com/office/drawing/2014/main" id="{386E7885-0344-A4D6-4FDC-4C074A32793E}"/>
              </a:ext>
            </a:extLst>
          </p:cNvPr>
          <p:cNvSpPr txBox="1">
            <a:spLocks noGrp="1"/>
          </p:cNvSpPr>
          <p:nvPr>
            <p:ph type="sldNum" sz="quarter" idx="8"/>
          </p:nvPr>
        </p:nvSpPr>
        <p:spPr/>
        <p:txBody>
          <a:bodyPr/>
          <a:lstStyle>
            <a:lvl1pPr>
              <a:defRPr/>
            </a:lvl1pPr>
          </a:lstStyle>
          <a:p>
            <a:pPr lvl="0"/>
            <a:fld id="{9BE928BF-EA32-334F-863B-66B04972BE59}" type="slidenum">
              <a:t>‹#›</a:t>
            </a:fld>
            <a:endParaRPr lang="en-US"/>
          </a:p>
        </p:txBody>
      </p:sp>
    </p:spTree>
    <p:extLst>
      <p:ext uri="{BB962C8B-B14F-4D97-AF65-F5344CB8AC3E}">
        <p14:creationId xmlns:p14="http://schemas.microsoft.com/office/powerpoint/2010/main" val="90451724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dge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0921-8A38-D5BF-739B-6C32279CCEAC}"/>
              </a:ext>
            </a:extLst>
          </p:cNvPr>
          <p:cNvSpPr txBox="1">
            <a:spLocks noGrp="1"/>
          </p:cNvSpPr>
          <p:nvPr>
            <p:ph type="title"/>
          </p:nvPr>
        </p:nvSpPr>
        <p:spPr>
          <a:xfrm>
            <a:off x="628650" y="1062167"/>
            <a:ext cx="2183898" cy="1725481"/>
          </a:xfrm>
        </p:spPr>
        <p:txBody>
          <a:bodyPr/>
          <a:lstStyle>
            <a:lvl1pPr>
              <a:defRPr>
                <a:solidFill>
                  <a:srgbClr val="4C1E00"/>
                </a:solidFill>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6465DDE4-6B97-048F-6517-7CEACAD328D5}"/>
              </a:ext>
            </a:extLst>
          </p:cNvPr>
          <p:cNvSpPr txBox="1">
            <a:spLocks noGrp="1"/>
          </p:cNvSpPr>
          <p:nvPr>
            <p:ph idx="4294967295"/>
          </p:nvPr>
        </p:nvSpPr>
        <p:spPr>
          <a:xfrm>
            <a:off x="628650" y="3989518"/>
            <a:ext cx="7886700" cy="2118619"/>
          </a:xfrm>
        </p:spPr>
        <p:txBody>
          <a:bodyPr/>
          <a:lstStyle>
            <a:lvl1pPr>
              <a:defRPr/>
            </a:lvl1pPr>
            <a:lvl2pPr marL="914400" marR="0" lvl="1" indent="-317497" fontAlgn="auto">
              <a:lnSpc>
                <a:spcPct val="120000"/>
              </a:lnSpc>
              <a:spcBef>
                <a:spcPts val="375"/>
              </a:spcBef>
              <a:spcAft>
                <a:spcPts val="0"/>
              </a:spcAft>
              <a:buClr>
                <a:srgbClr val="DE1F37"/>
              </a:buClr>
              <a:buSzPts val="1400"/>
              <a:buFont typeface="Arial"/>
              <a:tabLst/>
              <a:defRPr lang="en-US" sz="1400" b="0" i="0" u="none" strike="noStrike" kern="0" cap="none" spc="0" baseline="0">
                <a:solidFill>
                  <a:srgbClr val="3D372F"/>
                </a:solidFill>
                <a:uFillTx/>
                <a:latin typeface="Arial"/>
                <a:ea typeface="Arial"/>
                <a:cs typeface="Arial"/>
              </a:defRPr>
            </a:lvl2pPr>
            <a:lvl3pPr marL="1371600" marR="0" lvl="2" indent="-304796" fontAlgn="auto">
              <a:lnSpc>
                <a:spcPct val="120000"/>
              </a:lnSpc>
              <a:spcBef>
                <a:spcPts val="375"/>
              </a:spcBef>
              <a:spcAft>
                <a:spcPts val="0"/>
              </a:spcAft>
              <a:buClr>
                <a:srgbClr val="DE1F37"/>
              </a:buClr>
              <a:buSzPts val="1200"/>
              <a:buFont typeface="Arial"/>
              <a:tabLst/>
              <a:defRPr lang="en-US" sz="1200" b="0" i="0" u="none" strike="noStrike" kern="0" cap="none" spc="0" baseline="0">
                <a:solidFill>
                  <a:srgbClr val="3D372F"/>
                </a:solidFill>
                <a:uFillTx/>
                <a:latin typeface="Arial"/>
                <a:ea typeface="Arial"/>
                <a:cs typeface="Arial"/>
              </a:defRPr>
            </a:lvl3pPr>
            <a:lvl4pPr marL="1828800" marR="0" lvl="3" indent="-295278" fontAlgn="auto">
              <a:lnSpc>
                <a:spcPct val="120000"/>
              </a:lnSpc>
              <a:spcBef>
                <a:spcPts val="375"/>
              </a:spcBef>
              <a:spcAft>
                <a:spcPts val="0"/>
              </a:spcAft>
              <a:buClr>
                <a:srgbClr val="DE1F37"/>
              </a:buClr>
              <a:buSzPts val="1050"/>
              <a:buFont typeface="Arial"/>
              <a:tabLst/>
              <a:defRPr lang="en-US" sz="1050" b="0" i="0" u="none" strike="noStrike" kern="0" cap="none" spc="0" baseline="0">
                <a:solidFill>
                  <a:srgbClr val="3D372F"/>
                </a:solidFill>
                <a:uFillTx/>
                <a:latin typeface="Arial"/>
                <a:ea typeface="Arial"/>
                <a:cs typeface="Arial"/>
              </a:defRPr>
            </a:lvl4pPr>
            <a:lvl5pPr marL="2286000" marR="0" lvl="4" indent="-285750" fontAlgn="auto">
              <a:lnSpc>
                <a:spcPct val="120000"/>
              </a:lnSpc>
              <a:spcBef>
                <a:spcPts val="375"/>
              </a:spcBef>
              <a:spcAft>
                <a:spcPts val="0"/>
              </a:spcAft>
              <a:buClr>
                <a:srgbClr val="DE1F37"/>
              </a:buClr>
              <a:buSzPts val="900"/>
              <a:buFont typeface="Arial"/>
              <a:tabLst/>
              <a:defRPr lang="en-US" sz="900" b="0" i="0" u="none" strike="noStrike" kern="0" cap="none" spc="0" baseline="0">
                <a:solidFill>
                  <a:srgbClr val="3D372F"/>
                </a:solidFill>
                <a:uFillTx/>
                <a:latin typeface="Arial"/>
                <a:ea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10">
            <a:extLst>
              <a:ext uri="{FF2B5EF4-FFF2-40B4-BE49-F238E27FC236}">
                <a16:creationId xmlns:a16="http://schemas.microsoft.com/office/drawing/2014/main" id="{A43C922E-E646-A54C-6843-240B9A89D424}"/>
              </a:ext>
            </a:extLst>
          </p:cNvPr>
          <p:cNvSpPr txBox="1">
            <a:spLocks noGrp="1"/>
          </p:cNvSpPr>
          <p:nvPr>
            <p:ph type="pic" idx="4294967295"/>
          </p:nvPr>
        </p:nvSpPr>
        <p:spPr>
          <a:xfrm>
            <a:off x="3028950" y="0"/>
            <a:ext cx="5486400" cy="3698693"/>
          </a:xfrm>
        </p:spPr>
        <p:txBody>
          <a:bodyPr/>
          <a:lstStyle>
            <a:lvl1pPr>
              <a:defRPr sz="900"/>
            </a:lvl1pPr>
          </a:lstStyle>
          <a:p>
            <a:pPr lvl="0"/>
            <a:r>
              <a:rPr lang="en-US"/>
              <a:t>Click icon to add picture</a:t>
            </a:r>
          </a:p>
        </p:txBody>
      </p:sp>
      <p:sp>
        <p:nvSpPr>
          <p:cNvPr id="5" name="Footer Placeholder 7">
            <a:extLst>
              <a:ext uri="{FF2B5EF4-FFF2-40B4-BE49-F238E27FC236}">
                <a16:creationId xmlns:a16="http://schemas.microsoft.com/office/drawing/2014/main" id="{D44E8770-9709-76FB-78EE-A2ED19FC8B41}"/>
              </a:ext>
            </a:extLst>
          </p:cNvPr>
          <p:cNvSpPr txBox="1">
            <a:spLocks noGrp="1"/>
          </p:cNvSpPr>
          <p:nvPr>
            <p:ph type="ftr" sz="quarter" idx="9"/>
          </p:nvPr>
        </p:nvSpPr>
        <p:spPr>
          <a:xfrm>
            <a:off x="4782741" y="6356351"/>
            <a:ext cx="3334121" cy="365129"/>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400" b="0" i="0" u="none" strike="noStrike" kern="0" cap="none" spc="0" baseline="0">
                <a:solidFill>
                  <a:srgbClr val="385623"/>
                </a:solidFill>
                <a:uFillTx/>
                <a:latin typeface="Arial"/>
                <a:ea typeface="Arial"/>
                <a:cs typeface="Arial"/>
              </a:defRPr>
            </a:lvl1pPr>
          </a:lstStyle>
          <a:p>
            <a:pPr lvl="0"/>
            <a:r>
              <a:rPr lang="en-US"/>
              <a:t>Fundraising event plan</a:t>
            </a:r>
          </a:p>
        </p:txBody>
      </p:sp>
      <p:sp>
        <p:nvSpPr>
          <p:cNvPr id="6" name="Slide Number Placeholder 8">
            <a:extLst>
              <a:ext uri="{FF2B5EF4-FFF2-40B4-BE49-F238E27FC236}">
                <a16:creationId xmlns:a16="http://schemas.microsoft.com/office/drawing/2014/main" id="{CF102BB3-49E9-3DA6-4E81-7704CC12A388}"/>
              </a:ext>
            </a:extLst>
          </p:cNvPr>
          <p:cNvSpPr txBox="1">
            <a:spLocks noGrp="1"/>
          </p:cNvSpPr>
          <p:nvPr>
            <p:ph type="sldNum" sz="quarter" idx="8"/>
          </p:nvPr>
        </p:nvSpPr>
        <p:spPr>
          <a:xfrm>
            <a:off x="8229600" y="6356351"/>
            <a:ext cx="367698" cy="365129"/>
          </a:xfrm>
        </p:spPr>
        <p:txBody>
          <a:bodyPr/>
          <a:lstStyle>
            <a:lvl1pPr>
              <a:defRPr b="1">
                <a:solidFill>
                  <a:srgbClr val="385623"/>
                </a:solidFill>
                <a:latin typeface="Source Sans Pro SemiBold" pitchFamily="34"/>
                <a:ea typeface="Source Sans Pro SemiBold" pitchFamily="34"/>
              </a:defRPr>
            </a:lvl1pPr>
          </a:lstStyle>
          <a:p>
            <a:pPr lvl="0"/>
            <a:fld id="{28355E13-79D9-BE4A-AA2D-708C9B45B607}" type="slidenum">
              <a:t>‹#›</a:t>
            </a:fld>
            <a:endParaRPr lang="en-US"/>
          </a:p>
        </p:txBody>
      </p:sp>
    </p:spTree>
    <p:extLst>
      <p:ext uri="{BB962C8B-B14F-4D97-AF65-F5344CB8AC3E}">
        <p14:creationId xmlns:p14="http://schemas.microsoft.com/office/powerpoint/2010/main" val="553188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verview">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D220835-F1C2-CCFD-2104-9F9E80BA7315}"/>
              </a:ext>
            </a:extLst>
          </p:cNvPr>
          <p:cNvSpPr txBox="1">
            <a:spLocks noGrp="1"/>
          </p:cNvSpPr>
          <p:nvPr>
            <p:ph type="body" idx="4294967295"/>
          </p:nvPr>
        </p:nvSpPr>
        <p:spPr>
          <a:xfrm>
            <a:off x="867527" y="4220468"/>
            <a:ext cx="1639345" cy="457200"/>
          </a:xfrm>
        </p:spPr>
        <p:txBody>
          <a:bodyPr/>
          <a:lstStyle>
            <a:lvl1pPr marL="0" indent="0">
              <a:buNone/>
              <a:defRPr sz="1500">
                <a:solidFill>
                  <a:srgbClr val="003E47"/>
                </a:solidFill>
              </a:defRPr>
            </a:lvl1pPr>
          </a:lstStyle>
          <a:p>
            <a:pPr lvl="0"/>
            <a:r>
              <a:rPr lang="en-US"/>
              <a:t>Click to edit Master text styles</a:t>
            </a:r>
          </a:p>
        </p:txBody>
      </p:sp>
      <p:sp>
        <p:nvSpPr>
          <p:cNvPr id="3" name="Text Placeholder 12">
            <a:extLst>
              <a:ext uri="{FF2B5EF4-FFF2-40B4-BE49-F238E27FC236}">
                <a16:creationId xmlns:a16="http://schemas.microsoft.com/office/drawing/2014/main" id="{30C5F51B-E5DC-8BB6-849F-7BB6EF40BC66}"/>
              </a:ext>
            </a:extLst>
          </p:cNvPr>
          <p:cNvSpPr txBox="1">
            <a:spLocks noGrp="1"/>
          </p:cNvSpPr>
          <p:nvPr>
            <p:ph type="body" idx="4294967295"/>
          </p:nvPr>
        </p:nvSpPr>
        <p:spPr>
          <a:xfrm>
            <a:off x="867527" y="4707870"/>
            <a:ext cx="1639345" cy="1007129"/>
          </a:xfrm>
        </p:spPr>
        <p:txBody>
          <a:bodyPr>
            <a:noAutofit/>
          </a:bodyPr>
          <a:lstStyle>
            <a:lvl1pPr marL="0" indent="0">
              <a:lnSpc>
                <a:spcPct val="100000"/>
              </a:lnSpc>
              <a:spcBef>
                <a:spcPts val="0"/>
              </a:spcBef>
              <a:buNone/>
              <a:defRPr sz="1200"/>
            </a:lvl1pPr>
          </a:lstStyle>
          <a:p>
            <a:pPr lvl="0"/>
            <a:r>
              <a:rPr lang="en-US"/>
              <a:t>Click to edit Master text styles</a:t>
            </a:r>
          </a:p>
        </p:txBody>
      </p:sp>
      <p:sp>
        <p:nvSpPr>
          <p:cNvPr id="4" name="Text Placeholder 2">
            <a:extLst>
              <a:ext uri="{FF2B5EF4-FFF2-40B4-BE49-F238E27FC236}">
                <a16:creationId xmlns:a16="http://schemas.microsoft.com/office/drawing/2014/main" id="{5568C5BA-443A-4DE9-83AC-5ABC85255318}"/>
              </a:ext>
            </a:extLst>
          </p:cNvPr>
          <p:cNvSpPr txBox="1">
            <a:spLocks noGrp="1"/>
          </p:cNvSpPr>
          <p:nvPr>
            <p:ph type="body" idx="4294967295"/>
          </p:nvPr>
        </p:nvSpPr>
        <p:spPr>
          <a:xfrm>
            <a:off x="2679923" y="4220468"/>
            <a:ext cx="1639345" cy="457200"/>
          </a:xfrm>
        </p:spPr>
        <p:txBody>
          <a:bodyPr/>
          <a:lstStyle>
            <a:lvl1pPr marL="0" indent="0">
              <a:buNone/>
              <a:defRPr sz="1500">
                <a:solidFill>
                  <a:srgbClr val="003E47"/>
                </a:solidFill>
              </a:defRPr>
            </a:lvl1pPr>
          </a:lstStyle>
          <a:p>
            <a:pPr lvl="0"/>
            <a:r>
              <a:rPr lang="en-US"/>
              <a:t>Click to edit Master text styles</a:t>
            </a:r>
          </a:p>
        </p:txBody>
      </p:sp>
      <p:sp>
        <p:nvSpPr>
          <p:cNvPr id="5" name="Text Placeholder 12">
            <a:extLst>
              <a:ext uri="{FF2B5EF4-FFF2-40B4-BE49-F238E27FC236}">
                <a16:creationId xmlns:a16="http://schemas.microsoft.com/office/drawing/2014/main" id="{942122EF-9EED-8F63-DCFF-DE691AE06B7F}"/>
              </a:ext>
            </a:extLst>
          </p:cNvPr>
          <p:cNvSpPr txBox="1">
            <a:spLocks noGrp="1"/>
          </p:cNvSpPr>
          <p:nvPr>
            <p:ph type="body" idx="4294967295"/>
          </p:nvPr>
        </p:nvSpPr>
        <p:spPr>
          <a:xfrm>
            <a:off x="2679923" y="4707870"/>
            <a:ext cx="1639345" cy="1007129"/>
          </a:xfrm>
        </p:spPr>
        <p:txBody>
          <a:bodyPr>
            <a:noAutofit/>
          </a:bodyPr>
          <a:lstStyle>
            <a:lvl1pPr marL="0" indent="0">
              <a:lnSpc>
                <a:spcPct val="100000"/>
              </a:lnSpc>
              <a:spcBef>
                <a:spcPts val="0"/>
              </a:spcBef>
              <a:buNone/>
              <a:defRPr sz="1200"/>
            </a:lvl1pPr>
          </a:lstStyle>
          <a:p>
            <a:pPr lvl="0"/>
            <a:r>
              <a:rPr lang="en-US"/>
              <a:t>Click to edit Master text styles</a:t>
            </a:r>
          </a:p>
        </p:txBody>
      </p:sp>
      <p:sp>
        <p:nvSpPr>
          <p:cNvPr id="6" name="Text Placeholder 2">
            <a:extLst>
              <a:ext uri="{FF2B5EF4-FFF2-40B4-BE49-F238E27FC236}">
                <a16:creationId xmlns:a16="http://schemas.microsoft.com/office/drawing/2014/main" id="{D4132BD1-F1FA-F386-334D-6AA64EC42E68}"/>
              </a:ext>
            </a:extLst>
          </p:cNvPr>
          <p:cNvSpPr txBox="1">
            <a:spLocks noGrp="1"/>
          </p:cNvSpPr>
          <p:nvPr>
            <p:ph type="body" idx="4294967295"/>
          </p:nvPr>
        </p:nvSpPr>
        <p:spPr>
          <a:xfrm>
            <a:off x="867527" y="2491877"/>
            <a:ext cx="1639345" cy="457200"/>
          </a:xfrm>
        </p:spPr>
        <p:txBody>
          <a:bodyPr/>
          <a:lstStyle>
            <a:lvl1pPr marL="0" indent="0">
              <a:buNone/>
              <a:defRPr sz="1500">
                <a:solidFill>
                  <a:srgbClr val="003E47"/>
                </a:solidFill>
              </a:defRPr>
            </a:lvl1pPr>
          </a:lstStyle>
          <a:p>
            <a:pPr lvl="0"/>
            <a:r>
              <a:rPr lang="en-US"/>
              <a:t>Click to edit Master text styles</a:t>
            </a:r>
          </a:p>
        </p:txBody>
      </p:sp>
      <p:sp>
        <p:nvSpPr>
          <p:cNvPr id="7" name="Text Placeholder 12">
            <a:extLst>
              <a:ext uri="{FF2B5EF4-FFF2-40B4-BE49-F238E27FC236}">
                <a16:creationId xmlns:a16="http://schemas.microsoft.com/office/drawing/2014/main" id="{37430048-47FC-2D9B-CEA2-72864F12F230}"/>
              </a:ext>
            </a:extLst>
          </p:cNvPr>
          <p:cNvSpPr txBox="1">
            <a:spLocks noGrp="1"/>
          </p:cNvSpPr>
          <p:nvPr>
            <p:ph type="body" idx="4294967295"/>
          </p:nvPr>
        </p:nvSpPr>
        <p:spPr>
          <a:xfrm>
            <a:off x="867527" y="2979279"/>
            <a:ext cx="1639345" cy="1007129"/>
          </a:xfrm>
        </p:spPr>
        <p:txBody>
          <a:bodyPr>
            <a:noAutofit/>
          </a:bodyPr>
          <a:lstStyle>
            <a:lvl1pPr marL="0" indent="0">
              <a:lnSpc>
                <a:spcPct val="100000"/>
              </a:lnSpc>
              <a:spcBef>
                <a:spcPts val="0"/>
              </a:spcBef>
              <a:buNone/>
              <a:defRPr sz="1200"/>
            </a:lvl1pPr>
          </a:lstStyle>
          <a:p>
            <a:pPr lvl="0"/>
            <a:r>
              <a:rPr lang="en-US"/>
              <a:t>Click to edit Master text styles</a:t>
            </a:r>
          </a:p>
        </p:txBody>
      </p:sp>
      <p:sp>
        <p:nvSpPr>
          <p:cNvPr id="8" name="Text Placeholder 2">
            <a:extLst>
              <a:ext uri="{FF2B5EF4-FFF2-40B4-BE49-F238E27FC236}">
                <a16:creationId xmlns:a16="http://schemas.microsoft.com/office/drawing/2014/main" id="{4D6BD06F-008C-44D6-7D4E-621C9742BAC0}"/>
              </a:ext>
            </a:extLst>
          </p:cNvPr>
          <p:cNvSpPr txBox="1">
            <a:spLocks noGrp="1"/>
          </p:cNvSpPr>
          <p:nvPr>
            <p:ph type="body" idx="4294967295"/>
          </p:nvPr>
        </p:nvSpPr>
        <p:spPr>
          <a:xfrm>
            <a:off x="2679923" y="2491877"/>
            <a:ext cx="1639345" cy="457200"/>
          </a:xfrm>
        </p:spPr>
        <p:txBody>
          <a:bodyPr/>
          <a:lstStyle>
            <a:lvl1pPr marL="0" indent="0">
              <a:buNone/>
              <a:defRPr sz="1500">
                <a:solidFill>
                  <a:srgbClr val="003E47"/>
                </a:solidFill>
              </a:defRPr>
            </a:lvl1pPr>
          </a:lstStyle>
          <a:p>
            <a:pPr lvl="0"/>
            <a:r>
              <a:rPr lang="en-US"/>
              <a:t>Click to edit Master text styles</a:t>
            </a:r>
          </a:p>
        </p:txBody>
      </p:sp>
      <p:sp>
        <p:nvSpPr>
          <p:cNvPr id="9" name="Text Placeholder 12">
            <a:extLst>
              <a:ext uri="{FF2B5EF4-FFF2-40B4-BE49-F238E27FC236}">
                <a16:creationId xmlns:a16="http://schemas.microsoft.com/office/drawing/2014/main" id="{5CA25870-BE25-D986-F9A9-210233076326}"/>
              </a:ext>
            </a:extLst>
          </p:cNvPr>
          <p:cNvSpPr txBox="1">
            <a:spLocks noGrp="1"/>
          </p:cNvSpPr>
          <p:nvPr>
            <p:ph type="body" idx="4294967295"/>
          </p:nvPr>
        </p:nvSpPr>
        <p:spPr>
          <a:xfrm>
            <a:off x="2679923" y="2979279"/>
            <a:ext cx="1639345" cy="1007129"/>
          </a:xfrm>
        </p:spPr>
        <p:txBody>
          <a:bodyPr>
            <a:noAutofit/>
          </a:bodyPr>
          <a:lstStyle>
            <a:lvl1pPr marL="0" indent="0">
              <a:lnSpc>
                <a:spcPct val="100000"/>
              </a:lnSpc>
              <a:spcBef>
                <a:spcPts val="0"/>
              </a:spcBef>
              <a:buNone/>
              <a:defRPr sz="1200"/>
            </a:lvl1pPr>
          </a:lstStyle>
          <a:p>
            <a:pPr lvl="0"/>
            <a:r>
              <a:rPr lang="en-US"/>
              <a:t>Click to edit Master text styles</a:t>
            </a:r>
          </a:p>
        </p:txBody>
      </p:sp>
      <p:sp>
        <p:nvSpPr>
          <p:cNvPr id="10" name="Footer Placeholder 7">
            <a:extLst>
              <a:ext uri="{FF2B5EF4-FFF2-40B4-BE49-F238E27FC236}">
                <a16:creationId xmlns:a16="http://schemas.microsoft.com/office/drawing/2014/main" id="{27798AF2-5F56-7EEE-F79A-B5D717068F4F}"/>
              </a:ext>
            </a:extLst>
          </p:cNvPr>
          <p:cNvSpPr txBox="1">
            <a:spLocks noGrp="1"/>
          </p:cNvSpPr>
          <p:nvPr>
            <p:ph type="ftr" sz="quarter" idx="9"/>
          </p:nvPr>
        </p:nvSpPr>
        <p:spPr>
          <a:xfrm>
            <a:off x="4782741" y="6356351"/>
            <a:ext cx="3334121" cy="365129"/>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400" b="0" i="0" u="none" strike="noStrike" kern="0" cap="none" spc="0" baseline="0">
                <a:solidFill>
                  <a:srgbClr val="385623"/>
                </a:solidFill>
                <a:uFillTx/>
                <a:latin typeface="Arial"/>
                <a:ea typeface="Arial"/>
                <a:cs typeface="Arial"/>
              </a:defRPr>
            </a:lvl1pPr>
          </a:lstStyle>
          <a:p>
            <a:pPr lvl="0"/>
            <a:r>
              <a:rPr lang="en-US"/>
              <a:t>Fundraising event plan</a:t>
            </a:r>
          </a:p>
        </p:txBody>
      </p:sp>
      <p:sp>
        <p:nvSpPr>
          <p:cNvPr id="11" name="Slide Number Placeholder 8">
            <a:extLst>
              <a:ext uri="{FF2B5EF4-FFF2-40B4-BE49-F238E27FC236}">
                <a16:creationId xmlns:a16="http://schemas.microsoft.com/office/drawing/2014/main" id="{AE6AECD8-837A-5029-E675-8B0FBFC674A0}"/>
              </a:ext>
            </a:extLst>
          </p:cNvPr>
          <p:cNvSpPr txBox="1">
            <a:spLocks noGrp="1"/>
          </p:cNvSpPr>
          <p:nvPr>
            <p:ph type="sldNum" sz="quarter" idx="8"/>
          </p:nvPr>
        </p:nvSpPr>
        <p:spPr>
          <a:xfrm>
            <a:off x="8229600" y="6356351"/>
            <a:ext cx="367698" cy="365129"/>
          </a:xfrm>
        </p:spPr>
        <p:txBody>
          <a:bodyPr/>
          <a:lstStyle>
            <a:lvl1pPr>
              <a:defRPr b="1">
                <a:solidFill>
                  <a:srgbClr val="385623"/>
                </a:solidFill>
                <a:latin typeface="Source Sans Pro SemiBold" pitchFamily="34"/>
                <a:ea typeface="Source Sans Pro SemiBold" pitchFamily="34"/>
              </a:defRPr>
            </a:lvl1pPr>
          </a:lstStyle>
          <a:p>
            <a:pPr lvl="0"/>
            <a:fld id="{7729BEAA-13EF-614B-A971-0B29389FDB2B}" type="slidenum">
              <a:t>‹#›</a:t>
            </a:fld>
            <a:endParaRPr lang="en-US"/>
          </a:p>
        </p:txBody>
      </p:sp>
      <p:sp>
        <p:nvSpPr>
          <p:cNvPr id="12" name="Picture Placeholder 7">
            <a:extLst>
              <a:ext uri="{FF2B5EF4-FFF2-40B4-BE49-F238E27FC236}">
                <a16:creationId xmlns:a16="http://schemas.microsoft.com/office/drawing/2014/main" id="{26941933-766D-B8D2-88CF-FB15E97D39A5}"/>
              </a:ext>
            </a:extLst>
          </p:cNvPr>
          <p:cNvSpPr txBox="1">
            <a:spLocks noGrp="1"/>
          </p:cNvSpPr>
          <p:nvPr>
            <p:ph type="pic" idx="4294967295"/>
          </p:nvPr>
        </p:nvSpPr>
        <p:spPr>
          <a:xfrm>
            <a:off x="4572000" y="0"/>
            <a:ext cx="4226649" cy="5715000"/>
          </a:xfrm>
        </p:spPr>
        <p:txBody>
          <a:bodyPr anchor="ctr" anchorCtr="1"/>
          <a:lstStyle>
            <a:lvl1pPr marL="0" indent="0" algn="ctr">
              <a:buNone/>
              <a:defRPr sz="900"/>
            </a:lvl1pPr>
          </a:lstStyle>
          <a:p>
            <a:pPr lvl="0"/>
            <a:r>
              <a:rPr lang="en-US"/>
              <a:t>Click icon to add picture</a:t>
            </a:r>
          </a:p>
        </p:txBody>
      </p:sp>
      <p:sp>
        <p:nvSpPr>
          <p:cNvPr id="13" name="Title 1">
            <a:extLst>
              <a:ext uri="{FF2B5EF4-FFF2-40B4-BE49-F238E27FC236}">
                <a16:creationId xmlns:a16="http://schemas.microsoft.com/office/drawing/2014/main" id="{8D6C2368-423C-AB83-4116-09D17CEA1B30}"/>
              </a:ext>
            </a:extLst>
          </p:cNvPr>
          <p:cNvSpPr txBox="1">
            <a:spLocks noGrp="1"/>
          </p:cNvSpPr>
          <p:nvPr>
            <p:ph type="title"/>
          </p:nvPr>
        </p:nvSpPr>
        <p:spPr>
          <a:xfrm>
            <a:off x="532445" y="1062167"/>
            <a:ext cx="3264645" cy="1062386"/>
          </a:xfrm>
        </p:spPr>
        <p:txBody>
          <a:bodyPr>
            <a:noAutofit/>
          </a:bodyPr>
          <a:lstStyle>
            <a:lvl1pPr>
              <a:defRPr>
                <a:solidFill>
                  <a:srgbClr val="4C1E00"/>
                </a:solidFill>
              </a:defRPr>
            </a:lvl1pPr>
          </a:lstStyle>
          <a:p>
            <a:pPr lvl="0"/>
            <a:r>
              <a:rPr lang="en-US"/>
              <a:t>Click to edit Master title style</a:t>
            </a:r>
          </a:p>
        </p:txBody>
      </p:sp>
    </p:spTree>
    <p:extLst>
      <p:ext uri="{BB962C8B-B14F-4D97-AF65-F5344CB8AC3E}">
        <p14:creationId xmlns:p14="http://schemas.microsoft.com/office/powerpoint/2010/main" val="167163729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_OBJECTS">
    <p:spTree>
      <p:nvGrpSpPr>
        <p:cNvPr id="1" name=""/>
        <p:cNvGrpSpPr/>
        <p:nvPr/>
      </p:nvGrpSpPr>
      <p:grpSpPr>
        <a:xfrm>
          <a:off x="0" y="0"/>
          <a:ext cx="0" cy="0"/>
          <a:chOff x="0" y="0"/>
          <a:chExt cx="0" cy="0"/>
        </a:xfrm>
      </p:grpSpPr>
      <p:sp>
        <p:nvSpPr>
          <p:cNvPr id="2" name="Google Shape;55;p29">
            <a:extLst>
              <a:ext uri="{FF2B5EF4-FFF2-40B4-BE49-F238E27FC236}">
                <a16:creationId xmlns:a16="http://schemas.microsoft.com/office/drawing/2014/main" id="{0AC3FA47-BEE4-B916-9447-35A1AC570D68}"/>
              </a:ext>
            </a:extLst>
          </p:cNvPr>
          <p:cNvSpPr/>
          <p:nvPr/>
        </p:nvSpPr>
        <p:spPr>
          <a:xfrm>
            <a:off x="897904" y="0"/>
            <a:ext cx="7557936" cy="1847088"/>
          </a:xfrm>
          <a:prstGeom prst="rect">
            <a:avLst/>
          </a:prstGeom>
          <a:solidFill>
            <a:srgbClr val="00417E"/>
          </a:solidFill>
          <a:ln w="15873" cap="flat">
            <a:solidFill>
              <a:srgbClr val="002F5B"/>
            </a:solidFill>
            <a:prstDash val="solid"/>
            <a:roun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cxnSp>
        <p:nvCxnSpPr>
          <p:cNvPr id="3" name="Google Shape;56;p29">
            <a:extLst>
              <a:ext uri="{FF2B5EF4-FFF2-40B4-BE49-F238E27FC236}">
                <a16:creationId xmlns:a16="http://schemas.microsoft.com/office/drawing/2014/main" id="{D1C9DE85-1240-564C-1D87-FD52407DA5D5}"/>
              </a:ext>
            </a:extLst>
          </p:cNvPr>
          <p:cNvCxnSpPr/>
          <p:nvPr/>
        </p:nvCxnSpPr>
        <p:spPr>
          <a:xfrm rot="10800009" flipH="1">
            <a:off x="892144" y="1847087"/>
            <a:ext cx="7563697" cy="12527"/>
          </a:xfrm>
          <a:prstGeom prst="straightConnector1">
            <a:avLst/>
          </a:prstGeom>
          <a:noFill/>
          <a:ln w="31747" cap="flat">
            <a:solidFill>
              <a:srgbClr val="DE1F37"/>
            </a:solidFill>
            <a:prstDash val="solid"/>
            <a:round/>
          </a:ln>
        </p:spPr>
      </p:cxnSp>
      <p:sp>
        <p:nvSpPr>
          <p:cNvPr id="4" name="Google Shape;57;p29">
            <a:extLst>
              <a:ext uri="{FF2B5EF4-FFF2-40B4-BE49-F238E27FC236}">
                <a16:creationId xmlns:a16="http://schemas.microsoft.com/office/drawing/2014/main" id="{EB9CBC43-A790-5D5E-5FAD-4A4D8CCEF597}"/>
              </a:ext>
            </a:extLst>
          </p:cNvPr>
          <p:cNvSpPr txBox="1">
            <a:spLocks noGrp="1"/>
          </p:cNvSpPr>
          <p:nvPr>
            <p:ph type="title"/>
          </p:nvPr>
        </p:nvSpPr>
        <p:spPr>
          <a:xfrm>
            <a:off x="1086910" y="804891"/>
            <a:ext cx="7204228" cy="903454"/>
          </a:xfrm>
        </p:spPr>
        <p:txBody>
          <a:bodyPr anchor="b">
            <a:noAutofit/>
          </a:bodyPr>
          <a:lstStyle>
            <a:lvl1pPr>
              <a:defRPr sz="3200">
                <a:solidFill>
                  <a:srgbClr val="FFFFFF"/>
                </a:solidFill>
              </a:defRPr>
            </a:lvl1pPr>
          </a:lstStyle>
          <a:p>
            <a:pPr lvl="0"/>
            <a:endParaRPr lang="en-US"/>
          </a:p>
        </p:txBody>
      </p:sp>
      <p:sp>
        <p:nvSpPr>
          <p:cNvPr id="5" name="Google Shape;58;p29">
            <a:extLst>
              <a:ext uri="{FF2B5EF4-FFF2-40B4-BE49-F238E27FC236}">
                <a16:creationId xmlns:a16="http://schemas.microsoft.com/office/drawing/2014/main" id="{5B2F96EB-29FC-1BF8-E2E4-9F2F53E12F97}"/>
              </a:ext>
            </a:extLst>
          </p:cNvPr>
          <p:cNvSpPr txBox="1">
            <a:spLocks noGrp="1"/>
          </p:cNvSpPr>
          <p:nvPr>
            <p:ph idx="1"/>
          </p:nvPr>
        </p:nvSpPr>
        <p:spPr>
          <a:xfrm>
            <a:off x="1085502" y="2010875"/>
            <a:ext cx="3483864" cy="4049804"/>
          </a:xfrm>
        </p:spPr>
        <p:txBody>
          <a:bodyPr/>
          <a:lstStyle>
            <a:lvl1pPr>
              <a:defRPr>
                <a:solidFill>
                  <a:srgbClr val="454545"/>
                </a:solidFill>
              </a:defRPr>
            </a:lvl1pPr>
          </a:lstStyle>
          <a:p>
            <a:pPr lvl="0"/>
            <a:endParaRPr lang="en-US"/>
          </a:p>
        </p:txBody>
      </p:sp>
      <p:sp>
        <p:nvSpPr>
          <p:cNvPr id="6" name="Google Shape;59;p29">
            <a:extLst>
              <a:ext uri="{FF2B5EF4-FFF2-40B4-BE49-F238E27FC236}">
                <a16:creationId xmlns:a16="http://schemas.microsoft.com/office/drawing/2014/main" id="{209E804E-3C79-5790-81BD-BA1B3C1E961F}"/>
              </a:ext>
            </a:extLst>
          </p:cNvPr>
          <p:cNvSpPr txBox="1">
            <a:spLocks noGrp="1"/>
          </p:cNvSpPr>
          <p:nvPr>
            <p:ph idx="2"/>
          </p:nvPr>
        </p:nvSpPr>
        <p:spPr>
          <a:xfrm>
            <a:off x="4810329" y="2017349"/>
            <a:ext cx="3483864" cy="4043339"/>
          </a:xfrm>
        </p:spPr>
        <p:txBody>
          <a:bodyPr/>
          <a:lstStyle>
            <a:lvl1pPr>
              <a:defRPr>
                <a:solidFill>
                  <a:srgbClr val="454545"/>
                </a:solidFill>
              </a:defRPr>
            </a:lvl1pPr>
          </a:lstStyle>
          <a:p>
            <a:pPr lvl="0"/>
            <a:endParaRPr lang="en-US"/>
          </a:p>
        </p:txBody>
      </p:sp>
      <p:sp>
        <p:nvSpPr>
          <p:cNvPr id="7" name="Google Shape;60;p29">
            <a:extLst>
              <a:ext uri="{FF2B5EF4-FFF2-40B4-BE49-F238E27FC236}">
                <a16:creationId xmlns:a16="http://schemas.microsoft.com/office/drawing/2014/main" id="{EB2B8227-9CE7-5822-9F83-A05A972FDE54}"/>
              </a:ext>
            </a:extLst>
          </p:cNvPr>
          <p:cNvSpPr txBox="1">
            <a:spLocks noGrp="1"/>
          </p:cNvSpPr>
          <p:nvPr>
            <p:ph type="dt" sz="half" idx="7"/>
          </p:nvPr>
        </p:nvSpPr>
        <p:spPr/>
        <p:txBody>
          <a:bodyPr/>
          <a:lstStyle>
            <a:lvl1pPr>
              <a:defRPr/>
            </a:lvl1pPr>
          </a:lstStyle>
          <a:p>
            <a:pPr lvl="0"/>
            <a:endParaRPr lang="en-US"/>
          </a:p>
        </p:txBody>
      </p:sp>
      <p:sp>
        <p:nvSpPr>
          <p:cNvPr id="8" name="Google Shape;61;p29">
            <a:extLst>
              <a:ext uri="{FF2B5EF4-FFF2-40B4-BE49-F238E27FC236}">
                <a16:creationId xmlns:a16="http://schemas.microsoft.com/office/drawing/2014/main" id="{87FAFCE3-3810-B9D5-43AB-EEF113372D34}"/>
              </a:ext>
            </a:extLst>
          </p:cNvPr>
          <p:cNvSpPr txBox="1">
            <a:spLocks noGrp="1"/>
          </p:cNvSpPr>
          <p:nvPr>
            <p:ph type="sldNum" sz="quarter" idx="8"/>
          </p:nvPr>
        </p:nvSpPr>
        <p:spPr/>
        <p:txBody>
          <a:bodyPr/>
          <a:lstStyle>
            <a:lvl1pPr>
              <a:defRPr/>
            </a:lvl1pPr>
          </a:lstStyle>
          <a:p>
            <a:pPr lvl="0"/>
            <a:fld id="{0BD84F93-993C-6443-A8CA-2D6DA528DF0C}" type="slidenum">
              <a:t>‹#›</a:t>
            </a:fld>
            <a:endParaRPr lang="en-US"/>
          </a:p>
        </p:txBody>
      </p:sp>
    </p:spTree>
    <p:extLst>
      <p:ext uri="{BB962C8B-B14F-4D97-AF65-F5344CB8AC3E}">
        <p14:creationId xmlns:p14="http://schemas.microsoft.com/office/powerpoint/2010/main" val="391082622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OBJECT_WITH_CAPTION_TEXT">
    <p:spTree>
      <p:nvGrpSpPr>
        <p:cNvPr id="1" name=""/>
        <p:cNvGrpSpPr/>
        <p:nvPr/>
      </p:nvGrpSpPr>
      <p:grpSpPr>
        <a:xfrm>
          <a:off x="0" y="0"/>
          <a:ext cx="0" cy="0"/>
          <a:chOff x="0" y="0"/>
          <a:chExt cx="0" cy="0"/>
        </a:xfrm>
      </p:grpSpPr>
      <p:sp>
        <p:nvSpPr>
          <p:cNvPr id="2" name="Google Shape;73;p31">
            <a:extLst>
              <a:ext uri="{FF2B5EF4-FFF2-40B4-BE49-F238E27FC236}">
                <a16:creationId xmlns:a16="http://schemas.microsoft.com/office/drawing/2014/main" id="{E59B9D57-A8B4-911D-98D4-9B01AC5EB378}"/>
              </a:ext>
            </a:extLst>
          </p:cNvPr>
          <p:cNvSpPr/>
          <p:nvPr/>
        </p:nvSpPr>
        <p:spPr>
          <a:xfrm>
            <a:off x="0" y="798975"/>
            <a:ext cx="3648172" cy="2326818"/>
          </a:xfrm>
          <a:prstGeom prst="rect">
            <a:avLst/>
          </a:prstGeom>
          <a:solidFill>
            <a:srgbClr val="00417E"/>
          </a:solidFill>
          <a:ln w="15873" cap="flat">
            <a:solidFill>
              <a:srgbClr val="002F5B"/>
            </a:solidFill>
            <a:prstDash val="solid"/>
            <a:roun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cxnSp>
        <p:nvCxnSpPr>
          <p:cNvPr id="3" name="Google Shape;74;p31">
            <a:extLst>
              <a:ext uri="{FF2B5EF4-FFF2-40B4-BE49-F238E27FC236}">
                <a16:creationId xmlns:a16="http://schemas.microsoft.com/office/drawing/2014/main" id="{35439DCF-3E81-D9BE-449A-C158F416E58A}"/>
              </a:ext>
            </a:extLst>
          </p:cNvPr>
          <p:cNvCxnSpPr/>
          <p:nvPr/>
        </p:nvCxnSpPr>
        <p:spPr>
          <a:xfrm rot="10800009" flipH="1">
            <a:off x="-1" y="3119520"/>
            <a:ext cx="3644505" cy="6264"/>
          </a:xfrm>
          <a:prstGeom prst="straightConnector1">
            <a:avLst/>
          </a:prstGeom>
          <a:noFill/>
          <a:ln w="31747" cap="flat">
            <a:solidFill>
              <a:srgbClr val="DE1F37"/>
            </a:solidFill>
            <a:prstDash val="solid"/>
            <a:round/>
          </a:ln>
        </p:spPr>
      </p:cxnSp>
      <p:sp>
        <p:nvSpPr>
          <p:cNvPr id="4" name="Google Shape;75;p31">
            <a:extLst>
              <a:ext uri="{FF2B5EF4-FFF2-40B4-BE49-F238E27FC236}">
                <a16:creationId xmlns:a16="http://schemas.microsoft.com/office/drawing/2014/main" id="{949890CB-4DD6-43B8-D1A6-8CF5EC8F2818}"/>
              </a:ext>
            </a:extLst>
          </p:cNvPr>
          <p:cNvSpPr txBox="1">
            <a:spLocks noGrp="1"/>
          </p:cNvSpPr>
          <p:nvPr>
            <p:ph type="title"/>
          </p:nvPr>
        </p:nvSpPr>
        <p:spPr>
          <a:xfrm>
            <a:off x="1083499" y="798975"/>
            <a:ext cx="2456261" cy="2247119"/>
          </a:xfrm>
        </p:spPr>
        <p:txBody>
          <a:bodyPr anchor="b"/>
          <a:lstStyle>
            <a:lvl1pPr>
              <a:defRPr sz="2600">
                <a:solidFill>
                  <a:srgbClr val="FFFFFF"/>
                </a:solidFill>
              </a:defRPr>
            </a:lvl1pPr>
          </a:lstStyle>
          <a:p>
            <a:pPr lvl="0"/>
            <a:endParaRPr lang="en-US"/>
          </a:p>
        </p:txBody>
      </p:sp>
      <p:sp>
        <p:nvSpPr>
          <p:cNvPr id="5" name="Google Shape;76;p31">
            <a:extLst>
              <a:ext uri="{FF2B5EF4-FFF2-40B4-BE49-F238E27FC236}">
                <a16:creationId xmlns:a16="http://schemas.microsoft.com/office/drawing/2014/main" id="{39140A29-EDA1-9B4D-7834-95C6208ED480}"/>
              </a:ext>
            </a:extLst>
          </p:cNvPr>
          <p:cNvSpPr txBox="1">
            <a:spLocks noGrp="1"/>
          </p:cNvSpPr>
          <p:nvPr>
            <p:ph type="body" idx="2"/>
          </p:nvPr>
        </p:nvSpPr>
        <p:spPr>
          <a:xfrm>
            <a:off x="3782790" y="798975"/>
            <a:ext cx="4509354" cy="5255834"/>
          </a:xfrm>
        </p:spPr>
        <p:txBody>
          <a:bodyPr anchor="ctr"/>
          <a:lstStyle>
            <a:lvl1pPr>
              <a:defRPr>
                <a:solidFill>
                  <a:srgbClr val="454545"/>
                </a:solidFill>
              </a:defRPr>
            </a:lvl1pPr>
          </a:lstStyle>
          <a:p>
            <a:pPr lvl="0"/>
            <a:endParaRPr lang="en-US"/>
          </a:p>
        </p:txBody>
      </p:sp>
      <p:sp>
        <p:nvSpPr>
          <p:cNvPr id="6" name="Google Shape;77;p31">
            <a:extLst>
              <a:ext uri="{FF2B5EF4-FFF2-40B4-BE49-F238E27FC236}">
                <a16:creationId xmlns:a16="http://schemas.microsoft.com/office/drawing/2014/main" id="{F36A0E4A-29BA-14F3-47F9-766349B1E760}"/>
              </a:ext>
            </a:extLst>
          </p:cNvPr>
          <p:cNvSpPr txBox="1">
            <a:spLocks noGrp="1"/>
          </p:cNvSpPr>
          <p:nvPr>
            <p:ph idx="1"/>
          </p:nvPr>
        </p:nvSpPr>
        <p:spPr>
          <a:xfrm>
            <a:off x="1083499" y="3205493"/>
            <a:ext cx="2456261" cy="2849316"/>
          </a:xfrm>
        </p:spPr>
        <p:txBody>
          <a:bodyPr/>
          <a:lstStyle>
            <a:lvl1pPr indent="-228600">
              <a:buNone/>
              <a:defRPr>
                <a:solidFill>
                  <a:srgbClr val="454545"/>
                </a:solidFill>
              </a:defRPr>
            </a:lvl1pPr>
          </a:lstStyle>
          <a:p>
            <a:pPr lvl="0"/>
            <a:endParaRPr lang="en-US"/>
          </a:p>
        </p:txBody>
      </p:sp>
      <p:sp>
        <p:nvSpPr>
          <p:cNvPr id="7" name="Google Shape;78;p31">
            <a:extLst>
              <a:ext uri="{FF2B5EF4-FFF2-40B4-BE49-F238E27FC236}">
                <a16:creationId xmlns:a16="http://schemas.microsoft.com/office/drawing/2014/main" id="{ACF781F7-6DFA-6B55-5568-704C21574726}"/>
              </a:ext>
            </a:extLst>
          </p:cNvPr>
          <p:cNvSpPr txBox="1">
            <a:spLocks noGrp="1"/>
          </p:cNvSpPr>
          <p:nvPr>
            <p:ph type="dt" sz="half" idx="7"/>
          </p:nvPr>
        </p:nvSpPr>
        <p:spPr/>
        <p:txBody>
          <a:bodyPr/>
          <a:lstStyle>
            <a:lvl1pPr>
              <a:defRPr/>
            </a:lvl1pPr>
          </a:lstStyle>
          <a:p>
            <a:pPr lvl="0"/>
            <a:endParaRPr lang="en-US"/>
          </a:p>
        </p:txBody>
      </p:sp>
      <p:sp>
        <p:nvSpPr>
          <p:cNvPr id="8" name="Google Shape;79;p31">
            <a:extLst>
              <a:ext uri="{FF2B5EF4-FFF2-40B4-BE49-F238E27FC236}">
                <a16:creationId xmlns:a16="http://schemas.microsoft.com/office/drawing/2014/main" id="{BAB7BFDB-C357-77A1-BE3B-26EB911D9738}"/>
              </a:ext>
            </a:extLst>
          </p:cNvPr>
          <p:cNvSpPr txBox="1">
            <a:spLocks noGrp="1"/>
          </p:cNvSpPr>
          <p:nvPr>
            <p:ph type="sldNum" sz="quarter" idx="8"/>
          </p:nvPr>
        </p:nvSpPr>
        <p:spPr/>
        <p:txBody>
          <a:bodyPr/>
          <a:lstStyle>
            <a:lvl1pPr>
              <a:defRPr/>
            </a:lvl1pPr>
          </a:lstStyle>
          <a:p>
            <a:pPr lvl="0"/>
            <a:fld id="{3503CCFF-2852-2C47-81E1-CDFEF97A3BCC}" type="slidenum">
              <a:t>‹#›</a:t>
            </a:fld>
            <a:endParaRPr lang="en-US"/>
          </a:p>
        </p:txBody>
      </p:sp>
    </p:spTree>
    <p:extLst>
      <p:ext uri="{BB962C8B-B14F-4D97-AF65-F5344CB8AC3E}">
        <p14:creationId xmlns:p14="http://schemas.microsoft.com/office/powerpoint/2010/main" val="285978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2 columns">
    <p:spTree>
      <p:nvGrpSpPr>
        <p:cNvPr id="1" name=""/>
        <p:cNvGrpSpPr/>
        <p:nvPr/>
      </p:nvGrpSpPr>
      <p:grpSpPr>
        <a:xfrm>
          <a:off x="0" y="0"/>
          <a:ext cx="0" cy="0"/>
          <a:chOff x="0" y="0"/>
          <a:chExt cx="0" cy="0"/>
        </a:xfrm>
      </p:grpSpPr>
      <p:cxnSp>
        <p:nvCxnSpPr>
          <p:cNvPr id="2" name="Google Shape;92;p34">
            <a:extLst>
              <a:ext uri="{FF2B5EF4-FFF2-40B4-BE49-F238E27FC236}">
                <a16:creationId xmlns:a16="http://schemas.microsoft.com/office/drawing/2014/main" id="{8C886D71-71DA-07D8-C03A-A832EE127966}"/>
              </a:ext>
            </a:extLst>
          </p:cNvPr>
          <p:cNvCxnSpPr/>
          <p:nvPr/>
        </p:nvCxnSpPr>
        <p:spPr>
          <a:xfrm>
            <a:off x="1085502" y="1847088"/>
            <a:ext cx="7205637" cy="0"/>
          </a:xfrm>
          <a:prstGeom prst="straightConnector1">
            <a:avLst/>
          </a:prstGeom>
          <a:noFill/>
          <a:ln w="31747" cap="flat">
            <a:solidFill>
              <a:srgbClr val="DE1F37"/>
            </a:solidFill>
            <a:prstDash val="solid"/>
            <a:round/>
          </a:ln>
        </p:spPr>
      </p:cxnSp>
      <p:sp>
        <p:nvSpPr>
          <p:cNvPr id="3" name="Google Shape;93;p34">
            <a:extLst>
              <a:ext uri="{FF2B5EF4-FFF2-40B4-BE49-F238E27FC236}">
                <a16:creationId xmlns:a16="http://schemas.microsoft.com/office/drawing/2014/main" id="{D4CE3ABB-5371-6411-EC96-8A06C7B0857E}"/>
              </a:ext>
            </a:extLst>
          </p:cNvPr>
          <p:cNvSpPr txBox="1">
            <a:spLocks noGrp="1"/>
          </p:cNvSpPr>
          <p:nvPr>
            <p:ph type="body" idx="4294967295"/>
          </p:nvPr>
        </p:nvSpPr>
        <p:spPr>
          <a:xfrm>
            <a:off x="1085502" y="2010875"/>
            <a:ext cx="3260988" cy="4057110"/>
          </a:xfrm>
        </p:spPr>
        <p:txBody>
          <a:bodyPr/>
          <a:lstStyle>
            <a:lvl1pPr>
              <a:defRPr>
                <a:solidFill>
                  <a:srgbClr val="454545"/>
                </a:solidFill>
              </a:defRPr>
            </a:lvl1pPr>
          </a:lstStyle>
          <a:p>
            <a:pPr lvl="0"/>
            <a:endParaRPr lang="en-US"/>
          </a:p>
        </p:txBody>
      </p:sp>
      <p:sp>
        <p:nvSpPr>
          <p:cNvPr id="4" name="Google Shape;94;p34">
            <a:extLst>
              <a:ext uri="{FF2B5EF4-FFF2-40B4-BE49-F238E27FC236}">
                <a16:creationId xmlns:a16="http://schemas.microsoft.com/office/drawing/2014/main" id="{4D4CC037-D4CD-AA8D-6565-F531EC398F83}"/>
              </a:ext>
            </a:extLst>
          </p:cNvPr>
          <p:cNvSpPr txBox="1">
            <a:spLocks noGrp="1"/>
          </p:cNvSpPr>
          <p:nvPr>
            <p:ph type="body" idx="4294967295"/>
          </p:nvPr>
        </p:nvSpPr>
        <p:spPr>
          <a:xfrm>
            <a:off x="4810329" y="2017340"/>
            <a:ext cx="3483864" cy="4050645"/>
          </a:xfrm>
        </p:spPr>
        <p:txBody>
          <a:bodyPr/>
          <a:lstStyle>
            <a:lvl1pPr>
              <a:defRPr>
                <a:solidFill>
                  <a:srgbClr val="454545"/>
                </a:solidFill>
              </a:defRPr>
            </a:lvl1pPr>
          </a:lstStyle>
          <a:p>
            <a:pPr lvl="0"/>
            <a:endParaRPr lang="en-US"/>
          </a:p>
        </p:txBody>
      </p:sp>
      <p:sp>
        <p:nvSpPr>
          <p:cNvPr id="5" name="Google Shape;95;p34">
            <a:extLst>
              <a:ext uri="{FF2B5EF4-FFF2-40B4-BE49-F238E27FC236}">
                <a16:creationId xmlns:a16="http://schemas.microsoft.com/office/drawing/2014/main" id="{B0DA7108-42A6-EF9C-46BC-43BFD6C08EDB}"/>
              </a:ext>
            </a:extLst>
          </p:cNvPr>
          <p:cNvSpPr txBox="1">
            <a:spLocks noGrp="1"/>
          </p:cNvSpPr>
          <p:nvPr>
            <p:ph type="dt" sz="half" idx="7"/>
          </p:nvPr>
        </p:nvSpPr>
        <p:spPr/>
        <p:txBody>
          <a:bodyPr/>
          <a:lstStyle>
            <a:lvl1pPr>
              <a:defRPr/>
            </a:lvl1pPr>
          </a:lstStyle>
          <a:p>
            <a:pPr lvl="0"/>
            <a:endParaRPr lang="en-US"/>
          </a:p>
        </p:txBody>
      </p:sp>
      <p:sp>
        <p:nvSpPr>
          <p:cNvPr id="6" name="Google Shape;96;p34">
            <a:extLst>
              <a:ext uri="{FF2B5EF4-FFF2-40B4-BE49-F238E27FC236}">
                <a16:creationId xmlns:a16="http://schemas.microsoft.com/office/drawing/2014/main" id="{FF35A806-625E-C8CA-B001-F68C88B245C3}"/>
              </a:ext>
            </a:extLst>
          </p:cNvPr>
          <p:cNvSpPr txBox="1">
            <a:spLocks noGrp="1"/>
          </p:cNvSpPr>
          <p:nvPr>
            <p:ph type="sldNum" sz="quarter" idx="8"/>
          </p:nvPr>
        </p:nvSpPr>
        <p:spPr/>
        <p:txBody>
          <a:bodyPr/>
          <a:lstStyle>
            <a:lvl1pPr>
              <a:defRPr/>
            </a:lvl1pPr>
          </a:lstStyle>
          <a:p>
            <a:pPr lvl="0"/>
            <a:fld id="{51D696E6-C3FA-354E-B3CE-EFECD60E3EBE}" type="slidenum">
              <a:t>‹#›</a:t>
            </a:fld>
            <a:endParaRPr lang="en-US"/>
          </a:p>
        </p:txBody>
      </p:sp>
      <p:sp>
        <p:nvSpPr>
          <p:cNvPr id="7" name="Google Shape;97;p34">
            <a:extLst>
              <a:ext uri="{FF2B5EF4-FFF2-40B4-BE49-F238E27FC236}">
                <a16:creationId xmlns:a16="http://schemas.microsoft.com/office/drawing/2014/main" id="{09A397EB-5B3F-D221-2A67-DD1AFB8B82E3}"/>
              </a:ext>
            </a:extLst>
          </p:cNvPr>
          <p:cNvSpPr txBox="1">
            <a:spLocks noGrp="1"/>
          </p:cNvSpPr>
          <p:nvPr>
            <p:ph type="title"/>
          </p:nvPr>
        </p:nvSpPr>
        <p:spPr>
          <a:xfrm>
            <a:off x="1088684" y="804516"/>
            <a:ext cx="7202454" cy="898617"/>
          </a:xfrm>
        </p:spPr>
        <p:txBody>
          <a:bodyPr anchor="b"/>
          <a:lstStyle>
            <a:lvl1pPr>
              <a:defRPr sz="2600"/>
            </a:lvl1pPr>
          </a:lstStyle>
          <a:p>
            <a:pPr lvl="0"/>
            <a:endParaRPr lang="en-US"/>
          </a:p>
        </p:txBody>
      </p:sp>
    </p:spTree>
    <p:extLst>
      <p:ext uri="{BB962C8B-B14F-4D97-AF65-F5344CB8AC3E}">
        <p14:creationId xmlns:p14="http://schemas.microsoft.com/office/powerpoint/2010/main" val="264560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Comparison">
    <p:spTree>
      <p:nvGrpSpPr>
        <p:cNvPr id="1" name=""/>
        <p:cNvGrpSpPr/>
        <p:nvPr/>
      </p:nvGrpSpPr>
      <p:grpSpPr>
        <a:xfrm>
          <a:off x="0" y="0"/>
          <a:ext cx="0" cy="0"/>
          <a:chOff x="0" y="0"/>
          <a:chExt cx="0" cy="0"/>
        </a:xfrm>
      </p:grpSpPr>
      <p:cxnSp>
        <p:nvCxnSpPr>
          <p:cNvPr id="2" name="Google Shape;99;p35">
            <a:extLst>
              <a:ext uri="{FF2B5EF4-FFF2-40B4-BE49-F238E27FC236}">
                <a16:creationId xmlns:a16="http://schemas.microsoft.com/office/drawing/2014/main" id="{6928C501-224D-CBD4-6F2F-1BEAA8304F2F}"/>
              </a:ext>
            </a:extLst>
          </p:cNvPr>
          <p:cNvCxnSpPr/>
          <p:nvPr/>
        </p:nvCxnSpPr>
        <p:spPr>
          <a:xfrm>
            <a:off x="1085392" y="1847088"/>
            <a:ext cx="7205747" cy="0"/>
          </a:xfrm>
          <a:prstGeom prst="straightConnector1">
            <a:avLst/>
          </a:prstGeom>
          <a:noFill/>
          <a:ln w="31747" cap="flat">
            <a:solidFill>
              <a:srgbClr val="DE1F37"/>
            </a:solidFill>
            <a:prstDash val="solid"/>
            <a:round/>
          </a:ln>
        </p:spPr>
      </p:cxnSp>
      <p:sp>
        <p:nvSpPr>
          <p:cNvPr id="3" name="Google Shape;100;p35">
            <a:extLst>
              <a:ext uri="{FF2B5EF4-FFF2-40B4-BE49-F238E27FC236}">
                <a16:creationId xmlns:a16="http://schemas.microsoft.com/office/drawing/2014/main" id="{9BB373F9-9943-6EC5-A63F-1A27BC4E1314}"/>
              </a:ext>
            </a:extLst>
          </p:cNvPr>
          <p:cNvSpPr txBox="1">
            <a:spLocks noGrp="1"/>
          </p:cNvSpPr>
          <p:nvPr>
            <p:ph type="body" idx="4294967295"/>
          </p:nvPr>
        </p:nvSpPr>
        <p:spPr>
          <a:xfrm>
            <a:off x="1085392" y="2019552"/>
            <a:ext cx="3483864" cy="801947"/>
          </a:xfrm>
        </p:spPr>
        <p:txBody>
          <a:bodyPr anchor="b"/>
          <a:lstStyle>
            <a:lvl1pPr indent="-228600">
              <a:lnSpc>
                <a:spcPct val="100000"/>
              </a:lnSpc>
              <a:buNone/>
              <a:defRPr sz="1800">
                <a:solidFill>
                  <a:srgbClr val="00417E"/>
                </a:solidFill>
              </a:defRPr>
            </a:lvl1pPr>
          </a:lstStyle>
          <a:p>
            <a:pPr lvl="0"/>
            <a:endParaRPr lang="en-US"/>
          </a:p>
        </p:txBody>
      </p:sp>
      <p:sp>
        <p:nvSpPr>
          <p:cNvPr id="4" name="Google Shape;101;p35">
            <a:extLst>
              <a:ext uri="{FF2B5EF4-FFF2-40B4-BE49-F238E27FC236}">
                <a16:creationId xmlns:a16="http://schemas.microsoft.com/office/drawing/2014/main" id="{0FBC70B1-2429-79BF-E501-866FFE971F28}"/>
              </a:ext>
            </a:extLst>
          </p:cNvPr>
          <p:cNvSpPr txBox="1">
            <a:spLocks noGrp="1"/>
          </p:cNvSpPr>
          <p:nvPr>
            <p:ph type="body" idx="4294967295"/>
          </p:nvPr>
        </p:nvSpPr>
        <p:spPr>
          <a:xfrm>
            <a:off x="1085392" y="2824270"/>
            <a:ext cx="3483864" cy="3218185"/>
          </a:xfrm>
        </p:spPr>
        <p:txBody>
          <a:bodyPr/>
          <a:lstStyle>
            <a:lvl1pPr>
              <a:defRPr>
                <a:solidFill>
                  <a:srgbClr val="454545"/>
                </a:solidFill>
              </a:defRPr>
            </a:lvl1pPr>
          </a:lstStyle>
          <a:p>
            <a:pPr lvl="0"/>
            <a:endParaRPr lang="en-US"/>
          </a:p>
        </p:txBody>
      </p:sp>
      <p:sp>
        <p:nvSpPr>
          <p:cNvPr id="5" name="Google Shape;102;p35">
            <a:extLst>
              <a:ext uri="{FF2B5EF4-FFF2-40B4-BE49-F238E27FC236}">
                <a16:creationId xmlns:a16="http://schemas.microsoft.com/office/drawing/2014/main" id="{2299BF92-6421-DF04-779C-5BB5D2307485}"/>
              </a:ext>
            </a:extLst>
          </p:cNvPr>
          <p:cNvSpPr txBox="1">
            <a:spLocks noGrp="1"/>
          </p:cNvSpPr>
          <p:nvPr>
            <p:ph type="body" idx="4294967295"/>
          </p:nvPr>
        </p:nvSpPr>
        <p:spPr>
          <a:xfrm>
            <a:off x="4809268" y="2023009"/>
            <a:ext cx="3483864" cy="802239"/>
          </a:xfrm>
        </p:spPr>
        <p:txBody>
          <a:bodyPr anchor="b"/>
          <a:lstStyle>
            <a:lvl1pPr indent="-228600">
              <a:lnSpc>
                <a:spcPct val="100000"/>
              </a:lnSpc>
              <a:buNone/>
              <a:defRPr sz="1800">
                <a:solidFill>
                  <a:srgbClr val="00417E"/>
                </a:solidFill>
              </a:defRPr>
            </a:lvl1pPr>
          </a:lstStyle>
          <a:p>
            <a:pPr lvl="0"/>
            <a:endParaRPr lang="en-US"/>
          </a:p>
        </p:txBody>
      </p:sp>
      <p:sp>
        <p:nvSpPr>
          <p:cNvPr id="6" name="Google Shape;103;p35">
            <a:extLst>
              <a:ext uri="{FF2B5EF4-FFF2-40B4-BE49-F238E27FC236}">
                <a16:creationId xmlns:a16="http://schemas.microsoft.com/office/drawing/2014/main" id="{E297AF8B-CD3F-883F-47AB-53C8106BEB47}"/>
              </a:ext>
            </a:extLst>
          </p:cNvPr>
          <p:cNvSpPr txBox="1">
            <a:spLocks noGrp="1"/>
          </p:cNvSpPr>
          <p:nvPr>
            <p:ph type="body" idx="4294967295"/>
          </p:nvPr>
        </p:nvSpPr>
        <p:spPr>
          <a:xfrm>
            <a:off x="4809268" y="2821490"/>
            <a:ext cx="3483864" cy="3220964"/>
          </a:xfrm>
        </p:spPr>
        <p:txBody>
          <a:bodyPr/>
          <a:lstStyle>
            <a:lvl1pPr>
              <a:defRPr>
                <a:solidFill>
                  <a:srgbClr val="454545"/>
                </a:solidFill>
              </a:defRPr>
            </a:lvl1pPr>
          </a:lstStyle>
          <a:p>
            <a:pPr lvl="0"/>
            <a:endParaRPr lang="en-US"/>
          </a:p>
        </p:txBody>
      </p:sp>
      <p:sp>
        <p:nvSpPr>
          <p:cNvPr id="7" name="Google Shape;104;p35">
            <a:extLst>
              <a:ext uri="{FF2B5EF4-FFF2-40B4-BE49-F238E27FC236}">
                <a16:creationId xmlns:a16="http://schemas.microsoft.com/office/drawing/2014/main" id="{414986D2-C587-1BE1-0B8F-AB0F44AC847E}"/>
              </a:ext>
            </a:extLst>
          </p:cNvPr>
          <p:cNvSpPr txBox="1">
            <a:spLocks noGrp="1"/>
          </p:cNvSpPr>
          <p:nvPr>
            <p:ph type="dt" sz="half" idx="7"/>
          </p:nvPr>
        </p:nvSpPr>
        <p:spPr/>
        <p:txBody>
          <a:bodyPr/>
          <a:lstStyle>
            <a:lvl1pPr>
              <a:defRPr/>
            </a:lvl1pPr>
          </a:lstStyle>
          <a:p>
            <a:pPr lvl="0"/>
            <a:endParaRPr lang="en-US"/>
          </a:p>
        </p:txBody>
      </p:sp>
      <p:sp>
        <p:nvSpPr>
          <p:cNvPr id="8" name="Google Shape;105;p35">
            <a:extLst>
              <a:ext uri="{FF2B5EF4-FFF2-40B4-BE49-F238E27FC236}">
                <a16:creationId xmlns:a16="http://schemas.microsoft.com/office/drawing/2014/main" id="{728FD0A3-4FD0-866F-37A4-A8E35816D5CD}"/>
              </a:ext>
            </a:extLst>
          </p:cNvPr>
          <p:cNvSpPr txBox="1">
            <a:spLocks noGrp="1"/>
          </p:cNvSpPr>
          <p:nvPr>
            <p:ph type="sldNum" sz="quarter" idx="8"/>
          </p:nvPr>
        </p:nvSpPr>
        <p:spPr/>
        <p:txBody>
          <a:bodyPr/>
          <a:lstStyle>
            <a:lvl1pPr>
              <a:defRPr/>
            </a:lvl1pPr>
          </a:lstStyle>
          <a:p>
            <a:pPr lvl="0"/>
            <a:fld id="{E960CDEF-C13A-F042-8C74-06966D422FCD}" type="slidenum">
              <a:t>‹#›</a:t>
            </a:fld>
            <a:endParaRPr lang="en-US"/>
          </a:p>
        </p:txBody>
      </p:sp>
      <p:sp>
        <p:nvSpPr>
          <p:cNvPr id="9" name="Google Shape;106;p35">
            <a:extLst>
              <a:ext uri="{FF2B5EF4-FFF2-40B4-BE49-F238E27FC236}">
                <a16:creationId xmlns:a16="http://schemas.microsoft.com/office/drawing/2014/main" id="{6A039A82-3AFD-B82F-E0FF-1457EF43FF93}"/>
              </a:ext>
            </a:extLst>
          </p:cNvPr>
          <p:cNvSpPr txBox="1">
            <a:spLocks noGrp="1"/>
          </p:cNvSpPr>
          <p:nvPr>
            <p:ph type="title"/>
          </p:nvPr>
        </p:nvSpPr>
        <p:spPr>
          <a:xfrm>
            <a:off x="1088684" y="804516"/>
            <a:ext cx="7202454" cy="898617"/>
          </a:xfrm>
        </p:spPr>
        <p:txBody>
          <a:bodyPr anchor="b"/>
          <a:lstStyle>
            <a:lvl1pPr>
              <a:defRPr sz="2600"/>
            </a:lvl1pPr>
          </a:lstStyle>
          <a:p>
            <a:pPr lvl="0"/>
            <a:endParaRPr lang="en-US"/>
          </a:p>
        </p:txBody>
      </p:sp>
    </p:spTree>
    <p:extLst>
      <p:ext uri="{BB962C8B-B14F-4D97-AF65-F5344CB8AC3E}">
        <p14:creationId xmlns:p14="http://schemas.microsoft.com/office/powerpoint/2010/main" val="371616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AD02D-C7AC-6C83-03D2-13F3D8F3AF79}"/>
              </a:ext>
            </a:extLst>
          </p:cNvPr>
          <p:cNvSpPr txBox="1">
            <a:spLocks noGrp="1"/>
          </p:cNvSpPr>
          <p:nvPr>
            <p:ph type="title"/>
          </p:nvPr>
        </p:nvSpPr>
        <p:spPr>
          <a:xfrm>
            <a:off x="719257" y="4683511"/>
            <a:ext cx="7824182" cy="1736655"/>
          </a:xfrm>
        </p:spPr>
        <p:txBody>
          <a:bodyPr anchorCtr="1"/>
          <a:lstStyle>
            <a:lvl1pPr algn="ctr">
              <a:lnSpc>
                <a:spcPct val="100000"/>
              </a:lnSpc>
              <a:defRPr sz="3300">
                <a:solidFill>
                  <a:srgbClr val="454545"/>
                </a:solidFill>
              </a:defRPr>
            </a:lvl1pPr>
          </a:lstStyle>
          <a:p>
            <a:pPr lvl="0"/>
            <a:r>
              <a:rPr lang="en-US"/>
              <a:t>Click to edit Master title style</a:t>
            </a:r>
          </a:p>
        </p:txBody>
      </p:sp>
    </p:spTree>
    <p:extLst>
      <p:ext uri="{BB962C8B-B14F-4D97-AF65-F5344CB8AC3E}">
        <p14:creationId xmlns:p14="http://schemas.microsoft.com/office/powerpoint/2010/main" val="2748210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Google Shape;16;p34">
            <a:extLst>
              <a:ext uri="{FF2B5EF4-FFF2-40B4-BE49-F238E27FC236}">
                <a16:creationId xmlns:a16="http://schemas.microsoft.com/office/drawing/2014/main" id="{4A996C57-0F06-2281-EBC8-9DB18554D9EA}"/>
              </a:ext>
            </a:extLst>
          </p:cNvPr>
          <p:cNvSpPr txBox="1">
            <a:spLocks noGrp="1"/>
          </p:cNvSpPr>
          <p:nvPr>
            <p:ph type="body" idx="4294967295"/>
          </p:nvPr>
        </p:nvSpPr>
        <p:spPr>
          <a:xfrm>
            <a:off x="1088684" y="2015730"/>
            <a:ext cx="7202454" cy="4039919"/>
          </a:xfrm>
        </p:spPr>
        <p:txBody>
          <a:bodyPr/>
          <a:lstStyle>
            <a:lvl1pPr indent="-381003">
              <a:buSzPts val="2400"/>
              <a:defRPr>
                <a:solidFill>
                  <a:srgbClr val="454545"/>
                </a:solidFill>
              </a:defRPr>
            </a:lvl1pPr>
          </a:lstStyle>
          <a:p>
            <a:pPr lvl="0"/>
            <a:endParaRPr lang="en-US"/>
          </a:p>
        </p:txBody>
      </p:sp>
      <p:sp>
        <p:nvSpPr>
          <p:cNvPr id="3" name="Google Shape;17;p34">
            <a:extLst>
              <a:ext uri="{FF2B5EF4-FFF2-40B4-BE49-F238E27FC236}">
                <a16:creationId xmlns:a16="http://schemas.microsoft.com/office/drawing/2014/main" id="{8232C6E5-94A5-C409-2192-A1419C8F4164}"/>
              </a:ext>
            </a:extLst>
          </p:cNvPr>
          <p:cNvSpPr txBox="1">
            <a:spLocks noGrp="1"/>
          </p:cNvSpPr>
          <p:nvPr>
            <p:ph type="dt" sz="half" idx="7"/>
          </p:nvPr>
        </p:nvSpPr>
        <p:spPr/>
        <p:txBody>
          <a:bodyPr/>
          <a:lstStyle>
            <a:lvl1pPr>
              <a:defRPr/>
            </a:lvl1pPr>
          </a:lstStyle>
          <a:p>
            <a:pPr lvl="0"/>
            <a:endParaRPr lang="en-US"/>
          </a:p>
        </p:txBody>
      </p:sp>
      <p:sp>
        <p:nvSpPr>
          <p:cNvPr id="4" name="Google Shape;18;p34">
            <a:extLst>
              <a:ext uri="{FF2B5EF4-FFF2-40B4-BE49-F238E27FC236}">
                <a16:creationId xmlns:a16="http://schemas.microsoft.com/office/drawing/2014/main" id="{3C98F93A-91F1-D04B-09D0-F20712073BE7}"/>
              </a:ext>
            </a:extLst>
          </p:cNvPr>
          <p:cNvSpPr txBox="1">
            <a:spLocks noGrp="1"/>
          </p:cNvSpPr>
          <p:nvPr>
            <p:ph type="sldNum" sz="quarter" idx="8"/>
          </p:nvPr>
        </p:nvSpPr>
        <p:spPr/>
        <p:txBody>
          <a:bodyPr/>
          <a:lstStyle>
            <a:lvl1pPr>
              <a:defRPr/>
            </a:lvl1pPr>
          </a:lstStyle>
          <a:p>
            <a:pPr lvl="0"/>
            <a:fld id="{00EA4DEA-18E4-D84B-B43A-EDE625F71EAC}" type="slidenum">
              <a:t>‹#›</a:t>
            </a:fld>
            <a:endParaRPr lang="en-US"/>
          </a:p>
        </p:txBody>
      </p:sp>
      <p:cxnSp>
        <p:nvCxnSpPr>
          <p:cNvPr id="5" name="Google Shape;19;p34">
            <a:extLst>
              <a:ext uri="{FF2B5EF4-FFF2-40B4-BE49-F238E27FC236}">
                <a16:creationId xmlns:a16="http://schemas.microsoft.com/office/drawing/2014/main" id="{452F57B8-6BC5-43E8-F533-88348BAB2E80}"/>
              </a:ext>
            </a:extLst>
          </p:cNvPr>
          <p:cNvCxnSpPr/>
          <p:nvPr/>
        </p:nvCxnSpPr>
        <p:spPr>
          <a:xfrm>
            <a:off x="1088684" y="1859432"/>
            <a:ext cx="7202455" cy="0"/>
          </a:xfrm>
          <a:prstGeom prst="straightConnector1">
            <a:avLst/>
          </a:prstGeom>
          <a:noFill/>
          <a:ln w="31747" cap="flat">
            <a:solidFill>
              <a:srgbClr val="DE1F37"/>
            </a:solidFill>
            <a:prstDash val="solid"/>
            <a:round/>
          </a:ln>
        </p:spPr>
      </p:cxnSp>
    </p:spTree>
    <p:extLst>
      <p:ext uri="{BB962C8B-B14F-4D97-AF65-F5344CB8AC3E}">
        <p14:creationId xmlns:p14="http://schemas.microsoft.com/office/powerpoint/2010/main" val="221998026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 with photo">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500ACA00-F6B2-AD76-3872-10882FAF575D}"/>
              </a:ext>
            </a:extLst>
          </p:cNvPr>
          <p:cNvPicPr>
            <a:picLocks noChangeAspect="1"/>
          </p:cNvPicPr>
          <p:nvPr/>
        </p:nvPicPr>
        <p:blipFill>
          <a:blip r:embed="rId2"/>
          <a:stretch>
            <a:fillRect/>
          </a:stretch>
        </p:blipFill>
        <p:spPr>
          <a:xfrm>
            <a:off x="0" y="1532004"/>
            <a:ext cx="9144000" cy="3657600"/>
          </a:xfrm>
          <a:prstGeom prst="rect">
            <a:avLst/>
          </a:prstGeom>
          <a:noFill/>
          <a:ln cap="flat">
            <a:noFill/>
          </a:ln>
        </p:spPr>
      </p:pic>
      <p:sp>
        <p:nvSpPr>
          <p:cNvPr id="3" name="Title 1">
            <a:extLst>
              <a:ext uri="{FF2B5EF4-FFF2-40B4-BE49-F238E27FC236}">
                <a16:creationId xmlns:a16="http://schemas.microsoft.com/office/drawing/2014/main" id="{9E11628A-1E14-589F-CA4C-5F80A4E8FD15}"/>
              </a:ext>
            </a:extLst>
          </p:cNvPr>
          <p:cNvSpPr txBox="1">
            <a:spLocks noGrp="1"/>
          </p:cNvSpPr>
          <p:nvPr>
            <p:ph type="title"/>
          </p:nvPr>
        </p:nvSpPr>
        <p:spPr>
          <a:xfrm>
            <a:off x="1813337" y="3464561"/>
            <a:ext cx="6477801" cy="1538285"/>
          </a:xfrm>
        </p:spPr>
        <p:txBody>
          <a:bodyPr bIns="0" anchor="b"/>
          <a:lstStyle>
            <a:lvl1pPr>
              <a:defRPr sz="3600">
                <a:solidFill>
                  <a:srgbClr val="FFFFFF"/>
                </a:solidFill>
              </a:defRPr>
            </a:lvl1pPr>
          </a:lstStyle>
          <a:p>
            <a:pPr lvl="0"/>
            <a:r>
              <a:rPr lang="en-US"/>
              <a:t>Click to edit Master title style</a:t>
            </a:r>
          </a:p>
        </p:txBody>
      </p:sp>
      <p:sp>
        <p:nvSpPr>
          <p:cNvPr id="4" name="Subtitle 2">
            <a:extLst>
              <a:ext uri="{FF2B5EF4-FFF2-40B4-BE49-F238E27FC236}">
                <a16:creationId xmlns:a16="http://schemas.microsoft.com/office/drawing/2014/main" id="{BDAB8215-0837-E0D5-65F8-4133AE50DE33}"/>
              </a:ext>
            </a:extLst>
          </p:cNvPr>
          <p:cNvSpPr txBox="1">
            <a:spLocks noGrp="1"/>
          </p:cNvSpPr>
          <p:nvPr>
            <p:ph type="subTitle" idx="4294967295"/>
          </p:nvPr>
        </p:nvSpPr>
        <p:spPr>
          <a:xfrm>
            <a:off x="1813337" y="5189604"/>
            <a:ext cx="6477801" cy="977621"/>
          </a:xfrm>
        </p:spPr>
        <p:txBody>
          <a:bodyPr tIns="91440" bIns="91440"/>
          <a:lstStyle>
            <a:lvl1pPr marL="0" indent="0">
              <a:buNone/>
              <a:defRPr>
                <a:solidFill>
                  <a:srgbClr val="070707"/>
                </a:solidFill>
              </a:defRPr>
            </a:lvl1pPr>
          </a:lstStyle>
          <a:p>
            <a:pPr lvl="0"/>
            <a:r>
              <a:rPr lang="en-US"/>
              <a:t>Click to edit Master subtitle style</a:t>
            </a:r>
          </a:p>
        </p:txBody>
      </p:sp>
      <p:cxnSp>
        <p:nvCxnSpPr>
          <p:cNvPr id="5" name="Straight Connector 14">
            <a:extLst>
              <a:ext uri="{FF2B5EF4-FFF2-40B4-BE49-F238E27FC236}">
                <a16:creationId xmlns:a16="http://schemas.microsoft.com/office/drawing/2014/main" id="{A47414AC-2340-00C7-382C-D8B3DC294278}"/>
              </a:ext>
            </a:extLst>
          </p:cNvPr>
          <p:cNvCxnSpPr/>
          <p:nvPr/>
        </p:nvCxnSpPr>
        <p:spPr>
          <a:xfrm>
            <a:off x="0" y="5187656"/>
            <a:ext cx="9144000" cy="0"/>
          </a:xfrm>
          <a:prstGeom prst="straightConnector1">
            <a:avLst/>
          </a:prstGeom>
          <a:noFill/>
          <a:ln w="31747" cap="flat">
            <a:solidFill>
              <a:srgbClr val="DE1F37"/>
            </a:solidFill>
            <a:prstDash val="solid"/>
          </a:ln>
          <a:effectLst>
            <a:outerShdw dist="22997" dir="5400000" algn="tl">
              <a:srgbClr val="000000">
                <a:alpha val="35000"/>
              </a:srgbClr>
            </a:outerShdw>
          </a:effectLst>
        </p:spPr>
      </p:cxnSp>
      <p:pic>
        <p:nvPicPr>
          <p:cNvPr id="6" name="Picture 11">
            <a:extLst>
              <a:ext uri="{FF2B5EF4-FFF2-40B4-BE49-F238E27FC236}">
                <a16:creationId xmlns:a16="http://schemas.microsoft.com/office/drawing/2014/main" id="{B8116853-7A07-A5AC-900A-5501651B4B29}"/>
              </a:ext>
            </a:extLst>
          </p:cNvPr>
          <p:cNvPicPr>
            <a:picLocks noChangeAspect="1"/>
          </p:cNvPicPr>
          <p:nvPr/>
        </p:nvPicPr>
        <p:blipFill>
          <a:blip r:embed="rId3"/>
          <a:stretch>
            <a:fillRect/>
          </a:stretch>
        </p:blipFill>
        <p:spPr>
          <a:xfrm>
            <a:off x="1695178" y="585234"/>
            <a:ext cx="4360179" cy="1350248"/>
          </a:xfrm>
          <a:prstGeom prst="rect">
            <a:avLst/>
          </a:prstGeom>
          <a:noFill/>
          <a:ln cap="flat">
            <a:noFill/>
          </a:ln>
        </p:spPr>
      </p:pic>
    </p:spTree>
    <p:extLst>
      <p:ext uri="{BB962C8B-B14F-4D97-AF65-F5344CB8AC3E}">
        <p14:creationId xmlns:p14="http://schemas.microsoft.com/office/powerpoint/2010/main" val="58650113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fographic with image">
    <p:spTree>
      <p:nvGrpSpPr>
        <p:cNvPr id="1" name=""/>
        <p:cNvGrpSpPr/>
        <p:nvPr/>
      </p:nvGrpSpPr>
      <p:grpSpPr>
        <a:xfrm>
          <a:off x="0" y="0"/>
          <a:ext cx="0" cy="0"/>
          <a:chOff x="0" y="0"/>
          <a:chExt cx="0" cy="0"/>
        </a:xfrm>
      </p:grpSpPr>
      <p:sp>
        <p:nvSpPr>
          <p:cNvPr id="2" name="Footer Placeholder 7">
            <a:extLst>
              <a:ext uri="{FF2B5EF4-FFF2-40B4-BE49-F238E27FC236}">
                <a16:creationId xmlns:a16="http://schemas.microsoft.com/office/drawing/2014/main" id="{EAF6394F-E2DE-1A64-0BD4-9F64055C16C8}"/>
              </a:ext>
            </a:extLst>
          </p:cNvPr>
          <p:cNvSpPr txBox="1">
            <a:spLocks noGrp="1"/>
          </p:cNvSpPr>
          <p:nvPr>
            <p:ph type="ftr" sz="quarter" idx="9"/>
          </p:nvPr>
        </p:nvSpPr>
        <p:spPr>
          <a:xfrm>
            <a:off x="4782741" y="6356351"/>
            <a:ext cx="3334121" cy="365129"/>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400" b="0" i="0" u="none" strike="noStrike" kern="0" cap="none" spc="0" baseline="0">
                <a:solidFill>
                  <a:srgbClr val="385623"/>
                </a:solidFill>
                <a:uFillTx/>
                <a:latin typeface="Arial"/>
                <a:ea typeface="Arial"/>
                <a:cs typeface="Arial"/>
              </a:defRPr>
            </a:lvl1pPr>
          </a:lstStyle>
          <a:p>
            <a:pPr lvl="0"/>
            <a:r>
              <a:rPr lang="en-US"/>
              <a:t>Fundraising event plan</a:t>
            </a:r>
          </a:p>
        </p:txBody>
      </p:sp>
      <p:sp>
        <p:nvSpPr>
          <p:cNvPr id="3" name="Slide Number Placeholder 8">
            <a:extLst>
              <a:ext uri="{FF2B5EF4-FFF2-40B4-BE49-F238E27FC236}">
                <a16:creationId xmlns:a16="http://schemas.microsoft.com/office/drawing/2014/main" id="{7E14544A-0341-5EBA-3B12-354ADCEC5606}"/>
              </a:ext>
            </a:extLst>
          </p:cNvPr>
          <p:cNvSpPr txBox="1">
            <a:spLocks noGrp="1"/>
          </p:cNvSpPr>
          <p:nvPr>
            <p:ph type="sldNum" sz="quarter" idx="8"/>
          </p:nvPr>
        </p:nvSpPr>
        <p:spPr>
          <a:xfrm>
            <a:off x="8229600" y="6356351"/>
            <a:ext cx="367698" cy="365129"/>
          </a:xfrm>
        </p:spPr>
        <p:txBody>
          <a:bodyPr/>
          <a:lstStyle>
            <a:lvl1pPr>
              <a:defRPr b="1">
                <a:solidFill>
                  <a:srgbClr val="385623"/>
                </a:solidFill>
                <a:latin typeface="Source Sans Pro SemiBold" pitchFamily="34"/>
                <a:ea typeface="Source Sans Pro SemiBold" pitchFamily="34"/>
              </a:defRPr>
            </a:lvl1pPr>
          </a:lstStyle>
          <a:p>
            <a:pPr lvl="0"/>
            <a:fld id="{A91E2704-C45E-FA43-937C-A5AB1D9C1F18}" type="slidenum">
              <a:t>‹#›</a:t>
            </a:fld>
            <a:endParaRPr lang="en-US"/>
          </a:p>
        </p:txBody>
      </p:sp>
      <p:sp>
        <p:nvSpPr>
          <p:cNvPr id="4" name="Title 1">
            <a:extLst>
              <a:ext uri="{FF2B5EF4-FFF2-40B4-BE49-F238E27FC236}">
                <a16:creationId xmlns:a16="http://schemas.microsoft.com/office/drawing/2014/main" id="{20BD1812-B476-010B-4553-3A38B55E8EE9}"/>
              </a:ext>
            </a:extLst>
          </p:cNvPr>
          <p:cNvSpPr txBox="1">
            <a:spLocks noGrp="1"/>
          </p:cNvSpPr>
          <p:nvPr>
            <p:ph type="title"/>
          </p:nvPr>
        </p:nvSpPr>
        <p:spPr>
          <a:xfrm>
            <a:off x="532445" y="1062167"/>
            <a:ext cx="7584426" cy="749533"/>
          </a:xfrm>
        </p:spPr>
        <p:txBody>
          <a:bodyPr/>
          <a:lstStyle>
            <a:lvl1pPr>
              <a:defRPr>
                <a:solidFill>
                  <a:srgbClr val="4C1E00"/>
                </a:solidFill>
              </a:defRPr>
            </a:lvl1pPr>
          </a:lstStyle>
          <a:p>
            <a:pPr lvl="0"/>
            <a:r>
              <a:rPr lang="en-US"/>
              <a:t>Click to edit Master title style</a:t>
            </a:r>
          </a:p>
        </p:txBody>
      </p:sp>
      <p:sp>
        <p:nvSpPr>
          <p:cNvPr id="5" name="Text Placeholder 15">
            <a:extLst>
              <a:ext uri="{FF2B5EF4-FFF2-40B4-BE49-F238E27FC236}">
                <a16:creationId xmlns:a16="http://schemas.microsoft.com/office/drawing/2014/main" id="{31747D1C-7D76-9BAA-6CDF-05333E34EE05}"/>
              </a:ext>
            </a:extLst>
          </p:cNvPr>
          <p:cNvSpPr txBox="1">
            <a:spLocks noGrp="1"/>
          </p:cNvSpPr>
          <p:nvPr>
            <p:ph type="body" idx="4294967295"/>
          </p:nvPr>
        </p:nvSpPr>
        <p:spPr>
          <a:xfrm>
            <a:off x="3224677" y="4099392"/>
            <a:ext cx="2400300" cy="593573"/>
          </a:xfrm>
          <a:solidFill>
            <a:srgbClr val="003E47">
              <a:alpha val="75000"/>
            </a:srgbClr>
          </a:solidFill>
          <a:ln w="9528">
            <a:solidFill>
              <a:srgbClr val="003E47"/>
            </a:solidFill>
            <a:prstDash val="solid"/>
          </a:ln>
        </p:spPr>
        <p:txBody>
          <a:bodyPr anchor="ctr" anchorCtr="1"/>
          <a:lstStyle>
            <a:lvl1pPr marL="0" indent="0" algn="ctr">
              <a:buNone/>
              <a:defRPr sz="1500">
                <a:solidFill>
                  <a:srgbClr val="00417E"/>
                </a:solidFill>
              </a:defRPr>
            </a:lvl1pPr>
          </a:lstStyle>
          <a:p>
            <a:pPr lvl="0"/>
            <a:r>
              <a:rPr lang="en-US"/>
              <a:t>Click to add subtitle</a:t>
            </a:r>
          </a:p>
        </p:txBody>
      </p:sp>
      <p:sp>
        <p:nvSpPr>
          <p:cNvPr id="6" name="Text Placeholder 18">
            <a:extLst>
              <a:ext uri="{FF2B5EF4-FFF2-40B4-BE49-F238E27FC236}">
                <a16:creationId xmlns:a16="http://schemas.microsoft.com/office/drawing/2014/main" id="{8C625313-3A90-3DE5-8056-77C03FC3FF18}"/>
              </a:ext>
            </a:extLst>
          </p:cNvPr>
          <p:cNvSpPr txBox="1">
            <a:spLocks noGrp="1"/>
          </p:cNvSpPr>
          <p:nvPr>
            <p:ph type="body" idx="4294967295"/>
          </p:nvPr>
        </p:nvSpPr>
        <p:spPr>
          <a:xfrm>
            <a:off x="3225866" y="4692965"/>
            <a:ext cx="2399111" cy="1415162"/>
          </a:xfrm>
          <a:ln w="9528">
            <a:solidFill>
              <a:srgbClr val="003E47"/>
            </a:solidFill>
            <a:prstDash val="solid"/>
          </a:ln>
        </p:spPr>
        <p:txBody>
          <a:bodyPr lIns="182880" tIns="182880" rIns="182880" anchor="ctr" anchorCtr="1"/>
          <a:lstStyle>
            <a:lvl1pPr marL="0" indent="0" algn="ctr">
              <a:lnSpc>
                <a:spcPts val="1800"/>
              </a:lnSpc>
              <a:spcBef>
                <a:spcPts val="0"/>
              </a:spcBef>
              <a:buNone/>
              <a:defRPr sz="3000">
                <a:solidFill>
                  <a:srgbClr val="00417E"/>
                </a:solidFill>
              </a:defRPr>
            </a:lvl1pPr>
          </a:lstStyle>
          <a:p>
            <a:pPr lvl="0"/>
            <a:r>
              <a:rPr lang="en-US"/>
              <a:t>Click to add text</a:t>
            </a:r>
          </a:p>
        </p:txBody>
      </p:sp>
      <p:sp>
        <p:nvSpPr>
          <p:cNvPr id="7" name="Picture Placeholder 7">
            <a:extLst>
              <a:ext uri="{FF2B5EF4-FFF2-40B4-BE49-F238E27FC236}">
                <a16:creationId xmlns:a16="http://schemas.microsoft.com/office/drawing/2014/main" id="{00FB6B27-2673-B22F-EA0A-F748B810396C}"/>
              </a:ext>
            </a:extLst>
          </p:cNvPr>
          <p:cNvSpPr txBox="1">
            <a:spLocks noGrp="1"/>
          </p:cNvSpPr>
          <p:nvPr>
            <p:ph type="pic" idx="4294967295"/>
          </p:nvPr>
        </p:nvSpPr>
        <p:spPr>
          <a:xfrm>
            <a:off x="5809878" y="1819656"/>
            <a:ext cx="3334121" cy="4288471"/>
          </a:xfrm>
        </p:spPr>
        <p:txBody>
          <a:bodyPr anchor="ctr" anchorCtr="1"/>
          <a:lstStyle>
            <a:lvl1pPr marL="0" indent="0" algn="ctr">
              <a:buNone/>
              <a:defRPr sz="900"/>
            </a:lvl1pPr>
          </a:lstStyle>
          <a:p>
            <a:pPr lvl="0"/>
            <a:r>
              <a:rPr lang="en-US"/>
              <a:t>Click icon to add picture</a:t>
            </a:r>
          </a:p>
        </p:txBody>
      </p:sp>
      <p:sp>
        <p:nvSpPr>
          <p:cNvPr id="8" name="Text Placeholder 15">
            <a:extLst>
              <a:ext uri="{FF2B5EF4-FFF2-40B4-BE49-F238E27FC236}">
                <a16:creationId xmlns:a16="http://schemas.microsoft.com/office/drawing/2014/main" id="{74BC899B-95CE-AA2A-E01F-97C14E542B5B}"/>
              </a:ext>
            </a:extLst>
          </p:cNvPr>
          <p:cNvSpPr txBox="1">
            <a:spLocks noGrp="1"/>
          </p:cNvSpPr>
          <p:nvPr>
            <p:ph type="body" idx="4294967295"/>
          </p:nvPr>
        </p:nvSpPr>
        <p:spPr>
          <a:xfrm>
            <a:off x="639476" y="4099392"/>
            <a:ext cx="2400300" cy="593573"/>
          </a:xfrm>
          <a:solidFill>
            <a:srgbClr val="003E47">
              <a:alpha val="75000"/>
            </a:srgbClr>
          </a:solidFill>
          <a:ln w="9528">
            <a:solidFill>
              <a:srgbClr val="003E47"/>
            </a:solidFill>
            <a:prstDash val="solid"/>
          </a:ln>
        </p:spPr>
        <p:txBody>
          <a:bodyPr anchor="ctr" anchorCtr="1"/>
          <a:lstStyle>
            <a:lvl1pPr marL="0" indent="0" algn="ctr">
              <a:buNone/>
              <a:defRPr sz="1500">
                <a:solidFill>
                  <a:srgbClr val="00417E"/>
                </a:solidFill>
              </a:defRPr>
            </a:lvl1pPr>
          </a:lstStyle>
          <a:p>
            <a:pPr lvl="0"/>
            <a:r>
              <a:rPr lang="en-US"/>
              <a:t>Click to add subtitle</a:t>
            </a:r>
          </a:p>
        </p:txBody>
      </p:sp>
      <p:sp>
        <p:nvSpPr>
          <p:cNvPr id="9" name="Text Placeholder 18">
            <a:extLst>
              <a:ext uri="{FF2B5EF4-FFF2-40B4-BE49-F238E27FC236}">
                <a16:creationId xmlns:a16="http://schemas.microsoft.com/office/drawing/2014/main" id="{0834BB62-5670-8465-5104-56953CF8398F}"/>
              </a:ext>
            </a:extLst>
          </p:cNvPr>
          <p:cNvSpPr txBox="1">
            <a:spLocks noGrp="1"/>
          </p:cNvSpPr>
          <p:nvPr>
            <p:ph type="body" idx="4294967295"/>
          </p:nvPr>
        </p:nvSpPr>
        <p:spPr>
          <a:xfrm>
            <a:off x="640665" y="4692965"/>
            <a:ext cx="2399111" cy="1415162"/>
          </a:xfrm>
          <a:ln w="9528">
            <a:solidFill>
              <a:srgbClr val="003E47"/>
            </a:solidFill>
            <a:prstDash val="solid"/>
          </a:ln>
        </p:spPr>
        <p:txBody>
          <a:bodyPr lIns="182880" tIns="182880" rIns="182880" anchor="ctr" anchorCtr="1"/>
          <a:lstStyle>
            <a:lvl1pPr marL="0" indent="0" algn="ctr">
              <a:lnSpc>
                <a:spcPts val="1800"/>
              </a:lnSpc>
              <a:spcBef>
                <a:spcPts val="0"/>
              </a:spcBef>
              <a:buNone/>
              <a:defRPr sz="3000">
                <a:solidFill>
                  <a:srgbClr val="00417E"/>
                </a:solidFill>
              </a:defRPr>
            </a:lvl1pPr>
          </a:lstStyle>
          <a:p>
            <a:pPr lvl="0"/>
            <a:r>
              <a:rPr lang="en-US"/>
              <a:t>Click to add text</a:t>
            </a:r>
          </a:p>
        </p:txBody>
      </p:sp>
      <p:sp>
        <p:nvSpPr>
          <p:cNvPr id="10" name="Text Placeholder 15">
            <a:extLst>
              <a:ext uri="{FF2B5EF4-FFF2-40B4-BE49-F238E27FC236}">
                <a16:creationId xmlns:a16="http://schemas.microsoft.com/office/drawing/2014/main" id="{E2085F85-4889-80A3-20A2-DDFA043EBE90}"/>
              </a:ext>
            </a:extLst>
          </p:cNvPr>
          <p:cNvSpPr txBox="1">
            <a:spLocks noGrp="1"/>
          </p:cNvSpPr>
          <p:nvPr>
            <p:ph type="body" idx="4294967295"/>
          </p:nvPr>
        </p:nvSpPr>
        <p:spPr>
          <a:xfrm>
            <a:off x="3224677" y="1819656"/>
            <a:ext cx="2400300" cy="593573"/>
          </a:xfrm>
          <a:solidFill>
            <a:srgbClr val="003E47">
              <a:alpha val="75000"/>
            </a:srgbClr>
          </a:solidFill>
          <a:ln w="9528">
            <a:solidFill>
              <a:srgbClr val="003E47"/>
            </a:solidFill>
            <a:prstDash val="solid"/>
          </a:ln>
        </p:spPr>
        <p:txBody>
          <a:bodyPr anchor="ctr" anchorCtr="1"/>
          <a:lstStyle>
            <a:lvl1pPr marL="0" indent="0" algn="ctr">
              <a:buNone/>
              <a:defRPr sz="1500">
                <a:solidFill>
                  <a:srgbClr val="00417E"/>
                </a:solidFill>
              </a:defRPr>
            </a:lvl1pPr>
          </a:lstStyle>
          <a:p>
            <a:pPr lvl="0"/>
            <a:r>
              <a:rPr lang="en-US"/>
              <a:t>Click to add subtitle</a:t>
            </a:r>
          </a:p>
        </p:txBody>
      </p:sp>
      <p:sp>
        <p:nvSpPr>
          <p:cNvPr id="11" name="Text Placeholder 18">
            <a:extLst>
              <a:ext uri="{FF2B5EF4-FFF2-40B4-BE49-F238E27FC236}">
                <a16:creationId xmlns:a16="http://schemas.microsoft.com/office/drawing/2014/main" id="{07B3B491-E395-A24C-D3C1-78B2B20D6A50}"/>
              </a:ext>
            </a:extLst>
          </p:cNvPr>
          <p:cNvSpPr txBox="1">
            <a:spLocks noGrp="1"/>
          </p:cNvSpPr>
          <p:nvPr>
            <p:ph type="body" idx="4294967295"/>
          </p:nvPr>
        </p:nvSpPr>
        <p:spPr>
          <a:xfrm>
            <a:off x="3225866" y="2413229"/>
            <a:ext cx="2399111" cy="1415162"/>
          </a:xfrm>
          <a:ln w="9528">
            <a:solidFill>
              <a:srgbClr val="003E47"/>
            </a:solidFill>
            <a:prstDash val="solid"/>
          </a:ln>
        </p:spPr>
        <p:txBody>
          <a:bodyPr lIns="182880" tIns="182880" rIns="182880" anchor="ctr" anchorCtr="1"/>
          <a:lstStyle>
            <a:lvl1pPr marL="0" indent="0" algn="ctr">
              <a:lnSpc>
                <a:spcPts val="1800"/>
              </a:lnSpc>
              <a:spcBef>
                <a:spcPts val="0"/>
              </a:spcBef>
              <a:buNone/>
              <a:defRPr sz="3000">
                <a:solidFill>
                  <a:srgbClr val="00417E"/>
                </a:solidFill>
              </a:defRPr>
            </a:lvl1pPr>
          </a:lstStyle>
          <a:p>
            <a:pPr lvl="0"/>
            <a:r>
              <a:rPr lang="en-US"/>
              <a:t>Click to add text</a:t>
            </a:r>
          </a:p>
        </p:txBody>
      </p:sp>
      <p:sp>
        <p:nvSpPr>
          <p:cNvPr id="12" name="Text Placeholder 15">
            <a:extLst>
              <a:ext uri="{FF2B5EF4-FFF2-40B4-BE49-F238E27FC236}">
                <a16:creationId xmlns:a16="http://schemas.microsoft.com/office/drawing/2014/main" id="{005CCC7E-C968-B042-DECA-EA533F92AA91}"/>
              </a:ext>
            </a:extLst>
          </p:cNvPr>
          <p:cNvSpPr txBox="1">
            <a:spLocks noGrp="1"/>
          </p:cNvSpPr>
          <p:nvPr>
            <p:ph type="body" idx="4294967295"/>
          </p:nvPr>
        </p:nvSpPr>
        <p:spPr>
          <a:xfrm>
            <a:off x="639476" y="1819656"/>
            <a:ext cx="2400300" cy="593573"/>
          </a:xfrm>
          <a:solidFill>
            <a:srgbClr val="003E47">
              <a:alpha val="75000"/>
            </a:srgbClr>
          </a:solidFill>
          <a:ln w="9528">
            <a:solidFill>
              <a:srgbClr val="003E47"/>
            </a:solidFill>
            <a:prstDash val="solid"/>
          </a:ln>
        </p:spPr>
        <p:txBody>
          <a:bodyPr anchor="ctr" anchorCtr="1"/>
          <a:lstStyle>
            <a:lvl1pPr marL="0" indent="0" algn="ctr">
              <a:buNone/>
              <a:defRPr sz="1500">
                <a:solidFill>
                  <a:srgbClr val="00417E"/>
                </a:solidFill>
              </a:defRPr>
            </a:lvl1pPr>
          </a:lstStyle>
          <a:p>
            <a:pPr lvl="0"/>
            <a:r>
              <a:rPr lang="en-US"/>
              <a:t>Click to add subtitle</a:t>
            </a:r>
          </a:p>
        </p:txBody>
      </p:sp>
      <p:sp>
        <p:nvSpPr>
          <p:cNvPr id="13" name="Text Placeholder 18">
            <a:extLst>
              <a:ext uri="{FF2B5EF4-FFF2-40B4-BE49-F238E27FC236}">
                <a16:creationId xmlns:a16="http://schemas.microsoft.com/office/drawing/2014/main" id="{881C385E-492A-550A-0687-452521D12EE0}"/>
              </a:ext>
            </a:extLst>
          </p:cNvPr>
          <p:cNvSpPr txBox="1">
            <a:spLocks noGrp="1"/>
          </p:cNvSpPr>
          <p:nvPr>
            <p:ph type="body" idx="4294967295"/>
          </p:nvPr>
        </p:nvSpPr>
        <p:spPr>
          <a:xfrm>
            <a:off x="640665" y="2413229"/>
            <a:ext cx="2399111" cy="1415162"/>
          </a:xfrm>
          <a:ln w="9528">
            <a:solidFill>
              <a:srgbClr val="003E47"/>
            </a:solidFill>
            <a:prstDash val="solid"/>
          </a:ln>
        </p:spPr>
        <p:txBody>
          <a:bodyPr lIns="182880" tIns="182880" rIns="182880" anchor="ctr" anchorCtr="1"/>
          <a:lstStyle>
            <a:lvl1pPr marL="0" indent="0" algn="ctr">
              <a:lnSpc>
                <a:spcPts val="1800"/>
              </a:lnSpc>
              <a:spcBef>
                <a:spcPts val="0"/>
              </a:spcBef>
              <a:buNone/>
              <a:defRPr sz="3000">
                <a:solidFill>
                  <a:srgbClr val="00417E"/>
                </a:solidFill>
              </a:defRPr>
            </a:lvl1pPr>
          </a:lstStyle>
          <a:p>
            <a:pPr lvl="0"/>
            <a:r>
              <a:rPr lang="en-US"/>
              <a:t>Click to add text</a:t>
            </a:r>
          </a:p>
        </p:txBody>
      </p:sp>
    </p:spTree>
    <p:extLst>
      <p:ext uri="{BB962C8B-B14F-4D97-AF65-F5344CB8AC3E}">
        <p14:creationId xmlns:p14="http://schemas.microsoft.com/office/powerpoint/2010/main" val="3076520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0;p21">
            <a:extLst>
              <a:ext uri="{FF2B5EF4-FFF2-40B4-BE49-F238E27FC236}">
                <a16:creationId xmlns:a16="http://schemas.microsoft.com/office/drawing/2014/main" id="{4A62A0E0-D9AA-4F9B-43F6-6968856B5B21}"/>
              </a:ext>
            </a:extLst>
          </p:cNvPr>
          <p:cNvSpPr txBox="1">
            <a:spLocks noGrp="1"/>
          </p:cNvSpPr>
          <p:nvPr>
            <p:ph type="title"/>
          </p:nvPr>
        </p:nvSpPr>
        <p:spPr>
          <a:xfrm>
            <a:off x="1088684" y="804525"/>
            <a:ext cx="7202454" cy="1049237"/>
          </a:xfrm>
          <a:prstGeom prst="rect">
            <a:avLst/>
          </a:prstGeom>
          <a:noFill/>
          <a:ln>
            <a:noFill/>
          </a:ln>
        </p:spPr>
        <p:txBody>
          <a:bodyPr vert="horz" wrap="square" lIns="91421" tIns="45701" rIns="91421" bIns="45701" anchor="t" anchorCtr="0" compatLnSpc="1">
            <a:normAutofit/>
          </a:bodyPr>
          <a:lstStyle/>
          <a:p>
            <a:pPr lvl="0"/>
            <a:endParaRPr lang="en-US"/>
          </a:p>
        </p:txBody>
      </p:sp>
      <p:sp>
        <p:nvSpPr>
          <p:cNvPr id="3" name="Google Shape;11;p21">
            <a:extLst>
              <a:ext uri="{FF2B5EF4-FFF2-40B4-BE49-F238E27FC236}">
                <a16:creationId xmlns:a16="http://schemas.microsoft.com/office/drawing/2014/main" id="{8839B6A9-A4E1-B8E5-1E39-52B8A92AB5A0}"/>
              </a:ext>
            </a:extLst>
          </p:cNvPr>
          <p:cNvSpPr txBox="1">
            <a:spLocks noGrp="1"/>
          </p:cNvSpPr>
          <p:nvPr>
            <p:ph type="body" idx="1"/>
          </p:nvPr>
        </p:nvSpPr>
        <p:spPr>
          <a:xfrm>
            <a:off x="1088684" y="2015730"/>
            <a:ext cx="7202454" cy="3450616"/>
          </a:xfrm>
          <a:prstGeom prst="rect">
            <a:avLst/>
          </a:prstGeom>
          <a:noFill/>
          <a:ln>
            <a:noFill/>
          </a:ln>
        </p:spPr>
        <p:txBody>
          <a:bodyPr vert="horz" wrap="square" lIns="91421" tIns="45701" rIns="91421" bIns="4570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Google Shape;12;p21">
            <a:extLst>
              <a:ext uri="{FF2B5EF4-FFF2-40B4-BE49-F238E27FC236}">
                <a16:creationId xmlns:a16="http://schemas.microsoft.com/office/drawing/2014/main" id="{8C0BC3EB-48B3-4759-49B3-64C949284BEC}"/>
              </a:ext>
            </a:extLst>
          </p:cNvPr>
          <p:cNvSpPr txBox="1">
            <a:spLocks noGrp="1"/>
          </p:cNvSpPr>
          <p:nvPr>
            <p:ph type="dt" sz="half" idx="2"/>
          </p:nvPr>
        </p:nvSpPr>
        <p:spPr>
          <a:xfrm>
            <a:off x="7490463" y="6213009"/>
            <a:ext cx="800676" cy="308134"/>
          </a:xfrm>
          <a:prstGeom prst="rect">
            <a:avLst/>
          </a:prstGeom>
          <a:noFill/>
          <a:ln>
            <a:noFill/>
          </a:ln>
        </p:spPr>
        <p:txBody>
          <a:bodyPr vert="horz" wrap="square" lIns="91421" tIns="45701" rIns="91421" bIns="45701" anchor="ctr" anchorCtr="0" compatLnSpc="1">
            <a:noAutofit/>
          </a:bodyPr>
          <a:lstStyle>
            <a:lvl1pPr marL="0" marR="0" lvl="0" indent="0" algn="r" defTabSz="914400" rtl="0" fontAlgn="auto" hangingPunct="1">
              <a:lnSpc>
                <a:spcPct val="100000"/>
              </a:lnSpc>
              <a:spcBef>
                <a:spcPts val="0"/>
              </a:spcBef>
              <a:spcAft>
                <a:spcPts val="0"/>
              </a:spcAft>
              <a:buNone/>
              <a:tabLst/>
              <a:defRPr lang="en-US" sz="750" b="0" i="0" u="none" strike="noStrike" kern="0" cap="none" spc="0" baseline="0">
                <a:solidFill>
                  <a:srgbClr val="8891AA"/>
                </a:solidFill>
                <a:uFillTx/>
                <a:latin typeface="Arial"/>
                <a:ea typeface="Arial"/>
                <a:cs typeface="Arial"/>
              </a:defRPr>
            </a:lvl1pPr>
          </a:lstStyle>
          <a:p>
            <a:pPr lvl="0"/>
            <a:endParaRPr lang="en-US"/>
          </a:p>
        </p:txBody>
      </p:sp>
      <p:sp>
        <p:nvSpPr>
          <p:cNvPr id="5" name="Google Shape;13;p21">
            <a:extLst>
              <a:ext uri="{FF2B5EF4-FFF2-40B4-BE49-F238E27FC236}">
                <a16:creationId xmlns:a16="http://schemas.microsoft.com/office/drawing/2014/main" id="{D1BE0116-4EFB-53DD-6DB4-A31B9B39A57C}"/>
              </a:ext>
            </a:extLst>
          </p:cNvPr>
          <p:cNvSpPr txBox="1">
            <a:spLocks noGrp="1"/>
          </p:cNvSpPr>
          <p:nvPr>
            <p:ph type="sldNum" sz="quarter" idx="4"/>
          </p:nvPr>
        </p:nvSpPr>
        <p:spPr>
          <a:xfrm>
            <a:off x="1088684" y="6211948"/>
            <a:ext cx="511113" cy="309204"/>
          </a:xfrm>
          <a:prstGeom prst="rect">
            <a:avLst/>
          </a:prstGeom>
          <a:noFill/>
          <a:ln>
            <a:noFill/>
          </a:ln>
        </p:spPr>
        <p:txBody>
          <a:bodyPr vert="horz" wrap="square" lIns="91421" tIns="45701" rIns="91421" bIns="45701" anchor="t" anchorCtr="0" compatLnSpc="1">
            <a:noAutofit/>
          </a:bodyPr>
          <a:lstStyle>
            <a:lvl1pPr marL="0" marR="0" lvl="0" indent="0" algn="l" defTabSz="914400" rtl="0" fontAlgn="auto" hangingPunct="1">
              <a:lnSpc>
                <a:spcPct val="100000"/>
              </a:lnSpc>
              <a:spcBef>
                <a:spcPts val="0"/>
              </a:spcBef>
              <a:spcAft>
                <a:spcPts val="0"/>
              </a:spcAft>
              <a:buNone/>
              <a:tabLst/>
              <a:defRPr lang="en-US" sz="1050" b="0" i="0" u="none" strike="noStrike" kern="0" cap="none" spc="0" baseline="0">
                <a:solidFill>
                  <a:srgbClr val="7F7F7F"/>
                </a:solidFill>
                <a:uFillTx/>
                <a:latin typeface="Arial"/>
                <a:ea typeface="Arial"/>
                <a:cs typeface="Arial"/>
              </a:defRPr>
            </a:lvl1pPr>
          </a:lstStyle>
          <a:p>
            <a:pPr lvl="0"/>
            <a:fld id="{F1A4B42A-BACA-8C4F-988A-ABDAD6CC6F43}"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2800" b="0" i="0" u="none" strike="noStrike" kern="0" cap="none" spc="0" baseline="0">
          <a:solidFill>
            <a:srgbClr val="00417E"/>
          </a:solidFill>
          <a:uFillTx/>
          <a:latin typeface="Arial"/>
          <a:ea typeface="Arial"/>
          <a:cs typeface="Arial"/>
        </a:defRPr>
      </a:lvl1pPr>
    </p:titleStyle>
    <p:bodyStyle>
      <a:lvl1pPr marL="457200" marR="0" lvl="0" indent="-330198" algn="l" defTabSz="914400" rtl="0" fontAlgn="auto" hangingPunct="1">
        <a:lnSpc>
          <a:spcPct val="120000"/>
        </a:lnSpc>
        <a:spcBef>
          <a:spcPts val="750"/>
        </a:spcBef>
        <a:spcAft>
          <a:spcPts val="0"/>
        </a:spcAft>
        <a:buClr>
          <a:srgbClr val="DE1F37"/>
        </a:buClr>
        <a:buSzPts val="1600"/>
        <a:buFont typeface="Arial"/>
        <a:buChar char="•"/>
        <a:tabLst/>
        <a:defRPr lang="en-US" sz="1600" b="0" i="0" u="none" strike="noStrike" kern="0" cap="none" spc="0" baseline="0">
          <a:solidFill>
            <a:srgbClr val="3D372F"/>
          </a:solidFill>
          <a:uFillTx/>
          <a:latin typeface="Arial"/>
          <a:ea typeface="Arial"/>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creativecommons.org/licenses/by/4.0" TargetMode="External"/><Relationship Id="rId5" Type="http://schemas.openxmlformats.org/officeDocument/2006/relationships/hyperlink" Target="http://asccc-oeri.org/" TargetMode="External"/><Relationship Id="rId4" Type="http://schemas.openxmlformats.org/officeDocument/2006/relationships/hyperlink" Target="https://asccc-oeri.org/oeri-liaison/"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leginfo.legislature.ca.gov/faces/codes_displayText.xhtml?lawCode=EDC&amp;division=7.&amp;title=3.&amp;part=48.&amp;chapter=1.&amp;article=4."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crc.losrios.edu/admissions/enroll-in-classes/zero-textbook-cost-degrees-and-certificate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hyperlink" Target="https://sac.edu/AcademicAffairs/DistanceEd/OER/Pages/OER-for-Students.aspx"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sac.edu/AcademicAffairs/DistanceEd/OER/Pages/Liberal-Arts-AA-OER-Degree-Pathway.aspx" TargetMode="External"/><Relationship Id="rId4" Type="http://schemas.openxmlformats.org/officeDocument/2006/relationships/hyperlink" Target="https://sac.edu/AcademicAffairs/DistanceEd/OER/Pages/OER-ZTC-Degree-Pathways.asp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swccd.edu/programs-and-academics/ztc/ztc-faqs.aspx"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ebdata.cccco.edu/ded/xb/xb12.pdf"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webdata.cccco.edu/ded/xb/xb12.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asccc-oeri.or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mailto:oeri@asccc.org" TargetMode="External"/><Relationship Id="rId5" Type="http://schemas.openxmlformats.org/officeDocument/2006/relationships/hyperlink" Target="about:blank" TargetMode="External"/><Relationship Id="rId4" Type="http://schemas.openxmlformats.org/officeDocument/2006/relationships/hyperlink" Target="mailto:%20oeri@asccc.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asccc-oeri.org/2021/08/25/advocate-for-development-of-a-ztc-data-elemen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asccc-oeri.org/2022/11/14/clarify-components-of-xb12-the-instructional-material-cost-section-level-data-el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13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88AE-0F80-9EDD-42C4-0DE02BA04741}"/>
              </a:ext>
            </a:extLst>
          </p:cNvPr>
          <p:cNvSpPr txBox="1">
            <a:spLocks noGrp="1"/>
          </p:cNvSpPr>
          <p:nvPr>
            <p:ph type="title"/>
          </p:nvPr>
        </p:nvSpPr>
        <p:spPr>
          <a:xfrm>
            <a:off x="1190823" y="2372310"/>
            <a:ext cx="7041456" cy="2847779"/>
          </a:xfrm>
        </p:spPr>
        <p:txBody>
          <a:bodyPr>
            <a:noAutofit/>
          </a:bodyPr>
          <a:lstStyle/>
          <a:p>
            <a:pPr lvl="0">
              <a:lnSpc>
                <a:spcPct val="115000"/>
              </a:lnSpc>
            </a:pPr>
            <a:r>
              <a:rPr lang="en-US" sz="4400">
                <a:latin typeface="Arial" pitchFamily="34"/>
              </a:rPr>
              <a:t>Ensuring Student Access to Zero Textbook Cost (ZTC) Pathways</a:t>
            </a:r>
            <a:br>
              <a:rPr lang="en-US" sz="4400">
                <a:latin typeface="Arial" pitchFamily="34"/>
              </a:rPr>
            </a:br>
            <a:endParaRPr lang="en-US" sz="4400">
              <a:latin typeface="Arial" pitchFamily="34"/>
            </a:endParaRPr>
          </a:p>
        </p:txBody>
      </p:sp>
      <p:sp>
        <p:nvSpPr>
          <p:cNvPr id="3" name="Subtitle 2">
            <a:extLst>
              <a:ext uri="{FF2B5EF4-FFF2-40B4-BE49-F238E27FC236}">
                <a16:creationId xmlns:a16="http://schemas.microsoft.com/office/drawing/2014/main" id="{8421B4EA-BAB8-C6EB-B559-5F3EC6E39573}"/>
              </a:ext>
            </a:extLst>
          </p:cNvPr>
          <p:cNvSpPr txBox="1">
            <a:spLocks noGrp="1"/>
          </p:cNvSpPr>
          <p:nvPr>
            <p:ph type="subTitle" idx="4294967295"/>
          </p:nvPr>
        </p:nvSpPr>
        <p:spPr>
          <a:xfrm>
            <a:off x="311728" y="5220081"/>
            <a:ext cx="8344594" cy="1333112"/>
          </a:xfrm>
        </p:spPr>
        <p:txBody>
          <a:bodyPr tIns="91440" bIns="91440">
            <a:noAutofit/>
          </a:bodyPr>
          <a:lstStyle/>
          <a:p>
            <a:pPr marL="0" lvl="0" indent="0">
              <a:buNone/>
            </a:pPr>
            <a:r>
              <a:rPr lang="en-US" dirty="0">
                <a:solidFill>
                  <a:srgbClr val="070707"/>
                </a:solidFill>
              </a:rPr>
              <a:t>Revised April 4, 2025. OERI Friday Forum, April 4, 2025, 10:30 am – 11:30 am. This work is licensed under a </a:t>
            </a:r>
            <a:r>
              <a:rPr lang="en-US" dirty="0">
                <a:solidFill>
                  <a:srgbClr val="070707"/>
                </a:solidFill>
                <a:hlinkClick r:id="rId3">
                  <a:extLst>
                    <a:ext uri="{A12FA001-AC4F-418D-AE19-62706E023703}">
                      <ahyp:hlinkClr xmlns:ahyp="http://schemas.microsoft.com/office/drawing/2018/hyperlinkcolor" val="tx"/>
                    </a:ext>
                  </a:extLst>
                </a:hlinkClick>
              </a:rPr>
              <a:t>Creative Commons Attribution 4.0 International License</a:t>
            </a:r>
            <a:r>
              <a:rPr lang="en-US" dirty="0">
                <a:solidFill>
                  <a:srgbClr val="070707"/>
                </a:solidFill>
              </a:rPr>
              <a:t>. Attribute this slide deck as: </a:t>
            </a:r>
            <a:r>
              <a:rPr lang="en-US" dirty="0">
                <a:solidFill>
                  <a:srgbClr val="070707"/>
                </a:solidFill>
                <a:hlinkClick r:id="rId4">
                  <a:extLst>
                    <a:ext uri="{A12FA001-AC4F-418D-AE19-62706E023703}">
                      <ahyp:hlinkClr xmlns:ahyp="http://schemas.microsoft.com/office/drawing/2018/hyperlinkcolor" val="tx"/>
                    </a:ext>
                  </a:extLst>
                </a:hlinkClick>
              </a:rPr>
              <a:t>"Ensuring Student Access to ZTC Pathways"</a:t>
            </a:r>
            <a:r>
              <a:rPr lang="en-US" dirty="0">
                <a:solidFill>
                  <a:srgbClr val="070707"/>
                </a:solidFill>
              </a:rPr>
              <a:t> by </a:t>
            </a:r>
            <a:r>
              <a:rPr lang="en-US" dirty="0">
                <a:solidFill>
                  <a:srgbClr val="070707"/>
                </a:solidFill>
                <a:hlinkClick r:id="rId5">
                  <a:extLst>
                    <a:ext uri="{A12FA001-AC4F-418D-AE19-62706E023703}">
                      <ahyp:hlinkClr xmlns:ahyp="http://schemas.microsoft.com/office/drawing/2018/hyperlinkcolor" val="tx"/>
                    </a:ext>
                  </a:extLst>
                </a:hlinkClick>
              </a:rPr>
              <a:t>ASCCC OERI</a:t>
            </a:r>
            <a:r>
              <a:rPr lang="en-US" dirty="0">
                <a:solidFill>
                  <a:srgbClr val="070707"/>
                </a:solidFill>
              </a:rPr>
              <a:t> is licensed under </a:t>
            </a:r>
            <a:r>
              <a:rPr lang="en-US" dirty="0">
                <a:solidFill>
                  <a:srgbClr val="070707"/>
                </a:solidFill>
                <a:hlinkClick r:id="rId6">
                  <a:extLst>
                    <a:ext uri="{A12FA001-AC4F-418D-AE19-62706E023703}">
                      <ahyp:hlinkClr xmlns:ahyp="http://schemas.microsoft.com/office/drawing/2018/hyperlinkcolor" val="tx"/>
                    </a:ext>
                  </a:extLst>
                </a:hlinkClick>
              </a:rPr>
              <a:t>CC BY 4.0</a:t>
            </a:r>
            <a:r>
              <a:rPr lang="en-US" dirty="0">
                <a:solidFill>
                  <a:srgbClr val="070707"/>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64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A4DAB-2141-19A2-4281-8D016837D8AF}"/>
              </a:ext>
            </a:extLst>
          </p:cNvPr>
          <p:cNvSpPr txBox="1">
            <a:spLocks noGrp="1"/>
          </p:cNvSpPr>
          <p:nvPr>
            <p:ph type="title"/>
          </p:nvPr>
        </p:nvSpPr>
        <p:spPr/>
        <p:txBody>
          <a:bodyPr/>
          <a:lstStyle/>
          <a:p>
            <a:pPr lvl="0"/>
            <a:r>
              <a:rPr lang="en-US"/>
              <a:t>Cost Transparency Timeline (2024 - 2025)</a:t>
            </a:r>
          </a:p>
        </p:txBody>
      </p:sp>
      <p:sp>
        <p:nvSpPr>
          <p:cNvPr id="3" name="Text Placeholder 2">
            <a:extLst>
              <a:ext uri="{FF2B5EF4-FFF2-40B4-BE49-F238E27FC236}">
                <a16:creationId xmlns:a16="http://schemas.microsoft.com/office/drawing/2014/main" id="{978DC6AC-5DCA-C7B4-34B8-B0F5A4C6C8DD}"/>
              </a:ext>
            </a:extLst>
          </p:cNvPr>
          <p:cNvSpPr txBox="1">
            <a:spLocks noGrp="1"/>
          </p:cNvSpPr>
          <p:nvPr>
            <p:ph idx="1"/>
          </p:nvPr>
        </p:nvSpPr>
        <p:spPr>
          <a:xfrm>
            <a:off x="1088684" y="2015730"/>
            <a:ext cx="7383981" cy="4558686"/>
          </a:xfrm>
        </p:spPr>
        <p:txBody>
          <a:bodyPr/>
          <a:lstStyle/>
          <a:p>
            <a:pPr lvl="0"/>
            <a:r>
              <a:rPr lang="en-US" sz="2100"/>
              <a:t>2024 – XB12 significantly modified</a:t>
            </a:r>
          </a:p>
          <a:p>
            <a:pPr lvl="0"/>
            <a:r>
              <a:rPr lang="en-US" sz="2100"/>
              <a:t>2024 – Title 5 § 54221. Burden-Free Access to Instructional Materials.</a:t>
            </a:r>
          </a:p>
          <a:p>
            <a:pPr marL="914400" lvl="1" indent="-317497">
              <a:lnSpc>
                <a:spcPct val="120000"/>
              </a:lnSpc>
              <a:spcBef>
                <a:spcPts val="375"/>
              </a:spcBef>
              <a:buClr>
                <a:srgbClr val="DE1F37"/>
              </a:buClr>
              <a:buSzPts val="1400"/>
              <a:buFont typeface="Arial"/>
            </a:pPr>
            <a:r>
              <a:rPr lang="en-US" sz="1900" kern="0">
                <a:solidFill>
                  <a:srgbClr val="454545"/>
                </a:solidFill>
                <a:latin typeface="Arial"/>
                <a:cs typeface="Arial"/>
              </a:rPr>
              <a:t>45-Day Notice published September 9, 2024</a:t>
            </a:r>
          </a:p>
          <a:p>
            <a:pPr marL="914400" lvl="1" indent="-317497">
              <a:lnSpc>
                <a:spcPct val="120000"/>
              </a:lnSpc>
              <a:spcBef>
                <a:spcPts val="375"/>
              </a:spcBef>
              <a:buClr>
                <a:srgbClr val="DE1F37"/>
              </a:buClr>
              <a:buSzPts val="1400"/>
              <a:buFont typeface="Arial"/>
            </a:pPr>
            <a:r>
              <a:rPr lang="en-US" sz="1900" kern="0">
                <a:solidFill>
                  <a:srgbClr val="454545"/>
                </a:solidFill>
                <a:latin typeface="Arial"/>
                <a:cs typeface="Arial"/>
              </a:rPr>
              <a:t>1</a:t>
            </a:r>
            <a:r>
              <a:rPr lang="en-US" sz="1900" kern="0" baseline="30000">
                <a:solidFill>
                  <a:srgbClr val="454545"/>
                </a:solidFill>
                <a:latin typeface="Arial"/>
                <a:cs typeface="Arial"/>
              </a:rPr>
              <a:t>st</a:t>
            </a:r>
            <a:r>
              <a:rPr lang="en-US" sz="1900" kern="0">
                <a:solidFill>
                  <a:srgbClr val="454545"/>
                </a:solidFill>
                <a:latin typeface="Arial"/>
                <a:cs typeface="Arial"/>
              </a:rPr>
              <a:t> reading at the Board of Governors on September 23, 2024</a:t>
            </a:r>
          </a:p>
          <a:p>
            <a:pPr marL="914400" lvl="1" indent="-317497">
              <a:lnSpc>
                <a:spcPct val="120000"/>
              </a:lnSpc>
              <a:spcBef>
                <a:spcPts val="375"/>
              </a:spcBef>
              <a:buClr>
                <a:srgbClr val="DE1F37"/>
              </a:buClr>
              <a:buSzPts val="1400"/>
              <a:buFont typeface="Arial"/>
            </a:pPr>
            <a:r>
              <a:rPr lang="en-US" sz="1900" kern="0">
                <a:solidFill>
                  <a:srgbClr val="454545"/>
                </a:solidFill>
                <a:latin typeface="Arial"/>
                <a:cs typeface="Arial"/>
              </a:rPr>
              <a:t>Public comment period closed on October 24, 2024</a:t>
            </a:r>
          </a:p>
          <a:p>
            <a:pPr lvl="0"/>
            <a:r>
              <a:rPr lang="en-US" sz="2100"/>
              <a:t>2025 – (January 1, 2025) CEC 66406.9 modifications established by AB 607 (Kalra, 2023) took effect. </a:t>
            </a:r>
          </a:p>
          <a:p>
            <a:pPr lvl="0"/>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64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7605-14C6-89AC-51EB-701A5D442FD4}"/>
              </a:ext>
            </a:extLst>
          </p:cNvPr>
          <p:cNvSpPr txBox="1">
            <a:spLocks noGrp="1"/>
          </p:cNvSpPr>
          <p:nvPr>
            <p:ph type="title"/>
          </p:nvPr>
        </p:nvSpPr>
        <p:spPr>
          <a:xfrm>
            <a:off x="1088684" y="1122627"/>
            <a:ext cx="7202454" cy="893112"/>
          </a:xfrm>
        </p:spPr>
        <p:txBody>
          <a:bodyPr/>
          <a:lstStyle/>
          <a:p>
            <a:pPr lvl="0"/>
            <a:r>
              <a:rPr lang="en-US"/>
              <a:t>Title 5 § 54221. Burden-Free Access to Instructional Materials.</a:t>
            </a:r>
            <a:br>
              <a:rPr lang="en-US"/>
            </a:br>
            <a:endParaRPr lang="en-US"/>
          </a:p>
        </p:txBody>
      </p:sp>
      <p:sp>
        <p:nvSpPr>
          <p:cNvPr id="3" name="Text Placeholder 2">
            <a:extLst>
              <a:ext uri="{FF2B5EF4-FFF2-40B4-BE49-F238E27FC236}">
                <a16:creationId xmlns:a16="http://schemas.microsoft.com/office/drawing/2014/main" id="{0D7E2EAC-EC76-A680-E302-1EB3DE3287C4}"/>
              </a:ext>
            </a:extLst>
          </p:cNvPr>
          <p:cNvSpPr txBox="1">
            <a:spLocks noGrp="1"/>
          </p:cNvSpPr>
          <p:nvPr>
            <p:ph idx="1"/>
          </p:nvPr>
        </p:nvSpPr>
        <p:spPr>
          <a:xfrm>
            <a:off x="636605" y="2015730"/>
            <a:ext cx="8171727" cy="4039078"/>
          </a:xfrm>
        </p:spPr>
        <p:txBody>
          <a:bodyPr>
            <a:normAutofit fontScale="92500"/>
          </a:bodyPr>
          <a:lstStyle/>
          <a:p>
            <a:pPr lvl="0"/>
            <a:r>
              <a:rPr lang="en-US" sz="2000" dirty="0"/>
              <a:t>(a) Governing boards shall adopt policies that ensure student access to textbooks and supplemental materials that are needed on the first day of class. Practices that enable first day access to zero-cost resources include, but are not limited to, the following:</a:t>
            </a:r>
          </a:p>
          <a:p>
            <a:pPr lvl="0"/>
            <a:r>
              <a:rPr lang="en-US" sz="2000" dirty="0"/>
              <a:t>(1) adapting or adopting OER for some or all textbook and ancillary material, when the option is available; and</a:t>
            </a:r>
          </a:p>
          <a:p>
            <a:pPr lvl="0"/>
            <a:r>
              <a:rPr lang="en-US" sz="2000" dirty="0"/>
              <a:t>(2) copying initial textbook chapters as permissible within copyright.</a:t>
            </a:r>
          </a:p>
          <a:p>
            <a:pPr lvl="0"/>
            <a:r>
              <a:rPr lang="en-US" sz="2000" dirty="0"/>
              <a:t>(b) Governing boards shall adopt policies that strengthen student access to other instructional materials before their required use in any course to minimize financial and administrative burdens to students.</a:t>
            </a:r>
          </a:p>
          <a:p>
            <a:pPr lvl="0"/>
            <a:endParaRPr lang="en-US" sz="8000" dirty="0"/>
          </a:p>
          <a:p>
            <a:pPr marL="127001" lvl="0" indent="0">
              <a:buNone/>
            </a:pPr>
            <a:endParaRPr lang="en-US" sz="8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684">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5BD4717-1E03-C27E-E6E0-C244388551B5}"/>
              </a:ext>
            </a:extLst>
          </p:cNvPr>
          <p:cNvSpPr txBox="1">
            <a:spLocks noGrp="1"/>
          </p:cNvSpPr>
          <p:nvPr>
            <p:ph type="title"/>
          </p:nvPr>
        </p:nvSpPr>
        <p:spPr>
          <a:xfrm>
            <a:off x="1088684" y="1281266"/>
            <a:ext cx="7202454" cy="893112"/>
          </a:xfrm>
        </p:spPr>
        <p:txBody>
          <a:bodyPr/>
          <a:lstStyle/>
          <a:p>
            <a:pPr lvl="0"/>
            <a:r>
              <a:rPr lang="en-US"/>
              <a:t>Ensure the Transparency of Resources Used to Establish ZTC Certificates and Degrees (edited)</a:t>
            </a:r>
            <a:br>
              <a:rPr lang="en-US"/>
            </a:br>
            <a:endParaRPr lang="en-US"/>
          </a:p>
        </p:txBody>
      </p:sp>
      <p:sp>
        <p:nvSpPr>
          <p:cNvPr id="3" name="Text Placeholder 5">
            <a:extLst>
              <a:ext uri="{FF2B5EF4-FFF2-40B4-BE49-F238E27FC236}">
                <a16:creationId xmlns:a16="http://schemas.microsoft.com/office/drawing/2014/main" id="{987632D9-0E0C-DE81-26E2-4EE15AF58CD3}"/>
              </a:ext>
            </a:extLst>
          </p:cNvPr>
          <p:cNvSpPr txBox="1">
            <a:spLocks noGrp="1"/>
          </p:cNvSpPr>
          <p:nvPr>
            <p:ph idx="1"/>
          </p:nvPr>
        </p:nvSpPr>
        <p:spPr>
          <a:xfrm>
            <a:off x="935421" y="2015730"/>
            <a:ext cx="7355717" cy="4039078"/>
          </a:xfrm>
        </p:spPr>
        <p:txBody>
          <a:bodyPr>
            <a:normAutofit fontScale="92500" lnSpcReduction="10000"/>
          </a:bodyPr>
          <a:lstStyle/>
          <a:p>
            <a:pPr lvl="0"/>
            <a:r>
              <a:rPr lang="en-US" dirty="0"/>
              <a:t>Whereas, CEC §78052 requires that all OER used as learning materials for a degree developed pursuant to this section shall be added to COOL4Ed, yet no public-facing information is available that delineates how colleges that established ZTC certificates and degrees did so, and the list of ZTC degrees developed previously reveals duplication of resources and degree pathways;  </a:t>
            </a:r>
          </a:p>
          <a:p>
            <a:pPr lvl="0"/>
            <a:r>
              <a:rPr lang="en-US" dirty="0"/>
              <a:t>Resolved, That the ASCCC urge the CCCCO to require that all recipient colleges and districts of ZTC funds delineate how ZTC status was achieved for all courses in a given pathway in a designated public-facing location and ensure that openly-licensed resources are shared as required by law; and</a:t>
            </a:r>
          </a:p>
          <a:p>
            <a:pPr lvl="0"/>
            <a:r>
              <a:rPr lang="en-US" dirty="0"/>
              <a:t>Resolved, That the ASCCC encourage the CCCCO to support the development of a repository for the sharing of OER used to establish ZTC certificates and degrees that can be searched by specific course parameters as defined by faculty.</a:t>
            </a:r>
          </a:p>
          <a:p>
            <a:pPr lvl="0"/>
            <a:r>
              <a:rPr lang="en-US" dirty="0"/>
              <a:t>13.01 Spring, 2022</a:t>
            </a:r>
          </a:p>
          <a:p>
            <a:pPr lvl="0"/>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2672">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58A2602F-FC28-D588-1C9B-4F9F50026D9B}"/>
              </a:ext>
            </a:extLst>
          </p:cNvPr>
          <p:cNvSpPr txBox="1">
            <a:spLocks noGrp="1"/>
          </p:cNvSpPr>
          <p:nvPr>
            <p:ph type="title"/>
          </p:nvPr>
        </p:nvSpPr>
        <p:spPr/>
        <p:txBody>
          <a:bodyPr/>
          <a:lstStyle/>
          <a:p>
            <a:pPr lvl="0"/>
            <a:r>
              <a:rPr lang="en-US"/>
              <a:t>Student-Facing Zero-Textbook-Cost Information (edited; Spring, 2022)</a:t>
            </a:r>
          </a:p>
        </p:txBody>
      </p:sp>
      <p:sp>
        <p:nvSpPr>
          <p:cNvPr id="3" name="Text Placeholder 5">
            <a:extLst>
              <a:ext uri="{FF2B5EF4-FFF2-40B4-BE49-F238E27FC236}">
                <a16:creationId xmlns:a16="http://schemas.microsoft.com/office/drawing/2014/main" id="{4876C92E-0F6A-D80E-032B-9C01BA2C9218}"/>
              </a:ext>
            </a:extLst>
          </p:cNvPr>
          <p:cNvSpPr txBox="1">
            <a:spLocks noGrp="1"/>
          </p:cNvSpPr>
          <p:nvPr>
            <p:ph idx="1"/>
          </p:nvPr>
        </p:nvSpPr>
        <p:spPr>
          <a:xfrm>
            <a:off x="830320" y="2015730"/>
            <a:ext cx="7714591" cy="4039078"/>
          </a:xfrm>
        </p:spPr>
        <p:txBody>
          <a:bodyPr>
            <a:noAutofit/>
          </a:bodyPr>
          <a:lstStyle/>
          <a:p>
            <a:pPr lvl="0"/>
            <a:r>
              <a:rPr lang="en-US" sz="1800"/>
              <a:t>Whereas, The ASCCC encourages local academic senates to “advocate for the implementation of a process for consistent, clear, and transparent messaging to students prior to registration regarding all material and supply costs in appropriate locations including the schedule of classes and the bookstore” and providing this same clear messaging and information regarding the planned availability of ZTC sections that would enable students to plan to truly complete a ZTC degree; and</a:t>
            </a:r>
          </a:p>
          <a:p>
            <a:pPr lvl="0"/>
            <a:r>
              <a:rPr lang="en-US" sz="1800"/>
              <a:t>Whereas, Clear messaging for planning purposes is an integral part of guided pathways implementation to better serve students, and integrating information regarding ZTC sections would further advance the equity and achievement goals of the CCCs by clearly mapping ZTC degree pathways.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2673">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9FB583E4-A1AA-4D0C-11BD-F8CFBF0FF541}"/>
              </a:ext>
            </a:extLst>
          </p:cNvPr>
          <p:cNvSpPr txBox="1">
            <a:spLocks noGrp="1"/>
          </p:cNvSpPr>
          <p:nvPr>
            <p:ph type="title"/>
          </p:nvPr>
        </p:nvSpPr>
        <p:spPr/>
        <p:txBody>
          <a:bodyPr/>
          <a:lstStyle/>
          <a:p>
            <a:pPr lvl="0"/>
            <a:r>
              <a:rPr lang="en-US"/>
              <a:t>Student-Facing ZTC Information –Resolved Clauses</a:t>
            </a:r>
          </a:p>
        </p:txBody>
      </p:sp>
      <p:sp>
        <p:nvSpPr>
          <p:cNvPr id="3" name="Text Placeholder 5">
            <a:extLst>
              <a:ext uri="{FF2B5EF4-FFF2-40B4-BE49-F238E27FC236}">
                <a16:creationId xmlns:a16="http://schemas.microsoft.com/office/drawing/2014/main" id="{099CE849-3275-A895-8706-C9184EC9C6F4}"/>
              </a:ext>
            </a:extLst>
          </p:cNvPr>
          <p:cNvSpPr txBox="1">
            <a:spLocks noGrp="1"/>
          </p:cNvSpPr>
          <p:nvPr>
            <p:ph idx="1"/>
          </p:nvPr>
        </p:nvSpPr>
        <p:spPr/>
        <p:txBody>
          <a:bodyPr>
            <a:normAutofit fontScale="62500" lnSpcReduction="20000"/>
          </a:bodyPr>
          <a:lstStyle/>
          <a:p>
            <a:pPr lvl="0"/>
            <a:r>
              <a:rPr lang="en-US" sz="2900"/>
              <a:t>Resolved, That the ASCCC urge the CCCCO to require all colleges and districts that receive ZTC funds to provide public-facing information and student messaging that delineates the planned scheduling of ZTC sections;</a:t>
            </a:r>
          </a:p>
          <a:p>
            <a:pPr lvl="0"/>
            <a:r>
              <a:rPr lang="en-US" sz="2900"/>
              <a:t>Resolved, That the ASCCC advocate for the CCCCO to require that all colleges and districts receiving ZTC funds delineate in a designated public-facing location how ZTC status was achieved for all courses in a given pathway, demonstrate that sufficient ZTC sections are available to enable student completion of  ZTC degree pathway, and ensure that openly-licensed resources are shared as required by law.</a:t>
            </a:r>
          </a:p>
          <a:p>
            <a:pPr marL="208282" lvl="1" indent="0">
              <a:lnSpc>
                <a:spcPct val="115000"/>
              </a:lnSpc>
              <a:spcBef>
                <a:spcPts val="375"/>
              </a:spcBef>
              <a:spcAft>
                <a:spcPts val="800"/>
              </a:spcAft>
              <a:buNone/>
              <a:tabLst>
                <a:tab pos="2938780" algn="l"/>
              </a:tabLst>
            </a:pPr>
            <a:r>
              <a:rPr lang="en-US" kern="0">
                <a:solidFill>
                  <a:srgbClr val="000000"/>
                </a:solidFill>
                <a:latin typeface="Arial" pitchFamily="34"/>
                <a:cs typeface="Calibri" pitchFamily="34"/>
              </a:rPr>
              <a:t>	</a:t>
            </a:r>
            <a:endParaRPr lang="en-US">
              <a:solidFill>
                <a:srgbClr val="454545"/>
              </a:solidFill>
              <a:latin typeface="Aptos" pitchFamily="34"/>
              <a:cs typeface="Times New Roman" pitchFamily="18"/>
            </a:endParaRPr>
          </a:p>
          <a:p>
            <a:pPr lvl="0"/>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F238-5C30-16FE-5FA8-BE9B745F25E4}"/>
              </a:ext>
            </a:extLst>
          </p:cNvPr>
          <p:cNvSpPr>
            <a:spLocks noGrp="1"/>
          </p:cNvSpPr>
          <p:nvPr>
            <p:ph type="title"/>
          </p:nvPr>
        </p:nvSpPr>
        <p:spPr/>
        <p:txBody>
          <a:bodyPr/>
          <a:lstStyle/>
          <a:p>
            <a:r>
              <a:rPr lang="en-US" sz="3200" dirty="0"/>
              <a:t>What’s happening now? </a:t>
            </a:r>
            <a:br>
              <a:rPr lang="en-US" sz="3200" dirty="0"/>
            </a:br>
            <a:r>
              <a:rPr lang="en-US" sz="3200" dirty="0"/>
              <a:t>What colleges claim…</a:t>
            </a:r>
            <a:endParaRPr lang="en-US" dirty="0"/>
          </a:p>
        </p:txBody>
      </p:sp>
      <p:sp>
        <p:nvSpPr>
          <p:cNvPr id="3" name="Content Placeholder 2">
            <a:extLst>
              <a:ext uri="{FF2B5EF4-FFF2-40B4-BE49-F238E27FC236}">
                <a16:creationId xmlns:a16="http://schemas.microsoft.com/office/drawing/2014/main" id="{6241A343-AA30-627A-1AAC-06805B0E8EE1}"/>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Disaggregated Data</a:t>
            </a:r>
          </a:p>
          <a:p>
            <a:pPr lvl="1"/>
            <a:r>
              <a:rPr lang="en-US" dirty="0">
                <a:latin typeface="Arial" panose="020B0604020202020204" pitchFamily="34" charset="0"/>
                <a:cs typeface="Arial" panose="020B0604020202020204" pitchFamily="34" charset="0"/>
              </a:rPr>
              <a:t>Visibility Studies</a:t>
            </a:r>
          </a:p>
          <a:p>
            <a:pPr lvl="1"/>
            <a:r>
              <a:rPr lang="en-US" dirty="0">
                <a:latin typeface="Arial" panose="020B0604020202020204" pitchFamily="34" charset="0"/>
                <a:cs typeface="Arial" panose="020B0604020202020204" pitchFamily="34" charset="0"/>
              </a:rPr>
              <a:t>ZTC Tracking and Mapping Systems</a:t>
            </a:r>
          </a:p>
          <a:p>
            <a:pPr lvl="1"/>
            <a:r>
              <a:rPr lang="en-US" dirty="0">
                <a:latin typeface="Arial" panose="020B0604020202020204" pitchFamily="34" charset="0"/>
                <a:cs typeface="Arial" panose="020B0604020202020204" pitchFamily="34" charset="0"/>
              </a:rPr>
              <a:t>Marketing</a:t>
            </a:r>
          </a:p>
          <a:p>
            <a:r>
              <a:rPr lang="en-US" sz="2400" dirty="0">
                <a:latin typeface="Arial" panose="020B0604020202020204" pitchFamily="34" charset="0"/>
                <a:cs typeface="Arial" panose="020B0604020202020204" pitchFamily="34" charset="0"/>
              </a:rPr>
              <a:t>ZTC Pathways</a:t>
            </a:r>
          </a:p>
          <a:p>
            <a:pPr lvl="1"/>
            <a:r>
              <a:rPr lang="en-US" dirty="0">
                <a:latin typeface="Arial" panose="020B0604020202020204" pitchFamily="34" charset="0"/>
                <a:cs typeface="Arial" panose="020B0604020202020204" pitchFamily="34" charset="0"/>
              </a:rPr>
              <a:t>Degrees</a:t>
            </a:r>
          </a:p>
          <a:p>
            <a:pPr lvl="1"/>
            <a:r>
              <a:rPr lang="en-US" dirty="0">
                <a:latin typeface="Arial" panose="020B0604020202020204" pitchFamily="34" charset="0"/>
                <a:cs typeface="Arial" panose="020B0604020202020204" pitchFamily="34" charset="0"/>
              </a:rPr>
              <a:t>Certificates</a:t>
            </a:r>
          </a:p>
          <a:p>
            <a:pPr lvl="1"/>
            <a:r>
              <a:rPr lang="en-US" dirty="0">
                <a:latin typeface="Arial" panose="020B0604020202020204" pitchFamily="34" charset="0"/>
                <a:cs typeface="Arial" panose="020B0604020202020204" pitchFamily="34" charset="0"/>
              </a:rPr>
              <a:t>Courses</a:t>
            </a:r>
          </a:p>
          <a:p>
            <a:endParaRPr lang="en-US" sz="1600" dirty="0"/>
          </a:p>
          <a:p>
            <a:endParaRPr lang="en-US" dirty="0"/>
          </a:p>
        </p:txBody>
      </p:sp>
    </p:spTree>
    <p:extLst>
      <p:ext uri="{BB962C8B-B14F-4D97-AF65-F5344CB8AC3E}">
        <p14:creationId xmlns:p14="http://schemas.microsoft.com/office/powerpoint/2010/main" val="131753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67CE3-84C1-5F20-6141-09A08DBC895A}"/>
              </a:ext>
            </a:extLst>
          </p:cNvPr>
          <p:cNvSpPr>
            <a:spLocks noGrp="1"/>
          </p:cNvSpPr>
          <p:nvPr>
            <p:ph type="title"/>
          </p:nvPr>
        </p:nvSpPr>
        <p:spPr>
          <a:xfrm>
            <a:off x="1460939" y="1831466"/>
            <a:ext cx="6704076" cy="2291177"/>
          </a:xfrm>
        </p:spPr>
        <p:txBody>
          <a:bodyPr>
            <a:normAutofit/>
          </a:bodyPr>
          <a:lstStyle/>
          <a:p>
            <a:r>
              <a:rPr lang="en-US" sz="3600" dirty="0">
                <a:solidFill>
                  <a:srgbClr val="FFFFFF"/>
                </a:solidFill>
              </a:rPr>
              <a:t>Can a student practically access and complete a ZTC pathway?</a:t>
            </a:r>
            <a:endParaRPr lang="en-US" dirty="0"/>
          </a:p>
        </p:txBody>
      </p:sp>
      <p:sp>
        <p:nvSpPr>
          <p:cNvPr id="3" name="Subtitle 2">
            <a:extLst>
              <a:ext uri="{FF2B5EF4-FFF2-40B4-BE49-F238E27FC236}">
                <a16:creationId xmlns:a16="http://schemas.microsoft.com/office/drawing/2014/main" id="{767B7ECF-D47E-135C-9603-14B6097ECE66}"/>
              </a:ext>
            </a:extLst>
          </p:cNvPr>
          <p:cNvSpPr>
            <a:spLocks noGrp="1"/>
          </p:cNvSpPr>
          <p:nvPr>
            <p:ph type="subTitle" idx="4294967295"/>
          </p:nvPr>
        </p:nvSpPr>
        <p:spPr/>
        <p:txBody>
          <a:bodyPr/>
          <a:lstStyle/>
          <a:p>
            <a:endParaRPr lang="en-US"/>
          </a:p>
        </p:txBody>
      </p:sp>
    </p:spTree>
    <p:extLst>
      <p:ext uri="{BB962C8B-B14F-4D97-AF65-F5344CB8AC3E}">
        <p14:creationId xmlns:p14="http://schemas.microsoft.com/office/powerpoint/2010/main" val="210881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2690">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BACDCDB6-75CE-CF94-34B8-63327CA08DF8}"/>
              </a:ext>
            </a:extLst>
          </p:cNvPr>
          <p:cNvSpPr txBox="1">
            <a:spLocks noGrp="1"/>
          </p:cNvSpPr>
          <p:nvPr>
            <p:ph type="title"/>
          </p:nvPr>
        </p:nvSpPr>
        <p:spPr/>
        <p:txBody>
          <a:bodyPr/>
          <a:lstStyle/>
          <a:p>
            <a:pPr lvl="0"/>
            <a:r>
              <a:rPr lang="en-US"/>
              <a:t>Logistical Challenges</a:t>
            </a:r>
          </a:p>
        </p:txBody>
      </p:sp>
      <p:grpSp>
        <p:nvGrpSpPr>
          <p:cNvPr id="3" name="Diagram 2" descr="A chart of logistical challenges in words.">
            <a:extLst>
              <a:ext uri="{FF2B5EF4-FFF2-40B4-BE49-F238E27FC236}">
                <a16:creationId xmlns:a16="http://schemas.microsoft.com/office/drawing/2014/main" id="{2B0ECE5C-B16C-4310-D94A-602802BB720F}"/>
              </a:ext>
            </a:extLst>
          </p:cNvPr>
          <p:cNvGrpSpPr/>
          <p:nvPr/>
        </p:nvGrpSpPr>
        <p:grpSpPr>
          <a:xfrm>
            <a:off x="964698" y="2147437"/>
            <a:ext cx="7450425" cy="4039077"/>
            <a:chOff x="936830" y="2330677"/>
            <a:chExt cx="4329107" cy="3652689"/>
          </a:xfrm>
        </p:grpSpPr>
        <p:sp>
          <p:nvSpPr>
            <p:cNvPr id="4" name="Freeform 3">
              <a:extLst>
                <a:ext uri="{FF2B5EF4-FFF2-40B4-BE49-F238E27FC236}">
                  <a16:creationId xmlns:a16="http://schemas.microsoft.com/office/drawing/2014/main" id="{BAC14858-9D52-C14C-701D-80C3B4A2ADBB}"/>
                </a:ext>
              </a:extLst>
            </p:cNvPr>
            <p:cNvSpPr/>
            <p:nvPr/>
          </p:nvSpPr>
          <p:spPr>
            <a:xfrm>
              <a:off x="936830" y="2330677"/>
              <a:ext cx="1352845" cy="811703"/>
            </a:xfrm>
            <a:custGeom>
              <a:avLst/>
              <a:gdLst>
                <a:gd name="f0" fmla="val 10800000"/>
                <a:gd name="f1" fmla="val 5400000"/>
                <a:gd name="f2" fmla="val 180"/>
                <a:gd name="f3" fmla="val w"/>
                <a:gd name="f4" fmla="val h"/>
                <a:gd name="f5" fmla="val 0"/>
                <a:gd name="f6" fmla="val 1352847"/>
                <a:gd name="f7" fmla="val 811708"/>
                <a:gd name="f8" fmla="+- 0 0 -90"/>
                <a:gd name="f9" fmla="*/ f3 1 1352847"/>
                <a:gd name="f10" fmla="*/ f4 1 811708"/>
                <a:gd name="f11" fmla="val f5"/>
                <a:gd name="f12" fmla="val f6"/>
                <a:gd name="f13" fmla="val f7"/>
                <a:gd name="f14" fmla="*/ f8 f0 1"/>
                <a:gd name="f15" fmla="+- f13 0 f11"/>
                <a:gd name="f16" fmla="+- f12 0 f11"/>
                <a:gd name="f17" fmla="*/ f14 1 f2"/>
                <a:gd name="f18" fmla="*/ f16 1 1352847"/>
                <a:gd name="f19" fmla="*/ f15 1 811708"/>
                <a:gd name="f20" fmla="*/ 0 f16 1"/>
                <a:gd name="f21" fmla="*/ 0 f15 1"/>
                <a:gd name="f22" fmla="*/ 1352847 f16 1"/>
                <a:gd name="f23" fmla="*/ 811708 f15 1"/>
                <a:gd name="f24" fmla="+- f17 0 f1"/>
                <a:gd name="f25" fmla="*/ f20 1 1352847"/>
                <a:gd name="f26" fmla="*/ f21 1 811708"/>
                <a:gd name="f27" fmla="*/ f22 1 1352847"/>
                <a:gd name="f28" fmla="*/ f23 1 8117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352847" h="811708">
                  <a:moveTo>
                    <a:pt x="f5" y="f5"/>
                  </a:moveTo>
                  <a:lnTo>
                    <a:pt x="f6" y="f5"/>
                  </a:lnTo>
                  <a:lnTo>
                    <a:pt x="f6" y="f7"/>
                  </a:lnTo>
                  <a:lnTo>
                    <a:pt x="f5" y="f7"/>
                  </a:lnTo>
                  <a:lnTo>
                    <a:pt x="f5" y="f5"/>
                  </a:lnTo>
                  <a:close/>
                </a:path>
              </a:pathLst>
            </a:custGeom>
            <a:solidFill>
              <a:srgbClr val="9FADCD"/>
            </a:solidFill>
            <a:ln w="25402" cap="flat">
              <a:solidFill>
                <a:srgbClr val="FFFFFF"/>
              </a:solidFill>
              <a:prstDash val="solid"/>
            </a:ln>
          </p:spPr>
          <p:txBody>
            <a:bodyPr vert="horz" wrap="square" lIns="53336" tIns="53336" rIns="53336" bIns="5333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70707"/>
                  </a:solidFill>
                  <a:uFillTx/>
                  <a:latin typeface="Arial"/>
                </a:rPr>
                <a:t>Scheduling</a:t>
              </a:r>
            </a:p>
          </p:txBody>
        </p:sp>
        <p:sp>
          <p:nvSpPr>
            <p:cNvPr id="5" name="Freeform 4">
              <a:extLst>
                <a:ext uri="{FF2B5EF4-FFF2-40B4-BE49-F238E27FC236}">
                  <a16:creationId xmlns:a16="http://schemas.microsoft.com/office/drawing/2014/main" id="{DE19D67A-ECB2-516F-1B17-75158DB44844}"/>
                </a:ext>
              </a:extLst>
            </p:cNvPr>
            <p:cNvSpPr/>
            <p:nvPr/>
          </p:nvSpPr>
          <p:spPr>
            <a:xfrm>
              <a:off x="2424961" y="2330677"/>
              <a:ext cx="1352845" cy="811703"/>
            </a:xfrm>
            <a:custGeom>
              <a:avLst/>
              <a:gdLst>
                <a:gd name="f0" fmla="val 10800000"/>
                <a:gd name="f1" fmla="val 5400000"/>
                <a:gd name="f2" fmla="val 180"/>
                <a:gd name="f3" fmla="val w"/>
                <a:gd name="f4" fmla="val h"/>
                <a:gd name="f5" fmla="val 0"/>
                <a:gd name="f6" fmla="val 1352847"/>
                <a:gd name="f7" fmla="val 811708"/>
                <a:gd name="f8" fmla="+- 0 0 -90"/>
                <a:gd name="f9" fmla="*/ f3 1 1352847"/>
                <a:gd name="f10" fmla="*/ f4 1 811708"/>
                <a:gd name="f11" fmla="val f5"/>
                <a:gd name="f12" fmla="val f6"/>
                <a:gd name="f13" fmla="val f7"/>
                <a:gd name="f14" fmla="*/ f8 f0 1"/>
                <a:gd name="f15" fmla="+- f13 0 f11"/>
                <a:gd name="f16" fmla="+- f12 0 f11"/>
                <a:gd name="f17" fmla="*/ f14 1 f2"/>
                <a:gd name="f18" fmla="*/ f16 1 1352847"/>
                <a:gd name="f19" fmla="*/ f15 1 811708"/>
                <a:gd name="f20" fmla="*/ 0 f16 1"/>
                <a:gd name="f21" fmla="*/ 0 f15 1"/>
                <a:gd name="f22" fmla="*/ 1352847 f16 1"/>
                <a:gd name="f23" fmla="*/ 811708 f15 1"/>
                <a:gd name="f24" fmla="+- f17 0 f1"/>
                <a:gd name="f25" fmla="*/ f20 1 1352847"/>
                <a:gd name="f26" fmla="*/ f21 1 811708"/>
                <a:gd name="f27" fmla="*/ f22 1 1352847"/>
                <a:gd name="f28" fmla="*/ f23 1 8117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352847" h="811708">
                  <a:moveTo>
                    <a:pt x="f5" y="f5"/>
                  </a:moveTo>
                  <a:lnTo>
                    <a:pt x="f6" y="f5"/>
                  </a:lnTo>
                  <a:lnTo>
                    <a:pt x="f6" y="f7"/>
                  </a:lnTo>
                  <a:lnTo>
                    <a:pt x="f5" y="f7"/>
                  </a:lnTo>
                  <a:lnTo>
                    <a:pt x="f5" y="f5"/>
                  </a:lnTo>
                  <a:close/>
                </a:path>
              </a:pathLst>
            </a:custGeom>
            <a:solidFill>
              <a:srgbClr val="8BA2CB"/>
            </a:solidFill>
            <a:ln w="25402" cap="flat">
              <a:solidFill>
                <a:srgbClr val="FFFFFF"/>
              </a:solidFill>
              <a:prstDash val="solid"/>
            </a:ln>
          </p:spPr>
          <p:txBody>
            <a:bodyPr vert="horz" wrap="square" lIns="53336" tIns="53336" rIns="53336" bIns="5333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Usability</a:t>
              </a:r>
            </a:p>
          </p:txBody>
        </p:sp>
        <p:sp>
          <p:nvSpPr>
            <p:cNvPr id="6" name="Freeform 5">
              <a:extLst>
                <a:ext uri="{FF2B5EF4-FFF2-40B4-BE49-F238E27FC236}">
                  <a16:creationId xmlns:a16="http://schemas.microsoft.com/office/drawing/2014/main" id="{2777748E-52EB-7786-39D5-95A9EF8C73F5}"/>
                </a:ext>
              </a:extLst>
            </p:cNvPr>
            <p:cNvSpPr/>
            <p:nvPr/>
          </p:nvSpPr>
          <p:spPr>
            <a:xfrm>
              <a:off x="3913092" y="2330677"/>
              <a:ext cx="1352845" cy="811703"/>
            </a:xfrm>
            <a:custGeom>
              <a:avLst/>
              <a:gdLst>
                <a:gd name="f0" fmla="val 10800000"/>
                <a:gd name="f1" fmla="val 5400000"/>
                <a:gd name="f2" fmla="val 180"/>
                <a:gd name="f3" fmla="val w"/>
                <a:gd name="f4" fmla="val h"/>
                <a:gd name="f5" fmla="val 0"/>
                <a:gd name="f6" fmla="val 1352847"/>
                <a:gd name="f7" fmla="val 811708"/>
                <a:gd name="f8" fmla="+- 0 0 -90"/>
                <a:gd name="f9" fmla="*/ f3 1 1352847"/>
                <a:gd name="f10" fmla="*/ f4 1 811708"/>
                <a:gd name="f11" fmla="val f5"/>
                <a:gd name="f12" fmla="val f6"/>
                <a:gd name="f13" fmla="val f7"/>
                <a:gd name="f14" fmla="*/ f8 f0 1"/>
                <a:gd name="f15" fmla="+- f13 0 f11"/>
                <a:gd name="f16" fmla="+- f12 0 f11"/>
                <a:gd name="f17" fmla="*/ f14 1 f2"/>
                <a:gd name="f18" fmla="*/ f16 1 1352847"/>
                <a:gd name="f19" fmla="*/ f15 1 811708"/>
                <a:gd name="f20" fmla="*/ 0 f16 1"/>
                <a:gd name="f21" fmla="*/ 0 f15 1"/>
                <a:gd name="f22" fmla="*/ 1352847 f16 1"/>
                <a:gd name="f23" fmla="*/ 811708 f15 1"/>
                <a:gd name="f24" fmla="+- f17 0 f1"/>
                <a:gd name="f25" fmla="*/ f20 1 1352847"/>
                <a:gd name="f26" fmla="*/ f21 1 811708"/>
                <a:gd name="f27" fmla="*/ f22 1 1352847"/>
                <a:gd name="f28" fmla="*/ f23 1 8117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352847" h="811708">
                  <a:moveTo>
                    <a:pt x="f5" y="f5"/>
                  </a:moveTo>
                  <a:lnTo>
                    <a:pt x="f6" y="f5"/>
                  </a:lnTo>
                  <a:lnTo>
                    <a:pt x="f6" y="f7"/>
                  </a:lnTo>
                  <a:lnTo>
                    <a:pt x="f5" y="f7"/>
                  </a:lnTo>
                  <a:lnTo>
                    <a:pt x="f5" y="f5"/>
                  </a:lnTo>
                  <a:close/>
                </a:path>
              </a:pathLst>
            </a:custGeom>
            <a:solidFill>
              <a:srgbClr val="7599CB"/>
            </a:solidFill>
            <a:ln w="25402" cap="flat">
              <a:solidFill>
                <a:srgbClr val="FFFFFF"/>
              </a:solidFill>
              <a:prstDash val="solid"/>
            </a:ln>
          </p:spPr>
          <p:txBody>
            <a:bodyPr vert="horz" wrap="square" lIns="53336" tIns="53336" rIns="53336" bIns="5333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Access</a:t>
              </a:r>
            </a:p>
          </p:txBody>
        </p:sp>
        <p:sp>
          <p:nvSpPr>
            <p:cNvPr id="7" name="Freeform 6">
              <a:extLst>
                <a:ext uri="{FF2B5EF4-FFF2-40B4-BE49-F238E27FC236}">
                  <a16:creationId xmlns:a16="http://schemas.microsoft.com/office/drawing/2014/main" id="{D962E605-945E-AEDD-59C4-617A62ED8B0A}"/>
                </a:ext>
              </a:extLst>
            </p:cNvPr>
            <p:cNvSpPr/>
            <p:nvPr/>
          </p:nvSpPr>
          <p:spPr>
            <a:xfrm>
              <a:off x="936830" y="3277675"/>
              <a:ext cx="1352845" cy="811703"/>
            </a:xfrm>
            <a:custGeom>
              <a:avLst/>
              <a:gdLst>
                <a:gd name="f0" fmla="val 10800000"/>
                <a:gd name="f1" fmla="val 5400000"/>
                <a:gd name="f2" fmla="val 180"/>
                <a:gd name="f3" fmla="val w"/>
                <a:gd name="f4" fmla="val h"/>
                <a:gd name="f5" fmla="val 0"/>
                <a:gd name="f6" fmla="val 1352847"/>
                <a:gd name="f7" fmla="val 811708"/>
                <a:gd name="f8" fmla="+- 0 0 -90"/>
                <a:gd name="f9" fmla="*/ f3 1 1352847"/>
                <a:gd name="f10" fmla="*/ f4 1 811708"/>
                <a:gd name="f11" fmla="val f5"/>
                <a:gd name="f12" fmla="val f6"/>
                <a:gd name="f13" fmla="val f7"/>
                <a:gd name="f14" fmla="*/ f8 f0 1"/>
                <a:gd name="f15" fmla="+- f13 0 f11"/>
                <a:gd name="f16" fmla="+- f12 0 f11"/>
                <a:gd name="f17" fmla="*/ f14 1 f2"/>
                <a:gd name="f18" fmla="*/ f16 1 1352847"/>
                <a:gd name="f19" fmla="*/ f15 1 811708"/>
                <a:gd name="f20" fmla="*/ 0 f16 1"/>
                <a:gd name="f21" fmla="*/ 0 f15 1"/>
                <a:gd name="f22" fmla="*/ 1352847 f16 1"/>
                <a:gd name="f23" fmla="*/ 811708 f15 1"/>
                <a:gd name="f24" fmla="+- f17 0 f1"/>
                <a:gd name="f25" fmla="*/ f20 1 1352847"/>
                <a:gd name="f26" fmla="*/ f21 1 811708"/>
                <a:gd name="f27" fmla="*/ f22 1 1352847"/>
                <a:gd name="f28" fmla="*/ f23 1 8117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352847" h="811708">
                  <a:moveTo>
                    <a:pt x="f5" y="f5"/>
                  </a:moveTo>
                  <a:lnTo>
                    <a:pt x="f6" y="f5"/>
                  </a:lnTo>
                  <a:lnTo>
                    <a:pt x="f6" y="f7"/>
                  </a:lnTo>
                  <a:lnTo>
                    <a:pt x="f5" y="f7"/>
                  </a:lnTo>
                  <a:lnTo>
                    <a:pt x="f5" y="f5"/>
                  </a:lnTo>
                  <a:close/>
                </a:path>
              </a:pathLst>
            </a:custGeom>
            <a:solidFill>
              <a:srgbClr val="5D92CC"/>
            </a:solidFill>
            <a:ln w="25402" cap="flat">
              <a:solidFill>
                <a:srgbClr val="FFFFFF"/>
              </a:solidFill>
              <a:prstDash val="solid"/>
            </a:ln>
          </p:spPr>
          <p:txBody>
            <a:bodyPr vert="horz" wrap="square" lIns="53336" tIns="53336" rIns="53336" bIns="5333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Sustainability</a:t>
              </a:r>
            </a:p>
          </p:txBody>
        </p:sp>
        <p:sp>
          <p:nvSpPr>
            <p:cNvPr id="8" name="Freeform 7">
              <a:extLst>
                <a:ext uri="{FF2B5EF4-FFF2-40B4-BE49-F238E27FC236}">
                  <a16:creationId xmlns:a16="http://schemas.microsoft.com/office/drawing/2014/main" id="{F5D75E43-A4A1-79F2-0259-CDE98D12D2EA}"/>
                </a:ext>
              </a:extLst>
            </p:cNvPr>
            <p:cNvSpPr/>
            <p:nvPr/>
          </p:nvSpPr>
          <p:spPr>
            <a:xfrm>
              <a:off x="2424961" y="3277675"/>
              <a:ext cx="1352845" cy="811703"/>
            </a:xfrm>
            <a:custGeom>
              <a:avLst/>
              <a:gdLst>
                <a:gd name="f0" fmla="val 10800000"/>
                <a:gd name="f1" fmla="val 5400000"/>
                <a:gd name="f2" fmla="val 180"/>
                <a:gd name="f3" fmla="val w"/>
                <a:gd name="f4" fmla="val h"/>
                <a:gd name="f5" fmla="val 0"/>
                <a:gd name="f6" fmla="val 1352847"/>
                <a:gd name="f7" fmla="val 811708"/>
                <a:gd name="f8" fmla="+- 0 0 -90"/>
                <a:gd name="f9" fmla="*/ f3 1 1352847"/>
                <a:gd name="f10" fmla="*/ f4 1 811708"/>
                <a:gd name="f11" fmla="val f5"/>
                <a:gd name="f12" fmla="val f6"/>
                <a:gd name="f13" fmla="val f7"/>
                <a:gd name="f14" fmla="*/ f8 f0 1"/>
                <a:gd name="f15" fmla="+- f13 0 f11"/>
                <a:gd name="f16" fmla="+- f12 0 f11"/>
                <a:gd name="f17" fmla="*/ f14 1 f2"/>
                <a:gd name="f18" fmla="*/ f16 1 1352847"/>
                <a:gd name="f19" fmla="*/ f15 1 811708"/>
                <a:gd name="f20" fmla="*/ 0 f16 1"/>
                <a:gd name="f21" fmla="*/ 0 f15 1"/>
                <a:gd name="f22" fmla="*/ 1352847 f16 1"/>
                <a:gd name="f23" fmla="*/ 811708 f15 1"/>
                <a:gd name="f24" fmla="+- f17 0 f1"/>
                <a:gd name="f25" fmla="*/ f20 1 1352847"/>
                <a:gd name="f26" fmla="*/ f21 1 811708"/>
                <a:gd name="f27" fmla="*/ f22 1 1352847"/>
                <a:gd name="f28" fmla="*/ f23 1 8117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352847" h="811708">
                  <a:moveTo>
                    <a:pt x="f5" y="f5"/>
                  </a:moveTo>
                  <a:lnTo>
                    <a:pt x="f6" y="f5"/>
                  </a:lnTo>
                  <a:lnTo>
                    <a:pt x="f6" y="f7"/>
                  </a:lnTo>
                  <a:lnTo>
                    <a:pt x="f5" y="f7"/>
                  </a:lnTo>
                  <a:lnTo>
                    <a:pt x="f5" y="f5"/>
                  </a:lnTo>
                  <a:close/>
                </a:path>
              </a:pathLst>
            </a:custGeom>
            <a:solidFill>
              <a:srgbClr val="448ECF"/>
            </a:solidFill>
            <a:ln w="25402" cap="flat">
              <a:solidFill>
                <a:srgbClr val="FFFFFF"/>
              </a:solidFill>
              <a:prstDash val="solid"/>
            </a:ln>
          </p:spPr>
          <p:txBody>
            <a:bodyPr vert="horz" wrap="square" lIns="53336" tIns="53336" rIns="53336" bIns="5333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Advising Course Solutions</a:t>
              </a:r>
            </a:p>
          </p:txBody>
        </p:sp>
        <p:sp>
          <p:nvSpPr>
            <p:cNvPr id="9" name="Freeform 8">
              <a:extLst>
                <a:ext uri="{FF2B5EF4-FFF2-40B4-BE49-F238E27FC236}">
                  <a16:creationId xmlns:a16="http://schemas.microsoft.com/office/drawing/2014/main" id="{50309465-34B9-BE97-ADF6-B2F5010445F9}"/>
                </a:ext>
              </a:extLst>
            </p:cNvPr>
            <p:cNvSpPr/>
            <p:nvPr/>
          </p:nvSpPr>
          <p:spPr>
            <a:xfrm>
              <a:off x="3913092" y="3277675"/>
              <a:ext cx="1352845" cy="811703"/>
            </a:xfrm>
            <a:custGeom>
              <a:avLst/>
              <a:gdLst>
                <a:gd name="f0" fmla="val 10800000"/>
                <a:gd name="f1" fmla="val 5400000"/>
                <a:gd name="f2" fmla="val 180"/>
                <a:gd name="f3" fmla="val w"/>
                <a:gd name="f4" fmla="val h"/>
                <a:gd name="f5" fmla="val 0"/>
                <a:gd name="f6" fmla="val 1352847"/>
                <a:gd name="f7" fmla="val 811708"/>
                <a:gd name="f8" fmla="+- 0 0 -90"/>
                <a:gd name="f9" fmla="*/ f3 1 1352847"/>
                <a:gd name="f10" fmla="*/ f4 1 811708"/>
                <a:gd name="f11" fmla="val f5"/>
                <a:gd name="f12" fmla="val f6"/>
                <a:gd name="f13" fmla="val f7"/>
                <a:gd name="f14" fmla="*/ f8 f0 1"/>
                <a:gd name="f15" fmla="+- f13 0 f11"/>
                <a:gd name="f16" fmla="+- f12 0 f11"/>
                <a:gd name="f17" fmla="*/ f14 1 f2"/>
                <a:gd name="f18" fmla="*/ f16 1 1352847"/>
                <a:gd name="f19" fmla="*/ f15 1 811708"/>
                <a:gd name="f20" fmla="*/ 0 f16 1"/>
                <a:gd name="f21" fmla="*/ 0 f15 1"/>
                <a:gd name="f22" fmla="*/ 1352847 f16 1"/>
                <a:gd name="f23" fmla="*/ 811708 f15 1"/>
                <a:gd name="f24" fmla="+- f17 0 f1"/>
                <a:gd name="f25" fmla="*/ f20 1 1352847"/>
                <a:gd name="f26" fmla="*/ f21 1 811708"/>
                <a:gd name="f27" fmla="*/ f22 1 1352847"/>
                <a:gd name="f28" fmla="*/ f23 1 8117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352847" h="811708">
                  <a:moveTo>
                    <a:pt x="f5" y="f5"/>
                  </a:moveTo>
                  <a:lnTo>
                    <a:pt x="f6" y="f5"/>
                  </a:lnTo>
                  <a:lnTo>
                    <a:pt x="f6" y="f7"/>
                  </a:lnTo>
                  <a:lnTo>
                    <a:pt x="f5" y="f7"/>
                  </a:lnTo>
                  <a:lnTo>
                    <a:pt x="f5" y="f5"/>
                  </a:lnTo>
                  <a:close/>
                </a:path>
              </a:pathLst>
            </a:custGeom>
            <a:solidFill>
              <a:srgbClr val="2B8DD1"/>
            </a:solidFill>
            <a:ln w="25402" cap="flat">
              <a:solidFill>
                <a:srgbClr val="FFFFFF"/>
              </a:solidFill>
              <a:prstDash val="solid"/>
            </a:ln>
          </p:spPr>
          <p:txBody>
            <a:bodyPr vert="horz" wrap="square" lIns="53336" tIns="53336" rIns="53336" bIns="5333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Inconsistent or Inflated Reporting</a:t>
              </a:r>
            </a:p>
          </p:txBody>
        </p:sp>
        <p:sp>
          <p:nvSpPr>
            <p:cNvPr id="10" name="Freeform 9">
              <a:extLst>
                <a:ext uri="{FF2B5EF4-FFF2-40B4-BE49-F238E27FC236}">
                  <a16:creationId xmlns:a16="http://schemas.microsoft.com/office/drawing/2014/main" id="{EDED515D-94A3-1129-5373-F094BE0F9E71}"/>
                </a:ext>
              </a:extLst>
            </p:cNvPr>
            <p:cNvSpPr/>
            <p:nvPr/>
          </p:nvSpPr>
          <p:spPr>
            <a:xfrm>
              <a:off x="936830" y="4224665"/>
              <a:ext cx="1352845" cy="811703"/>
            </a:xfrm>
            <a:custGeom>
              <a:avLst/>
              <a:gdLst>
                <a:gd name="f0" fmla="val 10800000"/>
                <a:gd name="f1" fmla="val 5400000"/>
                <a:gd name="f2" fmla="val 180"/>
                <a:gd name="f3" fmla="val w"/>
                <a:gd name="f4" fmla="val h"/>
                <a:gd name="f5" fmla="val 0"/>
                <a:gd name="f6" fmla="val 1352847"/>
                <a:gd name="f7" fmla="val 811708"/>
                <a:gd name="f8" fmla="+- 0 0 -90"/>
                <a:gd name="f9" fmla="*/ f3 1 1352847"/>
                <a:gd name="f10" fmla="*/ f4 1 811708"/>
                <a:gd name="f11" fmla="val f5"/>
                <a:gd name="f12" fmla="val f6"/>
                <a:gd name="f13" fmla="val f7"/>
                <a:gd name="f14" fmla="*/ f8 f0 1"/>
                <a:gd name="f15" fmla="+- f13 0 f11"/>
                <a:gd name="f16" fmla="+- f12 0 f11"/>
                <a:gd name="f17" fmla="*/ f14 1 f2"/>
                <a:gd name="f18" fmla="*/ f16 1 1352847"/>
                <a:gd name="f19" fmla="*/ f15 1 811708"/>
                <a:gd name="f20" fmla="*/ 0 f16 1"/>
                <a:gd name="f21" fmla="*/ 0 f15 1"/>
                <a:gd name="f22" fmla="*/ 1352847 f16 1"/>
                <a:gd name="f23" fmla="*/ 811708 f15 1"/>
                <a:gd name="f24" fmla="+- f17 0 f1"/>
                <a:gd name="f25" fmla="*/ f20 1 1352847"/>
                <a:gd name="f26" fmla="*/ f21 1 811708"/>
                <a:gd name="f27" fmla="*/ f22 1 1352847"/>
                <a:gd name="f28" fmla="*/ f23 1 8117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352847" h="811708">
                  <a:moveTo>
                    <a:pt x="f5" y="f5"/>
                  </a:moveTo>
                  <a:lnTo>
                    <a:pt x="f6" y="f5"/>
                  </a:lnTo>
                  <a:lnTo>
                    <a:pt x="f6" y="f7"/>
                  </a:lnTo>
                  <a:lnTo>
                    <a:pt x="f5" y="f7"/>
                  </a:lnTo>
                  <a:lnTo>
                    <a:pt x="f5" y="f5"/>
                  </a:lnTo>
                  <a:close/>
                </a:path>
              </a:pathLst>
            </a:custGeom>
            <a:solidFill>
              <a:srgbClr val="208BC7"/>
            </a:solidFill>
            <a:ln w="25402" cap="flat">
              <a:solidFill>
                <a:srgbClr val="FFFFFF"/>
              </a:solidFill>
              <a:prstDash val="solid"/>
            </a:ln>
          </p:spPr>
          <p:txBody>
            <a:bodyPr vert="horz" wrap="square" lIns="53336" tIns="53336" rIns="53336" bIns="5333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70707"/>
                  </a:solidFill>
                  <a:uFillTx/>
                  <a:latin typeface="Arial"/>
                </a:rPr>
                <a:t>Student Navigation Tools</a:t>
              </a:r>
            </a:p>
          </p:txBody>
        </p:sp>
        <p:sp>
          <p:nvSpPr>
            <p:cNvPr id="11" name="Freeform 10">
              <a:extLst>
                <a:ext uri="{FF2B5EF4-FFF2-40B4-BE49-F238E27FC236}">
                  <a16:creationId xmlns:a16="http://schemas.microsoft.com/office/drawing/2014/main" id="{626CC447-DF1F-ABD1-7FAB-6685AEFEDB16}"/>
                </a:ext>
              </a:extLst>
            </p:cNvPr>
            <p:cNvSpPr/>
            <p:nvPr/>
          </p:nvSpPr>
          <p:spPr>
            <a:xfrm>
              <a:off x="2424961" y="4224665"/>
              <a:ext cx="1352845" cy="811703"/>
            </a:xfrm>
            <a:custGeom>
              <a:avLst/>
              <a:gdLst>
                <a:gd name="f0" fmla="val 10800000"/>
                <a:gd name="f1" fmla="val 5400000"/>
                <a:gd name="f2" fmla="val 180"/>
                <a:gd name="f3" fmla="val w"/>
                <a:gd name="f4" fmla="val h"/>
                <a:gd name="f5" fmla="val 0"/>
                <a:gd name="f6" fmla="val 1352847"/>
                <a:gd name="f7" fmla="val 811708"/>
                <a:gd name="f8" fmla="+- 0 0 -90"/>
                <a:gd name="f9" fmla="*/ f3 1 1352847"/>
                <a:gd name="f10" fmla="*/ f4 1 811708"/>
                <a:gd name="f11" fmla="val f5"/>
                <a:gd name="f12" fmla="val f6"/>
                <a:gd name="f13" fmla="val f7"/>
                <a:gd name="f14" fmla="*/ f8 f0 1"/>
                <a:gd name="f15" fmla="+- f13 0 f11"/>
                <a:gd name="f16" fmla="+- f12 0 f11"/>
                <a:gd name="f17" fmla="*/ f14 1 f2"/>
                <a:gd name="f18" fmla="*/ f16 1 1352847"/>
                <a:gd name="f19" fmla="*/ f15 1 811708"/>
                <a:gd name="f20" fmla="*/ 0 f16 1"/>
                <a:gd name="f21" fmla="*/ 0 f15 1"/>
                <a:gd name="f22" fmla="*/ 1352847 f16 1"/>
                <a:gd name="f23" fmla="*/ 811708 f15 1"/>
                <a:gd name="f24" fmla="+- f17 0 f1"/>
                <a:gd name="f25" fmla="*/ f20 1 1352847"/>
                <a:gd name="f26" fmla="*/ f21 1 811708"/>
                <a:gd name="f27" fmla="*/ f22 1 1352847"/>
                <a:gd name="f28" fmla="*/ f23 1 8117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352847" h="811708">
                  <a:moveTo>
                    <a:pt x="f5" y="f5"/>
                  </a:moveTo>
                  <a:lnTo>
                    <a:pt x="f6" y="f5"/>
                  </a:lnTo>
                  <a:lnTo>
                    <a:pt x="f6" y="f7"/>
                  </a:lnTo>
                  <a:lnTo>
                    <a:pt x="f5" y="f7"/>
                  </a:lnTo>
                  <a:lnTo>
                    <a:pt x="f5" y="f5"/>
                  </a:lnTo>
                  <a:close/>
                </a:path>
              </a:pathLst>
            </a:custGeom>
            <a:solidFill>
              <a:srgbClr val="1589BB"/>
            </a:solidFill>
            <a:ln w="25402" cap="flat">
              <a:solidFill>
                <a:srgbClr val="FFFFFF"/>
              </a:solidFill>
              <a:prstDash val="solid"/>
            </a:ln>
          </p:spPr>
          <p:txBody>
            <a:bodyPr vert="horz" wrap="square" lIns="53336" tIns="53336" rIns="53336" bIns="5333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Arial"/>
                </a:rPr>
                <a:t>Faculty Autonomy and Compliance</a:t>
              </a:r>
            </a:p>
          </p:txBody>
        </p:sp>
        <p:sp>
          <p:nvSpPr>
            <p:cNvPr id="12" name="Freeform 11">
              <a:extLst>
                <a:ext uri="{FF2B5EF4-FFF2-40B4-BE49-F238E27FC236}">
                  <a16:creationId xmlns:a16="http://schemas.microsoft.com/office/drawing/2014/main" id="{C1BDB6AA-58C1-AA40-5D81-5863C19851FF}"/>
                </a:ext>
              </a:extLst>
            </p:cNvPr>
            <p:cNvSpPr/>
            <p:nvPr/>
          </p:nvSpPr>
          <p:spPr>
            <a:xfrm>
              <a:off x="3913092" y="4224665"/>
              <a:ext cx="1352845" cy="811703"/>
            </a:xfrm>
            <a:custGeom>
              <a:avLst/>
              <a:gdLst>
                <a:gd name="f0" fmla="val 10800000"/>
                <a:gd name="f1" fmla="val 5400000"/>
                <a:gd name="f2" fmla="val 180"/>
                <a:gd name="f3" fmla="val w"/>
                <a:gd name="f4" fmla="val h"/>
                <a:gd name="f5" fmla="val 0"/>
                <a:gd name="f6" fmla="val 1352847"/>
                <a:gd name="f7" fmla="val 811708"/>
                <a:gd name="f8" fmla="+- 0 0 -90"/>
                <a:gd name="f9" fmla="*/ f3 1 1352847"/>
                <a:gd name="f10" fmla="*/ f4 1 811708"/>
                <a:gd name="f11" fmla="val f5"/>
                <a:gd name="f12" fmla="val f6"/>
                <a:gd name="f13" fmla="val f7"/>
                <a:gd name="f14" fmla="*/ f8 f0 1"/>
                <a:gd name="f15" fmla="+- f13 0 f11"/>
                <a:gd name="f16" fmla="+- f12 0 f11"/>
                <a:gd name="f17" fmla="*/ f14 1 f2"/>
                <a:gd name="f18" fmla="*/ f16 1 1352847"/>
                <a:gd name="f19" fmla="*/ f15 1 811708"/>
                <a:gd name="f20" fmla="*/ 0 f16 1"/>
                <a:gd name="f21" fmla="*/ 0 f15 1"/>
                <a:gd name="f22" fmla="*/ 1352847 f16 1"/>
                <a:gd name="f23" fmla="*/ 811708 f15 1"/>
                <a:gd name="f24" fmla="+- f17 0 f1"/>
                <a:gd name="f25" fmla="*/ f20 1 1352847"/>
                <a:gd name="f26" fmla="*/ f21 1 811708"/>
                <a:gd name="f27" fmla="*/ f22 1 1352847"/>
                <a:gd name="f28" fmla="*/ f23 1 8117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352847" h="811708">
                  <a:moveTo>
                    <a:pt x="f5" y="f5"/>
                  </a:moveTo>
                  <a:lnTo>
                    <a:pt x="f6" y="f5"/>
                  </a:lnTo>
                  <a:lnTo>
                    <a:pt x="f6" y="f7"/>
                  </a:lnTo>
                  <a:lnTo>
                    <a:pt x="f5" y="f7"/>
                  </a:lnTo>
                  <a:lnTo>
                    <a:pt x="f5" y="f5"/>
                  </a:lnTo>
                  <a:close/>
                </a:path>
              </a:pathLst>
            </a:custGeom>
            <a:solidFill>
              <a:srgbClr val="0D86AD"/>
            </a:solidFill>
            <a:ln w="25402" cap="flat">
              <a:solidFill>
                <a:srgbClr val="FFFFFF"/>
              </a:solidFill>
              <a:prstDash val="solid"/>
            </a:ln>
          </p:spPr>
          <p:txBody>
            <a:bodyPr vert="horz" wrap="square" lIns="53336" tIns="53336" rIns="53336" bIns="5333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Communication Gaps Between Departments</a:t>
              </a:r>
            </a:p>
          </p:txBody>
        </p:sp>
        <p:sp>
          <p:nvSpPr>
            <p:cNvPr id="13" name="Freeform 12">
              <a:extLst>
                <a:ext uri="{FF2B5EF4-FFF2-40B4-BE49-F238E27FC236}">
                  <a16:creationId xmlns:a16="http://schemas.microsoft.com/office/drawing/2014/main" id="{FA2A4C20-8AFB-02DF-A607-6CD6683B37A3}"/>
                </a:ext>
              </a:extLst>
            </p:cNvPr>
            <p:cNvSpPr/>
            <p:nvPr/>
          </p:nvSpPr>
          <p:spPr>
            <a:xfrm>
              <a:off x="1680895" y="5171663"/>
              <a:ext cx="1352845" cy="811703"/>
            </a:xfrm>
            <a:custGeom>
              <a:avLst/>
              <a:gdLst>
                <a:gd name="f0" fmla="val 10800000"/>
                <a:gd name="f1" fmla="val 5400000"/>
                <a:gd name="f2" fmla="val 180"/>
                <a:gd name="f3" fmla="val w"/>
                <a:gd name="f4" fmla="val h"/>
                <a:gd name="f5" fmla="val 0"/>
                <a:gd name="f6" fmla="val 1352847"/>
                <a:gd name="f7" fmla="val 811708"/>
                <a:gd name="f8" fmla="+- 0 0 -90"/>
                <a:gd name="f9" fmla="*/ f3 1 1352847"/>
                <a:gd name="f10" fmla="*/ f4 1 811708"/>
                <a:gd name="f11" fmla="val f5"/>
                <a:gd name="f12" fmla="val f6"/>
                <a:gd name="f13" fmla="val f7"/>
                <a:gd name="f14" fmla="*/ f8 f0 1"/>
                <a:gd name="f15" fmla="+- f13 0 f11"/>
                <a:gd name="f16" fmla="+- f12 0 f11"/>
                <a:gd name="f17" fmla="*/ f14 1 f2"/>
                <a:gd name="f18" fmla="*/ f16 1 1352847"/>
                <a:gd name="f19" fmla="*/ f15 1 811708"/>
                <a:gd name="f20" fmla="*/ 0 f16 1"/>
                <a:gd name="f21" fmla="*/ 0 f15 1"/>
                <a:gd name="f22" fmla="*/ 1352847 f16 1"/>
                <a:gd name="f23" fmla="*/ 811708 f15 1"/>
                <a:gd name="f24" fmla="+- f17 0 f1"/>
                <a:gd name="f25" fmla="*/ f20 1 1352847"/>
                <a:gd name="f26" fmla="*/ f21 1 811708"/>
                <a:gd name="f27" fmla="*/ f22 1 1352847"/>
                <a:gd name="f28" fmla="*/ f23 1 8117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352847" h="811708">
                  <a:moveTo>
                    <a:pt x="f5" y="f5"/>
                  </a:moveTo>
                  <a:lnTo>
                    <a:pt x="f6" y="f5"/>
                  </a:lnTo>
                  <a:lnTo>
                    <a:pt x="f6" y="f7"/>
                  </a:lnTo>
                  <a:lnTo>
                    <a:pt x="f5" y="f7"/>
                  </a:lnTo>
                  <a:lnTo>
                    <a:pt x="f5" y="f5"/>
                  </a:lnTo>
                  <a:close/>
                </a:path>
              </a:pathLst>
            </a:custGeom>
            <a:solidFill>
              <a:srgbClr val="06829E"/>
            </a:solidFill>
            <a:ln w="25402" cap="flat">
              <a:solidFill>
                <a:srgbClr val="FFFFFF"/>
              </a:solidFill>
              <a:prstDash val="solid"/>
            </a:ln>
          </p:spPr>
          <p:txBody>
            <a:bodyPr vert="horz" wrap="square" lIns="53336" tIns="53336" rIns="53336" bIns="5333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Transfer complexity</a:t>
              </a:r>
            </a:p>
          </p:txBody>
        </p:sp>
        <p:sp>
          <p:nvSpPr>
            <p:cNvPr id="14" name="Freeform 13">
              <a:extLst>
                <a:ext uri="{FF2B5EF4-FFF2-40B4-BE49-F238E27FC236}">
                  <a16:creationId xmlns:a16="http://schemas.microsoft.com/office/drawing/2014/main" id="{CB5E2F6D-BF65-4C3B-5E11-4518BA4237E0}"/>
                </a:ext>
              </a:extLst>
            </p:cNvPr>
            <p:cNvSpPr/>
            <p:nvPr/>
          </p:nvSpPr>
          <p:spPr>
            <a:xfrm>
              <a:off x="3169026" y="5171663"/>
              <a:ext cx="1352845" cy="811703"/>
            </a:xfrm>
            <a:custGeom>
              <a:avLst/>
              <a:gdLst>
                <a:gd name="f0" fmla="val 10800000"/>
                <a:gd name="f1" fmla="val 5400000"/>
                <a:gd name="f2" fmla="val 180"/>
                <a:gd name="f3" fmla="val w"/>
                <a:gd name="f4" fmla="val h"/>
                <a:gd name="f5" fmla="val 0"/>
                <a:gd name="f6" fmla="val 1352847"/>
                <a:gd name="f7" fmla="val 811708"/>
                <a:gd name="f8" fmla="+- 0 0 -90"/>
                <a:gd name="f9" fmla="*/ f3 1 1352847"/>
                <a:gd name="f10" fmla="*/ f4 1 811708"/>
                <a:gd name="f11" fmla="val f5"/>
                <a:gd name="f12" fmla="val f6"/>
                <a:gd name="f13" fmla="val f7"/>
                <a:gd name="f14" fmla="*/ f8 f0 1"/>
                <a:gd name="f15" fmla="+- f13 0 f11"/>
                <a:gd name="f16" fmla="+- f12 0 f11"/>
                <a:gd name="f17" fmla="*/ f14 1 f2"/>
                <a:gd name="f18" fmla="*/ f16 1 1352847"/>
                <a:gd name="f19" fmla="*/ f15 1 811708"/>
                <a:gd name="f20" fmla="*/ 0 f16 1"/>
                <a:gd name="f21" fmla="*/ 0 f15 1"/>
                <a:gd name="f22" fmla="*/ 1352847 f16 1"/>
                <a:gd name="f23" fmla="*/ 811708 f15 1"/>
                <a:gd name="f24" fmla="+- f17 0 f1"/>
                <a:gd name="f25" fmla="*/ f20 1 1352847"/>
                <a:gd name="f26" fmla="*/ f21 1 811708"/>
                <a:gd name="f27" fmla="*/ f22 1 1352847"/>
                <a:gd name="f28" fmla="*/ f23 1 8117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352847" h="811708">
                  <a:moveTo>
                    <a:pt x="f5" y="f5"/>
                  </a:moveTo>
                  <a:lnTo>
                    <a:pt x="f6" y="f5"/>
                  </a:lnTo>
                  <a:lnTo>
                    <a:pt x="f6" y="f7"/>
                  </a:lnTo>
                  <a:lnTo>
                    <a:pt x="f5" y="f7"/>
                  </a:lnTo>
                  <a:lnTo>
                    <a:pt x="f5" y="f5"/>
                  </a:lnTo>
                  <a:close/>
                </a:path>
              </a:pathLst>
            </a:custGeom>
            <a:solidFill>
              <a:srgbClr val="007B8D"/>
            </a:solidFill>
            <a:ln w="25402" cap="flat">
              <a:solidFill>
                <a:srgbClr val="FFFFFF"/>
              </a:solidFill>
              <a:prstDash val="solid"/>
            </a:ln>
          </p:spPr>
          <p:txBody>
            <a:bodyPr vert="horz" wrap="square" lIns="53336" tIns="53336" rIns="53336" bIns="5333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Arial"/>
                </a:rPr>
                <a:t>Transparency </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9C46A-2F24-C9CB-EC3C-47F2ACAC9F62}"/>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84C97376-0865-F924-34C2-BA4FA893440E}"/>
              </a:ext>
            </a:extLst>
          </p:cNvPr>
          <p:cNvSpPr txBox="1">
            <a:spLocks noGrp="1"/>
          </p:cNvSpPr>
          <p:nvPr>
            <p:ph type="title"/>
          </p:nvPr>
        </p:nvSpPr>
        <p:spPr/>
        <p:txBody>
          <a:bodyPr/>
          <a:lstStyle/>
          <a:p>
            <a:pPr lvl="0"/>
            <a:r>
              <a:rPr lang="en-US" dirty="0"/>
              <a:t>Logistical Challenges </a:t>
            </a:r>
            <a:r>
              <a:rPr lang="en-US"/>
              <a:t>(continued.)</a:t>
            </a:r>
            <a:endParaRPr lang="en-US" dirty="0"/>
          </a:p>
        </p:txBody>
      </p:sp>
      <p:sp>
        <p:nvSpPr>
          <p:cNvPr id="15" name="Content Placeholder 14">
            <a:extLst>
              <a:ext uri="{FF2B5EF4-FFF2-40B4-BE49-F238E27FC236}">
                <a16:creationId xmlns:a16="http://schemas.microsoft.com/office/drawing/2014/main" id="{8853966F-C80B-34C1-FE5B-6C2FB1263AEF}"/>
              </a:ext>
            </a:extLst>
          </p:cNvPr>
          <p:cNvSpPr>
            <a:spLocks noGrp="1"/>
          </p:cNvSpPr>
          <p:nvPr>
            <p:ph idx="1"/>
          </p:nvPr>
        </p:nvSpPr>
        <p:spPr/>
        <p:txBody>
          <a:bodyPr/>
          <a:lstStyle/>
          <a:p>
            <a:r>
              <a:rPr lang="en-US" sz="2000" dirty="0"/>
              <a:t>Scheduling</a:t>
            </a:r>
          </a:p>
          <a:p>
            <a:r>
              <a:rPr lang="en-US" sz="2000" dirty="0"/>
              <a:t>Usability</a:t>
            </a:r>
          </a:p>
          <a:p>
            <a:r>
              <a:rPr lang="en-US" sz="2000" dirty="0"/>
              <a:t>Access</a:t>
            </a:r>
          </a:p>
          <a:p>
            <a:r>
              <a:rPr lang="en-US" sz="2000" dirty="0"/>
              <a:t>Sustainability</a:t>
            </a:r>
          </a:p>
          <a:p>
            <a:r>
              <a:rPr lang="en-US" sz="2000" dirty="0"/>
              <a:t>Advising Course Solutions</a:t>
            </a:r>
          </a:p>
          <a:p>
            <a:r>
              <a:rPr lang="en-US" sz="2000" dirty="0"/>
              <a:t>Inconsistent or Inflated Reporting</a:t>
            </a:r>
          </a:p>
          <a:p>
            <a:pPr marL="127002" indent="0">
              <a:buNone/>
            </a:pPr>
            <a:endParaRPr lang="en-US" dirty="0"/>
          </a:p>
        </p:txBody>
      </p:sp>
    </p:spTree>
    <p:extLst>
      <p:ext uri="{BB962C8B-B14F-4D97-AF65-F5344CB8AC3E}">
        <p14:creationId xmlns:p14="http://schemas.microsoft.com/office/powerpoint/2010/main" val="555837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DCE39-CF8A-CE23-6384-A76E2F10A759}"/>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54525451-E82D-8914-EBE1-620E322102AF}"/>
              </a:ext>
            </a:extLst>
          </p:cNvPr>
          <p:cNvSpPr txBox="1">
            <a:spLocks noGrp="1"/>
          </p:cNvSpPr>
          <p:nvPr>
            <p:ph type="title"/>
          </p:nvPr>
        </p:nvSpPr>
        <p:spPr/>
        <p:txBody>
          <a:bodyPr/>
          <a:lstStyle/>
          <a:p>
            <a:pPr lvl="0"/>
            <a:r>
              <a:rPr lang="en-US" dirty="0"/>
              <a:t>Logistical Challenges (continued)</a:t>
            </a:r>
          </a:p>
        </p:txBody>
      </p:sp>
      <p:sp>
        <p:nvSpPr>
          <p:cNvPr id="15" name="Content Placeholder 14">
            <a:extLst>
              <a:ext uri="{FF2B5EF4-FFF2-40B4-BE49-F238E27FC236}">
                <a16:creationId xmlns:a16="http://schemas.microsoft.com/office/drawing/2014/main" id="{1DE00B33-DCF4-26DC-C0D9-5636A0D8B0BC}"/>
              </a:ext>
            </a:extLst>
          </p:cNvPr>
          <p:cNvSpPr>
            <a:spLocks noGrp="1"/>
          </p:cNvSpPr>
          <p:nvPr>
            <p:ph idx="1"/>
          </p:nvPr>
        </p:nvSpPr>
        <p:spPr/>
        <p:txBody>
          <a:bodyPr/>
          <a:lstStyle/>
          <a:p>
            <a:r>
              <a:rPr lang="en-US" sz="2000" dirty="0"/>
              <a:t>Student Navigation Tools</a:t>
            </a:r>
          </a:p>
          <a:p>
            <a:r>
              <a:rPr lang="en-US" sz="2000" dirty="0"/>
              <a:t>Faculty Autonomy and Compliance</a:t>
            </a:r>
          </a:p>
          <a:p>
            <a:r>
              <a:rPr lang="en-US" sz="2000" dirty="0"/>
              <a:t>Communication Gaps Between Departments</a:t>
            </a:r>
          </a:p>
          <a:p>
            <a:r>
              <a:rPr lang="en-US" sz="2000" dirty="0"/>
              <a:t>Transfer Complexity</a:t>
            </a:r>
          </a:p>
          <a:p>
            <a:r>
              <a:rPr lang="en-US" sz="2000" dirty="0"/>
              <a:t>Transparency</a:t>
            </a:r>
          </a:p>
          <a:p>
            <a:endParaRPr lang="en-US" dirty="0"/>
          </a:p>
        </p:txBody>
      </p:sp>
    </p:spTree>
    <p:extLst>
      <p:ext uri="{BB962C8B-B14F-4D97-AF65-F5344CB8AC3E}">
        <p14:creationId xmlns:p14="http://schemas.microsoft.com/office/powerpoint/2010/main" val="324297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65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3B4AB-6DEE-2A5A-A3F2-7D4F11CE57F6}"/>
              </a:ext>
            </a:extLst>
          </p:cNvPr>
          <p:cNvSpPr txBox="1">
            <a:spLocks noGrp="1"/>
          </p:cNvSpPr>
          <p:nvPr>
            <p:ph type="title"/>
          </p:nvPr>
        </p:nvSpPr>
        <p:spPr/>
        <p:txBody>
          <a:bodyPr/>
          <a:lstStyle/>
          <a:p>
            <a:pPr lvl="0"/>
            <a:r>
              <a:rPr lang="en-US"/>
              <a:t>Event Description</a:t>
            </a:r>
          </a:p>
        </p:txBody>
      </p:sp>
      <p:sp>
        <p:nvSpPr>
          <p:cNvPr id="3" name="Text Placeholder 2">
            <a:extLst>
              <a:ext uri="{FF2B5EF4-FFF2-40B4-BE49-F238E27FC236}">
                <a16:creationId xmlns:a16="http://schemas.microsoft.com/office/drawing/2014/main" id="{C812C313-89C3-2FEC-A3EB-A29AC29A2E91}"/>
              </a:ext>
            </a:extLst>
          </p:cNvPr>
          <p:cNvSpPr txBox="1">
            <a:spLocks noGrp="1"/>
          </p:cNvSpPr>
          <p:nvPr>
            <p:ph idx="1"/>
          </p:nvPr>
        </p:nvSpPr>
        <p:spPr/>
        <p:txBody>
          <a:bodyPr/>
          <a:lstStyle/>
          <a:p>
            <a:pPr lvl="0"/>
            <a:r>
              <a:rPr lang="en-US" sz="2000">
                <a:latin typeface="Arial" pitchFamily="34"/>
              </a:rPr>
              <a:t>California’s investment in the ZTC Degree Program is intended to not merely increase the availability of ZTC course sections, but to “</a:t>
            </a:r>
            <a:r>
              <a:rPr lang="en-US" sz="2000">
                <a:solidFill>
                  <a:srgbClr val="000000"/>
                </a:solidFill>
                <a:latin typeface="Arial" pitchFamily="34"/>
              </a:rPr>
              <a:t>ensure the development and implementation of the greatest number of degrees for the benefit of the greatest number of students</a:t>
            </a:r>
            <a:r>
              <a:rPr lang="en-US" sz="2000">
                <a:latin typeface="Arial" pitchFamily="34"/>
              </a:rPr>
              <a:t>” (</a:t>
            </a:r>
            <a:r>
              <a:rPr lang="en-US" sz="2000" u="sng">
                <a:solidFill>
                  <a:srgbClr val="1155CC"/>
                </a:solidFill>
                <a:latin typeface="Arial" pitchFamily="34"/>
                <a:hlinkClick r:id="rId3">
                  <a:extLst>
                    <a:ext uri="{A12FA001-AC4F-418D-AE19-62706E023703}">
                      <ahyp:hlinkClr xmlns:ahyp="http://schemas.microsoft.com/office/drawing/2018/hyperlinkcolor" val="tx"/>
                    </a:ext>
                  </a:extLst>
                </a:hlinkClick>
              </a:rPr>
              <a:t>California Education Code Section 78052</a:t>
            </a:r>
            <a:r>
              <a:rPr lang="en-US" sz="2000">
                <a:latin typeface="Arial" pitchFamily="34"/>
              </a:rPr>
              <a:t>). </a:t>
            </a:r>
            <a:r>
              <a:rPr lang="en-US" sz="2000"/>
              <a:t>How do you maximize the number of students who truly complete a ZTC program? What’s the minimum every college should be doing? Join us to consider approaches to achieving this goal – both aspirational and practical.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68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3F45-3164-220C-FD32-EB6D23161726}"/>
              </a:ext>
            </a:extLst>
          </p:cNvPr>
          <p:cNvSpPr txBox="1">
            <a:spLocks noGrp="1"/>
          </p:cNvSpPr>
          <p:nvPr>
            <p:ph type="title"/>
          </p:nvPr>
        </p:nvSpPr>
        <p:spPr>
          <a:xfrm>
            <a:off x="1333094" y="2854957"/>
            <a:ext cx="6477801" cy="1538285"/>
          </a:xfrm>
        </p:spPr>
        <p:txBody>
          <a:bodyPr>
            <a:noAutofit/>
          </a:bodyPr>
          <a:lstStyle/>
          <a:p>
            <a:pPr lvl="0"/>
            <a:r>
              <a:rPr lang="en-US" sz="4000"/>
              <a:t>How do you maximize the number of students who truly complete a ZTC program?</a:t>
            </a:r>
          </a:p>
        </p:txBody>
      </p:sp>
      <p:sp>
        <p:nvSpPr>
          <p:cNvPr id="3" name="Subtitle 2">
            <a:extLst>
              <a:ext uri="{FF2B5EF4-FFF2-40B4-BE49-F238E27FC236}">
                <a16:creationId xmlns:a16="http://schemas.microsoft.com/office/drawing/2014/main" id="{BBF36409-289E-8239-F6C1-BC2A769C4BA3}"/>
              </a:ext>
            </a:extLst>
          </p:cNvPr>
          <p:cNvSpPr txBox="1">
            <a:spLocks noGrp="1"/>
          </p:cNvSpPr>
          <p:nvPr>
            <p:ph type="subTitle" idx="4294967295"/>
          </p:nvPr>
        </p:nvSpPr>
        <p:spPr>
          <a:xfrm>
            <a:off x="1813337" y="5189604"/>
            <a:ext cx="6477801" cy="977621"/>
          </a:xfrm>
        </p:spPr>
        <p:txBody>
          <a:bodyPr tIns="91440" bIns="91440"/>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68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FEFA-39B9-5BF4-4A78-28540FA7BE9D}"/>
              </a:ext>
            </a:extLst>
          </p:cNvPr>
          <p:cNvSpPr txBox="1">
            <a:spLocks noGrp="1"/>
          </p:cNvSpPr>
          <p:nvPr>
            <p:ph type="title"/>
          </p:nvPr>
        </p:nvSpPr>
        <p:spPr/>
        <p:txBody>
          <a:bodyPr/>
          <a:lstStyle/>
          <a:p>
            <a:pPr lvl="0"/>
            <a:r>
              <a:rPr lang="en-US"/>
              <a:t>Aspirational &gt; Practical &gt; “Minimal”</a:t>
            </a:r>
          </a:p>
        </p:txBody>
      </p:sp>
      <p:sp>
        <p:nvSpPr>
          <p:cNvPr id="3" name="Text Placeholder 2">
            <a:extLst>
              <a:ext uri="{FF2B5EF4-FFF2-40B4-BE49-F238E27FC236}">
                <a16:creationId xmlns:a16="http://schemas.microsoft.com/office/drawing/2014/main" id="{55EE2222-6DAA-9DBB-BD9D-CD3B46EDB044}"/>
              </a:ext>
            </a:extLst>
          </p:cNvPr>
          <p:cNvSpPr txBox="1">
            <a:spLocks noGrp="1"/>
          </p:cNvSpPr>
          <p:nvPr>
            <p:ph idx="1"/>
          </p:nvPr>
        </p:nvSpPr>
        <p:spPr/>
        <p:txBody>
          <a:bodyPr/>
          <a:lstStyle/>
          <a:p>
            <a:pPr lvl="0"/>
            <a:r>
              <a:rPr lang="en-US" sz="2000" dirty="0"/>
              <a:t>Every section in a pathway is ZTC</a:t>
            </a:r>
          </a:p>
          <a:p>
            <a:pPr lvl="0"/>
            <a:r>
              <a:rPr lang="en-US" sz="2000" dirty="0"/>
              <a:t>Students can readily obtain a plan that indicates which courses (sections) need to be taken (and when) to complete an entire ZTC certificate or degree (day 1 to completion)</a:t>
            </a:r>
          </a:p>
          <a:p>
            <a:pPr lvl="0"/>
            <a:r>
              <a:rPr lang="en-US" sz="2000" dirty="0"/>
              <a:t>Information about ZTC sections for a given pathway is schedule out over an academic year</a:t>
            </a:r>
          </a:p>
          <a:p>
            <a:pPr lvl="0"/>
            <a:r>
              <a:rPr lang="en-US" sz="2000" dirty="0"/>
              <a:t>ZTC course sections are clearly marked</a:t>
            </a:r>
          </a:p>
          <a:p>
            <a:pPr lvl="0"/>
            <a:r>
              <a:rPr lang="en-US" sz="2000" dirty="0"/>
              <a:t>Sometimes ZTC sections are marked </a:t>
            </a:r>
          </a:p>
          <a:p>
            <a:pPr lvl="0"/>
            <a:endParaRPr lang="en-US" dirty="0"/>
          </a:p>
          <a:p>
            <a:pPr lvl="0"/>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47F51-579E-C0FA-B044-CFCCB2558562}"/>
              </a:ext>
            </a:extLst>
          </p:cNvPr>
          <p:cNvSpPr>
            <a:spLocks noGrp="1"/>
          </p:cNvSpPr>
          <p:nvPr>
            <p:ph type="title"/>
          </p:nvPr>
        </p:nvSpPr>
        <p:spPr>
          <a:xfrm>
            <a:off x="1333099" y="2560672"/>
            <a:ext cx="6477801" cy="1538285"/>
          </a:xfrm>
        </p:spPr>
        <p:txBody>
          <a:bodyPr/>
          <a:lstStyle/>
          <a:p>
            <a:r>
              <a:rPr lang="en-US" dirty="0"/>
              <a:t>How well are CCCs communicating about ZTC pathways?</a:t>
            </a:r>
          </a:p>
        </p:txBody>
      </p:sp>
      <p:sp>
        <p:nvSpPr>
          <p:cNvPr id="3" name="Subtitle 2">
            <a:extLst>
              <a:ext uri="{FF2B5EF4-FFF2-40B4-BE49-F238E27FC236}">
                <a16:creationId xmlns:a16="http://schemas.microsoft.com/office/drawing/2014/main" id="{FA8AD2D9-DF4C-0113-B34C-F83ADDEDE416}"/>
              </a:ext>
            </a:extLst>
          </p:cNvPr>
          <p:cNvSpPr>
            <a:spLocks noGrp="1"/>
          </p:cNvSpPr>
          <p:nvPr>
            <p:ph type="subTitle" idx="4294967295"/>
          </p:nvPr>
        </p:nvSpPr>
        <p:spPr>
          <a:xfrm>
            <a:off x="1592620" y="5420831"/>
            <a:ext cx="6477801" cy="977621"/>
          </a:xfrm>
        </p:spPr>
        <p:txBody>
          <a:bodyPr>
            <a:normAutofit/>
          </a:bodyPr>
          <a:lstStyle/>
          <a:p>
            <a:r>
              <a:rPr lang="en-US" sz="2400" dirty="0">
                <a:latin typeface="Arial" panose="020B0604020202020204" pitchFamily="34" charset="0"/>
                <a:cs typeface="Arial" panose="020B0604020202020204" pitchFamily="34" charset="0"/>
              </a:rPr>
              <a:t>What happens if you search: California community college ZTC pathway?</a:t>
            </a:r>
          </a:p>
          <a:p>
            <a:endParaRPr lang="en-US" dirty="0"/>
          </a:p>
        </p:txBody>
      </p:sp>
    </p:spTree>
    <p:extLst>
      <p:ext uri="{BB962C8B-B14F-4D97-AF65-F5344CB8AC3E}">
        <p14:creationId xmlns:p14="http://schemas.microsoft.com/office/powerpoint/2010/main" val="2494899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64C9-0241-C6D2-EE2F-3A56F9503271}"/>
              </a:ext>
            </a:extLst>
          </p:cNvPr>
          <p:cNvSpPr>
            <a:spLocks noGrp="1"/>
          </p:cNvSpPr>
          <p:nvPr>
            <p:ph type="title"/>
          </p:nvPr>
        </p:nvSpPr>
        <p:spPr/>
        <p:txBody>
          <a:bodyPr/>
          <a:lstStyle/>
          <a:p>
            <a:r>
              <a:rPr lang="en-US" dirty="0"/>
              <a:t>Cosumnes River College</a:t>
            </a:r>
          </a:p>
        </p:txBody>
      </p:sp>
      <p:sp>
        <p:nvSpPr>
          <p:cNvPr id="3" name="Content Placeholder 2">
            <a:extLst>
              <a:ext uri="{FF2B5EF4-FFF2-40B4-BE49-F238E27FC236}">
                <a16:creationId xmlns:a16="http://schemas.microsoft.com/office/drawing/2014/main" id="{1B5D8567-D175-F254-C71D-DAC3ABD5B36A}"/>
              </a:ext>
            </a:extLst>
          </p:cNvPr>
          <p:cNvSpPr>
            <a:spLocks noGrp="1"/>
          </p:cNvSpPr>
          <p:nvPr>
            <p:ph idx="1"/>
          </p:nvPr>
        </p:nvSpPr>
        <p:spPr>
          <a:xfrm>
            <a:off x="970773" y="2010620"/>
            <a:ext cx="7202454" cy="4039078"/>
          </a:xfrm>
        </p:spPr>
        <p:txBody>
          <a:bodyPr/>
          <a:lstStyle/>
          <a:p>
            <a:r>
              <a:rPr lang="en-US" dirty="0">
                <a:hlinkClick r:id="rId3"/>
              </a:rPr>
              <a:t>Zero Textbook Cost Degrees and Certificates</a:t>
            </a:r>
            <a:r>
              <a:rPr lang="en-US" dirty="0"/>
              <a:t> – ZTC pathway maps </a:t>
            </a:r>
          </a:p>
          <a:p>
            <a:endParaRPr lang="en-US" dirty="0"/>
          </a:p>
        </p:txBody>
      </p:sp>
      <p:pic>
        <p:nvPicPr>
          <p:cNvPr id="5" name="Picture 4" descr="Zero Textbook Cost Degrees and Certificates – ZTC pathway maps on the Cosumnes River College website&#10;">
            <a:extLst>
              <a:ext uri="{FF2B5EF4-FFF2-40B4-BE49-F238E27FC236}">
                <a16:creationId xmlns:a16="http://schemas.microsoft.com/office/drawing/2014/main" id="{79B2D683-B86C-59B5-7D95-B5086BFDFF4E}"/>
              </a:ext>
            </a:extLst>
          </p:cNvPr>
          <p:cNvPicPr>
            <a:picLocks noChangeAspect="1"/>
          </p:cNvPicPr>
          <p:nvPr/>
        </p:nvPicPr>
        <p:blipFill>
          <a:blip r:embed="rId4"/>
          <a:stretch>
            <a:fillRect/>
          </a:stretch>
        </p:blipFill>
        <p:spPr>
          <a:xfrm>
            <a:off x="1526535" y="2352473"/>
            <a:ext cx="6090930" cy="4360624"/>
          </a:xfrm>
          <a:prstGeom prst="rect">
            <a:avLst/>
          </a:prstGeom>
        </p:spPr>
      </p:pic>
    </p:spTree>
    <p:extLst>
      <p:ext uri="{BB962C8B-B14F-4D97-AF65-F5344CB8AC3E}">
        <p14:creationId xmlns:p14="http://schemas.microsoft.com/office/powerpoint/2010/main" val="74863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EEEF-CC78-7271-1684-BE000E289A9E}"/>
              </a:ext>
            </a:extLst>
          </p:cNvPr>
          <p:cNvSpPr>
            <a:spLocks noGrp="1"/>
          </p:cNvSpPr>
          <p:nvPr>
            <p:ph type="title"/>
          </p:nvPr>
        </p:nvSpPr>
        <p:spPr/>
        <p:txBody>
          <a:bodyPr/>
          <a:lstStyle/>
          <a:p>
            <a:r>
              <a:rPr lang="en-US" dirty="0"/>
              <a:t>ZTC Pathways at SAC</a:t>
            </a:r>
          </a:p>
        </p:txBody>
      </p:sp>
      <p:sp>
        <p:nvSpPr>
          <p:cNvPr id="3" name="Content Placeholder 2">
            <a:extLst>
              <a:ext uri="{FF2B5EF4-FFF2-40B4-BE49-F238E27FC236}">
                <a16:creationId xmlns:a16="http://schemas.microsoft.com/office/drawing/2014/main" id="{ACA6B6BC-7EF2-63AE-3538-3C35986B0947}"/>
              </a:ext>
            </a:extLst>
          </p:cNvPr>
          <p:cNvSpPr>
            <a:spLocks noGrp="1"/>
          </p:cNvSpPr>
          <p:nvPr>
            <p:ph idx="1"/>
          </p:nvPr>
        </p:nvSpPr>
        <p:spPr/>
        <p:txBody>
          <a:bodyPr/>
          <a:lstStyle/>
          <a:p>
            <a:pPr>
              <a:buNone/>
            </a:pPr>
            <a:r>
              <a:rPr lang="en-US" dirty="0">
                <a:hlinkClick r:id="rId3"/>
              </a:rPr>
              <a:t>OER for Students – Santa Ana College</a:t>
            </a:r>
            <a:endParaRPr lang="en-US" dirty="0"/>
          </a:p>
          <a:p>
            <a:pPr>
              <a:buNone/>
            </a:pPr>
            <a:r>
              <a:rPr lang="en-US" dirty="0"/>
              <a:t>Two OER Degree Pathways are offered in:</a:t>
            </a:r>
          </a:p>
          <a:p>
            <a:pPr>
              <a:lnSpc>
                <a:spcPts val="2625"/>
              </a:lnSpc>
              <a:buFont typeface="Arial" panose="020B0604020202020204" pitchFamily="34" charset="0"/>
              <a:buChar char="•"/>
            </a:pPr>
            <a:r>
              <a:rPr lang="en-US" b="1" dirty="0">
                <a:effectLst/>
                <a:hlinkClick r:id="rId4"/>
              </a:rPr>
              <a:t>Business Administration, AS-T degree</a:t>
            </a:r>
            <a:br>
              <a:rPr lang="en-US" dirty="0">
                <a:effectLst/>
              </a:rPr>
            </a:br>
            <a:endParaRPr lang="en-US" dirty="0">
              <a:effectLst/>
            </a:endParaRPr>
          </a:p>
          <a:p>
            <a:pPr>
              <a:lnSpc>
                <a:spcPts val="2625"/>
              </a:lnSpc>
              <a:buFont typeface="Arial" panose="020B0604020202020204" pitchFamily="34" charset="0"/>
              <a:buChar char="•"/>
            </a:pPr>
            <a:r>
              <a:rPr lang="en-US" b="1" dirty="0">
                <a:effectLst/>
                <a:hlinkClick r:id="rId5"/>
              </a:rPr>
              <a:t>Liberal Arts, AA degree, Emphasis: Arts, Humanities &amp; Communication</a:t>
            </a:r>
            <a:br>
              <a:rPr lang="en-US" dirty="0">
                <a:effectLst/>
              </a:rPr>
            </a:br>
            <a:endParaRPr lang="en-US" dirty="0">
              <a:effectLst/>
            </a:endParaRPr>
          </a:p>
          <a:p>
            <a:r>
              <a:rPr lang="en-US" dirty="0"/>
              <a:t>Most courses will be offered in multiple offerings of day, evening and online. Students are able to search for OER sections offerings in </a:t>
            </a:r>
            <a:r>
              <a:rPr lang="en-US" dirty="0" err="1"/>
              <a:t>WebAdvisor</a:t>
            </a:r>
            <a:r>
              <a:rPr lang="en-US" dirty="0"/>
              <a:t> and can plan to complete their degrees using OER materials for their entire degree.</a:t>
            </a:r>
          </a:p>
          <a:p>
            <a:endParaRPr lang="en-US" dirty="0"/>
          </a:p>
        </p:txBody>
      </p:sp>
    </p:spTree>
    <p:extLst>
      <p:ext uri="{BB962C8B-B14F-4D97-AF65-F5344CB8AC3E}">
        <p14:creationId xmlns:p14="http://schemas.microsoft.com/office/powerpoint/2010/main" val="2365699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DAEB-BD2C-9D8D-AFEF-2D9DE93E1AB1}"/>
              </a:ext>
            </a:extLst>
          </p:cNvPr>
          <p:cNvSpPr>
            <a:spLocks noGrp="1"/>
          </p:cNvSpPr>
          <p:nvPr>
            <p:ph type="title"/>
          </p:nvPr>
        </p:nvSpPr>
        <p:spPr/>
        <p:txBody>
          <a:bodyPr/>
          <a:lstStyle/>
          <a:p>
            <a:r>
              <a:rPr lang="en-US" dirty="0"/>
              <a:t>Southwestern College – </a:t>
            </a:r>
            <a:r>
              <a:rPr lang="en-US" dirty="0">
                <a:hlinkClick r:id="rId3"/>
              </a:rPr>
              <a:t>ZTC FAQs</a:t>
            </a:r>
            <a:endParaRPr lang="en-US" dirty="0"/>
          </a:p>
        </p:txBody>
      </p:sp>
      <p:pic>
        <p:nvPicPr>
          <p:cNvPr id="7" name="Content Placeholder 6" descr="Screenshot of Southwestern College webpage for ZTC FAQs for Students.">
            <a:extLst>
              <a:ext uri="{FF2B5EF4-FFF2-40B4-BE49-F238E27FC236}">
                <a16:creationId xmlns:a16="http://schemas.microsoft.com/office/drawing/2014/main" id="{562A7D1C-1880-EBFF-ECA7-73D95DE17D5B}"/>
              </a:ext>
            </a:extLst>
          </p:cNvPr>
          <p:cNvPicPr>
            <a:picLocks noGrp="1" noChangeAspect="1"/>
          </p:cNvPicPr>
          <p:nvPr>
            <p:ph idx="1"/>
          </p:nvPr>
        </p:nvPicPr>
        <p:blipFill>
          <a:blip r:embed="rId4"/>
          <a:stretch>
            <a:fillRect/>
          </a:stretch>
        </p:blipFill>
        <p:spPr>
          <a:xfrm>
            <a:off x="1089025" y="2596039"/>
            <a:ext cx="7202488" cy="2878772"/>
          </a:xfrm>
        </p:spPr>
      </p:pic>
    </p:spTree>
    <p:extLst>
      <p:ext uri="{BB962C8B-B14F-4D97-AF65-F5344CB8AC3E}">
        <p14:creationId xmlns:p14="http://schemas.microsoft.com/office/powerpoint/2010/main" val="3353634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5FB3-4DE0-3AFB-7EF0-0C3E32C3ABDF}"/>
              </a:ext>
            </a:extLst>
          </p:cNvPr>
          <p:cNvSpPr>
            <a:spLocks noGrp="1"/>
          </p:cNvSpPr>
          <p:nvPr>
            <p:ph type="title"/>
          </p:nvPr>
        </p:nvSpPr>
        <p:spPr/>
        <p:txBody>
          <a:bodyPr/>
          <a:lstStyle/>
          <a:p>
            <a:r>
              <a:rPr lang="en-US" dirty="0"/>
              <a:t>What is ZTC?</a:t>
            </a:r>
          </a:p>
        </p:txBody>
      </p:sp>
      <p:pic>
        <p:nvPicPr>
          <p:cNvPr id="5" name="Content Placeholder 4" descr="What is ZTC video screenshot">
            <a:extLst>
              <a:ext uri="{FF2B5EF4-FFF2-40B4-BE49-F238E27FC236}">
                <a16:creationId xmlns:a16="http://schemas.microsoft.com/office/drawing/2014/main" id="{4EC8F14D-2F93-0170-5800-9508C63CE32F}"/>
              </a:ext>
            </a:extLst>
          </p:cNvPr>
          <p:cNvPicPr>
            <a:picLocks noGrp="1" noChangeAspect="1"/>
          </p:cNvPicPr>
          <p:nvPr>
            <p:ph idx="1"/>
          </p:nvPr>
        </p:nvPicPr>
        <p:blipFill>
          <a:blip r:embed="rId2"/>
          <a:stretch>
            <a:fillRect/>
          </a:stretch>
        </p:blipFill>
        <p:spPr/>
      </p:pic>
    </p:spTree>
    <p:extLst>
      <p:ext uri="{BB962C8B-B14F-4D97-AF65-F5344CB8AC3E}">
        <p14:creationId xmlns:p14="http://schemas.microsoft.com/office/powerpoint/2010/main" val="1169997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2687">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8C44193-5AF7-E65D-AA63-0E6F33DAB96C}"/>
              </a:ext>
            </a:extLst>
          </p:cNvPr>
          <p:cNvSpPr txBox="1">
            <a:spLocks noGrp="1"/>
          </p:cNvSpPr>
          <p:nvPr>
            <p:ph type="title"/>
          </p:nvPr>
        </p:nvSpPr>
        <p:spPr>
          <a:xfrm>
            <a:off x="1333094" y="2791900"/>
            <a:ext cx="6477801" cy="1538285"/>
          </a:xfrm>
        </p:spPr>
        <p:txBody>
          <a:bodyPr>
            <a:noAutofit/>
          </a:bodyPr>
          <a:lstStyle/>
          <a:p>
            <a:pPr lvl="0"/>
            <a:r>
              <a:rPr lang="en-US" sz="4400"/>
              <a:t>What’s the minimum every college should be doing?</a:t>
            </a:r>
          </a:p>
        </p:txBody>
      </p:sp>
      <p:sp>
        <p:nvSpPr>
          <p:cNvPr id="3" name="Subtitle 4">
            <a:extLst>
              <a:ext uri="{FF2B5EF4-FFF2-40B4-BE49-F238E27FC236}">
                <a16:creationId xmlns:a16="http://schemas.microsoft.com/office/drawing/2014/main" id="{54D3BC8B-F93E-FF1D-A0C3-636CACD672D8}"/>
              </a:ext>
            </a:extLst>
          </p:cNvPr>
          <p:cNvSpPr txBox="1">
            <a:spLocks noGrp="1"/>
          </p:cNvSpPr>
          <p:nvPr>
            <p:ph type="subTitle" idx="4294967295"/>
          </p:nvPr>
        </p:nvSpPr>
        <p:spPr>
          <a:xfrm>
            <a:off x="1813337" y="5189604"/>
            <a:ext cx="6477801" cy="977621"/>
          </a:xfrm>
        </p:spPr>
        <p:txBody>
          <a:bodyPr tIns="91440" bIns="91440"/>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268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12240-DFD5-4CAA-B01E-71999A534739}"/>
              </a:ext>
            </a:extLst>
          </p:cNvPr>
          <p:cNvSpPr txBox="1">
            <a:spLocks noGrp="1"/>
          </p:cNvSpPr>
          <p:nvPr>
            <p:ph type="title"/>
          </p:nvPr>
        </p:nvSpPr>
        <p:spPr/>
        <p:txBody>
          <a:bodyPr/>
          <a:lstStyle/>
          <a:p>
            <a:pPr lvl="0"/>
            <a:r>
              <a:rPr lang="en-US" dirty="0"/>
              <a:t>What’s the minimum that colleges are required to do?</a:t>
            </a:r>
          </a:p>
        </p:txBody>
      </p:sp>
      <p:sp>
        <p:nvSpPr>
          <p:cNvPr id="3" name="Text Placeholder 2">
            <a:extLst>
              <a:ext uri="{FF2B5EF4-FFF2-40B4-BE49-F238E27FC236}">
                <a16:creationId xmlns:a16="http://schemas.microsoft.com/office/drawing/2014/main" id="{14C24B50-F977-F6F5-AB49-EF7A2C698EAB}"/>
              </a:ext>
            </a:extLst>
          </p:cNvPr>
          <p:cNvSpPr txBox="1">
            <a:spLocks noGrp="1"/>
          </p:cNvSpPr>
          <p:nvPr>
            <p:ph idx="1"/>
          </p:nvPr>
        </p:nvSpPr>
        <p:spPr/>
        <p:txBody>
          <a:bodyPr>
            <a:normAutofit/>
          </a:bodyPr>
          <a:lstStyle/>
          <a:p>
            <a:r>
              <a:rPr lang="en-US" sz="2400" dirty="0"/>
              <a:t>Marking no-cost sections (required by California law)</a:t>
            </a:r>
          </a:p>
          <a:p>
            <a:r>
              <a:rPr lang="en-US" sz="2400" dirty="0"/>
              <a:t>Providing section cost information at the time of registration (federal requirement and California law)</a:t>
            </a:r>
          </a:p>
          <a:p>
            <a:r>
              <a:rPr lang="en-US" sz="2400" dirty="0"/>
              <a:t>Coding section costs (</a:t>
            </a:r>
            <a:r>
              <a:rPr lang="en-US" sz="2400" dirty="0">
                <a:hlinkClick r:id="rId3"/>
              </a:rPr>
              <a:t>XB12</a:t>
            </a:r>
            <a:r>
              <a:rPr lang="en-US" sz="2400" dirty="0"/>
              <a:t>)</a:t>
            </a:r>
          </a:p>
          <a:p>
            <a:pPr lvl="1"/>
            <a:r>
              <a:rPr lang="en-US" dirty="0">
                <a:latin typeface="Arial" panose="020B0604020202020204" pitchFamily="34" charset="0"/>
                <a:cs typeface="Arial" panose="020B0604020202020204" pitchFamily="34" charset="0"/>
              </a:rPr>
              <a:t>What does this data element have to do with transparency for students?</a:t>
            </a:r>
          </a:p>
          <a:p>
            <a:pPr marL="457200" lvl="1" indent="0">
              <a:buNone/>
            </a:pPr>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245DE-6046-096F-2A37-D5E488DB0679}"/>
              </a:ext>
            </a:extLst>
          </p:cNvPr>
          <p:cNvSpPr>
            <a:spLocks noGrp="1"/>
          </p:cNvSpPr>
          <p:nvPr>
            <p:ph type="title"/>
          </p:nvPr>
        </p:nvSpPr>
        <p:spPr/>
        <p:txBody>
          <a:bodyPr/>
          <a:lstStyle/>
          <a:p>
            <a:r>
              <a:rPr lang="en-US" dirty="0"/>
              <a:t>What’s the minimum colleges should be doing to make completing a ZTC pathway possible?</a:t>
            </a:r>
          </a:p>
        </p:txBody>
      </p:sp>
      <p:sp>
        <p:nvSpPr>
          <p:cNvPr id="6" name="Content Placeholder 5">
            <a:extLst>
              <a:ext uri="{FF2B5EF4-FFF2-40B4-BE49-F238E27FC236}">
                <a16:creationId xmlns:a16="http://schemas.microsoft.com/office/drawing/2014/main" id="{181F1631-DAD7-2708-991B-D705A618419C}"/>
              </a:ext>
            </a:extLst>
          </p:cNvPr>
          <p:cNvSpPr>
            <a:spLocks noGrp="1"/>
          </p:cNvSpPr>
          <p:nvPr>
            <p:ph idx="1"/>
          </p:nvPr>
        </p:nvSpPr>
        <p:spPr/>
        <p:txBody>
          <a:bodyPr>
            <a:normAutofit/>
          </a:bodyPr>
          <a:lstStyle/>
          <a:p>
            <a:r>
              <a:rPr lang="en-US" sz="2000" dirty="0"/>
              <a:t>Marking no-cost sections (required by California law)</a:t>
            </a:r>
          </a:p>
          <a:p>
            <a:r>
              <a:rPr lang="en-US" sz="2000" dirty="0"/>
              <a:t>Providing section cost information at the time of registration (federal requirement and California law)</a:t>
            </a:r>
          </a:p>
          <a:p>
            <a:r>
              <a:rPr lang="en-US" sz="2000" dirty="0"/>
              <a:t>Coding section costs (</a:t>
            </a:r>
            <a:r>
              <a:rPr lang="en-US" sz="2000" dirty="0">
                <a:hlinkClick r:id="rId2"/>
              </a:rPr>
              <a:t>XB12</a:t>
            </a:r>
            <a:r>
              <a:rPr lang="en-US" sz="2000" dirty="0"/>
              <a:t>)</a:t>
            </a:r>
          </a:p>
          <a:p>
            <a:r>
              <a:rPr lang="en-US" sz="2000" dirty="0"/>
              <a:t>Explaining what ZTC means and now to find ZTC courses</a:t>
            </a:r>
          </a:p>
          <a:p>
            <a:r>
              <a:rPr lang="en-US" sz="2000" dirty="0"/>
              <a:t>Identify available ZTC pathways and mapping pathways </a:t>
            </a:r>
          </a:p>
          <a:p>
            <a:r>
              <a:rPr lang="en-US" sz="2000" dirty="0"/>
              <a:t>Identify available ZTC pathways and mapping pathways – provide specifics (which sections each term)</a:t>
            </a:r>
          </a:p>
          <a:p>
            <a:endParaRPr lang="en-US" sz="2000" dirty="0"/>
          </a:p>
        </p:txBody>
      </p:sp>
    </p:spTree>
    <p:extLst>
      <p:ext uri="{BB962C8B-B14F-4D97-AF65-F5344CB8AC3E}">
        <p14:creationId xmlns:p14="http://schemas.microsoft.com/office/powerpoint/2010/main" val="3001882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67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D8B67-2A9C-96C2-F3FB-E2269E25CA9A}"/>
              </a:ext>
            </a:extLst>
          </p:cNvPr>
          <p:cNvSpPr txBox="1">
            <a:spLocks noGrp="1"/>
          </p:cNvSpPr>
          <p:nvPr>
            <p:ph type="title"/>
          </p:nvPr>
        </p:nvSpPr>
        <p:spPr/>
        <p:txBody>
          <a:bodyPr/>
          <a:lstStyle/>
          <a:p>
            <a:pPr lvl="0"/>
            <a:r>
              <a:rPr lang="en-US"/>
              <a:t>Your Presenters</a:t>
            </a:r>
          </a:p>
        </p:txBody>
      </p:sp>
      <p:sp>
        <p:nvSpPr>
          <p:cNvPr id="3" name="Text Placeholder 2">
            <a:extLst>
              <a:ext uri="{FF2B5EF4-FFF2-40B4-BE49-F238E27FC236}">
                <a16:creationId xmlns:a16="http://schemas.microsoft.com/office/drawing/2014/main" id="{21F68E05-2B0F-9F75-C99B-84A7ED5DB98F}"/>
              </a:ext>
            </a:extLst>
          </p:cNvPr>
          <p:cNvSpPr txBox="1">
            <a:spLocks noGrp="1"/>
          </p:cNvSpPr>
          <p:nvPr>
            <p:ph idx="1"/>
          </p:nvPr>
        </p:nvSpPr>
        <p:spPr>
          <a:xfrm>
            <a:off x="767255" y="2015730"/>
            <a:ext cx="4971393" cy="4039078"/>
          </a:xfrm>
        </p:spPr>
        <p:txBody>
          <a:bodyPr>
            <a:normAutofit/>
          </a:bodyPr>
          <a:lstStyle/>
          <a:p>
            <a:r>
              <a:rPr lang="en-US" sz="2400" dirty="0"/>
              <a:t>Rachel Fleming</a:t>
            </a:r>
          </a:p>
          <a:p>
            <a:pPr lvl="1"/>
            <a:r>
              <a:rPr lang="en-US" dirty="0"/>
              <a:t>OER and Equity Librarian; OER Liaison</a:t>
            </a:r>
          </a:p>
          <a:p>
            <a:pPr lvl="1"/>
            <a:r>
              <a:rPr lang="en-US" dirty="0"/>
              <a:t>Irvine Valley College</a:t>
            </a:r>
          </a:p>
          <a:p>
            <a:r>
              <a:rPr lang="en-US" sz="2400" dirty="0"/>
              <a:t>Michelle Pilati</a:t>
            </a:r>
          </a:p>
          <a:p>
            <a:pPr lvl="1"/>
            <a:r>
              <a:rPr lang="en-US" dirty="0"/>
              <a:t>Project Director</a:t>
            </a:r>
          </a:p>
          <a:p>
            <a:pPr lvl="1"/>
            <a:r>
              <a:rPr lang="en-US" dirty="0"/>
              <a:t>ASCCC OERI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9268C-9DFE-80A7-80A4-FDF45E4400C4}"/>
              </a:ext>
            </a:extLst>
          </p:cNvPr>
          <p:cNvSpPr>
            <a:spLocks noGrp="1"/>
          </p:cNvSpPr>
          <p:nvPr>
            <p:ph type="title"/>
          </p:nvPr>
        </p:nvSpPr>
        <p:spPr/>
        <p:txBody>
          <a:bodyPr/>
          <a:lstStyle/>
          <a:p>
            <a:r>
              <a:rPr lang="en-US" dirty="0"/>
              <a:t>What more could colleges be doing?</a:t>
            </a:r>
          </a:p>
        </p:txBody>
      </p:sp>
      <p:sp>
        <p:nvSpPr>
          <p:cNvPr id="3" name="Content Placeholder 2">
            <a:extLst>
              <a:ext uri="{FF2B5EF4-FFF2-40B4-BE49-F238E27FC236}">
                <a16:creationId xmlns:a16="http://schemas.microsoft.com/office/drawing/2014/main" id="{D999D437-CBDB-3D34-8622-9BB9DA393264}"/>
              </a:ext>
            </a:extLst>
          </p:cNvPr>
          <p:cNvSpPr>
            <a:spLocks noGrp="1"/>
          </p:cNvSpPr>
          <p:nvPr>
            <p:ph idx="1"/>
          </p:nvPr>
        </p:nvSpPr>
        <p:spPr/>
        <p:txBody>
          <a:bodyPr>
            <a:normAutofit/>
          </a:bodyPr>
          <a:lstStyle/>
          <a:p>
            <a:r>
              <a:rPr lang="en-US" sz="2000" dirty="0"/>
              <a:t>Supporting efforts to widen pathways.</a:t>
            </a:r>
          </a:p>
          <a:p>
            <a:r>
              <a:rPr lang="en-US" sz="2000" dirty="0"/>
              <a:t>Removing low-cost barriers to ZTC.</a:t>
            </a:r>
          </a:p>
          <a:p>
            <a:r>
              <a:rPr lang="en-US" sz="2000" dirty="0"/>
              <a:t>Integrate OER and ZTC into faculty orientations.</a:t>
            </a:r>
          </a:p>
          <a:p>
            <a:r>
              <a:rPr lang="en-US" sz="2000" dirty="0"/>
              <a:t>Integrate OER and ZTC into student orientations.</a:t>
            </a:r>
          </a:p>
          <a:p>
            <a:pPr lvl="1"/>
            <a:r>
              <a:rPr lang="en-US" sz="2000" dirty="0"/>
              <a:t>General </a:t>
            </a:r>
          </a:p>
          <a:p>
            <a:pPr lvl="1"/>
            <a:r>
              <a:rPr lang="en-US" sz="2000" dirty="0"/>
              <a:t>Library</a:t>
            </a:r>
          </a:p>
          <a:p>
            <a:r>
              <a:rPr lang="en-US" sz="2000" dirty="0"/>
              <a:t>Ensure everyone at the college is aware of existing OER and ZTC efforts.</a:t>
            </a:r>
          </a:p>
          <a:p>
            <a:r>
              <a:rPr lang="en-US" sz="2000" dirty="0"/>
              <a:t>Engage students as OER advocates in the classroom.</a:t>
            </a:r>
          </a:p>
          <a:p>
            <a:endParaRPr lang="en-US" dirty="0"/>
          </a:p>
        </p:txBody>
      </p:sp>
    </p:spTree>
    <p:extLst>
      <p:ext uri="{BB962C8B-B14F-4D97-AF65-F5344CB8AC3E}">
        <p14:creationId xmlns:p14="http://schemas.microsoft.com/office/powerpoint/2010/main" val="4138284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126">
    <p:spTree>
      <p:nvGrpSpPr>
        <p:cNvPr id="1" name=""/>
        <p:cNvGrpSpPr/>
        <p:nvPr/>
      </p:nvGrpSpPr>
      <p:grpSpPr>
        <a:xfrm>
          <a:off x="0" y="0"/>
          <a:ext cx="0" cy="0"/>
          <a:chOff x="0" y="0"/>
          <a:chExt cx="0" cy="0"/>
        </a:xfrm>
      </p:grpSpPr>
      <p:sp>
        <p:nvSpPr>
          <p:cNvPr id="2" name="Google Shape;539;p19">
            <a:extLst>
              <a:ext uri="{FF2B5EF4-FFF2-40B4-BE49-F238E27FC236}">
                <a16:creationId xmlns:a16="http://schemas.microsoft.com/office/drawing/2014/main" id="{18FAC0E3-5008-D1EE-CDFB-2DB43243C792}"/>
              </a:ext>
            </a:extLst>
          </p:cNvPr>
          <p:cNvSpPr txBox="1">
            <a:spLocks noGrp="1"/>
          </p:cNvSpPr>
          <p:nvPr>
            <p:ph type="title"/>
          </p:nvPr>
        </p:nvSpPr>
        <p:spPr/>
        <p:txBody>
          <a:bodyPr>
            <a:normAutofit/>
          </a:bodyPr>
          <a:lstStyle/>
          <a:p>
            <a:pPr lvl="0"/>
            <a:r>
              <a:rPr lang="en-US"/>
              <a:t>More Information</a:t>
            </a:r>
          </a:p>
        </p:txBody>
      </p:sp>
      <p:sp>
        <p:nvSpPr>
          <p:cNvPr id="3" name="Google Shape;540;p19">
            <a:extLst>
              <a:ext uri="{FF2B5EF4-FFF2-40B4-BE49-F238E27FC236}">
                <a16:creationId xmlns:a16="http://schemas.microsoft.com/office/drawing/2014/main" id="{07282554-BC06-4A73-04C9-1F9C1A15B56D}"/>
              </a:ext>
            </a:extLst>
          </p:cNvPr>
          <p:cNvSpPr txBox="1">
            <a:spLocks noGrp="1"/>
          </p:cNvSpPr>
          <p:nvPr>
            <p:ph idx="1"/>
          </p:nvPr>
        </p:nvSpPr>
        <p:spPr/>
        <p:txBody>
          <a:bodyPr/>
          <a:lstStyle/>
          <a:p>
            <a:pPr marL="171450" lvl="0" indent="-177795">
              <a:spcBef>
                <a:spcPts val="0"/>
              </a:spcBef>
              <a:buSzPts val="2800"/>
            </a:pPr>
            <a:r>
              <a:rPr lang="en-US" sz="2400" u="sng">
                <a:solidFill>
                  <a:srgbClr val="DE1F37"/>
                </a:solidFill>
                <a:hlinkClick r:id="rId3">
                  <a:extLst>
                    <a:ext uri="{A12FA001-AC4F-418D-AE19-62706E023703}">
                      <ahyp:hlinkClr xmlns:ahyp="http://schemas.microsoft.com/office/drawing/2018/hyperlinkcolor" val="tx"/>
                    </a:ext>
                  </a:extLst>
                </a:hlinkClick>
              </a:rPr>
              <a:t>ASCCC OERI Website </a:t>
            </a:r>
            <a:r>
              <a:rPr lang="en-US" sz="2400"/>
              <a:t>(asccc-oeri.org)</a:t>
            </a:r>
          </a:p>
          <a:p>
            <a:pPr marL="514340" lvl="1" indent="-260347">
              <a:lnSpc>
                <a:spcPct val="120000"/>
              </a:lnSpc>
              <a:spcBef>
                <a:spcPts val="0"/>
              </a:spcBef>
              <a:buClr>
                <a:srgbClr val="DE1F37"/>
              </a:buClr>
              <a:buSzPts val="2800"/>
              <a:buFont typeface="Arial"/>
            </a:pPr>
            <a:r>
              <a:rPr lang="en-US" kern="0">
                <a:solidFill>
                  <a:srgbClr val="454545"/>
                </a:solidFill>
                <a:latin typeface="Arial"/>
                <a:cs typeface="Arial"/>
              </a:rPr>
              <a:t>Resources</a:t>
            </a:r>
          </a:p>
          <a:p>
            <a:pPr marL="514340" lvl="1" indent="-260347">
              <a:lnSpc>
                <a:spcPct val="120000"/>
              </a:lnSpc>
              <a:spcBef>
                <a:spcPts val="0"/>
              </a:spcBef>
              <a:buClr>
                <a:srgbClr val="DE1F37"/>
              </a:buClr>
              <a:buSzPts val="2800"/>
              <a:buFont typeface="Arial"/>
            </a:pPr>
            <a:r>
              <a:rPr lang="en-US" kern="0">
                <a:solidFill>
                  <a:srgbClr val="454545"/>
                </a:solidFill>
                <a:latin typeface="Arial"/>
                <a:cs typeface="Arial"/>
              </a:rPr>
              <a:t>Webinars and Events</a:t>
            </a:r>
          </a:p>
          <a:p>
            <a:pPr marL="171450" lvl="0" indent="-177795">
              <a:buSzPts val="2800"/>
            </a:pPr>
            <a:r>
              <a:rPr lang="en-US" sz="2400" u="sng">
                <a:solidFill>
                  <a:srgbClr val="DE1F37"/>
                </a:solidFill>
                <a:hlinkClick r:id="rId4">
                  <a:extLst>
                    <a:ext uri="{A12FA001-AC4F-418D-AE19-62706E023703}">
                      <ahyp:hlinkClr xmlns:ahyp="http://schemas.microsoft.com/office/drawing/2018/hyperlinkcolor" val="tx"/>
                    </a:ext>
                  </a:extLst>
                </a:hlinkClick>
              </a:rPr>
              <a:t>ASCCC OER E-Mail</a:t>
            </a:r>
            <a:r>
              <a:rPr lang="en-US" sz="2400"/>
              <a:t> (</a:t>
            </a:r>
            <a:r>
              <a:rPr lang="en-US" sz="2400" u="sng">
                <a:solidFill>
                  <a:srgbClr val="DE1F37"/>
                </a:solidFill>
                <a:hlinkClick r:id="rId5">
                  <a:extLst>
                    <a:ext uri="{A12FA001-AC4F-418D-AE19-62706E023703}">
                      <ahyp:hlinkClr xmlns:ahyp="http://schemas.microsoft.com/office/drawing/2018/hyperlinkcolor" val="tx"/>
                    </a:ext>
                  </a:extLst>
                </a:hlinkClick>
              </a:rPr>
              <a:t>oeri@asccc.org)</a:t>
            </a:r>
            <a:endParaRPr lang="en-US" sz="2400" u="sng">
              <a:solidFill>
                <a:srgbClr val="DE1F37"/>
              </a:solidFill>
            </a:endParaRPr>
          </a:p>
          <a:p>
            <a:pPr marL="171450" lvl="0" indent="-177795">
              <a:buSzPts val="2800"/>
            </a:pPr>
            <a:r>
              <a:rPr lang="en-US" sz="2400"/>
              <a:t>General OERI E-Mail: </a:t>
            </a:r>
            <a:r>
              <a:rPr lang="en-US" sz="2400">
                <a:hlinkClick r:id="rId6">
                  <a:extLst>
                    <a:ext uri="{A12FA001-AC4F-418D-AE19-62706E023703}">
                      <ahyp:hlinkClr xmlns:ahyp="http://schemas.microsoft.com/office/drawing/2018/hyperlinkcolor" val="tx"/>
                    </a:ext>
                  </a:extLst>
                </a:hlinkClick>
              </a:rPr>
              <a:t>oeri@asccc.org</a:t>
            </a:r>
            <a:endParaRPr lang="en-US" sz="2400"/>
          </a:p>
          <a:p>
            <a:pPr marL="171450" lvl="0" indent="0">
              <a:buNone/>
            </a:pPr>
            <a:endParaRPr 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654">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7DBB146-1663-15BF-1052-09F425207364}"/>
              </a:ext>
            </a:extLst>
          </p:cNvPr>
          <p:cNvSpPr txBox="1">
            <a:spLocks noGrp="1"/>
          </p:cNvSpPr>
          <p:nvPr>
            <p:ph type="title"/>
          </p:nvPr>
        </p:nvSpPr>
        <p:spPr/>
        <p:txBody>
          <a:bodyPr/>
          <a:lstStyle/>
          <a:p>
            <a:pPr lvl="0"/>
            <a:r>
              <a:rPr lang="en-US"/>
              <a:t>Overview</a:t>
            </a:r>
          </a:p>
        </p:txBody>
      </p:sp>
      <p:sp>
        <p:nvSpPr>
          <p:cNvPr id="3" name="Text Placeholder 4">
            <a:extLst>
              <a:ext uri="{FF2B5EF4-FFF2-40B4-BE49-F238E27FC236}">
                <a16:creationId xmlns:a16="http://schemas.microsoft.com/office/drawing/2014/main" id="{1B14901B-CA8E-D47E-22F8-7CF0A190BE0D}"/>
              </a:ext>
            </a:extLst>
          </p:cNvPr>
          <p:cNvSpPr txBox="1">
            <a:spLocks noGrp="1"/>
          </p:cNvSpPr>
          <p:nvPr>
            <p:ph idx="1"/>
          </p:nvPr>
        </p:nvSpPr>
        <p:spPr>
          <a:xfrm>
            <a:off x="924910" y="2015730"/>
            <a:ext cx="3647089" cy="4039078"/>
          </a:xfrm>
        </p:spPr>
        <p:txBody>
          <a:bodyPr>
            <a:normAutofit fontScale="92500" lnSpcReduction="10000"/>
          </a:bodyPr>
          <a:lstStyle/>
          <a:p>
            <a:pPr lvl="0"/>
            <a:r>
              <a:rPr lang="en-US" sz="2000" dirty="0"/>
              <a:t>What is a ZTC pathway?</a:t>
            </a:r>
          </a:p>
          <a:p>
            <a:pPr lvl="0"/>
            <a:r>
              <a:rPr lang="en-US" sz="2000" dirty="0"/>
              <a:t>Existing Requirements and ASCCC Positions</a:t>
            </a:r>
          </a:p>
          <a:p>
            <a:pPr lvl="0"/>
            <a:r>
              <a:rPr lang="en-US" sz="2000" dirty="0"/>
              <a:t>What’s presently happening?</a:t>
            </a:r>
          </a:p>
          <a:p>
            <a:pPr lvl="0"/>
            <a:r>
              <a:rPr lang="en-US" sz="2000" dirty="0"/>
              <a:t>How do you maximize the number of students who truly complete a ZTC program?</a:t>
            </a:r>
          </a:p>
          <a:p>
            <a:pPr lvl="0"/>
            <a:r>
              <a:rPr lang="en-US" sz="2000" dirty="0"/>
              <a:t>What’s the minimum every college should be doing?</a:t>
            </a:r>
          </a:p>
          <a:p>
            <a:pPr lvl="0"/>
            <a:endParaRPr lang="en-US" dirty="0"/>
          </a:p>
        </p:txBody>
      </p:sp>
      <p:pic>
        <p:nvPicPr>
          <p:cNvPr id="4" name="Picture 6" descr="A white dog sitting on a messy bookshelf.&#10;">
            <a:extLst>
              <a:ext uri="{FF2B5EF4-FFF2-40B4-BE49-F238E27FC236}">
                <a16:creationId xmlns:a16="http://schemas.microsoft.com/office/drawing/2014/main" id="{4037341D-0D11-2AFD-552F-0828D59B8CFF}"/>
              </a:ext>
            </a:extLst>
          </p:cNvPr>
          <p:cNvPicPr>
            <a:picLocks noChangeAspect="1"/>
          </p:cNvPicPr>
          <p:nvPr/>
        </p:nvPicPr>
        <p:blipFill>
          <a:blip r:embed="rId3"/>
          <a:stretch>
            <a:fillRect/>
          </a:stretch>
        </p:blipFill>
        <p:spPr>
          <a:xfrm rot="5400013">
            <a:off x="4521122" y="2520626"/>
            <a:ext cx="4039078" cy="3029306"/>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683">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6EFB0341-86ED-350D-136F-DF9D56F99B97}"/>
              </a:ext>
            </a:extLst>
          </p:cNvPr>
          <p:cNvSpPr txBox="1">
            <a:spLocks noGrp="1"/>
          </p:cNvSpPr>
          <p:nvPr>
            <p:ph type="title"/>
          </p:nvPr>
        </p:nvSpPr>
        <p:spPr/>
        <p:txBody>
          <a:bodyPr/>
          <a:lstStyle/>
          <a:p>
            <a:pPr lvl="0"/>
            <a:r>
              <a:rPr lang="en-US"/>
              <a:t>What is a ZTC pathway?</a:t>
            </a:r>
          </a:p>
        </p:txBody>
      </p:sp>
      <p:sp>
        <p:nvSpPr>
          <p:cNvPr id="3" name="Text Placeholder 5">
            <a:extLst>
              <a:ext uri="{FF2B5EF4-FFF2-40B4-BE49-F238E27FC236}">
                <a16:creationId xmlns:a16="http://schemas.microsoft.com/office/drawing/2014/main" id="{81D96700-D47A-58BD-1922-91ACAF572ABB}"/>
              </a:ext>
            </a:extLst>
          </p:cNvPr>
          <p:cNvSpPr txBox="1">
            <a:spLocks noGrp="1"/>
          </p:cNvSpPr>
          <p:nvPr>
            <p:ph idx="1"/>
          </p:nvPr>
        </p:nvSpPr>
        <p:spPr>
          <a:xfrm>
            <a:off x="1088684" y="2567383"/>
            <a:ext cx="7417631" cy="2351457"/>
          </a:xfrm>
        </p:spPr>
        <p:txBody>
          <a:bodyPr>
            <a:noAutofit/>
          </a:bodyPr>
          <a:lstStyle/>
          <a:p>
            <a:pPr marL="127001" lvl="0" indent="0">
              <a:buNone/>
            </a:pPr>
            <a:r>
              <a:rPr lang="en-US" sz="2400" dirty="0">
                <a:solidFill>
                  <a:schemeClr val="tx1"/>
                </a:solidFill>
                <a:latin typeface="Arial" panose="020B0604020202020204" pitchFamily="34" charset="0"/>
                <a:cs typeface="Arial" panose="020B0604020202020204" pitchFamily="34" charset="0"/>
              </a:rPr>
              <a:t>A student can come to a college and complete all the courses in a CTE certificate or a degree (major, general education, and electives) with zero textbook costs.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689">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78E0FE66-2BBC-2691-7F1C-97D04F9CDD5F}"/>
              </a:ext>
            </a:extLst>
          </p:cNvPr>
          <p:cNvSpPr txBox="1">
            <a:spLocks noGrp="1"/>
          </p:cNvSpPr>
          <p:nvPr>
            <p:ph type="title"/>
          </p:nvPr>
        </p:nvSpPr>
        <p:spPr/>
        <p:txBody>
          <a:bodyPr/>
          <a:lstStyle/>
          <a:p>
            <a:pPr lvl="0"/>
            <a:r>
              <a:rPr lang="en-US" dirty="0"/>
              <a:t>What exactly does “having” a ZTC pathway mean for a college?</a:t>
            </a:r>
          </a:p>
        </p:txBody>
      </p:sp>
      <p:pic>
        <p:nvPicPr>
          <p:cNvPr id="3" name="Picture 10" descr="Screenshot of Chancellor’s Office FAQ page.&#10;">
            <a:extLst>
              <a:ext uri="{FF2B5EF4-FFF2-40B4-BE49-F238E27FC236}">
                <a16:creationId xmlns:a16="http://schemas.microsoft.com/office/drawing/2014/main" id="{7C02DC7F-AA3F-82F6-5C90-FB25F28A0330}"/>
              </a:ext>
            </a:extLst>
          </p:cNvPr>
          <p:cNvPicPr>
            <a:picLocks noChangeAspect="1"/>
          </p:cNvPicPr>
          <p:nvPr/>
        </p:nvPicPr>
        <p:blipFill>
          <a:blip r:embed="rId3"/>
          <a:stretch>
            <a:fillRect/>
          </a:stretch>
        </p:blipFill>
        <p:spPr>
          <a:xfrm>
            <a:off x="1257042" y="2406553"/>
            <a:ext cx="6865737" cy="3527729"/>
          </a:xfrm>
          <a:prstGeom prst="rect">
            <a:avLst/>
          </a:prstGeom>
          <a:noFill/>
          <a:ln cap="flat">
            <a:noFill/>
          </a:ln>
        </p:spPr>
      </p:pic>
      <p:sp>
        <p:nvSpPr>
          <p:cNvPr id="5" name="TextBox 12">
            <a:extLst>
              <a:ext uri="{FF2B5EF4-FFF2-40B4-BE49-F238E27FC236}">
                <a16:creationId xmlns:a16="http://schemas.microsoft.com/office/drawing/2014/main" id="{F771AD10-9260-1D33-9382-663064A611E2}"/>
              </a:ext>
            </a:extLst>
          </p:cNvPr>
          <p:cNvSpPr txBox="1"/>
          <p:nvPr/>
        </p:nvSpPr>
        <p:spPr>
          <a:xfrm>
            <a:off x="3089248" y="5934282"/>
            <a:ext cx="4797710"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1" u="none" strike="noStrike" kern="0" cap="none" spc="0" baseline="0" dirty="0">
                <a:solidFill>
                  <a:srgbClr val="000000"/>
                </a:solidFill>
                <a:uFillTx/>
                <a:latin typeface="Arial"/>
                <a:ea typeface="Arial"/>
                <a:cs typeface="Arial"/>
              </a:rPr>
              <a:t>Screenshot of Chancellor’s Office FAQ page.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3115-4AEC-65F3-D850-A1DDEF108DF5}"/>
              </a:ext>
            </a:extLst>
          </p:cNvPr>
          <p:cNvSpPr>
            <a:spLocks noGrp="1"/>
          </p:cNvSpPr>
          <p:nvPr>
            <p:ph type="title"/>
          </p:nvPr>
        </p:nvSpPr>
        <p:spPr/>
        <p:txBody>
          <a:bodyPr/>
          <a:lstStyle/>
          <a:p>
            <a:r>
              <a:rPr lang="en-US" dirty="0"/>
              <a:t>Logistically // Practically // Hopefully</a:t>
            </a:r>
          </a:p>
        </p:txBody>
      </p:sp>
      <p:sp>
        <p:nvSpPr>
          <p:cNvPr id="3" name="Content Placeholder 2">
            <a:extLst>
              <a:ext uri="{FF2B5EF4-FFF2-40B4-BE49-F238E27FC236}">
                <a16:creationId xmlns:a16="http://schemas.microsoft.com/office/drawing/2014/main" id="{87605202-FED1-5371-81FA-7F2A7E0567F9}"/>
              </a:ext>
            </a:extLst>
          </p:cNvPr>
          <p:cNvSpPr>
            <a:spLocks noGrp="1"/>
          </p:cNvSpPr>
          <p:nvPr>
            <p:ph idx="1"/>
          </p:nvPr>
        </p:nvSpPr>
        <p:spPr>
          <a:xfrm>
            <a:off x="970773" y="2010620"/>
            <a:ext cx="7202454" cy="4039078"/>
          </a:xfrm>
        </p:spPr>
        <p:txBody>
          <a:bodyPr/>
          <a:lstStyle/>
          <a:p>
            <a:pPr marL="285750" marR="0" lvl="0" indent="-285750" algn="l" defTabSz="914400" rtl="0" fontAlgn="auto" hangingPunct="1">
              <a:lnSpc>
                <a:spcPct val="100000"/>
              </a:lnSpc>
              <a:spcBef>
                <a:spcPts val="0"/>
              </a:spcBef>
              <a:spcAft>
                <a:spcPts val="0"/>
              </a:spcAft>
              <a:buClr>
                <a:srgbClr val="000000"/>
              </a:buClr>
              <a:buSzPct val="100000"/>
              <a:buFont typeface="Arial"/>
              <a:buChar char="•"/>
              <a:tabLst/>
              <a:defRPr sz="1800" b="0" i="0" u="none" strike="noStrike" kern="0" cap="none" spc="0" baseline="0">
                <a:solidFill>
                  <a:srgbClr val="000000"/>
                </a:solidFill>
                <a:uFillTx/>
              </a:defRPr>
            </a:pPr>
            <a:r>
              <a:rPr lang="en-US" sz="2400" b="0" i="0" u="none" strike="noStrike" kern="0" cap="none" spc="0" baseline="0" dirty="0">
                <a:solidFill>
                  <a:schemeClr val="tx1"/>
                </a:solidFill>
                <a:uFillTx/>
                <a:latin typeface="Arial" panose="020B0604020202020204" pitchFamily="34" charset="0"/>
                <a:cs typeface="Arial" panose="020B0604020202020204" pitchFamily="34" charset="0"/>
              </a:rPr>
              <a:t>Institutions must (should?) schedule at least one ZTC section every time a given course is offered.</a:t>
            </a:r>
          </a:p>
          <a:p>
            <a:pPr marL="0" marR="0" lvl="0" indent="0" algn="l" defTabSz="914400" rtl="0" fontAlgn="auto" hangingPunct="1">
              <a:lnSpc>
                <a:spcPct val="100000"/>
              </a:lnSpc>
              <a:spcBef>
                <a:spcPts val="0"/>
              </a:spcBef>
              <a:spcAft>
                <a:spcPts val="0"/>
              </a:spcAft>
              <a:buClr>
                <a:srgbClr val="000000"/>
              </a:buClr>
              <a:buSzPct val="100000"/>
              <a:buNone/>
              <a:tabLst/>
              <a:defRPr sz="1800" b="0" i="0" u="none" strike="noStrike" kern="0" cap="none" spc="0" baseline="0">
                <a:solidFill>
                  <a:srgbClr val="000000"/>
                </a:solidFill>
                <a:uFillTx/>
              </a:defRPr>
            </a:pPr>
            <a:r>
              <a:rPr lang="en-US" sz="2400" b="0" i="0" u="none" strike="noStrike" kern="0" cap="none" spc="0" baseline="0" dirty="0">
                <a:solidFill>
                  <a:schemeClr val="tx1"/>
                </a:solidFill>
                <a:uFillTx/>
                <a:latin typeface="Arial" panose="020B0604020202020204" pitchFamily="34" charset="0"/>
                <a:cs typeface="Arial" panose="020B0604020202020204" pitchFamily="34" charset="0"/>
              </a:rPr>
              <a:t>​</a:t>
            </a:r>
          </a:p>
          <a:p>
            <a:pPr marL="285750" marR="0" lvl="0" indent="-285750" algn="l" defTabSz="914400" rtl="0" fontAlgn="auto" hangingPunct="1">
              <a:lnSpc>
                <a:spcPct val="100000"/>
              </a:lnSpc>
              <a:spcBef>
                <a:spcPts val="0"/>
              </a:spcBef>
              <a:spcAft>
                <a:spcPts val="0"/>
              </a:spcAft>
              <a:buClr>
                <a:srgbClr val="000000"/>
              </a:buClr>
              <a:buSzPct val="100000"/>
              <a:buFont typeface="Arial"/>
              <a:buChar char="•"/>
              <a:tabLst/>
              <a:defRPr sz="1800" b="0" i="0" u="none" strike="noStrike" kern="0" cap="none" spc="0" baseline="0">
                <a:solidFill>
                  <a:srgbClr val="000000"/>
                </a:solidFill>
                <a:uFillTx/>
              </a:defRPr>
            </a:pPr>
            <a:r>
              <a:rPr lang="en-US" sz="2400" b="0" i="0" u="none" strike="noStrike" kern="0" cap="none" spc="0" baseline="0" dirty="0">
                <a:solidFill>
                  <a:schemeClr val="tx1"/>
                </a:solidFill>
                <a:uFillTx/>
                <a:latin typeface="Arial" panose="020B0604020202020204" pitchFamily="34" charset="0"/>
                <a:cs typeface="Arial" panose="020B0604020202020204" pitchFamily="34" charset="0"/>
              </a:rPr>
              <a:t>Sections must (</a:t>
            </a:r>
            <a:r>
              <a:rPr lang="en-US" sz="2400" dirty="0">
                <a:solidFill>
                  <a:schemeClr val="tx1"/>
                </a:solidFill>
                <a:latin typeface="Arial" panose="020B0604020202020204" pitchFamily="34" charset="0"/>
                <a:cs typeface="Arial" panose="020B0604020202020204" pitchFamily="34" charset="0"/>
              </a:rPr>
              <a:t>should?) </a:t>
            </a:r>
            <a:r>
              <a:rPr lang="en-US" sz="2400" b="0" i="0" u="none" strike="noStrike" kern="0" cap="none" spc="0" baseline="0" dirty="0">
                <a:solidFill>
                  <a:schemeClr val="tx1"/>
                </a:solidFill>
                <a:uFillTx/>
                <a:latin typeface="Arial" panose="020B0604020202020204" pitchFamily="34" charset="0"/>
                <a:cs typeface="Arial" panose="020B0604020202020204" pitchFamily="34" charset="0"/>
              </a:rPr>
              <a:t>be branded/labeled/marked ZTC.​</a:t>
            </a:r>
          </a:p>
          <a:p>
            <a:pPr marL="0" marR="0" lvl="0" indent="0" algn="l" defTabSz="914400" rtl="0" fontAlgn="auto" hangingPunct="1">
              <a:lnSpc>
                <a:spcPct val="100000"/>
              </a:lnSpc>
              <a:spcBef>
                <a:spcPts val="0"/>
              </a:spcBef>
              <a:spcAft>
                <a:spcPts val="0"/>
              </a:spcAft>
              <a:buClr>
                <a:srgbClr val="000000"/>
              </a:buClr>
              <a:buSzPct val="100000"/>
              <a:buNone/>
              <a:tabLst/>
              <a:defRPr sz="1800" b="0" i="0" u="none" strike="noStrike" kern="0" cap="none" spc="0" baseline="0">
                <a:solidFill>
                  <a:srgbClr val="000000"/>
                </a:solidFill>
                <a:uFillTx/>
              </a:defRPr>
            </a:pPr>
            <a:endParaRPr lang="en-US" sz="2400" dirty="0">
              <a:solidFill>
                <a:srgbClr val="000000"/>
              </a:solidFill>
              <a:latin typeface="Arial" panose="020B0604020202020204" pitchFamily="34" charset="0"/>
              <a:cs typeface="Arial" panose="020B0604020202020204" pitchFamily="34" charset="0"/>
            </a:endParaRPr>
          </a:p>
          <a:p>
            <a:pPr marL="285750" marR="0" lvl="0" indent="-285750" algn="l" defTabSz="914400" rtl="0" fontAlgn="auto" hangingPunct="1">
              <a:lnSpc>
                <a:spcPct val="100000"/>
              </a:lnSpc>
              <a:spcBef>
                <a:spcPts val="0"/>
              </a:spcBef>
              <a:spcAft>
                <a:spcPts val="0"/>
              </a:spcAft>
              <a:buClr>
                <a:srgbClr val="000000"/>
              </a:buClr>
              <a:buSzPct val="100000"/>
              <a:buFont typeface="Arial"/>
              <a:buChar char="•"/>
              <a:tabLst/>
              <a:defRPr sz="1800" b="0" i="0" u="none" strike="noStrike" kern="0" cap="none" spc="0" baseline="0">
                <a:solidFill>
                  <a:srgbClr val="000000"/>
                </a:solidFill>
                <a:uFillTx/>
              </a:defRPr>
            </a:pPr>
            <a:r>
              <a:rPr lang="en-US" sz="2400" b="0" i="0" u="none" strike="noStrike" kern="0" cap="none" spc="0" baseline="0" dirty="0">
                <a:solidFill>
                  <a:srgbClr val="000000"/>
                </a:solidFill>
                <a:uFillTx/>
                <a:latin typeface="Arial" panose="020B0604020202020204" pitchFamily="34" charset="0"/>
                <a:cs typeface="Arial" panose="020B0604020202020204" pitchFamily="34" charset="0"/>
              </a:rPr>
              <a:t>What are colleges required to do?</a:t>
            </a:r>
          </a:p>
          <a:p>
            <a:pPr marL="127002" indent="0">
              <a:buNone/>
            </a:pPr>
            <a:endParaRPr lang="en-US" dirty="0"/>
          </a:p>
        </p:txBody>
      </p:sp>
    </p:spTree>
    <p:extLst>
      <p:ext uri="{BB962C8B-B14F-4D97-AF65-F5344CB8AC3E}">
        <p14:creationId xmlns:p14="http://schemas.microsoft.com/office/powerpoint/2010/main" val="1546327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267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18DB-32E9-DF67-D06F-E0DE4BB1EE19}"/>
              </a:ext>
            </a:extLst>
          </p:cNvPr>
          <p:cNvSpPr txBox="1">
            <a:spLocks noGrp="1"/>
          </p:cNvSpPr>
          <p:nvPr>
            <p:ph type="title"/>
          </p:nvPr>
        </p:nvSpPr>
        <p:spPr/>
        <p:txBody>
          <a:bodyPr/>
          <a:lstStyle/>
          <a:p>
            <a:pPr lvl="0"/>
            <a:r>
              <a:rPr lang="en-US"/>
              <a:t>Existing Section Cost Transparency Requirements</a:t>
            </a:r>
          </a:p>
        </p:txBody>
      </p:sp>
      <p:sp>
        <p:nvSpPr>
          <p:cNvPr id="3" name="Text Placeholder 2">
            <a:extLst>
              <a:ext uri="{FF2B5EF4-FFF2-40B4-BE49-F238E27FC236}">
                <a16:creationId xmlns:a16="http://schemas.microsoft.com/office/drawing/2014/main" id="{1B52005E-8616-E68F-9B3F-C75B6FC150F6}"/>
              </a:ext>
            </a:extLst>
          </p:cNvPr>
          <p:cNvSpPr txBox="1">
            <a:spLocks noGrp="1"/>
          </p:cNvSpPr>
          <p:nvPr>
            <p:ph idx="1"/>
          </p:nvPr>
        </p:nvSpPr>
        <p:spPr>
          <a:xfrm>
            <a:off x="937147" y="2010620"/>
            <a:ext cx="5936619" cy="4039078"/>
          </a:xfrm>
        </p:spPr>
        <p:txBody>
          <a:bodyPr/>
          <a:lstStyle/>
          <a:p>
            <a:pPr lvl="0"/>
            <a:r>
              <a:rPr lang="en-US" sz="2000" dirty="0"/>
              <a:t>If cost transparency is the solution, are the colleges under any obligation to be transparent?</a:t>
            </a:r>
          </a:p>
          <a:p>
            <a:pPr lvl="0"/>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264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A5CF-75B1-D920-F50A-0C10052CB17F}"/>
              </a:ext>
            </a:extLst>
          </p:cNvPr>
          <p:cNvSpPr txBox="1">
            <a:spLocks noGrp="1"/>
          </p:cNvSpPr>
          <p:nvPr>
            <p:ph type="title"/>
          </p:nvPr>
        </p:nvSpPr>
        <p:spPr/>
        <p:txBody>
          <a:bodyPr/>
          <a:lstStyle/>
          <a:p>
            <a:pPr lvl="0"/>
            <a:r>
              <a:rPr lang="en-US"/>
              <a:t>Cost Transparency Timeline (2010 – 2023)</a:t>
            </a:r>
          </a:p>
        </p:txBody>
      </p:sp>
      <p:sp>
        <p:nvSpPr>
          <p:cNvPr id="3" name="Text Placeholder 2">
            <a:extLst>
              <a:ext uri="{FF2B5EF4-FFF2-40B4-BE49-F238E27FC236}">
                <a16:creationId xmlns:a16="http://schemas.microsoft.com/office/drawing/2014/main" id="{0943E976-A733-8064-8A22-5FC260DC1DCD}"/>
              </a:ext>
            </a:extLst>
          </p:cNvPr>
          <p:cNvSpPr txBox="1">
            <a:spLocks noGrp="1"/>
          </p:cNvSpPr>
          <p:nvPr>
            <p:ph idx="1"/>
          </p:nvPr>
        </p:nvSpPr>
        <p:spPr>
          <a:xfrm>
            <a:off x="903890" y="2015730"/>
            <a:ext cx="7568775" cy="4558686"/>
          </a:xfrm>
        </p:spPr>
        <p:txBody>
          <a:bodyPr>
            <a:normAutofit fontScale="85000" lnSpcReduction="10000"/>
          </a:bodyPr>
          <a:lstStyle/>
          <a:p>
            <a:pPr lvl="0"/>
            <a:r>
              <a:rPr lang="en-US" sz="2100" dirty="0"/>
              <a:t>2010 - (July 1, 2010) Textbook provisions of the HEOA took effect.</a:t>
            </a:r>
          </a:p>
          <a:p>
            <a:pPr lvl="0"/>
            <a:r>
              <a:rPr lang="en-US" sz="2100" dirty="0"/>
              <a:t>2012 – Title 5 § 59400, 59402, 59404, 59406, and 59408 were modified by the Board of Governors.</a:t>
            </a:r>
          </a:p>
          <a:p>
            <a:pPr lvl="0"/>
            <a:r>
              <a:rPr lang="en-US" sz="2100" dirty="0"/>
              <a:t>2018 - (January 1, 2018) No-cost marking legislation takes effect in California.</a:t>
            </a:r>
          </a:p>
          <a:p>
            <a:pPr marL="914400" lvl="1" indent="-317497">
              <a:lnSpc>
                <a:spcPct val="120000"/>
              </a:lnSpc>
              <a:spcBef>
                <a:spcPts val="375"/>
              </a:spcBef>
              <a:buClr>
                <a:srgbClr val="DE1F37"/>
              </a:buClr>
              <a:buSzPts val="1400"/>
              <a:buFont typeface="Arial"/>
            </a:pPr>
            <a:r>
              <a:rPr lang="en-US" sz="2100" kern="0" dirty="0">
                <a:solidFill>
                  <a:srgbClr val="454545"/>
                </a:solidFill>
                <a:latin typeface="Arial"/>
                <a:cs typeface="Arial"/>
              </a:rPr>
              <a:t>SB 1359 (Block, 2016) &gt;&gt; California Education Code (CEC) 66406.9.  </a:t>
            </a:r>
          </a:p>
          <a:p>
            <a:pPr lvl="0"/>
            <a:r>
              <a:rPr lang="en-US" sz="2100" dirty="0"/>
              <a:t>2021 - </a:t>
            </a:r>
            <a:r>
              <a:rPr lang="en-US" sz="2100" dirty="0">
                <a:solidFill>
                  <a:srgbClr val="0000FF"/>
                </a:solidFill>
                <a:latin typeface="Arial" pitchFamily="34"/>
                <a:cs typeface="Times New Roman" pitchFamily="18"/>
                <a:hlinkClick r:id="rId3">
                  <a:extLst>
                    <a:ext uri="{A12FA001-AC4F-418D-AE19-62706E023703}">
                      <ahyp:hlinkClr xmlns:ahyp="http://schemas.microsoft.com/office/drawing/2018/hyperlinkcolor" val="tx"/>
                    </a:ext>
                  </a:extLst>
                </a:hlinkClick>
              </a:rPr>
              <a:t>Advocate for Development of a ZTC Data Element</a:t>
            </a:r>
            <a:r>
              <a:rPr lang="en-US" sz="2100" dirty="0">
                <a:latin typeface="Arial" pitchFamily="34"/>
                <a:cs typeface="Times New Roman" pitchFamily="18"/>
              </a:rPr>
              <a:t> (Spring 2021; ASCCC Resolution Number: 11.02)</a:t>
            </a:r>
            <a:r>
              <a:rPr lang="en-US" sz="2100" dirty="0"/>
              <a:t> </a:t>
            </a:r>
          </a:p>
          <a:p>
            <a:pPr lvl="0"/>
            <a:r>
              <a:rPr lang="en-US" sz="2100" dirty="0"/>
              <a:t>2022 – XB12 introduced (and modified without notice)</a:t>
            </a:r>
          </a:p>
          <a:p>
            <a:pPr lvl="0"/>
            <a:r>
              <a:rPr lang="en-US" sz="2100" dirty="0"/>
              <a:t>2022 - </a:t>
            </a:r>
            <a:r>
              <a:rPr lang="en-US" sz="2100" dirty="0">
                <a:solidFill>
                  <a:srgbClr val="0000FF"/>
                </a:solidFill>
                <a:latin typeface="Arial" pitchFamily="34"/>
                <a:cs typeface="Times New Roman" pitchFamily="18"/>
                <a:hlinkClick r:id="rId4">
                  <a:extLst>
                    <a:ext uri="{A12FA001-AC4F-418D-AE19-62706E023703}">
                      <ahyp:hlinkClr xmlns:ahyp="http://schemas.microsoft.com/office/drawing/2018/hyperlinkcolor" val="tx"/>
                    </a:ext>
                  </a:extLst>
                </a:hlinkClick>
              </a:rPr>
              <a:t>Clarify Components of XB12, the Instructional-Material-Cost Section-Level Data Element</a:t>
            </a:r>
            <a:r>
              <a:rPr lang="en-US" sz="2100" dirty="0">
                <a:latin typeface="Arial" pitchFamily="34"/>
                <a:cs typeface="Times New Roman" pitchFamily="18"/>
              </a:rPr>
              <a:t> (Fall 2022; ASCCC Resolution Number 7.09)</a:t>
            </a:r>
            <a:r>
              <a:rPr lang="en-US" sz="2100" dirty="0"/>
              <a:t> </a:t>
            </a:r>
          </a:p>
        </p:txBody>
      </p:sp>
    </p:spTree>
  </p:cSld>
  <p:clrMapOvr>
    <a:masterClrMapping/>
  </p:clrMapOvr>
</p:sld>
</file>

<file path=ppt/theme/theme1.xml><?xml version="1.0" encoding="utf-8"?>
<a:theme xmlns:a="http://schemas.openxmlformats.org/drawingml/2006/main" name="Gallery">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24210</TotalTime>
  <Words>4009</Words>
  <Application>Microsoft Office PowerPoint</Application>
  <PresentationFormat>On-screen Show (4:3)</PresentationFormat>
  <Paragraphs>237</Paragraphs>
  <Slides>31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Arial</vt:lpstr>
      <vt:lpstr>Calibri</vt:lpstr>
      <vt:lpstr>Source Sans Pro SemiBold</vt:lpstr>
      <vt:lpstr>Gallery</vt:lpstr>
      <vt:lpstr>Ensuring Student Access to Zero Textbook Cost (ZTC) Pathways </vt:lpstr>
      <vt:lpstr>Event Description</vt:lpstr>
      <vt:lpstr>Your Presenters</vt:lpstr>
      <vt:lpstr>Overview</vt:lpstr>
      <vt:lpstr>What is a ZTC pathway?</vt:lpstr>
      <vt:lpstr>What exactly does “having” a ZTC pathway mean for a college?</vt:lpstr>
      <vt:lpstr>Logistically // Practically // Hopefully</vt:lpstr>
      <vt:lpstr>Existing Section Cost Transparency Requirements</vt:lpstr>
      <vt:lpstr>Cost Transparency Timeline (2010 – 2023)</vt:lpstr>
      <vt:lpstr>Cost Transparency Timeline (2024 - 2025)</vt:lpstr>
      <vt:lpstr>Title 5 § 54221. Burden-Free Access to Instructional Materials. </vt:lpstr>
      <vt:lpstr>Ensure the Transparency of Resources Used to Establish ZTC Certificates and Degrees (edited) </vt:lpstr>
      <vt:lpstr>Student-Facing Zero-Textbook-Cost Information (edited; Spring, 2022)</vt:lpstr>
      <vt:lpstr>Student-Facing ZTC Information –Resolved Clauses</vt:lpstr>
      <vt:lpstr>What’s happening now?  What colleges claim…</vt:lpstr>
      <vt:lpstr>Can a student practically access and complete a ZTC pathway?</vt:lpstr>
      <vt:lpstr>Logistical Challenges</vt:lpstr>
      <vt:lpstr>Logistical Challenges (continued.)</vt:lpstr>
      <vt:lpstr>Logistical Challenges (continued)</vt:lpstr>
      <vt:lpstr>How do you maximize the number of students who truly complete a ZTC program?</vt:lpstr>
      <vt:lpstr>Aspirational &gt; Practical &gt; “Minimal”</vt:lpstr>
      <vt:lpstr>How well are CCCs communicating about ZTC pathways?</vt:lpstr>
      <vt:lpstr>Cosumnes River College</vt:lpstr>
      <vt:lpstr>ZTC Pathways at SAC</vt:lpstr>
      <vt:lpstr>Southwestern College – ZTC FAQs</vt:lpstr>
      <vt:lpstr>What is ZTC?</vt:lpstr>
      <vt:lpstr>What’s the minimum every college should be doing?</vt:lpstr>
      <vt:lpstr>What’s the minimum that colleges are required to do?</vt:lpstr>
      <vt:lpstr>What’s the minimum colleges should be doing to make completing a ZTC pathway possible?</vt:lpstr>
      <vt:lpstr>What more could colleges be doing?</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Voice</dc:title>
  <dc:creator>Katie Nash</dc:creator>
  <cp:lastModifiedBy>ASCCC1</cp:lastModifiedBy>
  <cp:revision>213</cp:revision>
  <cp:lastPrinted>2024-09-18T21:18:00Z</cp:lastPrinted>
  <dcterms:created xsi:type="dcterms:W3CDTF">2020-03-05T11:04:57Z</dcterms:created>
  <dcterms:modified xsi:type="dcterms:W3CDTF">2025-04-08T18:20:45Z</dcterms:modified>
</cp:coreProperties>
</file>