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5143500" type="screen16x9"/>
  <p:notesSz cx="6858000" cy="9144000"/>
  <p:embeddedFontLst>
    <p:embeddedFont>
      <p:font typeface="Palatino Linotype" panose="02040502050505030304" pitchFamily="18" charset="0"/>
      <p:regular r:id="rId35"/>
      <p:bold r:id="rId36"/>
      <p:italic r:id="rId37"/>
      <p:boldItalic r:id="rId38"/>
    </p:embeddedFont>
    <p:embeddedFont>
      <p:font typeface="Roboto Slab" pitchFamily="2" charset="0"/>
      <p:regular r:id="rId39"/>
      <p:bold r:id="rId40"/>
    </p:embeddedFont>
    <p:embeddedFont>
      <p:font typeface="Source Sans Pro" panose="020B0503030403020204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4F7C65F-E39D-4490-AC8D-8EE6471B4751}">
  <a:tblStyle styleId="{D4F7C65F-E39D-4490-AC8D-8EE6471B475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2" d="100"/>
          <a:sy n="102" d="100"/>
        </p:scale>
        <p:origin x="1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f245cf93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f245cf93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Except where otherwise indicated, this content is available for use under CC B Y 4.0.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4f6b3f8180_0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4f6b3f8180_0_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4f6b3f8180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4f6b3f8180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4f6b3f8180_1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4f6b3f8180_1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4f6277a511_2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4f6277a511_2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4f6277a511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4f6277a511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4f6b3f818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4f6b3f818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4f6b3f8180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4f6b3f8180_0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One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4a7eac915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4a7eac915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4a7eac9156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4a7eac9156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4a7eac9156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4a7eac9156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alatino Linotype"/>
              <a:buChar char="-"/>
            </a:pPr>
            <a:r>
              <a:rPr lang="en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DEMO?</a:t>
            </a:r>
            <a:endParaRPr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alatino Linotype"/>
              <a:buChar char="-"/>
            </a:pPr>
            <a:r>
              <a:rPr lang="en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Walk through miniCURE curriculum online</a:t>
            </a:r>
            <a:endParaRPr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alatino Linotype"/>
              <a:buChar char="-"/>
            </a:pPr>
            <a:r>
              <a:rPr lang="en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LearnR tutorial?</a:t>
            </a:r>
            <a:endParaRPr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alatino Linotype"/>
              <a:buChar char="-"/>
            </a:pPr>
            <a:r>
              <a:rPr lang="en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Gene expression spreadsheet?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4a7eac915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4a7eac915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4a7eac9156_1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4a7eac9156_1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4a7eac9156_1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4a7eac9156_1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607D8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Databases, Coding Demo, Example: Trypsin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4a7eac9156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4a7eac9156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4f6075c742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4f6075c742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4f6b3f8180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4f6b3f8180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One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4f6075c74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4f6075c74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4f6b3f8180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4f6b3f8180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Let's now take a look at the expression of the beta trypsin gene, which is a gene involved in protein breakdown.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Enter the gene name, shown in italics in the slide, to the quick gene search and add the gene to the panel.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Click the droplet icon and clipp the expression values to create a better color scale for expression.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After performing these operations we also observe that the beta trypsin gene also expresses almost exclusively on the anterior mid-gut epithelium.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4f6b3f8180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4f6b3f8180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4f6b3f8180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4f6b3f8180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4f6b3f8180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4f6b3f8180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4a7eac915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4a7eac915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4f6b3f8180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4f6b3f8180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4a7eac9156_1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4a7eac9156_1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4a7eac9156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4a7eac9156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4f6b3f8180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4f6b3f8180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One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4f6277a511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4f6277a511_2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4f6277a511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4f6277a511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Every student before they transfer has had an authentic research experience</a:t>
            </a:r>
            <a:endParaRPr sz="240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Clr>
                <a:srgbClr val="CFD8DC"/>
              </a:buClr>
              <a:buSzPts val="2400"/>
              <a:buFont typeface="Source Sans Pro"/>
              <a:buChar char="●"/>
            </a:pPr>
            <a:r>
              <a:rPr lang="en" sz="24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Develop own hypothesis (ownership)</a:t>
            </a:r>
            <a:endParaRPr sz="240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ts val="2400"/>
              <a:buFont typeface="Source Sans Pro"/>
              <a:buChar char="●"/>
            </a:pPr>
            <a:r>
              <a:rPr lang="en" sz="24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Test own ideas</a:t>
            </a:r>
            <a:endParaRPr sz="240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ts val="2400"/>
              <a:buFont typeface="Source Sans Pro"/>
              <a:buChar char="●"/>
            </a:pPr>
            <a:r>
              <a:rPr lang="en" sz="24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Communicate results</a:t>
            </a:r>
            <a:endParaRPr sz="240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ts val="2400"/>
              <a:buFont typeface="Source Sans Pro"/>
              <a:buChar char="●"/>
            </a:pPr>
            <a:r>
              <a:rPr lang="en" sz="24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Incorporate feedback</a:t>
            </a:r>
            <a:endParaRPr sz="240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4a7eac9156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4a7eac9156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4f6b3f8180_1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4f6b3f8180_1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4f6277a511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4f6277a511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443498" y="1273175"/>
            <a:ext cx="63468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300"/>
              <a:buNone/>
              <a:defRPr sz="5300" b="1"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337531" y="4630074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790243" y="4182401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893253" y="3333348"/>
            <a:ext cx="57600" cy="576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771302" y="4923775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2386266" y="508134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79460" y="2703980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261540" y="643097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507235" y="1080863"/>
            <a:ext cx="192600" cy="1923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314019" y="3625322"/>
            <a:ext cx="144300" cy="1440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8882858" y="4186761"/>
            <a:ext cx="144300" cy="1440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158313" y="1596559"/>
            <a:ext cx="57600" cy="576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1396483" y="226428"/>
            <a:ext cx="192600" cy="1923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617492" y="2000594"/>
            <a:ext cx="57600" cy="576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3425273" y="387880"/>
            <a:ext cx="57600" cy="576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8014029" y="4567546"/>
            <a:ext cx="192600" cy="1923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1589075" y="2799975"/>
            <a:ext cx="5844900" cy="6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60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7" name="Google Shape;27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50" y="4258599"/>
            <a:ext cx="3839609" cy="88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mplete pattern">
  <p:cSld name="BLANK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/>
          <p:nvPr/>
        </p:nvSpPr>
        <p:spPr>
          <a:xfrm>
            <a:off x="-26550" y="-14850"/>
            <a:ext cx="9197100" cy="5173200"/>
          </a:xfrm>
          <a:prstGeom prst="rect">
            <a:avLst/>
          </a:prstGeom>
          <a:solidFill>
            <a:srgbClr val="CFD8DC">
              <a:alpha val="49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>
            <a:off x="5327700" y="4882300"/>
            <a:ext cx="3816300" cy="3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"/>
          <p:cNvSpPr txBox="1">
            <a:spLocks noGrp="1"/>
          </p:cNvSpPr>
          <p:nvPr>
            <p:ph type="ctrTitle"/>
          </p:nvPr>
        </p:nvSpPr>
        <p:spPr>
          <a:xfrm>
            <a:off x="1546025" y="1754794"/>
            <a:ext cx="5832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1546025" y="3011511"/>
            <a:ext cx="5832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4"/>
          <p:cNvPicPr preferRelativeResize="0"/>
          <p:nvPr/>
        </p:nvPicPr>
        <p:blipFill rotWithShape="1">
          <a:blip r:embed="rId2">
            <a:alphaModFix/>
          </a:blip>
          <a:srcRect l="19" r="19"/>
          <a:stretch/>
        </p:blipFill>
        <p:spPr>
          <a:xfrm rot="10800000" flipH="1">
            <a:off x="5952" y="0"/>
            <a:ext cx="91406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1215300" y="1723650"/>
            <a:ext cx="67134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600"/>
              <a:buChar char="◎"/>
              <a:defRPr sz="3600" i="1"/>
            </a:lvl1pPr>
            <a:lvl2pPr marL="914400" lvl="1" indent="-457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○"/>
              <a:defRPr sz="3600" i="1"/>
            </a:lvl2pPr>
            <a:lvl3pPr marL="1371600" lvl="2" indent="-457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◉"/>
              <a:defRPr sz="3600" i="1"/>
            </a:lvl3pPr>
            <a:lvl4pPr marL="1828800" lvl="3" indent="-457200" algn="ctr" rtl="0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 i="1"/>
            </a:lvl4pPr>
            <a:lvl5pPr marL="2286000" lvl="4" indent="-457200" algn="ctr" rtl="0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 i="1"/>
            </a:lvl5pPr>
            <a:lvl6pPr marL="2743200" lvl="5" indent="-457200" algn="ctr" rtl="0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 i="1"/>
            </a:lvl6pPr>
            <a:lvl7pPr marL="3200400" lvl="6" indent="-457200" algn="ctr" rtl="0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 i="1"/>
            </a:lvl7pPr>
            <a:lvl8pPr marL="3657600" lvl="7" indent="-457200" algn="ctr" rtl="0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 i="1"/>
            </a:lvl8pPr>
            <a:lvl9pPr marL="4114800" lvl="8" indent="-457200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 i="1"/>
            </a:lvl9pPr>
          </a:lstStyle>
          <a:p>
            <a:endParaRPr/>
          </a:p>
        </p:txBody>
      </p:sp>
      <p:grpSp>
        <p:nvGrpSpPr>
          <p:cNvPr id="34" name="Google Shape;34;p4"/>
          <p:cNvGrpSpPr/>
          <p:nvPr/>
        </p:nvGrpSpPr>
        <p:grpSpPr>
          <a:xfrm>
            <a:off x="3839646" y="782918"/>
            <a:ext cx="1464573" cy="842707"/>
            <a:chOff x="3593400" y="1729675"/>
            <a:chExt cx="1957200" cy="1123610"/>
          </a:xfrm>
        </p:grpSpPr>
        <p:sp>
          <p:nvSpPr>
            <p:cNvPr id="35" name="Google Shape;35;p4"/>
            <p:cNvSpPr txBox="1"/>
            <p:nvPr/>
          </p:nvSpPr>
          <p:spPr>
            <a:xfrm>
              <a:off x="3593400" y="1729675"/>
              <a:ext cx="1957200" cy="87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0" b="1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“</a:t>
              </a:r>
              <a:endParaRPr sz="60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4025400" y="1760085"/>
              <a:ext cx="1093200" cy="1093200"/>
            </a:xfrm>
            <a:prstGeom prst="ellipse">
              <a:avLst/>
            </a:prstGeom>
            <a:noFill/>
            <a:ln w="9525" cap="flat" cmpd="sng">
              <a:solidFill>
                <a:srgbClr val="CFD8DC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4190700" y="1925385"/>
              <a:ext cx="762600" cy="762600"/>
            </a:xfrm>
            <a:prstGeom prst="ellipse">
              <a:avLst/>
            </a:prstGeom>
            <a:noFill/>
            <a:ln w="19050" cap="flat" cmpd="sng">
              <a:solidFill>
                <a:srgbClr val="CFD8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8" name="Google Shape;38;p4"/>
          <p:cNvCxnSpPr>
            <a:endCxn id="36" idx="1"/>
          </p:cNvCxnSpPr>
          <p:nvPr/>
        </p:nvCxnSpPr>
        <p:spPr>
          <a:xfrm>
            <a:off x="3750511" y="390297"/>
            <a:ext cx="532200" cy="5355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 rot="10800000">
            <a:off x="4362902" y="436125"/>
            <a:ext cx="209100" cy="3696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 rot="10800000" flipH="1">
            <a:off x="4704510" y="351930"/>
            <a:ext cx="347100" cy="4746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" name="Google Shape;41;p4"/>
          <p:cNvSpPr txBox="1">
            <a:spLocks noGrp="1"/>
          </p:cNvSpPr>
          <p:nvPr>
            <p:ph type="sldNum" idx="12"/>
          </p:nvPr>
        </p:nvSpPr>
        <p:spPr>
          <a:xfrm>
            <a:off x="-87" y="4749844"/>
            <a:ext cx="9144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body" idx="2"/>
          </p:nvPr>
        </p:nvSpPr>
        <p:spPr>
          <a:xfrm>
            <a:off x="5327700" y="4882300"/>
            <a:ext cx="3816300" cy="3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●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○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■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●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○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■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●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○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■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body" idx="1"/>
          </p:nvPr>
        </p:nvSpPr>
        <p:spPr>
          <a:xfrm>
            <a:off x="786150" y="1261700"/>
            <a:ext cx="7571700" cy="35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◎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ldNum" idx="12"/>
          </p:nvPr>
        </p:nvSpPr>
        <p:spPr>
          <a:xfrm>
            <a:off x="-228591" y="48301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body" idx="2"/>
          </p:nvPr>
        </p:nvSpPr>
        <p:spPr>
          <a:xfrm>
            <a:off x="5327700" y="4882300"/>
            <a:ext cx="3816300" cy="3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●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○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■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●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○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■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●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○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■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body" idx="1"/>
          </p:nvPr>
        </p:nvSpPr>
        <p:spPr>
          <a:xfrm>
            <a:off x="786137" y="1200150"/>
            <a:ext cx="36753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◎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body" idx="2"/>
          </p:nvPr>
        </p:nvSpPr>
        <p:spPr>
          <a:xfrm>
            <a:off x="4682659" y="1200150"/>
            <a:ext cx="36753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body" idx="3"/>
          </p:nvPr>
        </p:nvSpPr>
        <p:spPr>
          <a:xfrm>
            <a:off x="5327700" y="4806100"/>
            <a:ext cx="3816300" cy="3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algn="r" rtl="0">
              <a:spcBef>
                <a:spcPts val="600"/>
              </a:spcBef>
              <a:spcAft>
                <a:spcPts val="0"/>
              </a:spcAft>
              <a:buSzPts val="1000"/>
              <a:buFont typeface="Source Sans Pro"/>
              <a:buChar char="◎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○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◉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●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○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■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●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○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■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1"/>
          </p:nvPr>
        </p:nvSpPr>
        <p:spPr>
          <a:xfrm>
            <a:off x="786150" y="1200150"/>
            <a:ext cx="24198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body" idx="2"/>
          </p:nvPr>
        </p:nvSpPr>
        <p:spPr>
          <a:xfrm>
            <a:off x="3329992" y="1200150"/>
            <a:ext cx="24198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body" idx="3"/>
          </p:nvPr>
        </p:nvSpPr>
        <p:spPr>
          <a:xfrm>
            <a:off x="5873834" y="1200150"/>
            <a:ext cx="24198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body" idx="4"/>
          </p:nvPr>
        </p:nvSpPr>
        <p:spPr>
          <a:xfrm>
            <a:off x="5327700" y="4806100"/>
            <a:ext cx="3816300" cy="3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algn="r" rtl="0">
              <a:spcBef>
                <a:spcPts val="600"/>
              </a:spcBef>
              <a:spcAft>
                <a:spcPts val="0"/>
              </a:spcAft>
              <a:buSzPts val="1000"/>
              <a:buFont typeface="Source Sans Pro"/>
              <a:buChar char="◎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○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◉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●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○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■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●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○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■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1"/>
          </p:nvPr>
        </p:nvSpPr>
        <p:spPr>
          <a:xfrm>
            <a:off x="5327700" y="4882300"/>
            <a:ext cx="3816300" cy="3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●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○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■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●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○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■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●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○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■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>
            <a:spLocks noGrp="1"/>
          </p:cNvSpPr>
          <p:nvPr>
            <p:ph type="body" idx="1"/>
          </p:nvPr>
        </p:nvSpPr>
        <p:spPr>
          <a:xfrm>
            <a:off x="457200" y="4055343"/>
            <a:ext cx="8229600" cy="3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5327700" y="4882300"/>
            <a:ext cx="3816300" cy="3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body" idx="1"/>
          </p:nvPr>
        </p:nvSpPr>
        <p:spPr>
          <a:xfrm>
            <a:off x="5327700" y="4882300"/>
            <a:ext cx="3816300" cy="3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86150" y="1261700"/>
            <a:ext cx="7571700" cy="3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Source Sans Pro"/>
              <a:buChar char="◎"/>
              <a:defRPr sz="3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Source Sans Pro"/>
              <a:buChar char="◉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2"/>
          </p:nvPr>
        </p:nvSpPr>
        <p:spPr>
          <a:xfrm>
            <a:off x="5327700" y="4882300"/>
            <a:ext cx="38163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●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○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■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●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○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■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●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○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92100" algn="r" rtl="0">
              <a:spcBef>
                <a:spcPts val="0"/>
              </a:spcBef>
              <a:spcAft>
                <a:spcPts val="0"/>
              </a:spcAft>
              <a:buSzPts val="1000"/>
              <a:buFont typeface="Source Sans Pro"/>
              <a:buChar char="■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creativecommons.org/licenses/by/4.0/" TargetMode="External"/><Relationship Id="rId5" Type="http://schemas.openxmlformats.org/officeDocument/2006/relationships/hyperlink" Target="https://www.slidescarnival.com/cordelia-free-presentation-template/216" TargetMode="Externa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galaxyproject.or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hyperlink" Target="http://bioconductor.org" TargetMode="External"/><Relationship Id="rId4" Type="http://schemas.openxmlformats.org/officeDocument/2006/relationships/hyperlink" Target="http://sciserver.or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hyperlink" Target="http://speakerdeck.com/stephaniehicks/welcome-to-the-world-of-single-cell-rna-sequencin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reativecommons.org/licenses/by/4.0/" TargetMode="External"/><Relationship Id="rId5" Type="http://schemas.openxmlformats.org/officeDocument/2006/relationships/hyperlink" Target="https://openstax.org/books/concepts-biology/pages/9-3-transcription" TargetMode="Externa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hF70hD9I9NG07eeyzGo_TSCgySmRLItK/view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-nc/2.0/deed.en" TargetMode="External"/><Relationship Id="rId4" Type="http://schemas.openxmlformats.org/officeDocument/2006/relationships/hyperlink" Target="https://www.flickr.com/photos/nasamarshall/15842201129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.c-moor.org/miniCURE-RNA-seq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23991285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science.c-moor.org/miniCURE-RNA-seq/single-cell-rna-seq-analysis.html" TargetMode="External"/><Relationship Id="rId5" Type="http://schemas.openxmlformats.org/officeDocument/2006/relationships/hyperlink" Target="http://genomicseducation.org" TargetMode="Externa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reporter.nih.gov/project-details/10983250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hyperlink" Target="http://pubmed.gov/35643079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ciwri.club/archives/7530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ascal-martin.netlify.app/post/plotting-sra-database-growth" TargetMode="External"/><Relationship Id="rId5" Type="http://schemas.openxmlformats.org/officeDocument/2006/relationships/hyperlink" Target="http://anvilproject.org" TargetMode="Externa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.c-moor.org/miniCURE-RNA-seq" TargetMode="External"/><Relationship Id="rId7" Type="http://schemas.openxmlformats.org/officeDocument/2006/relationships/hyperlink" Target="mailto:stephanie.coffman@cloviscollege.edu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rosa.alcazar@cloviscollege.edu" TargetMode="External"/><Relationship Id="rId5" Type="http://schemas.openxmlformats.org/officeDocument/2006/relationships/hyperlink" Target="https://www.c-moor.org" TargetMode="External"/><Relationship Id="rId4" Type="http://schemas.openxmlformats.org/officeDocument/2006/relationships/hyperlink" Target="https://help.c-moor.org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c-moor.or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ndsci.berkeley.edu/understanding-science-101/how-science-works/the-real-process-of-scienc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vanderbilt.edu/advanced-institute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Terms of Use</a:t>
            </a:r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body" idx="1"/>
          </p:nvPr>
        </p:nvSpPr>
        <p:spPr>
          <a:xfrm>
            <a:off x="786150" y="1261700"/>
            <a:ext cx="4856400" cy="35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Except where otherwise indicated, the contents of this slide presentation are available for use under the 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Creative Commons Attribution 4.0</a:t>
            </a:r>
            <a:r>
              <a:rPr lang="en" sz="1800"/>
              <a:t> license. 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/>
              <a:t>You are free to adapt and share the work, but you must give appropriate credit, provide a link to the license, and indicate if changes were made.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800"/>
              <a:t>Sample attribution: [Title of work] by C-MOOR. 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CC-BY 4.0</a:t>
            </a:r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sldNum" idx="12"/>
          </p:nvPr>
        </p:nvSpPr>
        <p:spPr>
          <a:xfrm>
            <a:off x="-228591" y="48301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pic>
        <p:nvPicPr>
          <p:cNvPr id="77" name="Google Shape;77;p12" descr="CC BY Licensing Logo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6750" y="2352675"/>
            <a:ext cx="2008084" cy="7026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2"/>
          <p:cNvSpPr txBox="1"/>
          <p:nvPr/>
        </p:nvSpPr>
        <p:spPr>
          <a:xfrm>
            <a:off x="5792868" y="3160528"/>
            <a:ext cx="3020100" cy="9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53A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This Google Slides template is modified </a:t>
            </a:r>
            <a:endParaRPr sz="1100">
              <a:solidFill>
                <a:srgbClr val="0053A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53A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from </a:t>
            </a:r>
            <a:r>
              <a:rPr lang="en" sz="1100" u="sng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original work</a:t>
            </a:r>
            <a:r>
              <a:rPr lang="en" sz="1100">
                <a:solidFill>
                  <a:srgbClr val="0053A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by Jimena Catalina, </a:t>
            </a:r>
            <a:endParaRPr sz="1100">
              <a:solidFill>
                <a:srgbClr val="0053A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53A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provided as free to use from SlidesCarnival</a:t>
            </a:r>
            <a:endParaRPr sz="1100">
              <a:solidFill>
                <a:srgbClr val="0053A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53A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under </a:t>
            </a:r>
            <a:r>
              <a:rPr lang="en" sz="1100" u="sng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License 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Attribution 4.0 International</a:t>
            </a:r>
            <a:r>
              <a:rPr lang="en" sz="1100">
                <a:solidFill>
                  <a:srgbClr val="0053A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1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Sequencing Data is Ubiquitous, Cloud Computing Makes Data Analysis Accessible</a:t>
            </a:r>
            <a:endParaRPr/>
          </a:p>
        </p:txBody>
      </p:sp>
      <p:sp>
        <p:nvSpPr>
          <p:cNvPr id="146" name="Google Shape;146;p21"/>
          <p:cNvSpPr txBox="1">
            <a:spLocks noGrp="1"/>
          </p:cNvSpPr>
          <p:nvPr>
            <p:ph type="body" idx="1"/>
          </p:nvPr>
        </p:nvSpPr>
        <p:spPr>
          <a:xfrm>
            <a:off x="5327700" y="4882300"/>
            <a:ext cx="3816300" cy="3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galaxyproject.org</a:t>
            </a:r>
            <a:r>
              <a:rPr lang="en"/>
              <a:t> //</a:t>
            </a:r>
            <a:r>
              <a:rPr lang="en" u="sng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sciserver.org</a:t>
            </a:r>
            <a:r>
              <a:rPr lang="en"/>
              <a:t> // </a:t>
            </a:r>
            <a:r>
              <a:rPr lang="en" u="sng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bioconductor.org</a:t>
            </a:r>
            <a:endParaRPr/>
          </a:p>
        </p:txBody>
      </p:sp>
      <p:pic>
        <p:nvPicPr>
          <p:cNvPr id="147" name="Google Shape;147;p21" descr="Many platforms exists for anyone to analyze Next Generation Sequencing Data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010714"/>
            <a:ext cx="9144000" cy="3540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2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BIOL11A “Biology for Majors”</a:t>
            </a:r>
            <a:endParaRPr/>
          </a:p>
        </p:txBody>
      </p:sp>
      <p:grpSp>
        <p:nvGrpSpPr>
          <p:cNvPr id="154" name="Google Shape;154;p22" descr="Diagram of the relationship between DNA, RNA, and Protein."/>
          <p:cNvGrpSpPr/>
          <p:nvPr/>
        </p:nvGrpSpPr>
        <p:grpSpPr>
          <a:xfrm>
            <a:off x="300850" y="1010722"/>
            <a:ext cx="3164225" cy="3643785"/>
            <a:chOff x="5733800" y="1111775"/>
            <a:chExt cx="3164225" cy="4048650"/>
          </a:xfrm>
        </p:grpSpPr>
        <p:pic>
          <p:nvPicPr>
            <p:cNvPr id="155" name="Google Shape;155;p22" descr="In the cell, DNA is transcribed into RNA, which is translated into protiens"/>
            <p:cNvPicPr preferRelativeResize="0"/>
            <p:nvPr/>
          </p:nvPicPr>
          <p:blipFill rotWithShape="1">
            <a:blip r:embed="rId3">
              <a:alphaModFix/>
            </a:blip>
            <a:srcRect l="25435" r="24345"/>
            <a:stretch/>
          </p:blipFill>
          <p:spPr>
            <a:xfrm>
              <a:off x="5733800" y="1111775"/>
              <a:ext cx="2814300" cy="4048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6" name="Google Shape;156;p22"/>
            <p:cNvSpPr txBox="1"/>
            <p:nvPr/>
          </p:nvSpPr>
          <p:spPr>
            <a:xfrm>
              <a:off x="7613725" y="2208925"/>
              <a:ext cx="1284300" cy="444600"/>
            </a:xfrm>
            <a:prstGeom prst="rect">
              <a:avLst/>
            </a:prstGeom>
            <a:noFill/>
            <a:ln w="19050" cap="flat" cmpd="sng">
              <a:solidFill>
                <a:srgbClr val="99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latin typeface="Avenir"/>
                  <a:ea typeface="Avenir"/>
                  <a:cs typeface="Avenir"/>
                  <a:sym typeface="Avenir"/>
                </a:rPr>
                <a:t>Transcription</a:t>
              </a:r>
              <a:endParaRPr b="1"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57" name="Google Shape;157;p22"/>
            <p:cNvSpPr txBox="1"/>
            <p:nvPr/>
          </p:nvSpPr>
          <p:spPr>
            <a:xfrm>
              <a:off x="7613725" y="3658475"/>
              <a:ext cx="1284300" cy="444600"/>
            </a:xfrm>
            <a:prstGeom prst="rect">
              <a:avLst/>
            </a:prstGeom>
            <a:noFill/>
            <a:ln w="19050" cap="flat" cmpd="sng">
              <a:solidFill>
                <a:srgbClr val="99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latin typeface="Avenir"/>
                  <a:ea typeface="Avenir"/>
                  <a:cs typeface="Avenir"/>
                  <a:sym typeface="Avenir"/>
                </a:rPr>
                <a:t>Translation</a:t>
              </a:r>
              <a:endParaRPr b="1"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pic>
        <p:nvPicPr>
          <p:cNvPr id="159" name="Google Shape;159;p22" descr="In single-cell RNA-seq, researchers can sequence all the mRNA in a single cell to determine which genes are being expressed into proteins in those cells" title="scRNA-overview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3300" y="1010725"/>
            <a:ext cx="5065699" cy="3799274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2"/>
          <p:cNvSpPr txBox="1"/>
          <p:nvPr/>
        </p:nvSpPr>
        <p:spPr>
          <a:xfrm>
            <a:off x="0" y="4882300"/>
            <a:ext cx="3836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Avenir"/>
                <a:ea typeface="Avenir"/>
                <a:cs typeface="Avenir"/>
                <a:sym typeface="Avenir"/>
              </a:rPr>
              <a:t>Image Credit: </a:t>
            </a:r>
            <a:r>
              <a:rPr lang="en" sz="1100" u="sng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Concepts of Biology, OpenStax</a:t>
            </a:r>
            <a:r>
              <a:rPr lang="en" sz="1100">
                <a:latin typeface="Avenir"/>
                <a:ea typeface="Avenir"/>
                <a:cs typeface="Avenir"/>
                <a:sym typeface="Avenir"/>
              </a:rPr>
              <a:t>. </a:t>
            </a:r>
            <a:r>
              <a:rPr lang="en" sz="1100" u="sng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CC-BY 4.0</a:t>
            </a:r>
            <a:r>
              <a:rPr lang="en" sz="1100">
                <a:latin typeface="Avenir"/>
                <a:ea typeface="Avenir"/>
                <a:cs typeface="Avenir"/>
                <a:sym typeface="Avenir"/>
              </a:rPr>
              <a:t>.</a:t>
            </a:r>
            <a:endParaRPr sz="1100"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3" name="Google Shape;153;p22"/>
          <p:cNvSpPr txBox="1">
            <a:spLocks noGrp="1"/>
          </p:cNvSpPr>
          <p:nvPr>
            <p:ph type="body" idx="1"/>
          </p:nvPr>
        </p:nvSpPr>
        <p:spPr>
          <a:xfrm>
            <a:off x="2673675" y="4882300"/>
            <a:ext cx="6470400" cy="3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7"/>
              </a:rPr>
              <a:t>speakerdeck.com/stephaniehicks/welcome-to-the-world-of-single-cell-rna-sequencing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3"/>
          <p:cNvSpPr txBox="1">
            <a:spLocks noGrp="1"/>
          </p:cNvSpPr>
          <p:nvPr>
            <p:ph type="title"/>
          </p:nvPr>
        </p:nvSpPr>
        <p:spPr>
          <a:xfrm>
            <a:off x="786150" y="308125"/>
            <a:ext cx="81528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Access to Research in the lab: miniCURE</a:t>
            </a:r>
            <a:endParaRPr/>
          </a:p>
        </p:txBody>
      </p:sp>
      <p:sp>
        <p:nvSpPr>
          <p:cNvPr id="167" name="Google Shape;167;p23"/>
          <p:cNvSpPr txBox="1"/>
          <p:nvPr/>
        </p:nvSpPr>
        <p:spPr>
          <a:xfrm>
            <a:off x="200611" y="1202919"/>
            <a:ext cx="40461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480"/>
              </a:spcBef>
              <a:spcAft>
                <a:spcPts val="0"/>
              </a:spcAft>
              <a:buClr>
                <a:srgbClr val="263238"/>
              </a:buClr>
              <a:buSzPts val="2000"/>
              <a:buFont typeface="Source Sans Pro"/>
              <a:buChar char="●"/>
            </a:pPr>
            <a:r>
              <a:rPr lang="en" sz="20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Earlier research experiences</a:t>
            </a:r>
            <a:endParaRPr sz="200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263238"/>
              </a:buClr>
              <a:buSzPts val="2000"/>
              <a:buFont typeface="Source Sans Pro"/>
              <a:buChar char="●"/>
            </a:pPr>
            <a:r>
              <a:rPr lang="en" sz="20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See instructor as mentor</a:t>
            </a:r>
            <a:endParaRPr sz="200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263238"/>
              </a:buClr>
              <a:buSzPts val="2000"/>
              <a:buFont typeface="Source Sans Pro"/>
              <a:buChar char="●"/>
            </a:pPr>
            <a:r>
              <a:rPr lang="en" sz="20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Increase self-efficacy, skills, and persistence in STEM</a:t>
            </a:r>
            <a:endParaRPr sz="200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263238"/>
              </a:buClr>
              <a:buSzPts val="2000"/>
              <a:buFont typeface="Source Sans Pro"/>
              <a:buChar char="●"/>
            </a:pPr>
            <a:r>
              <a:rPr lang="en" sz="20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Embedded multi-week Course-based Undergraduate Research Experiences (miniCUREs) in a required course for biology</a:t>
            </a:r>
            <a:endParaRPr sz="200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66" name="Google Shape;166;p23" descr="Image of people stacking books in a pile to show the concept of collective knowledge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1320" y="1107897"/>
            <a:ext cx="4635349" cy="248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3"/>
          <p:cNvSpPr txBox="1">
            <a:spLocks noGrp="1"/>
          </p:cNvSpPr>
          <p:nvPr>
            <p:ph type="body" idx="1"/>
          </p:nvPr>
        </p:nvSpPr>
        <p:spPr>
          <a:xfrm>
            <a:off x="1526875" y="4882300"/>
            <a:ext cx="7617000" cy="3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hhmi.org/science-education/programs/model-programs-course-based-undergraduate-research-experience-cre-or-cure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4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We’re not crazy</a:t>
            </a:r>
            <a:endParaRPr/>
          </a:p>
        </p:txBody>
      </p:sp>
      <p:sp>
        <p:nvSpPr>
          <p:cNvPr id="173" name="Google Shape;173;p24"/>
          <p:cNvSpPr txBox="1">
            <a:spLocks noGrp="1"/>
          </p:cNvSpPr>
          <p:nvPr>
            <p:ph type="body" idx="1"/>
          </p:nvPr>
        </p:nvSpPr>
        <p:spPr>
          <a:xfrm>
            <a:off x="786150" y="1033100"/>
            <a:ext cx="7571700" cy="35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◎"/>
            </a:pPr>
            <a:r>
              <a:rPr lang="en"/>
              <a:t>Introduced students to research projects for 7 years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600+ students completing the project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No coding experience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First scientific poster presentation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◎"/>
            </a:pPr>
            <a:r>
              <a:rPr lang="en"/>
              <a:t>Established a research symposium 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◎"/>
            </a:pPr>
            <a:r>
              <a:rPr lang="en"/>
              <a:t>Collaborating across institutions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College of the Desert running CURE and miniCURE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Dine College implemented a module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◎"/>
            </a:pPr>
            <a:r>
              <a:rPr lang="en"/>
              <a:t>Funded by NSF and NIH to expand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4"/>
          <p:cNvSpPr txBox="1">
            <a:spLocks noGrp="1"/>
          </p:cNvSpPr>
          <p:nvPr>
            <p:ph type="sldNum" idx="12"/>
          </p:nvPr>
        </p:nvSpPr>
        <p:spPr>
          <a:xfrm>
            <a:off x="-228591" y="48301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5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Research Symposium at Clovis</a:t>
            </a:r>
            <a:endParaRPr/>
          </a:p>
        </p:txBody>
      </p:sp>
      <p:sp>
        <p:nvSpPr>
          <p:cNvPr id="180" name="Google Shape;180;p25"/>
          <p:cNvSpPr txBox="1">
            <a:spLocks noGrp="1"/>
          </p:cNvSpPr>
          <p:nvPr>
            <p:ph type="sldNum" idx="12"/>
          </p:nvPr>
        </p:nvSpPr>
        <p:spPr>
          <a:xfrm>
            <a:off x="-228591" y="48301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181" name="Google Shape;181;p25" descr="Screenshot of a website describing the &quot;4th Annual STEM Research Symposium in 2025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3334" y="1163120"/>
            <a:ext cx="6580874" cy="3566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6"/>
          <p:cNvSpPr txBox="1">
            <a:spLocks noGrp="1"/>
          </p:cNvSpPr>
          <p:nvPr>
            <p:ph type="title"/>
          </p:nvPr>
        </p:nvSpPr>
        <p:spPr>
          <a:xfrm>
            <a:off x="965450" y="-737755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 Video</a:t>
            </a:r>
            <a:endParaRPr/>
          </a:p>
        </p:txBody>
      </p:sp>
      <p:pic>
        <p:nvPicPr>
          <p:cNvPr id="186" name="Google Shape;186;p26" title="yani-new-world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7"/>
          <p:cNvSpPr txBox="1">
            <a:spLocks noGrp="1"/>
          </p:cNvSpPr>
          <p:nvPr>
            <p:ph type="ctrTitle"/>
          </p:nvPr>
        </p:nvSpPr>
        <p:spPr>
          <a:xfrm>
            <a:off x="1546025" y="1754794"/>
            <a:ext cx="5832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accent4"/>
                </a:solidFill>
              </a:rPr>
              <a:t>2.</a:t>
            </a:r>
            <a:endParaRPr sz="6000">
              <a:solidFill>
                <a:schemeClr val="accent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Method</a:t>
            </a:r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subTitle" idx="1"/>
          </p:nvPr>
        </p:nvSpPr>
        <p:spPr>
          <a:xfrm>
            <a:off x="1546025" y="3011511"/>
            <a:ext cx="5832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Teaching Through Research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8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C-MOOR Science Project</a:t>
            </a:r>
            <a:endParaRPr/>
          </a:p>
        </p:txBody>
      </p:sp>
      <p:sp>
        <p:nvSpPr>
          <p:cNvPr id="199" name="Google Shape;199;p28"/>
          <p:cNvSpPr txBox="1">
            <a:spLocks noGrp="1"/>
          </p:cNvSpPr>
          <p:nvPr>
            <p:ph type="body" idx="1"/>
          </p:nvPr>
        </p:nvSpPr>
        <p:spPr>
          <a:xfrm>
            <a:off x="786150" y="1261700"/>
            <a:ext cx="3915300" cy="35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Incorporated into the first semester of Biology for Majors series</a:t>
            </a:r>
            <a:endParaRPr sz="2100"/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en" sz="2100"/>
              <a:t>Students analyze existing RNA-seq data sets </a:t>
            </a:r>
            <a:endParaRPr sz="2100"/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en" sz="2100"/>
              <a:t>Four modules are integrated into the lab, followed by independent research</a:t>
            </a:r>
            <a:endParaRPr sz="21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1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1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100"/>
          </a:p>
        </p:txBody>
      </p:sp>
      <p:sp>
        <p:nvSpPr>
          <p:cNvPr id="200" name="Google Shape;200;p28"/>
          <p:cNvSpPr txBox="1">
            <a:spLocks noGrp="1"/>
          </p:cNvSpPr>
          <p:nvPr>
            <p:ph type="sldNum" idx="12"/>
          </p:nvPr>
        </p:nvSpPr>
        <p:spPr>
          <a:xfrm>
            <a:off x="-228591" y="48301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201" name="Google Shape;201;p28" descr="three drosophila fruit fli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3687" y="1465301"/>
            <a:ext cx="3696924" cy="259937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8"/>
          <p:cNvSpPr txBox="1"/>
          <p:nvPr/>
        </p:nvSpPr>
        <p:spPr>
          <a:xfrm>
            <a:off x="6341050" y="4878125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chemeClr val="hlink"/>
                </a:solidFill>
                <a:hlinkClick r:id="rId4"/>
              </a:rPr>
              <a:t>The Fruit Fly</a:t>
            </a:r>
            <a:r>
              <a:rPr lang="en" sz="600"/>
              <a:t> by </a:t>
            </a:r>
            <a:r>
              <a:rPr lang="en" sz="700">
                <a:solidFill>
                  <a:schemeClr val="dk1"/>
                </a:solidFill>
              </a:rPr>
              <a:t>NASA's Marshall Space Flight Center, </a:t>
            </a:r>
            <a:r>
              <a:rPr lang="en" sz="700" u="sng">
                <a:solidFill>
                  <a:schemeClr val="hlink"/>
                </a:solidFill>
                <a:hlinkClick r:id="rId5"/>
              </a:rPr>
              <a:t>CC-BY-NC 2.0</a:t>
            </a:r>
            <a:r>
              <a:rPr lang="en" sz="700">
                <a:solidFill>
                  <a:schemeClr val="dk1"/>
                </a:solidFill>
              </a:rPr>
              <a:t>.</a:t>
            </a:r>
            <a:endParaRPr sz="7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"/>
          <p:cNvSpPr txBox="1">
            <a:spLocks noGrp="1"/>
          </p:cNvSpPr>
          <p:nvPr>
            <p:ph type="title"/>
          </p:nvPr>
        </p:nvSpPr>
        <p:spPr>
          <a:xfrm>
            <a:off x="786150" y="2687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Project Goals and Specifics</a:t>
            </a:r>
            <a:endParaRPr sz="2600"/>
          </a:p>
        </p:txBody>
      </p:sp>
      <p:sp>
        <p:nvSpPr>
          <p:cNvPr id="208" name="Google Shape;208;p29"/>
          <p:cNvSpPr txBox="1">
            <a:spLocks noGrp="1"/>
          </p:cNvSpPr>
          <p:nvPr>
            <p:ph type="body" idx="1"/>
          </p:nvPr>
        </p:nvSpPr>
        <p:spPr>
          <a:xfrm>
            <a:off x="238974" y="1200150"/>
            <a:ext cx="41043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AutoNum type="arabicPeriod"/>
            </a:pPr>
            <a:r>
              <a:rPr lang="en" sz="1400" b="1">
                <a:solidFill>
                  <a:srgbClr val="333333"/>
                </a:solidFill>
                <a:highlight>
                  <a:srgbClr val="FFFFFF"/>
                </a:highlight>
              </a:rPr>
              <a:t>Navigate biological databases</a:t>
            </a:r>
            <a:r>
              <a:rPr lang="en" sz="1400">
                <a:solidFill>
                  <a:srgbClr val="333333"/>
                </a:solidFill>
                <a:highlight>
                  <a:srgbClr val="FFFFFF"/>
                </a:highlight>
              </a:rPr>
              <a:t> to access the wealth of available scientific knowledge and data.</a:t>
            </a:r>
            <a:endParaRPr sz="14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AutoNum type="arabicPeriod"/>
            </a:pPr>
            <a:r>
              <a:rPr lang="en" sz="1400" b="1">
                <a:solidFill>
                  <a:srgbClr val="333333"/>
                </a:solidFill>
                <a:highlight>
                  <a:srgbClr val="FFFFFF"/>
                </a:highlight>
              </a:rPr>
              <a:t>Analyze data (i.e. create and interpret plots)</a:t>
            </a:r>
            <a:r>
              <a:rPr lang="en" sz="1400">
                <a:solidFill>
                  <a:srgbClr val="333333"/>
                </a:solidFill>
                <a:highlight>
                  <a:srgbClr val="FFFFFF"/>
                </a:highlight>
              </a:rPr>
              <a:t> to generate novel conclusions.</a:t>
            </a:r>
            <a:endParaRPr sz="14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AutoNum type="arabicPeriod"/>
            </a:pPr>
            <a:r>
              <a:rPr lang="en" sz="1400" b="1">
                <a:solidFill>
                  <a:srgbClr val="333333"/>
                </a:solidFill>
                <a:highlight>
                  <a:srgbClr val="FFFFFF"/>
                </a:highlight>
              </a:rPr>
              <a:t>Cultivate an “-omics” perspective</a:t>
            </a:r>
            <a:r>
              <a:rPr lang="en" sz="1400">
                <a:solidFill>
                  <a:srgbClr val="333333"/>
                </a:solidFill>
                <a:highlight>
                  <a:srgbClr val="FFFFFF"/>
                </a:highlight>
              </a:rPr>
              <a:t>, integrating multiple sources of information and wielding computational tools to enable a holistic approach</a:t>
            </a:r>
            <a:endParaRPr sz="14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AutoNum type="arabicPeriod"/>
            </a:pPr>
            <a:r>
              <a:rPr lang="en" sz="1400" b="1">
                <a:solidFill>
                  <a:srgbClr val="333333"/>
                </a:solidFill>
                <a:highlight>
                  <a:srgbClr val="FFFFFF"/>
                </a:highlight>
              </a:rPr>
              <a:t>Practice the scientific process</a:t>
            </a:r>
            <a:r>
              <a:rPr lang="en" sz="1400">
                <a:solidFill>
                  <a:srgbClr val="333333"/>
                </a:solidFill>
                <a:highlight>
                  <a:srgbClr val="FFFFFF"/>
                </a:highlight>
              </a:rPr>
              <a:t>, identifying avenues for research, designing experiments, analyzing data, and integrating results into the broader scientific discourse.</a:t>
            </a:r>
            <a:endParaRPr/>
          </a:p>
        </p:txBody>
      </p:sp>
      <p:sp>
        <p:nvSpPr>
          <p:cNvPr id="209" name="Google Shape;209;p29"/>
          <p:cNvSpPr txBox="1">
            <a:spLocks noGrp="1"/>
          </p:cNvSpPr>
          <p:nvPr>
            <p:ph type="body" idx="2"/>
          </p:nvPr>
        </p:nvSpPr>
        <p:spPr>
          <a:xfrm>
            <a:off x="4538125" y="1200150"/>
            <a:ext cx="42273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2D3B45"/>
                </a:solidFill>
                <a:highlight>
                  <a:srgbClr val="FFFFFF"/>
                </a:highlight>
              </a:rPr>
              <a:t>Aligned Course Learning Outcomes:</a:t>
            </a:r>
            <a:endParaRPr sz="1400" b="1">
              <a:solidFill>
                <a:srgbClr val="2D3B45"/>
              </a:solidFill>
              <a:highlight>
                <a:srgbClr val="FFFFFF"/>
              </a:highlight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2D3B45"/>
              </a:buClr>
              <a:buSzPts val="1400"/>
              <a:buFont typeface="Source Sans Pro"/>
              <a:buAutoNum type="arabicPeriod"/>
            </a:pPr>
            <a:r>
              <a:rPr lang="en" sz="1400">
                <a:solidFill>
                  <a:srgbClr val="2D3B45"/>
                </a:solidFill>
                <a:highlight>
                  <a:srgbClr val="FFFFFF"/>
                </a:highlight>
              </a:rPr>
              <a:t>Apply the scientific process, to explore biological data, formulate a hypothesis and design an experiment using appropriate controls based on an analysis of scientific literature.</a:t>
            </a:r>
            <a:endParaRPr sz="1400">
              <a:solidFill>
                <a:srgbClr val="2D3B45"/>
              </a:solidFill>
              <a:highlight>
                <a:srgbClr val="FFFFFF"/>
              </a:highlight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3B45"/>
              </a:buClr>
              <a:buSzPts val="1400"/>
              <a:buFont typeface="Source Sans Pro"/>
              <a:buAutoNum type="arabicPeriod"/>
            </a:pPr>
            <a:r>
              <a:rPr lang="en" sz="1400">
                <a:solidFill>
                  <a:srgbClr val="2D3B45"/>
                </a:solidFill>
                <a:highlight>
                  <a:srgbClr val="FFFFFF"/>
                </a:highlight>
              </a:rPr>
              <a:t>Analyze the impact of Biotechnology in basic and applied research.</a:t>
            </a:r>
            <a:endParaRPr sz="1400">
              <a:solidFill>
                <a:srgbClr val="2D3B45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2D3B45"/>
                </a:solidFill>
                <a:highlight>
                  <a:srgbClr val="FFFFFF"/>
                </a:highlight>
              </a:rPr>
              <a:t>Other SLOs projects often touch on:</a:t>
            </a:r>
            <a:endParaRPr sz="1400">
              <a:solidFill>
                <a:srgbClr val="2D3B45"/>
              </a:solidFill>
              <a:highlight>
                <a:srgbClr val="FFFFFF"/>
              </a:highlight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2D3B45"/>
              </a:buClr>
              <a:buSzPts val="1400"/>
              <a:buAutoNum type="arabicPeriod"/>
            </a:pPr>
            <a:r>
              <a:rPr lang="en" sz="1400">
                <a:solidFill>
                  <a:srgbClr val="2D3B45"/>
                </a:solidFill>
                <a:highlight>
                  <a:srgbClr val="FFFFFF"/>
                </a:highlight>
              </a:rPr>
              <a:t>Explain the structural-functional relationship in the components and regulation of eukaryotic and prokaryotic cells.</a:t>
            </a:r>
            <a:endParaRPr sz="1400">
              <a:solidFill>
                <a:srgbClr val="2D3B45"/>
              </a:solidFill>
              <a:highlight>
                <a:srgbClr val="FFFFFF"/>
              </a:highlight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3B45"/>
              </a:buClr>
              <a:buSzPts val="1400"/>
              <a:buAutoNum type="arabicPeriod"/>
            </a:pPr>
            <a:r>
              <a:rPr lang="en" sz="1400">
                <a:solidFill>
                  <a:srgbClr val="2D3B45"/>
                </a:solidFill>
                <a:highlight>
                  <a:srgbClr val="FFFFFF"/>
                </a:highlight>
              </a:rPr>
              <a:t>Explain how living organisms convert light and chemical energy to produce and utilize ATP.</a:t>
            </a:r>
            <a:endParaRPr sz="1400">
              <a:solidFill>
                <a:srgbClr val="2D3B45"/>
              </a:solidFill>
              <a:highlight>
                <a:srgbClr val="FFFFFF"/>
              </a:highlight>
            </a:endParaRPr>
          </a:p>
          <a:p>
            <a:pPr marL="0" lvl="0" indent="0" algn="r" rtl="0">
              <a:spcBef>
                <a:spcPts val="50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0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Available Content</a:t>
            </a:r>
            <a:endParaRPr/>
          </a:p>
        </p:txBody>
      </p:sp>
      <p:sp>
        <p:nvSpPr>
          <p:cNvPr id="215" name="Google Shape;215;p30"/>
          <p:cNvSpPr txBox="1">
            <a:spLocks noGrp="1"/>
          </p:cNvSpPr>
          <p:nvPr>
            <p:ph type="body" idx="1"/>
          </p:nvPr>
        </p:nvSpPr>
        <p:spPr>
          <a:xfrm>
            <a:off x="786150" y="1176325"/>
            <a:ext cx="3781800" cy="35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Modules may include:</a:t>
            </a:r>
            <a:endParaRPr/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◎"/>
            </a:pPr>
            <a:r>
              <a:rPr lang="en"/>
              <a:t>LearnR Tutorial(s)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◎"/>
            </a:pPr>
            <a:r>
              <a:rPr lang="en"/>
              <a:t>Pre-Lab Assignment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◎"/>
            </a:pPr>
            <a:r>
              <a:rPr lang="en"/>
              <a:t>Lab Assignment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◎"/>
            </a:pPr>
            <a:r>
              <a:rPr lang="en"/>
              <a:t>Introduction Slides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◎"/>
            </a:pPr>
            <a:r>
              <a:rPr lang="en"/>
              <a:t>Readings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Modular and Flexible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RNA-seq mini-CURE</a:t>
            </a:r>
            <a:endParaRPr/>
          </a:p>
        </p:txBody>
      </p:sp>
      <p:sp>
        <p:nvSpPr>
          <p:cNvPr id="216" name="Google Shape;216;p30"/>
          <p:cNvSpPr txBox="1">
            <a:spLocks noGrp="1"/>
          </p:cNvSpPr>
          <p:nvPr>
            <p:ph type="sldNum" idx="12"/>
          </p:nvPr>
        </p:nvSpPr>
        <p:spPr>
          <a:xfrm>
            <a:off x="-228591" y="48301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pic>
        <p:nvPicPr>
          <p:cNvPr id="217" name="Google Shape;217;p30" descr="The C-MOOR curriculum has four modules: Scientific Literature, Biological Databases and Model Organisms, RNA-seq and Differential Gene Expression Analyisis"/>
          <p:cNvPicPr preferRelativeResize="0"/>
          <p:nvPr/>
        </p:nvPicPr>
        <p:blipFill rotWithShape="1">
          <a:blip r:embed="rId4">
            <a:alphaModFix/>
          </a:blip>
          <a:srcRect t="15775"/>
          <a:stretch/>
        </p:blipFill>
        <p:spPr>
          <a:xfrm>
            <a:off x="4741225" y="1576950"/>
            <a:ext cx="4207449" cy="265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ctrTitle"/>
          </p:nvPr>
        </p:nvSpPr>
        <p:spPr>
          <a:xfrm>
            <a:off x="1443500" y="1273175"/>
            <a:ext cx="74691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Integrating RNA-seq Research into Biology for Majors Course</a:t>
            </a:r>
            <a:endParaRPr sz="3600"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"/>
          </p:nvPr>
        </p:nvSpPr>
        <p:spPr>
          <a:xfrm>
            <a:off x="1589075" y="2723775"/>
            <a:ext cx="5844900" cy="6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Rosa Alcazar, Ph.D.</a:t>
            </a:r>
            <a:endParaRPr sz="24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Stephanie Coffman, Ph.D.</a:t>
            </a:r>
            <a:endParaRPr sz="24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Clovis Community College</a:t>
            </a:r>
            <a:endParaRPr sz="2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1"/>
          <p:cNvSpPr txBox="1">
            <a:spLocks noGrp="1"/>
          </p:cNvSpPr>
          <p:nvPr>
            <p:ph type="title"/>
          </p:nvPr>
        </p:nvSpPr>
        <p:spPr>
          <a:xfrm>
            <a:off x="1765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Set</a:t>
            </a:r>
            <a:endParaRPr/>
          </a:p>
        </p:txBody>
      </p:sp>
      <p:sp>
        <p:nvSpPr>
          <p:cNvPr id="223" name="Google Shape;223;p31"/>
          <p:cNvSpPr txBox="1">
            <a:spLocks noGrp="1"/>
          </p:cNvSpPr>
          <p:nvPr>
            <p:ph type="body" idx="1"/>
          </p:nvPr>
        </p:nvSpPr>
        <p:spPr>
          <a:xfrm>
            <a:off x="176550" y="920125"/>
            <a:ext cx="8227500" cy="35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Currently, students have access to an RNA-seq dataset from the midgut of </a:t>
            </a:r>
            <a:r>
              <a:rPr lang="en" i="1"/>
              <a:t>Drosophila melanogaster </a:t>
            </a:r>
            <a:r>
              <a:rPr lang="en"/>
              <a:t>from </a:t>
            </a:r>
            <a:r>
              <a:rPr lang="en" u="sng">
                <a:solidFill>
                  <a:schemeClr val="hlink"/>
                </a:solidFill>
                <a:hlinkClick r:id="rId3"/>
              </a:rPr>
              <a:t>Marianes and Spradling 2013</a:t>
            </a:r>
            <a:r>
              <a:rPr lang="en"/>
              <a:t>.</a:t>
            </a:r>
            <a:endParaRPr/>
          </a:p>
        </p:txBody>
      </p:sp>
      <p:sp>
        <p:nvSpPr>
          <p:cNvPr id="224" name="Google Shape;224;p31"/>
          <p:cNvSpPr txBox="1">
            <a:spLocks noGrp="1"/>
          </p:cNvSpPr>
          <p:nvPr>
            <p:ph type="sldNum" idx="12"/>
          </p:nvPr>
        </p:nvSpPr>
        <p:spPr>
          <a:xfrm>
            <a:off x="-228591" y="48301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pic>
        <p:nvPicPr>
          <p:cNvPr id="225" name="Google Shape;225;p31" descr="The RNA-seq data sets consist of RNA sequencing from 10 regions of the fruit fly midgu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825" y="2501825"/>
            <a:ext cx="5460874" cy="153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1" descr="comparison of the human and fruit fly gut showing similarities between the functions of different areas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17925" y="1920175"/>
            <a:ext cx="2788975" cy="3038324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1"/>
          <p:cNvSpPr txBox="1">
            <a:spLocks noGrp="1"/>
          </p:cNvSpPr>
          <p:nvPr>
            <p:ph type="body" idx="2"/>
          </p:nvPr>
        </p:nvSpPr>
        <p:spPr>
          <a:xfrm>
            <a:off x="6870050" y="4790825"/>
            <a:ext cx="3816300" cy="3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CC-BY 3.0 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2"/>
          <p:cNvSpPr txBox="1">
            <a:spLocks noGrp="1"/>
          </p:cNvSpPr>
          <p:nvPr>
            <p:ph type="ctrTitle"/>
          </p:nvPr>
        </p:nvSpPr>
        <p:spPr>
          <a:xfrm>
            <a:off x="1546025" y="1754794"/>
            <a:ext cx="5832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3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 Poster Presentation</a:t>
            </a:r>
            <a:endParaRPr/>
          </a:p>
        </p:txBody>
      </p:sp>
      <p:sp>
        <p:nvSpPr>
          <p:cNvPr id="238" name="Google Shape;238;p33"/>
          <p:cNvSpPr txBox="1">
            <a:spLocks noGrp="1"/>
          </p:cNvSpPr>
          <p:nvPr>
            <p:ph type="body" idx="1"/>
          </p:nvPr>
        </p:nvSpPr>
        <p:spPr>
          <a:xfrm>
            <a:off x="786150" y="1261700"/>
            <a:ext cx="3670200" cy="35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As a summative assessment, students develop a digital poster with their group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Poster mirrors the sections of a traditional scientific journal article</a:t>
            </a:r>
            <a:endParaRPr/>
          </a:p>
        </p:txBody>
      </p:sp>
      <p:sp>
        <p:nvSpPr>
          <p:cNvPr id="239" name="Google Shape;239;p33"/>
          <p:cNvSpPr txBox="1">
            <a:spLocks noGrp="1"/>
          </p:cNvSpPr>
          <p:nvPr>
            <p:ph type="sldNum" idx="12"/>
          </p:nvPr>
        </p:nvSpPr>
        <p:spPr>
          <a:xfrm>
            <a:off x="-228591" y="48301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pic>
        <p:nvPicPr>
          <p:cNvPr id="240" name="Google Shape;240;p33" descr="Example poster" title="5a4835d6b146d6d8c2c810845002798107ab1dba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6350" y="1228851"/>
            <a:ext cx="4567426" cy="3425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4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STEM Research Symposium</a:t>
            </a:r>
            <a:endParaRPr/>
          </a:p>
        </p:txBody>
      </p:sp>
      <p:sp>
        <p:nvSpPr>
          <p:cNvPr id="246" name="Google Shape;246;p34"/>
          <p:cNvSpPr txBox="1">
            <a:spLocks noGrp="1"/>
          </p:cNvSpPr>
          <p:nvPr>
            <p:ph type="sldNum" idx="12"/>
          </p:nvPr>
        </p:nvSpPr>
        <p:spPr>
          <a:xfrm>
            <a:off x="-228591" y="48301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pic>
        <p:nvPicPr>
          <p:cNvPr id="247" name="Google Shape;247;p34" descr="students presenting science posters at a research symposium&#10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79920"/>
            <a:ext cx="8839204" cy="2658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5"/>
          <p:cNvSpPr txBox="1">
            <a:spLocks noGrp="1"/>
          </p:cNvSpPr>
          <p:nvPr>
            <p:ph type="ctrTitle"/>
          </p:nvPr>
        </p:nvSpPr>
        <p:spPr>
          <a:xfrm>
            <a:off x="1546025" y="1754794"/>
            <a:ext cx="5832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accent4"/>
                </a:solidFill>
              </a:rPr>
              <a:t>3.</a:t>
            </a:r>
            <a:endParaRPr sz="6000">
              <a:solidFill>
                <a:schemeClr val="accent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Directions</a:t>
            </a:r>
            <a:endParaRPr/>
          </a:p>
        </p:txBody>
      </p:sp>
      <p:sp>
        <p:nvSpPr>
          <p:cNvPr id="253" name="Google Shape;253;p35"/>
          <p:cNvSpPr txBox="1">
            <a:spLocks noGrp="1"/>
          </p:cNvSpPr>
          <p:nvPr>
            <p:ph type="subTitle" idx="1"/>
          </p:nvPr>
        </p:nvSpPr>
        <p:spPr>
          <a:xfrm>
            <a:off x="1546025" y="3011511"/>
            <a:ext cx="5832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We’re Headed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6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Lessons Learned</a:t>
            </a:r>
            <a:endParaRPr/>
          </a:p>
        </p:txBody>
      </p:sp>
      <p:sp>
        <p:nvSpPr>
          <p:cNvPr id="258" name="Google Shape;258;p36"/>
          <p:cNvSpPr txBox="1">
            <a:spLocks noGrp="1"/>
          </p:cNvSpPr>
          <p:nvPr>
            <p:ph type="body" idx="1"/>
          </p:nvPr>
        </p:nvSpPr>
        <p:spPr>
          <a:xfrm>
            <a:off x="786150" y="1261700"/>
            <a:ext cx="7571700" cy="35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SzPts val="2000"/>
              <a:buChar char="◎"/>
            </a:pPr>
            <a:r>
              <a:rPr lang="en" sz="2000"/>
              <a:t>Teaching science vs teaching coding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Key word in ‘Data Science’ is not Data, it’s Science (Leek)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◎"/>
            </a:pPr>
            <a:r>
              <a:rPr lang="en" sz="2000"/>
              <a:t>Scaffolding the scientific process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Novice scientists need goal posts for progress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◎"/>
            </a:pPr>
            <a:r>
              <a:rPr lang="en" sz="2000"/>
              <a:t>Negative results are not failures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Can be evidence of their development as scientists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◎"/>
            </a:pPr>
            <a:r>
              <a:rPr lang="en" sz="2000"/>
              <a:t>Ownership makes a difference in motivation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◎"/>
            </a:pPr>
            <a:r>
              <a:rPr lang="en" sz="2000"/>
              <a:t>Students are surprised by the free available resources </a:t>
            </a:r>
            <a:endParaRPr sz="2000"/>
          </a:p>
        </p:txBody>
      </p:sp>
      <p:sp>
        <p:nvSpPr>
          <p:cNvPr id="260" name="Google Shape;260;p36"/>
          <p:cNvSpPr txBox="1">
            <a:spLocks noGrp="1"/>
          </p:cNvSpPr>
          <p:nvPr>
            <p:ph type="sldNum" idx="12"/>
          </p:nvPr>
        </p:nvSpPr>
        <p:spPr>
          <a:xfrm>
            <a:off x="-228591" y="48301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7"/>
          <p:cNvSpPr txBox="1">
            <a:spLocks noGrp="1"/>
          </p:cNvSpPr>
          <p:nvPr>
            <p:ph type="title"/>
          </p:nvPr>
        </p:nvSpPr>
        <p:spPr>
          <a:xfrm>
            <a:off x="786150" y="315615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Expand datasets for RNA-seq </a:t>
            </a:r>
            <a:r>
              <a:rPr lang="en-US" dirty="0" err="1"/>
              <a:t>miniCURE</a:t>
            </a:r>
            <a:endParaRPr lang="en-US" dirty="0"/>
          </a:p>
        </p:txBody>
      </p:sp>
      <p:pic>
        <p:nvPicPr>
          <p:cNvPr id="278" name="Google Shape;278;p37" descr="Single cell sequencing datasets will be added" title="gems_concep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050" y="1432927"/>
            <a:ext cx="3598350" cy="2343803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7"/>
          <p:cNvSpPr txBox="1"/>
          <p:nvPr/>
        </p:nvSpPr>
        <p:spPr>
          <a:xfrm>
            <a:off x="1036050" y="3811475"/>
            <a:ext cx="2363400" cy="5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More RNA-seq</a:t>
            </a:r>
            <a:endParaRPr sz="24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268" name="Google Shape;268;p37" descr="Expand datasets for RNA-seq miniCURE"/>
          <p:cNvGrpSpPr/>
          <p:nvPr/>
        </p:nvGrpSpPr>
        <p:grpSpPr>
          <a:xfrm>
            <a:off x="3950008" y="1261795"/>
            <a:ext cx="5137936" cy="2590519"/>
            <a:chOff x="2581108" y="1319282"/>
            <a:chExt cx="5137936" cy="2590519"/>
          </a:xfrm>
        </p:grpSpPr>
        <p:pic>
          <p:nvPicPr>
            <p:cNvPr id="269" name="Google Shape;269;p37" descr="More RNA sequencing datasets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581108" y="1319282"/>
              <a:ext cx="4602351" cy="2560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0" name="Google Shape;270;p37"/>
            <p:cNvSpPr/>
            <p:nvPr/>
          </p:nvSpPr>
          <p:spPr>
            <a:xfrm>
              <a:off x="5963411" y="3024846"/>
              <a:ext cx="1302474" cy="884955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271" name="Google Shape;271;p37"/>
            <p:cNvSpPr/>
            <p:nvPr/>
          </p:nvSpPr>
          <p:spPr>
            <a:xfrm rot="10797384">
              <a:off x="6318356" y="2651366"/>
              <a:ext cx="394200" cy="133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272" name="Google Shape;272;p37"/>
            <p:cNvSpPr/>
            <p:nvPr/>
          </p:nvSpPr>
          <p:spPr>
            <a:xfrm rot="10796739">
              <a:off x="4068044" y="1734308"/>
              <a:ext cx="227037" cy="1335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273" name="Google Shape;273;p37"/>
            <p:cNvSpPr/>
            <p:nvPr/>
          </p:nvSpPr>
          <p:spPr>
            <a:xfrm rot="10795761">
              <a:off x="3569708" y="2849311"/>
              <a:ext cx="349354" cy="1335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274" name="Google Shape;274;p37"/>
            <p:cNvSpPr txBox="1"/>
            <p:nvPr/>
          </p:nvSpPr>
          <p:spPr>
            <a:xfrm>
              <a:off x="6519944" y="2937325"/>
              <a:ext cx="1199100" cy="58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i="1">
                  <a:latin typeface="Source Sans Pro"/>
                  <a:ea typeface="Source Sans Pro"/>
                  <a:cs typeface="Source Sans Pro"/>
                  <a:sym typeface="Source Sans Pro"/>
                </a:rPr>
                <a:t>betaTry</a:t>
              </a:r>
              <a:r>
                <a:rPr lang="en" b="1">
                  <a:latin typeface="Source Sans Pro"/>
                  <a:ea typeface="Source Sans Pro"/>
                  <a:cs typeface="Source Sans Pro"/>
                  <a:sym typeface="Source Sans Pro"/>
                </a:rPr>
                <a:t> gene expression</a:t>
              </a:r>
              <a:endParaRPr b="1"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275" name="Google Shape;275;p37"/>
            <p:cNvSpPr txBox="1"/>
            <p:nvPr/>
          </p:nvSpPr>
          <p:spPr>
            <a:xfrm>
              <a:off x="4254501" y="1640675"/>
              <a:ext cx="1113457" cy="581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latin typeface="Source Sans Pro"/>
                  <a:ea typeface="Source Sans Pro"/>
                  <a:cs typeface="Source Sans Pro"/>
                  <a:sym typeface="Source Sans Pro"/>
                </a:rPr>
                <a:t>Expression color scale</a:t>
              </a:r>
              <a:endParaRPr b="1"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276" name="Google Shape;276;p37"/>
            <p:cNvSpPr txBox="1"/>
            <p:nvPr/>
          </p:nvSpPr>
          <p:spPr>
            <a:xfrm>
              <a:off x="3919078" y="2708725"/>
              <a:ext cx="1059360" cy="581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latin typeface="Source Sans Pro"/>
                  <a:ea typeface="Source Sans Pro"/>
                  <a:cs typeface="Source Sans Pro"/>
                  <a:sym typeface="Source Sans Pro"/>
                </a:rPr>
                <a:t>Anterior midgut epithelium</a:t>
              </a:r>
              <a:endParaRPr b="1" dirty="0"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277" name="Google Shape;277;p37"/>
            <p:cNvSpPr/>
            <p:nvPr/>
          </p:nvSpPr>
          <p:spPr>
            <a:xfrm>
              <a:off x="5368047" y="2983064"/>
              <a:ext cx="464936" cy="343515"/>
            </a:xfrm>
            <a:prstGeom prst="roundRect">
              <a:avLst>
                <a:gd name="adj" fmla="val 9482"/>
              </a:avLst>
            </a:prstGeom>
            <a:noFill/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37"/>
          <p:cNvSpPr txBox="1"/>
          <p:nvPr/>
        </p:nvSpPr>
        <p:spPr>
          <a:xfrm>
            <a:off x="5184875" y="3811475"/>
            <a:ext cx="2363400" cy="5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Single Cell</a:t>
            </a:r>
            <a:endParaRPr sz="24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66" name="Google Shape;266;p37"/>
          <p:cNvSpPr txBox="1">
            <a:spLocks noGrp="1"/>
          </p:cNvSpPr>
          <p:nvPr>
            <p:ph type="sldNum" idx="12"/>
          </p:nvPr>
        </p:nvSpPr>
        <p:spPr>
          <a:xfrm>
            <a:off x="-228591" y="48301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sp>
        <p:nvSpPr>
          <p:cNvPr id="267" name="Google Shape;267;p37"/>
          <p:cNvSpPr txBox="1">
            <a:spLocks noGrp="1"/>
          </p:cNvSpPr>
          <p:nvPr>
            <p:ph type="body" idx="2"/>
          </p:nvPr>
        </p:nvSpPr>
        <p:spPr>
          <a:xfrm>
            <a:off x="2769925" y="4882300"/>
            <a:ext cx="6374100" cy="3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genomicseducation.org</a:t>
            </a:r>
            <a:r>
              <a:rPr lang="en"/>
              <a:t> // </a:t>
            </a:r>
            <a:r>
              <a:rPr lang="en" u="sng">
                <a:solidFill>
                  <a:schemeClr val="hlink"/>
                </a:solidFill>
                <a:hlinkClick r:id="rId6"/>
              </a:rPr>
              <a:t>science.c-moor.org/miniCURE-RNA-seq/single-cell-rna-seq-analysis.html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8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Expand miniCURE to Human Gut 16S rRNA</a:t>
            </a:r>
            <a:endParaRPr/>
          </a:p>
        </p:txBody>
      </p:sp>
      <p:sp>
        <p:nvSpPr>
          <p:cNvPr id="286" name="Google Shape;286;p38"/>
          <p:cNvSpPr txBox="1">
            <a:spLocks noGrp="1"/>
          </p:cNvSpPr>
          <p:nvPr>
            <p:ph type="body" idx="1"/>
          </p:nvPr>
        </p:nvSpPr>
        <p:spPr>
          <a:xfrm>
            <a:off x="5327700" y="4882300"/>
            <a:ext cx="3816300" cy="3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reporter.nih.gov/project-details/10983250</a:t>
            </a:r>
            <a:r>
              <a:rPr lang="en"/>
              <a:t> // </a:t>
            </a:r>
            <a:r>
              <a:rPr lang="en" u="sng">
                <a:solidFill>
                  <a:schemeClr val="hlink"/>
                </a:solidFill>
                <a:hlinkClick r:id="rId4"/>
              </a:rPr>
              <a:t>pubmed.gov/35643079</a:t>
            </a:r>
            <a:endParaRPr/>
          </a:p>
        </p:txBody>
      </p:sp>
      <p:pic>
        <p:nvPicPr>
          <p:cNvPr id="287" name="Google Shape;287;p38" descr="research project will expand into the gut microbiome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8525" y="968895"/>
            <a:ext cx="6573194" cy="3566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9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Expand content to a semester long CURE </a:t>
            </a:r>
            <a:endParaRPr/>
          </a:p>
        </p:txBody>
      </p:sp>
      <p:pic>
        <p:nvPicPr>
          <p:cNvPr id="294" name="Google Shape;294;p39" descr="Project will expand to include a semester long CUR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550" y="1198001"/>
            <a:ext cx="4420473" cy="333620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95" name="Google Shape;295;p39"/>
          <p:cNvGraphicFramePr/>
          <p:nvPr>
            <p:extLst>
              <p:ext uri="{D42A27DB-BD31-4B8C-83A1-F6EECF244321}">
                <p14:modId xmlns:p14="http://schemas.microsoft.com/office/powerpoint/2010/main" val="1552590087"/>
              </p:ext>
            </p:extLst>
          </p:nvPr>
        </p:nvGraphicFramePr>
        <p:xfrm>
          <a:off x="4865150" y="1274200"/>
          <a:ext cx="4076575" cy="3657360"/>
        </p:xfrm>
        <a:graphic>
          <a:graphicData uri="http://schemas.openxmlformats.org/drawingml/2006/table">
            <a:tbl>
              <a:tblPr firstRow="1">
                <a:noFill/>
                <a:tableStyleId>{D4F7C65F-E39D-4490-AC8D-8EE6471B4751}</a:tableStyleId>
              </a:tblPr>
              <a:tblGrid>
                <a:gridCol w="1363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3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%</a:t>
                      </a:r>
                      <a:endParaRPr sz="1800" dirty="0"/>
                    </a:p>
                  </a:txBody>
                  <a:tcPr marL="91425" marR="91425" marT="91425" marB="91425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Type</a:t>
                      </a:r>
                      <a:endParaRPr sz="1800" dirty="0"/>
                    </a:p>
                  </a:txBody>
                  <a:tcPr marL="91425" marR="91425" marT="91425" marB="91425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186474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20%</a:t>
                      </a:r>
                      <a:endParaRPr sz="1800"/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Assignments</a:t>
                      </a:r>
                      <a:endParaRPr sz="1800"/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20%</a:t>
                      </a:r>
                      <a:endParaRPr sz="1800"/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Class Discussions</a:t>
                      </a:r>
                      <a:endParaRPr sz="1800"/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20%</a:t>
                      </a:r>
                      <a:endParaRPr sz="18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Written Check-ins</a:t>
                      </a:r>
                      <a:endParaRPr sz="18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10%</a:t>
                      </a:r>
                      <a:endParaRPr sz="18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Advisory Meetings</a:t>
                      </a:r>
                      <a:endParaRPr sz="18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10%</a:t>
                      </a:r>
                      <a:endParaRPr sz="18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Peer Reviews</a:t>
                      </a:r>
                      <a:endParaRPr sz="18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10%</a:t>
                      </a:r>
                      <a:endParaRPr sz="18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Final Presentation</a:t>
                      </a:r>
                      <a:endParaRPr sz="18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10%</a:t>
                      </a:r>
                      <a:endParaRPr sz="1800"/>
                    </a:p>
                  </a:txBody>
                  <a:tcPr marL="91425" marR="91425" marT="91425" marB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/>
                        <a:t>Portfolio Development</a:t>
                      </a:r>
                      <a:endParaRPr sz="1800" dirty="0"/>
                    </a:p>
                  </a:txBody>
                  <a:tcPr marL="91425" marR="91425" marT="91425" marB="91425"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93" name="Google Shape;293;p39"/>
          <p:cNvSpPr txBox="1">
            <a:spLocks noGrp="1"/>
          </p:cNvSpPr>
          <p:nvPr>
            <p:ph type="body" idx="1"/>
          </p:nvPr>
        </p:nvSpPr>
        <p:spPr>
          <a:xfrm>
            <a:off x="5327700" y="4882300"/>
            <a:ext cx="3816300" cy="3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sciwri.club/archives/7530 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0"/>
          <p:cNvSpPr txBox="1">
            <a:spLocks noGrp="1"/>
          </p:cNvSpPr>
          <p:nvPr>
            <p:ph type="title"/>
          </p:nvPr>
        </p:nvSpPr>
        <p:spPr>
          <a:xfrm>
            <a:off x="793645" y="32311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Expand to the secure AnVIL platform</a:t>
            </a:r>
            <a:endParaRPr/>
          </a:p>
        </p:txBody>
      </p:sp>
      <p:pic>
        <p:nvPicPr>
          <p:cNvPr id="302" name="Google Shape;302;p40" descr="human datasets will be added" title="overview.png"/>
          <p:cNvPicPr preferRelativeResize="0"/>
          <p:nvPr/>
        </p:nvPicPr>
        <p:blipFill rotWithShape="1">
          <a:blip r:embed="rId3">
            <a:alphaModFix/>
          </a:blip>
          <a:srcRect l="3288" t="15067"/>
          <a:stretch/>
        </p:blipFill>
        <p:spPr>
          <a:xfrm>
            <a:off x="240625" y="1283250"/>
            <a:ext cx="5252823" cy="258812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0"/>
          <p:cNvSpPr txBox="1"/>
          <p:nvPr/>
        </p:nvSpPr>
        <p:spPr>
          <a:xfrm>
            <a:off x="1112250" y="4040075"/>
            <a:ext cx="2363400" cy="5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Latest tools</a:t>
            </a:r>
            <a:endParaRPr sz="24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303" name="Google Shape;303;p40" descr="human datasets graphs from AnVIL platform"/>
          <p:cNvGrpSpPr/>
          <p:nvPr/>
        </p:nvGrpSpPr>
        <p:grpSpPr>
          <a:xfrm>
            <a:off x="5556296" y="1283251"/>
            <a:ext cx="3278543" cy="2756819"/>
            <a:chOff x="334250" y="1199947"/>
            <a:chExt cx="4281200" cy="3214575"/>
          </a:xfrm>
        </p:grpSpPr>
        <p:pic>
          <p:nvPicPr>
            <p:cNvPr id="304" name="Google Shape;304;p40" descr="New platforms will be added to stay up to date with the latest in the field"/>
            <p:cNvPicPr preferRelativeResize="0"/>
            <p:nvPr/>
          </p:nvPicPr>
          <p:blipFill rotWithShape="1">
            <a:blip r:embed="rId4">
              <a:alphaModFix/>
            </a:blip>
            <a:srcRect t="6472" r="23130"/>
            <a:stretch/>
          </p:blipFill>
          <p:spPr>
            <a:xfrm>
              <a:off x="334250" y="1199947"/>
              <a:ext cx="4281200" cy="3214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5" name="Google Shape;305;p40"/>
            <p:cNvSpPr txBox="1"/>
            <p:nvPr/>
          </p:nvSpPr>
          <p:spPr>
            <a:xfrm>
              <a:off x="496112" y="2418405"/>
              <a:ext cx="3008100" cy="70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263238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Total bases</a:t>
              </a:r>
              <a:endPara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263238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Open access bases</a:t>
              </a:r>
              <a:endPara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cxnSp>
          <p:nvCxnSpPr>
            <p:cNvPr id="306" name="Google Shape;306;p40"/>
            <p:cNvCxnSpPr/>
            <p:nvPr/>
          </p:nvCxnSpPr>
          <p:spPr>
            <a:xfrm rot="10800000" flipH="1">
              <a:off x="2891692" y="2472430"/>
              <a:ext cx="811500" cy="135300"/>
            </a:xfrm>
            <a:prstGeom prst="straightConnector1">
              <a:avLst/>
            </a:prstGeom>
            <a:noFill/>
            <a:ln w="9525" cap="flat" cmpd="sng">
              <a:solidFill>
                <a:srgbClr val="607D8B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07" name="Google Shape;307;p40"/>
            <p:cNvCxnSpPr/>
            <p:nvPr/>
          </p:nvCxnSpPr>
          <p:spPr>
            <a:xfrm rot="10800000" flipH="1">
              <a:off x="3245756" y="2708390"/>
              <a:ext cx="1040400" cy="197700"/>
            </a:xfrm>
            <a:prstGeom prst="straightConnector1">
              <a:avLst/>
            </a:prstGeom>
            <a:noFill/>
            <a:ln w="9525" cap="flat" cmpd="sng">
              <a:solidFill>
                <a:srgbClr val="607D8B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309" name="Google Shape;309;p40"/>
          <p:cNvSpPr txBox="1"/>
          <p:nvPr/>
        </p:nvSpPr>
        <p:spPr>
          <a:xfrm>
            <a:off x="6205625" y="4040075"/>
            <a:ext cx="2363400" cy="5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Human datasets</a:t>
            </a:r>
            <a:endParaRPr sz="24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01" name="Google Shape;301;p40"/>
          <p:cNvSpPr txBox="1">
            <a:spLocks noGrp="1"/>
          </p:cNvSpPr>
          <p:nvPr>
            <p:ph type="body" idx="1"/>
          </p:nvPr>
        </p:nvSpPr>
        <p:spPr>
          <a:xfrm>
            <a:off x="3785925" y="4882300"/>
            <a:ext cx="5358000" cy="3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anvilproject.org</a:t>
            </a:r>
            <a:r>
              <a:rPr lang="en"/>
              <a:t> // </a:t>
            </a:r>
            <a:r>
              <a:rPr lang="en" u="sng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pascal-martin.netlify.app/post/plotting-sra-database-growth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sldNum" idx="12"/>
          </p:nvPr>
        </p:nvSpPr>
        <p:spPr>
          <a:xfrm>
            <a:off x="-228591" y="48301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body" idx="1"/>
          </p:nvPr>
        </p:nvSpPr>
        <p:spPr>
          <a:xfrm>
            <a:off x="786150" y="1261700"/>
            <a:ext cx="7571700" cy="35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The Mission – Preparing Our Students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Our Method – Teaching Through Research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Future Directions – Where We’re Headed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1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Expand from just analysis to data generation</a:t>
            </a:r>
            <a:endParaRPr/>
          </a:p>
        </p:txBody>
      </p:sp>
      <p:pic>
        <p:nvPicPr>
          <p:cNvPr id="315" name="Google Shape;315;p41" descr="project aims to move beyond data analysis to wet lab experiment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175" y="1010720"/>
            <a:ext cx="8141198" cy="3827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2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get involved</a:t>
            </a:r>
            <a:endParaRPr/>
          </a:p>
        </p:txBody>
      </p:sp>
      <p:sp>
        <p:nvSpPr>
          <p:cNvPr id="320" name="Google Shape;320;p42"/>
          <p:cNvSpPr txBox="1">
            <a:spLocks noGrp="1"/>
          </p:cNvSpPr>
          <p:nvPr>
            <p:ph type="body" idx="1"/>
          </p:nvPr>
        </p:nvSpPr>
        <p:spPr>
          <a:xfrm>
            <a:off x="786150" y="1109300"/>
            <a:ext cx="7571700" cy="35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Try out the RNA-seq miniCURE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https://science.c-moor.org/miniCURE-RNA-seq</a:t>
            </a:r>
            <a:r>
              <a:rPr lang="en"/>
              <a:t> 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Check out student work at the Discussion Forum 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u="sng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https://help.c-moor.org</a:t>
            </a:r>
            <a:r>
              <a:rPr lang="en"/>
              <a:t> 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Fill out the Contact Us form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u="sng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https://www.c-moor.org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Email us!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u="sng">
                <a:solidFill>
                  <a:schemeClr val="hlink"/>
                </a:solidFill>
                <a:hlinkClick r:id="rId6"/>
              </a:rPr>
              <a:t>rosa.alcazar@cloviscollege.edu</a:t>
            </a:r>
            <a:r>
              <a:rPr lang="en"/>
              <a:t> and </a:t>
            </a:r>
            <a:r>
              <a:rPr lang="en" u="sng">
                <a:solidFill>
                  <a:schemeClr val="hlink"/>
                </a:solidFill>
                <a:hlinkClick r:id="rId7"/>
              </a:rPr>
              <a:t>stephanie.coffman@cloviscollege.edu</a:t>
            </a: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●"/>
            </a:pPr>
            <a:endParaRPr/>
          </a:p>
        </p:txBody>
      </p:sp>
      <p:sp>
        <p:nvSpPr>
          <p:cNvPr id="322" name="Google Shape;322;p42"/>
          <p:cNvSpPr txBox="1">
            <a:spLocks noGrp="1"/>
          </p:cNvSpPr>
          <p:nvPr>
            <p:ph type="sldNum" idx="12"/>
          </p:nvPr>
        </p:nvSpPr>
        <p:spPr>
          <a:xfrm>
            <a:off x="-228591" y="48301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3"/>
          <p:cNvSpPr txBox="1">
            <a:spLocks noGrp="1"/>
          </p:cNvSpPr>
          <p:nvPr>
            <p:ph type="body" idx="4294967295"/>
          </p:nvPr>
        </p:nvSpPr>
        <p:spPr>
          <a:xfrm>
            <a:off x="709950" y="880700"/>
            <a:ext cx="7571700" cy="38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600"/>
              </a:spcBef>
              <a:spcAft>
                <a:spcPts val="0"/>
              </a:spcAft>
              <a:buSzPts val="1500"/>
              <a:buChar char="●"/>
            </a:pPr>
            <a:r>
              <a:rPr lang="en" sz="1500" b="1"/>
              <a:t>C-MOOR</a:t>
            </a:r>
            <a:endParaRPr sz="1500" b="1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Frederick Tan, Katie Cox, Jai Won Kim, 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and Valeriya Gaysinskaya, JHU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Jennifer Kerr and Sayumi York, NDMU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Javier Carpinteyro-Ponce, Carnegie Institution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 b="1"/>
              <a:t>GDSCN BioDIGS, GEMS</a:t>
            </a:r>
            <a:endParaRPr sz="1500" b="1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Mike Schatz, JHU and Jeff Leek, Hutch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Shurjo Sen and Christina Daulton, NHGRI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Ava Hoffman and Elizabeth Humphries, Hutch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 b="1"/>
              <a:t>Clovis / SCCCD</a:t>
            </a:r>
            <a:endParaRPr sz="1500" b="1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Laura Hill, Monica Chahal, Kim Armstrong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Stephanie Briones, James Ortez</a:t>
            </a:r>
            <a:endParaRPr sz="1500" strike="sngStrike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Michelle Johnson, Ryan Feyk-Miney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Robert Frost, Nickolas Trujillo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Gauri Paul</a:t>
            </a:r>
            <a:endParaRPr sz="1500"/>
          </a:p>
        </p:txBody>
      </p:sp>
      <p:sp>
        <p:nvSpPr>
          <p:cNvPr id="328" name="Google Shape;328;p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30966" y="982890"/>
            <a:ext cx="2881800" cy="3886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43"/>
          <p:cNvSpPr txBox="1">
            <a:spLocks noGrp="1"/>
          </p:cNvSpPr>
          <p:nvPr>
            <p:ph type="title" idx="4294967295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C-MOOR project at Clovis has wide support</a:t>
            </a:r>
            <a:endParaRPr sz="2800"/>
          </a:p>
        </p:txBody>
      </p:sp>
      <p:pic>
        <p:nvPicPr>
          <p:cNvPr id="330" name="Google Shape;330;p43" descr="Many institutes support the C-MOOR projec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3600" y="1151526"/>
            <a:ext cx="2570025" cy="3575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>
            <a:spLocks noGrp="1"/>
          </p:cNvSpPr>
          <p:nvPr>
            <p:ph type="ctrTitle"/>
          </p:nvPr>
        </p:nvSpPr>
        <p:spPr>
          <a:xfrm>
            <a:off x="1546025" y="1754794"/>
            <a:ext cx="5832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accent4"/>
                </a:solidFill>
              </a:rPr>
              <a:t>1.</a:t>
            </a:r>
            <a:endParaRPr sz="6000">
              <a:solidFill>
                <a:schemeClr val="accent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Mission</a:t>
            </a:r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subTitle" idx="1"/>
          </p:nvPr>
        </p:nvSpPr>
        <p:spPr>
          <a:xfrm>
            <a:off x="1546025" y="3011511"/>
            <a:ext cx="5832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Preparing Our Students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Vision</a:t>
            </a:r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body" idx="1"/>
          </p:nvPr>
        </p:nvSpPr>
        <p:spPr>
          <a:xfrm>
            <a:off x="786150" y="1261700"/>
            <a:ext cx="7571700" cy="10392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Every biology student should participate in an authentic research experience before transfer</a:t>
            </a:r>
            <a:endParaRPr/>
          </a:p>
        </p:txBody>
      </p:sp>
      <p:pic>
        <p:nvPicPr>
          <p:cNvPr id="106" name="Google Shape;106;p16" descr="C-MOOR Log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9375" y="2506112"/>
            <a:ext cx="3839609" cy="88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6"/>
          <p:cNvSpPr txBox="1">
            <a:spLocks noGrp="1"/>
          </p:cNvSpPr>
          <p:nvPr>
            <p:ph type="sldNum" idx="12"/>
          </p:nvPr>
        </p:nvSpPr>
        <p:spPr>
          <a:xfrm>
            <a:off x="56222" y="477335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body" idx="2"/>
          </p:nvPr>
        </p:nvSpPr>
        <p:spPr>
          <a:xfrm>
            <a:off x="5327700" y="4882300"/>
            <a:ext cx="3816300" cy="3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www.c-moor.org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an Authentic Research Experience? Discovery, Collaboration, Iteration</a:t>
            </a:r>
            <a:endParaRPr/>
          </a:p>
        </p:txBody>
      </p:sp>
      <p:pic>
        <p:nvPicPr>
          <p:cNvPr id="113" name="Google Shape;113;p17" descr="The process of science includes exploration and discovery, testing ideas, community analysis and feedback and benefits and outcomes"/>
          <p:cNvPicPr preferRelativeResize="0"/>
          <p:nvPr/>
        </p:nvPicPr>
        <p:blipFill rotWithShape="1">
          <a:blip r:embed="rId3">
            <a:alphaModFix/>
          </a:blip>
          <a:srcRect t="10269" r="2893" b="12403"/>
          <a:stretch/>
        </p:blipFill>
        <p:spPr>
          <a:xfrm>
            <a:off x="2347636" y="1010725"/>
            <a:ext cx="3658341" cy="3769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7"/>
          <p:cNvSpPr txBox="1">
            <a:spLocks noGrp="1"/>
          </p:cNvSpPr>
          <p:nvPr>
            <p:ph type="body" idx="1"/>
          </p:nvPr>
        </p:nvSpPr>
        <p:spPr>
          <a:xfrm>
            <a:off x="5327700" y="4710850"/>
            <a:ext cx="3816300" cy="3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undsci.berkeley.edu/understanding-science-101/how-science-works/the-real-process-of-science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8" descr="Bloom's Taxonomy" title="Blooms-Taxonomy-650x36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8508" y="1058850"/>
            <a:ext cx="6790167" cy="3823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8"/>
          <p:cNvSpPr txBox="1">
            <a:spLocks noGrp="1"/>
          </p:cNvSpPr>
          <p:nvPr>
            <p:ph type="title"/>
          </p:nvPr>
        </p:nvSpPr>
        <p:spPr>
          <a:xfrm>
            <a:off x="733600" y="512095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Benefits of a Course-Based Undergraduate Research Experience (CURE)</a:t>
            </a:r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body" idx="1"/>
          </p:nvPr>
        </p:nvSpPr>
        <p:spPr>
          <a:xfrm>
            <a:off x="277225" y="1183775"/>
            <a:ext cx="2219400" cy="35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Opportunity to engage with higher level skills</a:t>
            </a:r>
            <a:endParaRPr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2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sldNum" idx="12"/>
          </p:nvPr>
        </p:nvSpPr>
        <p:spPr>
          <a:xfrm>
            <a:off x="-228591" y="48301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body" idx="2"/>
          </p:nvPr>
        </p:nvSpPr>
        <p:spPr>
          <a:xfrm>
            <a:off x="5327700" y="4882300"/>
            <a:ext cx="3816300" cy="3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vanderbilt.edu/advanced-institute</a:t>
            </a:r>
            <a:endParaRPr/>
          </a:p>
        </p:txBody>
      </p:sp>
      <p:cxnSp>
        <p:nvCxnSpPr>
          <p:cNvPr id="123" name="Google Shape;123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150400" y="1789500"/>
            <a:ext cx="685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4" name="Google Shape;124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884875" y="2177650"/>
            <a:ext cx="685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5" name="Google Shape;125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587225" y="2737250"/>
            <a:ext cx="685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6" name="Google Shape;126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289575" y="3275400"/>
            <a:ext cx="685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you nuts?</a:t>
            </a:r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sldNum" idx="12"/>
          </p:nvPr>
        </p:nvSpPr>
        <p:spPr>
          <a:xfrm>
            <a:off x="-228591" y="48301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133" name="Google Shape;133;p19"/>
          <p:cNvSpPr txBox="1">
            <a:spLocks noGrp="1"/>
          </p:cNvSpPr>
          <p:nvPr>
            <p:ph type="body" idx="1"/>
          </p:nvPr>
        </p:nvSpPr>
        <p:spPr>
          <a:xfrm>
            <a:off x="786150" y="1159725"/>
            <a:ext cx="7282800" cy="35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900" i="1"/>
              <a:t>“We don’t have resources for research”</a:t>
            </a:r>
            <a:endParaRPr sz="1900" i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900" i="1"/>
              <a:t>“Instructors don’t have time for this”</a:t>
            </a:r>
            <a:endParaRPr sz="1900" i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900" i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900" i="1"/>
              <a:t>“Students need to focus on the basic concepts”</a:t>
            </a:r>
            <a:endParaRPr sz="1900" i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900" i="1"/>
              <a:t>“Students don’t have time for this”</a:t>
            </a:r>
            <a:endParaRPr sz="1900" i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900" i="1"/>
              <a:t>“Students aren’t ready the first-second year”</a:t>
            </a:r>
            <a:endParaRPr sz="1900" i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900" i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900" i="1"/>
              <a:t>“You’re setting up students for failure”</a:t>
            </a:r>
            <a:endParaRPr sz="1900" i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900" i="1"/>
              <a:t>“Research shouldn’t be required” </a:t>
            </a:r>
            <a:endParaRPr sz="1900" i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Doing this with Genomic Data Science</a:t>
            </a:r>
            <a:endParaRPr/>
          </a:p>
        </p:txBody>
      </p:sp>
      <p:sp>
        <p:nvSpPr>
          <p:cNvPr id="139" name="Google Shape;139;p20"/>
          <p:cNvSpPr txBox="1">
            <a:spLocks noGrp="1"/>
          </p:cNvSpPr>
          <p:nvPr>
            <p:ph type="body" idx="1"/>
          </p:nvPr>
        </p:nvSpPr>
        <p:spPr>
          <a:xfrm>
            <a:off x="786150" y="1261700"/>
            <a:ext cx="7571700" cy="35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Highly relevant in today’s biology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Lots of freely accessible data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Tools more available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Doesn’t require expensive equipment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Cloud Computing allows students to use any device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Training can transfer to other data intensive fields</a:t>
            </a:r>
            <a:endParaRPr/>
          </a:p>
        </p:txBody>
      </p:sp>
      <p:sp>
        <p:nvSpPr>
          <p:cNvPr id="140" name="Google Shape;140;p20"/>
          <p:cNvSpPr txBox="1">
            <a:spLocks noGrp="1"/>
          </p:cNvSpPr>
          <p:nvPr>
            <p:ph type="sldNum" idx="12"/>
          </p:nvPr>
        </p:nvSpPr>
        <p:spPr>
          <a:xfrm>
            <a:off x="-228591" y="48301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ordelia template">
  <a:themeElements>
    <a:clrScheme name="Custom 347">
      <a:dk1>
        <a:srgbClr val="263238"/>
      </a:dk1>
      <a:lt1>
        <a:srgbClr val="FFFFFF"/>
      </a:lt1>
      <a:dk2>
        <a:srgbClr val="607D8B"/>
      </a:dk2>
      <a:lt2>
        <a:srgbClr val="ECEFF1"/>
      </a:lt2>
      <a:accent1>
        <a:srgbClr val="0091EA"/>
      </a:accent1>
      <a:accent2>
        <a:srgbClr val="0053A3"/>
      </a:accent2>
      <a:accent3>
        <a:srgbClr val="607D8B"/>
      </a:accent3>
      <a:accent4>
        <a:srgbClr val="CFD8DC"/>
      </a:accent4>
      <a:accent5>
        <a:srgbClr val="ECEFF1"/>
      </a:accent5>
      <a:accent6>
        <a:srgbClr val="ACDBF8"/>
      </a:accent6>
      <a:hlink>
        <a:srgbClr val="0091E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1283</Words>
  <Application>Microsoft Office PowerPoint</Application>
  <PresentationFormat>On-screen Show (16:9)</PresentationFormat>
  <Paragraphs>220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Palatino Linotype</vt:lpstr>
      <vt:lpstr>Roboto Slab</vt:lpstr>
      <vt:lpstr>Avenir</vt:lpstr>
      <vt:lpstr>Source Sans Pro</vt:lpstr>
      <vt:lpstr>Cordelia template</vt:lpstr>
      <vt:lpstr>Terms of Use</vt:lpstr>
      <vt:lpstr>Integrating RNA-seq Research into Biology for Majors Course</vt:lpstr>
      <vt:lpstr>Outline</vt:lpstr>
      <vt:lpstr>1. The Mission</vt:lpstr>
      <vt:lpstr>Our Vision</vt:lpstr>
      <vt:lpstr>What is an Authentic Research Experience? Discovery, Collaboration, Iteration</vt:lpstr>
      <vt:lpstr>Benefits of a Course-Based Undergraduate Research Experience (CURE)</vt:lpstr>
      <vt:lpstr>What are you nuts?</vt:lpstr>
      <vt:lpstr>Doing this with Genomic Data Science</vt:lpstr>
      <vt:lpstr>Sequencing Data is Ubiquitous, Cloud Computing Makes Data Analysis Accessible</vt:lpstr>
      <vt:lpstr>BIOL11A “Biology for Majors”</vt:lpstr>
      <vt:lpstr>Access to Research in the lab: miniCURE</vt:lpstr>
      <vt:lpstr>We’re not crazy</vt:lpstr>
      <vt:lpstr>Research Symposium at Clovis</vt:lpstr>
      <vt:lpstr>Student Video</vt:lpstr>
      <vt:lpstr>2. Our Method</vt:lpstr>
      <vt:lpstr>C-MOOR Science Project</vt:lpstr>
      <vt:lpstr>Project Goals and Specifics</vt:lpstr>
      <vt:lpstr>Available Content</vt:lpstr>
      <vt:lpstr>Data Set</vt:lpstr>
      <vt:lpstr>Demo</vt:lpstr>
      <vt:lpstr>Student Poster Presentation</vt:lpstr>
      <vt:lpstr>STEM Research Symposium</vt:lpstr>
      <vt:lpstr>3. Future Directions</vt:lpstr>
      <vt:lpstr>Lessons Learned</vt:lpstr>
      <vt:lpstr>Expand datasets for RNA-seq miniCURE</vt:lpstr>
      <vt:lpstr>Expand miniCURE to Human Gut 16S rRNA</vt:lpstr>
      <vt:lpstr>Expand content to a semester long CURE </vt:lpstr>
      <vt:lpstr>Expand to the secure AnVIL platform</vt:lpstr>
      <vt:lpstr>Expand from just analysis to data generation</vt:lpstr>
      <vt:lpstr>How to get involved</vt:lpstr>
      <vt:lpstr>C-MOOR project at Clovis has wide support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ASCCC1</cp:lastModifiedBy>
  <cp:revision>1</cp:revision>
  <dcterms:modified xsi:type="dcterms:W3CDTF">2025-04-29T17:34:08Z</dcterms:modified>
</cp:coreProperties>
</file>