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Kanit" panose="020B0604020202020204" charset="-34"/>
      <p:regular r:id="rId13"/>
    </p:embeddedFont>
    <p:embeddedFont>
      <p:font typeface="Martel Sans Light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84" autoAdjust="0"/>
  </p:normalViewPr>
  <p:slideViewPr>
    <p:cSldViewPr snapToGrid="0" snapToObjects="1">
      <p:cViewPr varScale="1">
        <p:scale>
          <a:sx n="79" d="100"/>
          <a:sy n="79" d="100"/>
        </p:scale>
        <p:origin x="13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44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women playing with tech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324124" y="4431744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Discover how artificial intelligence can transform your educational materials, making them more engaging, accessible, and effective for diverse learners.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6826687" y="5850017"/>
            <a:ext cx="2856071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D9E1FF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by Amanda Taintor</a:t>
            </a:r>
            <a:endParaRPr lang="en-US" sz="2350" dirty="0"/>
          </a:p>
        </p:txBody>
      </p:sp>
      <p:sp>
        <p:nvSpPr>
          <p:cNvPr id="3" name="Text 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24124" y="1960721"/>
            <a:ext cx="7468553" cy="21120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it" pitchFamily="34" charset="0"/>
                <a:ea typeface="Kanit" pitchFamily="34" charset="-122"/>
                <a:cs typeface="Kanit" pitchFamily="34" charset="-120"/>
              </a:rPr>
              <a:t>Using AI to Enhance Open Educational Resources in Canvas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robo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>
            <a:spLocks noGrp="1"/>
          </p:cNvSpPr>
          <p:nvPr>
            <p:ph type="title" idx="4294967295"/>
          </p:nvPr>
        </p:nvSpPr>
        <p:spPr>
          <a:xfrm>
            <a:off x="772120" y="748308"/>
            <a:ext cx="7158514" cy="64889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it" pitchFamily="34" charset="0"/>
                <a:ea typeface="Kanit" pitchFamily="34" charset="-122"/>
                <a:cs typeface="Kanit" pitchFamily="34" charset="-120"/>
              </a:rPr>
              <a:t>Future of AI in OER and Canvas</a:t>
            </a:r>
            <a:endParaRPr kumimoji="0" lang="en-US" sz="4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1"/>
          <p:cNvSpPr/>
          <p:nvPr/>
        </p:nvSpPr>
        <p:spPr>
          <a:xfrm>
            <a:off x="1320046" y="1728073"/>
            <a:ext cx="1764744" cy="648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Adaptive Learning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1320046" y="2509242"/>
            <a:ext cx="1764744" cy="2117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AI systems that automatically adjust to individual learning patterns in real-time.</a:t>
            </a:r>
            <a:endParaRPr lang="en-US" sz="1700" dirty="0"/>
          </a:p>
        </p:txBody>
      </p:sp>
      <p:sp>
        <p:nvSpPr>
          <p:cNvPr id="8" name="Text 3"/>
          <p:cNvSpPr/>
          <p:nvPr/>
        </p:nvSpPr>
        <p:spPr>
          <a:xfrm>
            <a:off x="3963591" y="1728073"/>
            <a:ext cx="1764744" cy="648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Immersive Experiences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3963591" y="2509242"/>
            <a:ext cx="1764744" cy="2117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AI-generated virtual environments for experiential learning within Canvas.</a:t>
            </a:r>
            <a:endParaRPr lang="en-US" sz="1700" dirty="0"/>
          </a:p>
        </p:txBody>
      </p:sp>
      <p:sp>
        <p:nvSpPr>
          <p:cNvPr id="11" name="Text 5"/>
          <p:cNvSpPr/>
          <p:nvPr/>
        </p:nvSpPr>
        <p:spPr>
          <a:xfrm>
            <a:off x="6607135" y="1728073"/>
            <a:ext cx="1764744" cy="648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Natural Interfaces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6607135" y="2509242"/>
            <a:ext cx="1764744" cy="2117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Conversational AI tutors embedded directly in educational modules.</a:t>
            </a:r>
            <a:endParaRPr lang="en-US" sz="1700" dirty="0"/>
          </a:p>
        </p:txBody>
      </p:sp>
      <p:sp>
        <p:nvSpPr>
          <p:cNvPr id="14" name="Text 7"/>
          <p:cNvSpPr/>
          <p:nvPr/>
        </p:nvSpPr>
        <p:spPr>
          <a:xfrm>
            <a:off x="1320046" y="5288399"/>
            <a:ext cx="1764744" cy="648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Canvas Integration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1320046" y="6069568"/>
            <a:ext cx="1764744" cy="1411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Native AI tools built directly into the Canvas platform.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>
            <a:spLocks noGrp="1"/>
          </p:cNvSpPr>
          <p:nvPr>
            <p:ph type="title" idx="4294967295"/>
          </p:nvPr>
        </p:nvSpPr>
        <p:spPr>
          <a:xfrm>
            <a:off x="837724" y="3930968"/>
            <a:ext cx="7715964" cy="7040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it" pitchFamily="34" charset="0"/>
                <a:ea typeface="Kanit" pitchFamily="34" charset="-122"/>
                <a:cs typeface="Kanit" pitchFamily="34" charset="-120"/>
              </a:rPr>
              <a:t>Introduction to AI in Education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hap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724" y="526315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/>
          <p:nvPr/>
        </p:nvSpPr>
        <p:spPr>
          <a:xfrm>
            <a:off x="1615559" y="5263158"/>
            <a:ext cx="283773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Transforming Learning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615559" y="5758696"/>
            <a:ext cx="3380899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AI tools automate routine tasks. They analyze learning patterns. They create personalized experiences.</a:t>
            </a:r>
            <a:endParaRPr lang="en-US" sz="1850" dirty="0"/>
          </a:p>
        </p:txBody>
      </p:sp>
      <p:sp>
        <p:nvSpPr>
          <p:cNvPr id="8" name="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5773" y="526315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5"/>
          <p:cNvSpPr/>
          <p:nvPr/>
        </p:nvSpPr>
        <p:spPr>
          <a:xfrm>
            <a:off x="6013609" y="52631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Creative Potential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6013609" y="5758696"/>
            <a:ext cx="3380899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Generate custom visuals. Craft engaging narratives. Develop interactive assessments.</a:t>
            </a:r>
            <a:endParaRPr lang="en-US" sz="1850" dirty="0"/>
          </a:p>
        </p:txBody>
      </p:sp>
      <p:sp>
        <p:nvSpPr>
          <p:cNvPr id="12" name="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33823" y="526315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8"/>
          <p:cNvSpPr/>
          <p:nvPr/>
        </p:nvSpPr>
        <p:spPr>
          <a:xfrm>
            <a:off x="10411658" y="5263158"/>
            <a:ext cx="283214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Ethical Considerations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411658" y="5758696"/>
            <a:ext cx="3380899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Maintain academic integrity. Consider data privacy. Address AI bias and accessibility.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>
            <a:spLocks noGrp="1"/>
          </p:cNvSpPr>
          <p:nvPr>
            <p:ph type="title" idx="4294967295"/>
          </p:nvPr>
        </p:nvSpPr>
        <p:spPr>
          <a:xfrm>
            <a:off x="837724" y="3975854"/>
            <a:ext cx="7598331" cy="7040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it" pitchFamily="34" charset="0"/>
                <a:ea typeface="Kanit" pitchFamily="34" charset="-122"/>
                <a:cs typeface="Kanit" pitchFamily="34" charset="-120"/>
              </a:rPr>
              <a:t>AI Tools for OER Enhancement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hap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724" y="5038844"/>
            <a:ext cx="6357818" cy="2206943"/>
          </a:xfrm>
          <a:prstGeom prst="roundRect">
            <a:avLst>
              <a:gd name="adj" fmla="val 1627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77039" y="5278160"/>
            <a:ext cx="288452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Content Creation Tools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5773698"/>
            <a:ext cx="58791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Tools are ever changing. Find one you like and learn it. </a:t>
            </a:r>
            <a:endParaRPr lang="en-US" sz="1850" dirty="0"/>
          </a:p>
        </p:txBody>
      </p:sp>
      <p:sp>
        <p:nvSpPr>
          <p:cNvPr id="7" name="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4858" y="5038844"/>
            <a:ext cx="6357818" cy="2206943"/>
          </a:xfrm>
          <a:prstGeom prst="roundRect">
            <a:avLst>
              <a:gd name="adj" fmla="val 1627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674173" y="527816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Canvas Integration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74173" y="5773698"/>
            <a:ext cx="58791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Look for embed codes (padlet, H5p)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7674173" y="6240423"/>
            <a:ext cx="58791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Don't forget about the tried and true cut and paste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>
            <a:spLocks noGrp="1"/>
          </p:cNvSpPr>
          <p:nvPr>
            <p:ph type="title" idx="4294967295"/>
          </p:nvPr>
        </p:nvSpPr>
        <p:spPr>
          <a:xfrm>
            <a:off x="6223278" y="585430"/>
            <a:ext cx="7046238" cy="6192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it" pitchFamily="34" charset="0"/>
                <a:ea typeface="Kanit" pitchFamily="34" charset="-122"/>
                <a:cs typeface="Kanit" pitchFamily="34" charset="-120"/>
              </a:rPr>
              <a:t>AI-Assisted Content Generation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1"/>
          <p:cNvSpPr/>
          <p:nvPr/>
        </p:nvSpPr>
        <p:spPr>
          <a:xfrm>
            <a:off x="7591782" y="1730931"/>
            <a:ext cx="2644735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Create Outlines &amp; Drafts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7591782" y="2166938"/>
            <a:ext cx="6301740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Generate module, lesson, etc structures. Develop initial content drafts. Create learning objectives.</a:t>
            </a:r>
            <a:endParaRPr lang="en-US" sz="1650" dirty="0"/>
          </a:p>
        </p:txBody>
      </p:sp>
      <p:sp>
        <p:nvSpPr>
          <p:cNvPr id="8" name="Text 3"/>
          <p:cNvSpPr/>
          <p:nvPr/>
        </p:nvSpPr>
        <p:spPr>
          <a:xfrm>
            <a:off x="7591782" y="3261836"/>
            <a:ext cx="2477095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Build Assessments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7591782" y="3697843"/>
            <a:ext cx="6301740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Generate diverse quiz questions. Create discussion prompts. Develop critical thinking exercises.</a:t>
            </a:r>
            <a:endParaRPr lang="en-US" sz="1650" dirty="0"/>
          </a:p>
        </p:txBody>
      </p:sp>
      <p:sp>
        <p:nvSpPr>
          <p:cNvPr id="11" name="Text 5"/>
          <p:cNvSpPr/>
          <p:nvPr/>
        </p:nvSpPr>
        <p:spPr>
          <a:xfrm>
            <a:off x="7591782" y="4792742"/>
            <a:ext cx="2703195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Simplify Complex Topics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7591782" y="5228749"/>
            <a:ext cx="6301740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Generate explanatory analogies. Create simplified summaries. Develop step-by-step explanations.</a:t>
            </a:r>
            <a:endParaRPr lang="en-US" sz="1650" dirty="0"/>
          </a:p>
        </p:txBody>
      </p:sp>
      <p:sp>
        <p:nvSpPr>
          <p:cNvPr id="14" name="Text 7"/>
          <p:cNvSpPr/>
          <p:nvPr/>
        </p:nvSpPr>
        <p:spPr>
          <a:xfrm>
            <a:off x="7591782" y="6323648"/>
            <a:ext cx="2477095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Review &amp; Refine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7591782" y="6759654"/>
            <a:ext cx="6301740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Check for accuracy. Verify educational soundness. Make necessary adjustments.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872972" y="252591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Analyze Needs</a:t>
            </a:r>
            <a:endParaRPr lang="en-US" sz="2200" dirty="0"/>
          </a:p>
        </p:txBody>
      </p:sp>
      <p:sp>
        <p:nvSpPr>
          <p:cNvPr id="2" name="Text 0"/>
          <p:cNvSpPr>
            <a:spLocks noGrp="1"/>
          </p:cNvSpPr>
          <p:nvPr>
            <p:ph type="title" idx="4294967295"/>
          </p:nvPr>
        </p:nvSpPr>
        <p:spPr>
          <a:xfrm>
            <a:off x="837724" y="930235"/>
            <a:ext cx="7631549" cy="7040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it" pitchFamily="34" charset="0"/>
                <a:ea typeface="Kanit" pitchFamily="34" charset="-122"/>
                <a:cs typeface="Kanit" pitchFamily="34" charset="-120"/>
              </a:rPr>
              <a:t>Personalizing Learning with AI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3021449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Identify diverse learning preferences and requirements</a:t>
            </a:r>
            <a:endParaRPr lang="en-US" sz="1850" dirty="0"/>
          </a:p>
        </p:txBody>
      </p:sp>
      <p:pic>
        <p:nvPicPr>
          <p:cNvPr id="5" name="Image 0" descr="circ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113002"/>
            <a:ext cx="4534138" cy="4534138"/>
          </a:xfrm>
          <a:prstGeom prst="rect">
            <a:avLst/>
          </a:prstGeom>
        </p:spPr>
      </p:pic>
      <p:pic>
        <p:nvPicPr>
          <p:cNvPr id="6" name="Image 1" descr="pers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2857857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52591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Adapt Content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021449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Create multiple versions at varying difficulty levels</a:t>
            </a:r>
            <a:endParaRPr lang="en-US" sz="1850" dirty="0"/>
          </a:p>
        </p:txBody>
      </p:sp>
      <p:pic>
        <p:nvPicPr>
          <p:cNvPr id="9" name="Image 2" descr="circ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113002"/>
            <a:ext cx="4534138" cy="4534138"/>
          </a:xfrm>
          <a:prstGeom prst="rect">
            <a:avLst/>
          </a:prstGeom>
        </p:spPr>
      </p:pic>
      <p:pic>
        <p:nvPicPr>
          <p:cNvPr id="10" name="Image 3" descr="squa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243620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4972526"/>
            <a:ext cx="291322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Recommend Resources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468064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Suggest supplemental materials for deeper understanding</a:t>
            </a:r>
            <a:endParaRPr lang="en-US" sz="1850" dirty="0"/>
          </a:p>
        </p:txBody>
      </p:sp>
      <p:pic>
        <p:nvPicPr>
          <p:cNvPr id="13" name="Image 4" descr="circ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113002"/>
            <a:ext cx="4534138" cy="4534138"/>
          </a:xfrm>
          <a:prstGeom prst="rect">
            <a:avLst/>
          </a:prstGeom>
        </p:spPr>
      </p:pic>
      <p:pic>
        <p:nvPicPr>
          <p:cNvPr id="14" name="Image 5" descr="pap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454491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497252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Track Progress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468064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Monitor engagement and adjust recommendations accordingly</a:t>
            </a:r>
            <a:endParaRPr lang="en-US" sz="1850" dirty="0"/>
          </a:p>
        </p:txBody>
      </p:sp>
      <p:pic>
        <p:nvPicPr>
          <p:cNvPr id="17" name="Image 6" descr="circl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113002"/>
            <a:ext cx="4534138" cy="4534138"/>
          </a:xfrm>
          <a:prstGeom prst="rect">
            <a:avLst/>
          </a:prstGeom>
        </p:spPr>
      </p:pic>
      <p:pic>
        <p:nvPicPr>
          <p:cNvPr id="18" name="Image 7" descr="graph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068729"/>
            <a:ext cx="358140" cy="447675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837724" y="6916341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AI enables truly personalized learning experiences that adapt to each student's unique needs and preferences.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4294967295"/>
          </p:nvPr>
        </p:nvSpPr>
        <p:spPr>
          <a:xfrm>
            <a:off x="771406" y="606028"/>
            <a:ext cx="9804678" cy="6482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it" pitchFamily="34" charset="0"/>
                <a:ea typeface="Kanit" pitchFamily="34" charset="-122"/>
                <a:cs typeface="Kanit" pitchFamily="34" charset="-120"/>
              </a:rPr>
              <a:t>Implementing AI-Enhanced OER in Canvas</a:t>
            </a:r>
            <a:endParaRPr kumimoji="0" lang="en-US" sz="4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406" y="1695093"/>
            <a:ext cx="1635919" cy="1249561"/>
          </a:xfrm>
          <a:prstGeom prst="roundRect">
            <a:avLst>
              <a:gd name="adj" fmla="val 2646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434346" y="2126218"/>
            <a:ext cx="309920" cy="387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24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2627709" y="1915478"/>
            <a:ext cx="3092768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Select appropriate AI tools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2627709" y="2371725"/>
            <a:ext cx="4619268" cy="352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Choose tools that integrate well with Canvas</a:t>
            </a:r>
            <a:endParaRPr lang="en-US" sz="1700" dirty="0"/>
          </a:p>
        </p:txBody>
      </p:sp>
      <p:sp>
        <p:nvSpPr>
          <p:cNvPr id="7" name="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7458" y="2929414"/>
            <a:ext cx="11231404" cy="15240"/>
          </a:xfrm>
          <a:prstGeom prst="roundRect">
            <a:avLst>
              <a:gd name="adj" fmla="val 216931"/>
            </a:avLst>
          </a:prstGeom>
          <a:solidFill>
            <a:srgbClr val="484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406" y="3054787"/>
            <a:ext cx="3271838" cy="1249561"/>
          </a:xfrm>
          <a:prstGeom prst="roundRect">
            <a:avLst>
              <a:gd name="adj" fmla="val 2646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252305" y="3485912"/>
            <a:ext cx="309920" cy="387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24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4263628" y="3275171"/>
            <a:ext cx="2910364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Create enhanced content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4263628" y="3731419"/>
            <a:ext cx="4971455" cy="352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Generate and refine materials with AI assistance</a:t>
            </a:r>
            <a:endParaRPr lang="en-US" sz="1700" dirty="0"/>
          </a:p>
        </p:txBody>
      </p:sp>
      <p:sp>
        <p:nvSpPr>
          <p:cNvPr id="12" name="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53376" y="4289108"/>
            <a:ext cx="9595485" cy="15240"/>
          </a:xfrm>
          <a:prstGeom prst="roundRect">
            <a:avLst>
              <a:gd name="adj" fmla="val 216931"/>
            </a:avLst>
          </a:prstGeom>
          <a:solidFill>
            <a:srgbClr val="484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406" y="4414480"/>
            <a:ext cx="4907756" cy="1249561"/>
          </a:xfrm>
          <a:prstGeom prst="roundRect">
            <a:avLst>
              <a:gd name="adj" fmla="val 2646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070265" y="4845606"/>
            <a:ext cx="309920" cy="387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24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5899547" y="4634865"/>
            <a:ext cx="3049310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Embed in Canvas modules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5899547" y="5091112"/>
            <a:ext cx="5105162" cy="352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Integrate seamlessly using Canvas embed options</a:t>
            </a:r>
            <a:endParaRPr lang="en-US" sz="1700" dirty="0"/>
          </a:p>
        </p:txBody>
      </p:sp>
      <p:sp>
        <p:nvSpPr>
          <p:cNvPr id="17" name="Shap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9295" y="5648801"/>
            <a:ext cx="7959566" cy="15240"/>
          </a:xfrm>
          <a:prstGeom prst="roundRect">
            <a:avLst>
              <a:gd name="adj" fmla="val 216931"/>
            </a:avLst>
          </a:prstGeom>
          <a:solidFill>
            <a:srgbClr val="484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406" y="5774174"/>
            <a:ext cx="6543794" cy="1249561"/>
          </a:xfrm>
          <a:prstGeom prst="roundRect">
            <a:avLst>
              <a:gd name="adj" fmla="val 2646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3888343" y="6205299"/>
            <a:ext cx="309920" cy="387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24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4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7535585" y="5994559"/>
            <a:ext cx="2592943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Test and iterate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7535585" y="6450806"/>
            <a:ext cx="5506760" cy="352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Gather feedback and make continuous improvements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771406" y="7271623"/>
            <a:ext cx="13087588" cy="352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Start small with one module. Check for technical issues. Expand gradually to more content areas.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4294967295"/>
          </p:nvPr>
        </p:nvSpPr>
        <p:spPr>
          <a:xfrm>
            <a:off x="837724" y="1803559"/>
            <a:ext cx="8057793" cy="7040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it" pitchFamily="34" charset="0"/>
                <a:ea typeface="Kanit" pitchFamily="34" charset="-122"/>
                <a:cs typeface="Kanit" pitchFamily="34" charset="-120"/>
              </a:rPr>
              <a:t>Improving Visual Appeal with AI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1058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AI-Generated Imagery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697129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Create custom illustrations. Design relevant infographics. Develop engaging diagrams.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50615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Tools like DALL-E and Midjourney generate visuals matching your exact specifications.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5357813" y="31058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Automated Design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57813" y="3697129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Get layout suggestions. Balance text and visuals. Optimize color schemes.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5357813" y="50615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AI tools analyze content and recommend design improvements for maximum engagement.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9877901" y="3105864"/>
            <a:ext cx="350234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Accessibility Enhancements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7901" y="3697129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Generate alt text automatically. Check color contrast. Simplify complex visuals.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877901" y="50615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AI ensures materials meet accessibility standards for all learners.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eop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5056" y="533162"/>
            <a:ext cx="7786688" cy="1140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Case Studies: Successful AI-OER Integration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6165056" y="2061567"/>
            <a:ext cx="3747849" cy="6398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5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42%</a:t>
            </a:r>
            <a:endParaRPr lang="en-US" sz="5000" dirty="0"/>
          </a:p>
        </p:txBody>
      </p:sp>
      <p:sp>
        <p:nvSpPr>
          <p:cNvPr id="5" name="Text 2"/>
          <p:cNvSpPr/>
          <p:nvPr/>
        </p:nvSpPr>
        <p:spPr>
          <a:xfrm>
            <a:off x="6898362" y="2943701"/>
            <a:ext cx="2281238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Engagement Increase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165056" y="3345180"/>
            <a:ext cx="3747849" cy="930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Arizona State University saw higher student interaction with AI-enhanced content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10203775" y="2061567"/>
            <a:ext cx="3747968" cy="6398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5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28%</a:t>
            </a:r>
            <a:endParaRPr lang="en-US" sz="5000" dirty="0"/>
          </a:p>
        </p:txBody>
      </p:sp>
      <p:sp>
        <p:nvSpPr>
          <p:cNvPr id="8" name="Text 5"/>
          <p:cNvSpPr/>
          <p:nvPr/>
        </p:nvSpPr>
        <p:spPr>
          <a:xfrm>
            <a:off x="10937081" y="2943701"/>
            <a:ext cx="2281238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Time Saved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0203775" y="3345180"/>
            <a:ext cx="3747968" cy="620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Faculty at MIT reported reduced content creation time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8184356" y="4954667"/>
            <a:ext cx="3747968" cy="6398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5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35%</a:t>
            </a:r>
            <a:endParaRPr lang="en-US" sz="5000" dirty="0"/>
          </a:p>
        </p:txBody>
      </p:sp>
      <p:sp>
        <p:nvSpPr>
          <p:cNvPr id="11" name="Text 8"/>
          <p:cNvSpPr>
            <a:spLocks noGrp="1"/>
          </p:cNvSpPr>
          <p:nvPr>
            <p:ph type="title" idx="4294967295"/>
          </p:nvPr>
        </p:nvSpPr>
        <p:spPr>
          <a:xfrm>
            <a:off x="8917662" y="5836801"/>
            <a:ext cx="2281238" cy="2851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D9E1FF"/>
                </a:solidFill>
                <a:effectLst/>
                <a:uLnTx/>
                <a:uFillTx/>
                <a:latin typeface="Kanit" pitchFamily="34" charset="0"/>
                <a:ea typeface="Kanit" pitchFamily="34" charset="-122"/>
                <a:cs typeface="Kanit" pitchFamily="34" charset="-120"/>
              </a:rPr>
              <a:t>Improved Scores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184356" y="6238280"/>
            <a:ext cx="3747968" cy="620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Georgia Tech students showed better assessment performance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6165056" y="7076956"/>
            <a:ext cx="7786688" cy="620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Success factors include faculty training, starting with small projects, and gathering regular student feedback.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4294967295"/>
          </p:nvPr>
        </p:nvSpPr>
        <p:spPr>
          <a:xfrm>
            <a:off x="756047" y="1050369"/>
            <a:ext cx="8173641" cy="6353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it" pitchFamily="34" charset="0"/>
                <a:ea typeface="Kanit" pitchFamily="34" charset="-122"/>
                <a:cs typeface="Kanit" pitchFamily="34" charset="-120"/>
              </a:rPr>
              <a:t>Things to be aware of when using AI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Image 0" descr="comput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55" y="2117765"/>
            <a:ext cx="1623298" cy="12249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63133" y="2333744"/>
            <a:ext cx="2824639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Always review AI outputs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5063133" y="2780943"/>
            <a:ext cx="4347448" cy="34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Verify accuracy and educational soundness</a:t>
            </a:r>
            <a:endParaRPr lang="en-US" sz="1700" dirty="0"/>
          </a:p>
        </p:txBody>
      </p:sp>
      <p:sp>
        <p:nvSpPr>
          <p:cNvPr id="7" name="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1089" y="3354348"/>
            <a:ext cx="8919329" cy="15240"/>
          </a:xfrm>
          <a:prstGeom prst="roundRect">
            <a:avLst>
              <a:gd name="adj" fmla="val 212640"/>
            </a:avLst>
          </a:prstGeom>
          <a:solidFill>
            <a:srgbClr val="48446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206" y="3396615"/>
            <a:ext cx="3246715" cy="122491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74901" y="3612594"/>
            <a:ext cx="2541627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Watch for bias</a:t>
            </a:r>
            <a:endParaRPr lang="en-US" sz="2000" dirty="0"/>
          </a:p>
        </p:txBody>
      </p:sp>
      <p:sp>
        <p:nvSpPr>
          <p:cNvPr id="11" name="Text 5"/>
          <p:cNvSpPr/>
          <p:nvPr/>
        </p:nvSpPr>
        <p:spPr>
          <a:xfrm>
            <a:off x="5874901" y="4059793"/>
            <a:ext cx="4228028" cy="34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Check for cultural, gender, or other biases</a:t>
            </a:r>
            <a:endParaRPr lang="en-US" sz="1700" dirty="0"/>
          </a:p>
        </p:txBody>
      </p:sp>
      <p:sp>
        <p:nvSpPr>
          <p:cNvPr id="12" name="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2857" y="4633198"/>
            <a:ext cx="8107561" cy="15240"/>
          </a:xfrm>
          <a:prstGeom prst="roundRect">
            <a:avLst>
              <a:gd name="adj" fmla="val 212640"/>
            </a:avLst>
          </a:prstGeom>
          <a:solidFill>
            <a:srgbClr val="48446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438" y="4675465"/>
            <a:ext cx="4870132" cy="122491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6550" y="4891445"/>
            <a:ext cx="3944898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Understand copyright implications</a:t>
            </a:r>
            <a:endParaRPr lang="en-US" sz="2000" dirty="0"/>
          </a:p>
        </p:txBody>
      </p:sp>
      <p:sp>
        <p:nvSpPr>
          <p:cNvPr id="16" name="Text 8"/>
          <p:cNvSpPr/>
          <p:nvPr/>
        </p:nvSpPr>
        <p:spPr>
          <a:xfrm>
            <a:off x="6686550" y="5338643"/>
            <a:ext cx="4048601" cy="34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Know the rules for AI-generated content</a:t>
            </a:r>
            <a:endParaRPr lang="en-US" sz="1700" dirty="0"/>
          </a:p>
        </p:txBody>
      </p:sp>
      <p:sp>
        <p:nvSpPr>
          <p:cNvPr id="17" name="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4506" y="5912048"/>
            <a:ext cx="7295912" cy="15240"/>
          </a:xfrm>
          <a:prstGeom prst="roundRect">
            <a:avLst>
              <a:gd name="adj" fmla="val 212640"/>
            </a:avLst>
          </a:prstGeom>
          <a:solidFill>
            <a:srgbClr val="48446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89" y="5954316"/>
            <a:ext cx="6493550" cy="1224915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8318" y="6170295"/>
            <a:ext cx="2541627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Prioritize data privacy</a:t>
            </a:r>
            <a:endParaRPr lang="en-US" sz="2000" dirty="0"/>
          </a:p>
        </p:txBody>
      </p:sp>
      <p:sp>
        <p:nvSpPr>
          <p:cNvPr id="21" name="Text 11"/>
          <p:cNvSpPr/>
          <p:nvPr/>
        </p:nvSpPr>
        <p:spPr>
          <a:xfrm>
            <a:off x="7498318" y="6617494"/>
            <a:ext cx="5579269" cy="34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Never share sensitive student information with AI tools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577</Words>
  <Application>Microsoft Office PowerPoint</Application>
  <PresentationFormat>Custom</PresentationFormat>
  <Paragraphs>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Martel Sans Light</vt:lpstr>
      <vt:lpstr>Martel Sans Bold</vt:lpstr>
      <vt:lpstr>Kanit</vt:lpstr>
      <vt:lpstr>Arial</vt:lpstr>
      <vt:lpstr>Office Theme</vt:lpstr>
      <vt:lpstr>Using AI to Enhance Open Educational Resources in Canvas</vt:lpstr>
      <vt:lpstr>Introduction to AI in Education</vt:lpstr>
      <vt:lpstr>AI Tools for OER Enhancement</vt:lpstr>
      <vt:lpstr>AI-Assisted Content Generation</vt:lpstr>
      <vt:lpstr>Personalizing Learning with AI</vt:lpstr>
      <vt:lpstr>Implementing AI-Enhanced OER in Canvas</vt:lpstr>
      <vt:lpstr>Improving Visual Appeal with AI</vt:lpstr>
      <vt:lpstr>Improved Scores</vt:lpstr>
      <vt:lpstr>Things to be aware of when using AI</vt:lpstr>
      <vt:lpstr>Future of AI in OER and Canvas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Amanda Taintor</cp:lastModifiedBy>
  <cp:revision>2</cp:revision>
  <dcterms:created xsi:type="dcterms:W3CDTF">2025-04-10T21:25:54Z</dcterms:created>
  <dcterms:modified xsi:type="dcterms:W3CDTF">2025-04-10T21:37:09Z</dcterms:modified>
</cp:coreProperties>
</file>