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85" r:id="rId2"/>
    <p:sldId id="2908" r:id="rId3"/>
    <p:sldId id="2925" r:id="rId4"/>
    <p:sldId id="2909" r:id="rId5"/>
    <p:sldId id="2968" r:id="rId6"/>
    <p:sldId id="2969" r:id="rId7"/>
    <p:sldId id="2967" r:id="rId8"/>
    <p:sldId id="2948" r:id="rId9"/>
    <p:sldId id="2972" r:id="rId10"/>
    <p:sldId id="2970" r:id="rId11"/>
    <p:sldId id="2973" r:id="rId12"/>
    <p:sldId id="2974" r:id="rId13"/>
    <p:sldId id="2975" r:id="rId14"/>
    <p:sldId id="2976" r:id="rId15"/>
    <p:sldId id="2977" r:id="rId16"/>
    <p:sldId id="2978" r:id="rId17"/>
    <p:sldId id="2979" r:id="rId18"/>
    <p:sldId id="3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4F6BF3D-3DBE-4F97-A45F-F5F7F9D688AA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609" autoAdjust="0"/>
  </p:normalViewPr>
  <p:slideViewPr>
    <p:cSldViewPr snapToGrid="0">
      <p:cViewPr varScale="1">
        <p:scale>
          <a:sx n="99" d="100"/>
          <a:sy n="99" d="100"/>
        </p:scale>
        <p:origin x="11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chellecorselli\Documents\ASCCC%20OERI%202025%20Spring\Spring%202025%20Presentations\OERL%20Survey%20Data%20Analysis%20Feb%202025\Fall%202024%20OERL%20Survey%20-%20Edi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[Fall 2024 OERL Survey - Edited.xlsx]Q8!PivotTable17</c:name>
    <c:fmtId val="3"/>
  </c:pivotSource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'Q8'!$B$1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'Q8'!$A$2:$A$7</c:f>
              <c:strCache>
                <c:ptCount val="5"/>
                <c:pt idx="0">
                  <c:v>A call for no-cost sections to be identified is issued that is not associated with any existing process.</c:v>
                </c:pt>
                <c:pt idx="1">
                  <c:v>Each department or division uses their own process.</c:v>
                </c:pt>
                <c:pt idx="2">
                  <c:v>Identification of no-cost sections has been integrated into the text-adoption process. (i.e., when textbook orders are submitted, no-cost sections are identified)</c:v>
                </c:pt>
                <c:pt idx="3">
                  <c:v>Other (please explain)</c:v>
                </c:pt>
                <c:pt idx="4">
                  <c:v>There is no process.</c:v>
                </c:pt>
              </c:strCache>
            </c:strRef>
          </c:cat>
          <c:val>
            <c:numRef>
              <c:f>'Q8'!$B$2:$B$7</c:f>
              <c:numCache>
                <c:formatCode>General</c:formatCode>
                <c:ptCount val="5"/>
                <c:pt idx="0">
                  <c:v>11</c:v>
                </c:pt>
                <c:pt idx="1">
                  <c:v>17</c:v>
                </c:pt>
                <c:pt idx="2">
                  <c:v>35</c:v>
                </c:pt>
                <c:pt idx="3">
                  <c:v>34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C5-9C4B-9C81-F1594CC0D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8116752"/>
        <c:axId val="598111952"/>
      </c:barChart>
      <c:catAx>
        <c:axId val="59811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111952"/>
        <c:crosses val="autoZero"/>
        <c:auto val="1"/>
        <c:lblAlgn val="ctr"/>
        <c:lblOffset val="100"/>
        <c:noMultiLvlLbl val="0"/>
      </c:catAx>
      <c:valAx>
        <c:axId val="59811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11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EB615CCD-2A95-7E66-27BE-0B331551506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085F38EE-9DB4-2EDD-3505-2703D5EF4E1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Google Shape;5;n">
            <a:extLst>
              <a:ext uri="{FF2B5EF4-FFF2-40B4-BE49-F238E27FC236}">
                <a16:creationId xmlns:a16="http://schemas.microsoft.com/office/drawing/2014/main" id="{6DDF6357-9DE4-9BA7-8183-CD9947F787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1" cap="flat">
            <a:solidFill>
              <a:srgbClr val="000000"/>
            </a:solidFill>
            <a:prstDash val="solid"/>
            <a:round/>
          </a:ln>
        </p:spPr>
      </p:sp>
      <p:sp>
        <p:nvSpPr>
          <p:cNvPr id="5" name="Google Shape;6;n">
            <a:extLst>
              <a:ext uri="{FF2B5EF4-FFF2-40B4-BE49-F238E27FC236}">
                <a16:creationId xmlns:a16="http://schemas.microsoft.com/office/drawing/2014/main" id="{703B52C5-B302-037C-E679-09FABD7D9CA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6" name="Google Shape;7;n">
            <a:extLst>
              <a:ext uri="{FF2B5EF4-FFF2-40B4-BE49-F238E27FC236}">
                <a16:creationId xmlns:a16="http://schemas.microsoft.com/office/drawing/2014/main" id="{9FBB7A46-11F5-4D7F-CDC3-8D75228971D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Google Shape;8;n">
            <a:extLst>
              <a:ext uri="{FF2B5EF4-FFF2-40B4-BE49-F238E27FC236}">
                <a16:creationId xmlns:a16="http://schemas.microsoft.com/office/drawing/2014/main" id="{A6F4CCE0-D6BC-3032-4949-99E1B47E38C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1pPr>
          </a:lstStyle>
          <a:p>
            <a:pPr lvl="0"/>
            <a:fld id="{C8C03651-85F1-1645-96CA-75A411E3A2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2860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0" cap="none" spc="0" baseline="0">
        <a:solidFill>
          <a:srgbClr val="000000"/>
        </a:solidFill>
        <a:uFillTx/>
        <a:latin typeface="Calibri"/>
        <a:ea typeface="Calibri"/>
        <a:cs typeface="Calibri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7B29D-861E-370F-F3C2-2F86C3160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4FDAB1-46FE-5AE8-A6CA-F9C8084299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33EBF-4762-3139-B8DA-89EB9C59DB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 algn="l"/>
            <a:fld id="{70918600-9D17-344A-9215-86553DC46A0E}" type="slidenum">
              <a:t>1</a:t>
            </a:fld>
            <a:endParaRPr lang="en-US" sz="140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8C03651-85F1-1645-96CA-75A411E3A2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6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8C03651-85F1-1645-96CA-75A411E3A2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8C03651-85F1-1645-96CA-75A411E3A2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6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35 reported integration into the text-adoption process – 34 said “other.”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4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651A3-7B2B-B25B-1B28-52C0D78C9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B0F3B8-EB0C-B2E4-3DBF-6FD9C57E0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999A16-1521-0821-186B-BF6B5A2CD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Absent the option to report integration into the scheduling process, the numbers of “others” surged.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97E85-6D6A-0E02-E269-E29327CAA4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947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6;p19:notes">
            <a:extLst>
              <a:ext uri="{FF2B5EF4-FFF2-40B4-BE49-F238E27FC236}">
                <a16:creationId xmlns:a16="http://schemas.microsoft.com/office/drawing/2014/main" id="{20D39628-0D02-1510-657E-9B9DCC13B7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Google Shape;537;p19:notes">
            <a:extLst>
              <a:ext uri="{FF2B5EF4-FFF2-40B4-BE49-F238E27FC236}">
                <a16:creationId xmlns:a16="http://schemas.microsoft.com/office/drawing/2014/main" id="{A47D2C4E-5D69-3373-8F9A-C04E4E4DA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22">
            <a:extLst>
              <a:ext uri="{FF2B5EF4-FFF2-40B4-BE49-F238E27FC236}">
                <a16:creationId xmlns:a16="http://schemas.microsoft.com/office/drawing/2014/main" id="{53E0231E-6781-5571-D546-3A6B6BFDB2C1}"/>
              </a:ext>
            </a:extLst>
          </p:cNvPr>
          <p:cNvSpPr/>
          <p:nvPr/>
        </p:nvSpPr>
        <p:spPr>
          <a:xfrm>
            <a:off x="892143" y="-21177"/>
            <a:ext cx="7606015" cy="1878717"/>
          </a:xfrm>
          <a:prstGeom prst="rect">
            <a:avLst/>
          </a:prstGeom>
          <a:solidFill>
            <a:srgbClr val="00417E"/>
          </a:solidFill>
          <a:ln w="15873" cap="flat">
            <a:solidFill>
              <a:srgbClr val="002F5B"/>
            </a:solidFill>
            <a:prstDash val="solid"/>
            <a:round/>
          </a:ln>
        </p:spPr>
        <p:txBody>
          <a:bodyPr vert="horz" wrap="square" lIns="91421" tIns="45701" rIns="91421" bIns="4570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3" name="Google Shape;16;p22">
            <a:extLst>
              <a:ext uri="{FF2B5EF4-FFF2-40B4-BE49-F238E27FC236}">
                <a16:creationId xmlns:a16="http://schemas.microsoft.com/office/drawing/2014/main" id="{A60A3EAA-4224-9A06-C029-B2552F79E5D2}"/>
              </a:ext>
            </a:extLst>
          </p:cNvPr>
          <p:cNvCxnSpPr/>
          <p:nvPr/>
        </p:nvCxnSpPr>
        <p:spPr>
          <a:xfrm>
            <a:off x="892143" y="1859615"/>
            <a:ext cx="7606016" cy="0"/>
          </a:xfrm>
          <a:prstGeom prst="straightConnector1">
            <a:avLst/>
          </a:prstGeom>
          <a:noFill/>
          <a:ln w="31747" cap="flat">
            <a:solidFill>
              <a:srgbClr val="DE1F37"/>
            </a:solidFill>
            <a:prstDash val="solid"/>
            <a:round/>
          </a:ln>
        </p:spPr>
      </p:cxnSp>
      <p:sp>
        <p:nvSpPr>
          <p:cNvPr id="4" name="Google Shape;17;p22">
            <a:extLst>
              <a:ext uri="{FF2B5EF4-FFF2-40B4-BE49-F238E27FC236}">
                <a16:creationId xmlns:a16="http://schemas.microsoft.com/office/drawing/2014/main" id="{87A4006F-D0E9-66CF-1A7B-0B73546186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8684" y="808302"/>
            <a:ext cx="7202454" cy="893112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Google Shape;18;p22">
            <a:extLst>
              <a:ext uri="{FF2B5EF4-FFF2-40B4-BE49-F238E27FC236}">
                <a16:creationId xmlns:a16="http://schemas.microsoft.com/office/drawing/2014/main" id="{CA11B2C0-7B7F-CB0D-685E-773EE62EFE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88684" y="2015730"/>
            <a:ext cx="7202454" cy="4039078"/>
          </a:xfrm>
        </p:spPr>
        <p:txBody>
          <a:bodyPr/>
          <a:lstStyle>
            <a:lvl1pPr>
              <a:defRPr>
                <a:solidFill>
                  <a:srgbClr val="454545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Google Shape;19;p22">
            <a:extLst>
              <a:ext uri="{FF2B5EF4-FFF2-40B4-BE49-F238E27FC236}">
                <a16:creationId xmlns:a16="http://schemas.microsoft.com/office/drawing/2014/main" id="{88E05EAD-B5DF-B6FC-7C5E-8A64D4396F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Google Shape;20;p22">
            <a:extLst>
              <a:ext uri="{FF2B5EF4-FFF2-40B4-BE49-F238E27FC236}">
                <a16:creationId xmlns:a16="http://schemas.microsoft.com/office/drawing/2014/main" id="{386E7885-0344-A4D6-4FDC-4C074A3279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E928BF-EA32-334F-863B-66B04972BE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72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dg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0921-8A38-D5BF-739B-6C32279CCE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062167"/>
            <a:ext cx="2183898" cy="1725481"/>
          </a:xfrm>
        </p:spPr>
        <p:txBody>
          <a:bodyPr/>
          <a:lstStyle>
            <a:lvl1pPr>
              <a:defRPr>
                <a:solidFill>
                  <a:srgbClr val="4C1E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5DDE4-6B97-048F-6517-7CEACAD328D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8650" y="3989518"/>
            <a:ext cx="7886700" cy="2118619"/>
          </a:xfrm>
        </p:spPr>
        <p:txBody>
          <a:bodyPr/>
          <a:lstStyle>
            <a:lvl1pPr>
              <a:defRPr/>
            </a:lvl1pPr>
            <a:lvl2pPr marL="914400" marR="0" lvl="1" indent="-317497" fontAlgn="auto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DE1F37"/>
              </a:buClr>
              <a:buSzPts val="1400"/>
              <a:buFont typeface="Arial"/>
              <a:tabLst/>
              <a:defRPr lang="en-US" sz="1400" b="0" i="0" u="none" strike="noStrike" kern="0" cap="none" spc="0" baseline="0">
                <a:solidFill>
                  <a:srgbClr val="3D372F"/>
                </a:solidFill>
                <a:uFillTx/>
                <a:latin typeface="Arial"/>
                <a:ea typeface="Arial"/>
                <a:cs typeface="Arial"/>
              </a:defRPr>
            </a:lvl2pPr>
            <a:lvl3pPr marL="1371600" marR="0" lvl="2" indent="-304796" fontAlgn="auto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DE1F37"/>
              </a:buClr>
              <a:buSzPts val="1200"/>
              <a:buFont typeface="Arial"/>
              <a:tabLst/>
              <a:defRPr lang="en-US" sz="1200" b="0" i="0" u="none" strike="noStrike" kern="0" cap="none" spc="0" baseline="0">
                <a:solidFill>
                  <a:srgbClr val="3D372F"/>
                </a:solidFill>
                <a:uFillTx/>
                <a:latin typeface="Arial"/>
                <a:ea typeface="Arial"/>
                <a:cs typeface="Arial"/>
              </a:defRPr>
            </a:lvl3pPr>
            <a:lvl4pPr marL="1828800" marR="0" lvl="3" indent="-295278" fontAlgn="auto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DE1F37"/>
              </a:buClr>
              <a:buSzPts val="1050"/>
              <a:buFont typeface="Arial"/>
              <a:tabLst/>
              <a:defRPr lang="en-US" sz="1050" b="0" i="0" u="none" strike="noStrike" kern="0" cap="none" spc="0" baseline="0">
                <a:solidFill>
                  <a:srgbClr val="3D372F"/>
                </a:solidFill>
                <a:uFillTx/>
                <a:latin typeface="Arial"/>
                <a:ea typeface="Arial"/>
                <a:cs typeface="Arial"/>
              </a:defRPr>
            </a:lvl4pPr>
            <a:lvl5pPr marL="2286000" marR="0" lvl="4" indent="-285750" fontAlgn="auto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DE1F37"/>
              </a:buClr>
              <a:buSzPts val="900"/>
              <a:buFont typeface="Arial"/>
              <a:tabLst/>
              <a:defRPr lang="en-US" sz="900" b="0" i="0" u="none" strike="noStrike" kern="0" cap="none" spc="0" baseline="0">
                <a:solidFill>
                  <a:srgbClr val="3D372F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A43C922E-E646-A54C-6843-240B9A89D42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028950" y="0"/>
            <a:ext cx="5486400" cy="3698693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44E8770-9709-76FB-78EE-A2ED19FC8B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782741" y="6356351"/>
            <a:ext cx="333412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385623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r>
              <a:rPr lang="en-US"/>
              <a:t>Fundraising event plan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F102BB3-49E9-3DA6-4E81-7704CC12A3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229600" y="6356351"/>
            <a:ext cx="367698" cy="365129"/>
          </a:xfrm>
        </p:spPr>
        <p:txBody>
          <a:bodyPr/>
          <a:lstStyle>
            <a:lvl1pPr>
              <a:defRPr b="1">
                <a:solidFill>
                  <a:srgbClr val="385623"/>
                </a:solidFill>
                <a:latin typeface="Source Sans Pro SemiBold" pitchFamily="34"/>
                <a:ea typeface="Source Sans Pro SemiBold" pitchFamily="34"/>
              </a:defRPr>
            </a:lvl1pPr>
          </a:lstStyle>
          <a:p>
            <a:pPr lvl="0"/>
            <a:fld id="{28355E13-79D9-BE4A-AA2D-708C9B45B6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88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220835-F1C2-CCFD-2104-9F9E80BA73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7527" y="4220468"/>
            <a:ext cx="1639345" cy="457200"/>
          </a:xfrm>
        </p:spPr>
        <p:txBody>
          <a:bodyPr/>
          <a:lstStyle>
            <a:lvl1pPr marL="0" indent="0">
              <a:buNone/>
              <a:defRPr sz="1500">
                <a:solidFill>
                  <a:srgbClr val="003E4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30C5F51B-E5DC-8BB6-849F-7BB6EF40BC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7527" y="4707870"/>
            <a:ext cx="1639345" cy="100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68C5BA-443A-4DE9-83AC-5ABC852553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79923" y="4220468"/>
            <a:ext cx="1639345" cy="457200"/>
          </a:xfrm>
        </p:spPr>
        <p:txBody>
          <a:bodyPr/>
          <a:lstStyle>
            <a:lvl1pPr marL="0" indent="0">
              <a:buNone/>
              <a:defRPr sz="1500">
                <a:solidFill>
                  <a:srgbClr val="003E4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42122EF-9EED-8F63-DCFF-DE691AE06B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79923" y="4707870"/>
            <a:ext cx="1639345" cy="100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132BD1-F1FA-F386-334D-6AA64EC42E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7527" y="2491877"/>
            <a:ext cx="1639345" cy="457200"/>
          </a:xfrm>
        </p:spPr>
        <p:txBody>
          <a:bodyPr/>
          <a:lstStyle>
            <a:lvl1pPr marL="0" indent="0">
              <a:buNone/>
              <a:defRPr sz="1500">
                <a:solidFill>
                  <a:srgbClr val="003E4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7430048-47FC-2D9B-CEA2-72864F12F2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7527" y="2979279"/>
            <a:ext cx="1639345" cy="100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D6BD06F-008C-44D6-7D4E-621C9742BA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79923" y="2491877"/>
            <a:ext cx="1639345" cy="457200"/>
          </a:xfrm>
        </p:spPr>
        <p:txBody>
          <a:bodyPr/>
          <a:lstStyle>
            <a:lvl1pPr marL="0" indent="0">
              <a:buNone/>
              <a:defRPr sz="1500">
                <a:solidFill>
                  <a:srgbClr val="003E4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CA25870-BE25-D986-F9A9-2102330763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79923" y="2979279"/>
            <a:ext cx="1639345" cy="100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7798AF2-5F56-7EEE-F79A-B5D717068F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782741" y="6356351"/>
            <a:ext cx="333412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385623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r>
              <a:rPr lang="en-US"/>
              <a:t>Fundraising event plan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E6AECD8-837A-5029-E675-8B0FBFC674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229600" y="6356351"/>
            <a:ext cx="367698" cy="365129"/>
          </a:xfrm>
        </p:spPr>
        <p:txBody>
          <a:bodyPr/>
          <a:lstStyle>
            <a:lvl1pPr>
              <a:defRPr b="1">
                <a:solidFill>
                  <a:srgbClr val="385623"/>
                </a:solidFill>
                <a:latin typeface="Source Sans Pro SemiBold" pitchFamily="34"/>
                <a:ea typeface="Source Sans Pro SemiBold" pitchFamily="34"/>
              </a:defRPr>
            </a:lvl1pPr>
          </a:lstStyle>
          <a:p>
            <a:pPr lvl="0"/>
            <a:fld id="{7729BEAA-13EF-614B-A971-0B29389FDB2B}" type="slidenum">
              <a:t>‹#›</a:t>
            </a:fld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26941933-766D-B8D2-88CF-FB15E97D39A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572000" y="0"/>
            <a:ext cx="4226649" cy="5715000"/>
          </a:xfrm>
        </p:spPr>
        <p:txBody>
          <a:bodyPr anchor="ctr" anchorCtr="1"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D6C2368-423C-AB83-4116-09D17CEA1B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2445" y="1062167"/>
            <a:ext cx="3264645" cy="1062386"/>
          </a:xfrm>
        </p:spPr>
        <p:txBody>
          <a:bodyPr>
            <a:noAutofit/>
          </a:bodyPr>
          <a:lstStyle>
            <a:lvl1pPr>
              <a:defRPr>
                <a:solidFill>
                  <a:srgbClr val="4C1E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6372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1_Title with Comparis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35"/>
          <p:cNvCxnSpPr/>
          <p:nvPr/>
        </p:nvCxnSpPr>
        <p:spPr>
          <a:xfrm>
            <a:off x="1085395" y="1847088"/>
            <a:ext cx="7205747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35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body" idx="2"/>
          </p:nvPr>
        </p:nvSpPr>
        <p:spPr>
          <a:xfrm>
            <a:off x="1085393" y="2824272"/>
            <a:ext cx="3483864" cy="32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2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35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698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29">
            <a:extLst>
              <a:ext uri="{FF2B5EF4-FFF2-40B4-BE49-F238E27FC236}">
                <a16:creationId xmlns:a16="http://schemas.microsoft.com/office/drawing/2014/main" id="{0AC3FA47-BEE4-B916-9447-35A1AC570D68}"/>
              </a:ext>
            </a:extLst>
          </p:cNvPr>
          <p:cNvSpPr/>
          <p:nvPr/>
        </p:nvSpPr>
        <p:spPr>
          <a:xfrm>
            <a:off x="897904" y="0"/>
            <a:ext cx="7557936" cy="1847088"/>
          </a:xfrm>
          <a:prstGeom prst="rect">
            <a:avLst/>
          </a:prstGeom>
          <a:solidFill>
            <a:srgbClr val="00417E"/>
          </a:solidFill>
          <a:ln w="15873" cap="flat">
            <a:solidFill>
              <a:srgbClr val="002F5B"/>
            </a:solidFill>
            <a:prstDash val="solid"/>
            <a:round/>
          </a:ln>
        </p:spPr>
        <p:txBody>
          <a:bodyPr vert="horz" wrap="square" lIns="91421" tIns="45701" rIns="91421" bIns="4570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3" name="Google Shape;56;p29">
            <a:extLst>
              <a:ext uri="{FF2B5EF4-FFF2-40B4-BE49-F238E27FC236}">
                <a16:creationId xmlns:a16="http://schemas.microsoft.com/office/drawing/2014/main" id="{D1C9DE85-1240-564C-1D87-FD52407DA5D5}"/>
              </a:ext>
            </a:extLst>
          </p:cNvPr>
          <p:cNvCxnSpPr/>
          <p:nvPr/>
        </p:nvCxnSpPr>
        <p:spPr>
          <a:xfrm rot="10800009" flipH="1">
            <a:off x="892144" y="1847087"/>
            <a:ext cx="7563697" cy="12527"/>
          </a:xfrm>
          <a:prstGeom prst="straightConnector1">
            <a:avLst/>
          </a:prstGeom>
          <a:noFill/>
          <a:ln w="31747" cap="flat">
            <a:solidFill>
              <a:srgbClr val="DE1F37"/>
            </a:solidFill>
            <a:prstDash val="solid"/>
            <a:round/>
          </a:ln>
        </p:spPr>
      </p:cxnSp>
      <p:sp>
        <p:nvSpPr>
          <p:cNvPr id="4" name="Google Shape;57;p29">
            <a:extLst>
              <a:ext uri="{FF2B5EF4-FFF2-40B4-BE49-F238E27FC236}">
                <a16:creationId xmlns:a16="http://schemas.microsoft.com/office/drawing/2014/main" id="{EB9CBC43-A790-5D5E-5FAD-4A4D8CCEF5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6910" y="804891"/>
            <a:ext cx="7204228" cy="903454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Google Shape;58;p29">
            <a:extLst>
              <a:ext uri="{FF2B5EF4-FFF2-40B4-BE49-F238E27FC236}">
                <a16:creationId xmlns:a16="http://schemas.microsoft.com/office/drawing/2014/main" id="{5B2F96EB-29FC-1BF8-E2E4-9F2F53E12F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85502" y="2010875"/>
            <a:ext cx="3483864" cy="4049804"/>
          </a:xfrm>
        </p:spPr>
        <p:txBody>
          <a:bodyPr/>
          <a:lstStyle>
            <a:lvl1pPr>
              <a:defRPr>
                <a:solidFill>
                  <a:srgbClr val="454545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Google Shape;59;p29">
            <a:extLst>
              <a:ext uri="{FF2B5EF4-FFF2-40B4-BE49-F238E27FC236}">
                <a16:creationId xmlns:a16="http://schemas.microsoft.com/office/drawing/2014/main" id="{209E804E-3C79-5790-81BD-BA1B3C1E961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810329" y="2017349"/>
            <a:ext cx="3483864" cy="4043339"/>
          </a:xfrm>
        </p:spPr>
        <p:txBody>
          <a:bodyPr/>
          <a:lstStyle>
            <a:lvl1pPr>
              <a:defRPr>
                <a:solidFill>
                  <a:srgbClr val="454545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Google Shape;60;p29">
            <a:extLst>
              <a:ext uri="{FF2B5EF4-FFF2-40B4-BE49-F238E27FC236}">
                <a16:creationId xmlns:a16="http://schemas.microsoft.com/office/drawing/2014/main" id="{EB2B8227-9CE7-5822-9F83-A05A972FDE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Google Shape;61;p29">
            <a:extLst>
              <a:ext uri="{FF2B5EF4-FFF2-40B4-BE49-F238E27FC236}">
                <a16:creationId xmlns:a16="http://schemas.microsoft.com/office/drawing/2014/main" id="{87FAFCE3-3810-B9D5-43AB-EEF113372D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D84F93-993C-6443-A8CA-2D6DA528DF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2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;p31">
            <a:extLst>
              <a:ext uri="{FF2B5EF4-FFF2-40B4-BE49-F238E27FC236}">
                <a16:creationId xmlns:a16="http://schemas.microsoft.com/office/drawing/2014/main" id="{E59B9D57-A8B4-911D-98D4-9B01AC5EB378}"/>
              </a:ext>
            </a:extLst>
          </p:cNvPr>
          <p:cNvSpPr/>
          <p:nvPr/>
        </p:nvSpPr>
        <p:spPr>
          <a:xfrm>
            <a:off x="0" y="798975"/>
            <a:ext cx="3648172" cy="2326818"/>
          </a:xfrm>
          <a:prstGeom prst="rect">
            <a:avLst/>
          </a:prstGeom>
          <a:solidFill>
            <a:srgbClr val="00417E"/>
          </a:solidFill>
          <a:ln w="15873" cap="flat">
            <a:solidFill>
              <a:srgbClr val="002F5B"/>
            </a:solidFill>
            <a:prstDash val="solid"/>
            <a:round/>
          </a:ln>
        </p:spPr>
        <p:txBody>
          <a:bodyPr vert="horz" wrap="square" lIns="91421" tIns="45701" rIns="91421" bIns="4570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3" name="Google Shape;74;p31">
            <a:extLst>
              <a:ext uri="{FF2B5EF4-FFF2-40B4-BE49-F238E27FC236}">
                <a16:creationId xmlns:a16="http://schemas.microsoft.com/office/drawing/2014/main" id="{35439DCF-3E81-D9BE-449A-C158F416E58A}"/>
              </a:ext>
            </a:extLst>
          </p:cNvPr>
          <p:cNvCxnSpPr/>
          <p:nvPr/>
        </p:nvCxnSpPr>
        <p:spPr>
          <a:xfrm rot="10800009" flipH="1">
            <a:off x="-1" y="3119520"/>
            <a:ext cx="3644505" cy="6264"/>
          </a:xfrm>
          <a:prstGeom prst="straightConnector1">
            <a:avLst/>
          </a:prstGeom>
          <a:noFill/>
          <a:ln w="31747" cap="flat">
            <a:solidFill>
              <a:srgbClr val="DE1F37"/>
            </a:solidFill>
            <a:prstDash val="solid"/>
            <a:round/>
          </a:ln>
        </p:spPr>
      </p:cxnSp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949890CB-4DD6-43B8-D1A6-8CF5EC8F28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3499" y="798975"/>
            <a:ext cx="2456261" cy="2247119"/>
          </a:xfrm>
        </p:spPr>
        <p:txBody>
          <a:bodyPr anchor="b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Google Shape;76;p31">
            <a:extLst>
              <a:ext uri="{FF2B5EF4-FFF2-40B4-BE49-F238E27FC236}">
                <a16:creationId xmlns:a16="http://schemas.microsoft.com/office/drawing/2014/main" id="{39140A29-EDA1-9B4D-7834-95C6208ED4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782790" y="798975"/>
            <a:ext cx="4509354" cy="5255834"/>
          </a:xfrm>
        </p:spPr>
        <p:txBody>
          <a:bodyPr anchor="ctr"/>
          <a:lstStyle>
            <a:lvl1pPr>
              <a:defRPr>
                <a:solidFill>
                  <a:srgbClr val="454545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Google Shape;77;p31">
            <a:extLst>
              <a:ext uri="{FF2B5EF4-FFF2-40B4-BE49-F238E27FC236}">
                <a16:creationId xmlns:a16="http://schemas.microsoft.com/office/drawing/2014/main" id="{F36A0E4A-29BA-14F3-47F9-766349B1E7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83499" y="3205493"/>
            <a:ext cx="2456261" cy="2849316"/>
          </a:xfrm>
        </p:spPr>
        <p:txBody>
          <a:bodyPr/>
          <a:lstStyle>
            <a:lvl1pPr indent="-228600">
              <a:buNone/>
              <a:defRPr>
                <a:solidFill>
                  <a:srgbClr val="454545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Google Shape;78;p31">
            <a:extLst>
              <a:ext uri="{FF2B5EF4-FFF2-40B4-BE49-F238E27FC236}">
                <a16:creationId xmlns:a16="http://schemas.microsoft.com/office/drawing/2014/main" id="{ACF781F7-6DFA-6B55-5568-704C215747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Google Shape;79;p31">
            <a:extLst>
              <a:ext uri="{FF2B5EF4-FFF2-40B4-BE49-F238E27FC236}">
                <a16:creationId xmlns:a16="http://schemas.microsoft.com/office/drawing/2014/main" id="{BAB7BFDB-C357-77A1-BE3B-26EB911D97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03CCFF-2852-2C47-81E1-CDFEF97A3B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92;p34">
            <a:extLst>
              <a:ext uri="{FF2B5EF4-FFF2-40B4-BE49-F238E27FC236}">
                <a16:creationId xmlns:a16="http://schemas.microsoft.com/office/drawing/2014/main" id="{8C886D71-71DA-07D8-C03A-A832EE127966}"/>
              </a:ext>
            </a:extLst>
          </p:cNvPr>
          <p:cNvCxnSpPr/>
          <p:nvPr/>
        </p:nvCxnSpPr>
        <p:spPr>
          <a:xfrm>
            <a:off x="1085502" y="1847088"/>
            <a:ext cx="7205637" cy="0"/>
          </a:xfrm>
          <a:prstGeom prst="straightConnector1">
            <a:avLst/>
          </a:prstGeom>
          <a:noFill/>
          <a:ln w="31747" cap="flat">
            <a:solidFill>
              <a:srgbClr val="DE1F37"/>
            </a:solidFill>
            <a:prstDash val="solid"/>
            <a:round/>
          </a:ln>
        </p:spPr>
      </p:cxnSp>
      <p:sp>
        <p:nvSpPr>
          <p:cNvPr id="3" name="Google Shape;93;p34">
            <a:extLst>
              <a:ext uri="{FF2B5EF4-FFF2-40B4-BE49-F238E27FC236}">
                <a16:creationId xmlns:a16="http://schemas.microsoft.com/office/drawing/2014/main" id="{D4CE3ABB-5371-6411-EC96-8A06C7B085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85502" y="2010875"/>
            <a:ext cx="3260988" cy="4057110"/>
          </a:xfrm>
        </p:spPr>
        <p:txBody>
          <a:bodyPr/>
          <a:lstStyle>
            <a:lvl1pPr>
              <a:defRPr>
                <a:solidFill>
                  <a:srgbClr val="454545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Google Shape;94;p34">
            <a:extLst>
              <a:ext uri="{FF2B5EF4-FFF2-40B4-BE49-F238E27FC236}">
                <a16:creationId xmlns:a16="http://schemas.microsoft.com/office/drawing/2014/main" id="{4D4CC037-D4CD-AA8D-6565-F531EC398F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10329" y="2017340"/>
            <a:ext cx="3483864" cy="4050645"/>
          </a:xfrm>
        </p:spPr>
        <p:txBody>
          <a:bodyPr/>
          <a:lstStyle>
            <a:lvl1pPr>
              <a:defRPr>
                <a:solidFill>
                  <a:srgbClr val="454545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Google Shape;95;p34">
            <a:extLst>
              <a:ext uri="{FF2B5EF4-FFF2-40B4-BE49-F238E27FC236}">
                <a16:creationId xmlns:a16="http://schemas.microsoft.com/office/drawing/2014/main" id="{B0DA7108-42A6-EF9C-46BC-43BFD6C08E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Google Shape;96;p34">
            <a:extLst>
              <a:ext uri="{FF2B5EF4-FFF2-40B4-BE49-F238E27FC236}">
                <a16:creationId xmlns:a16="http://schemas.microsoft.com/office/drawing/2014/main" id="{FF35A806-625E-C8CA-B001-F68C88B245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D696E6-C3FA-354E-B3CE-EFECD60E3EBE}" type="slidenum">
              <a:t>‹#›</a:t>
            </a:fld>
            <a:endParaRPr lang="en-US"/>
          </a:p>
        </p:txBody>
      </p:sp>
      <p:sp>
        <p:nvSpPr>
          <p:cNvPr id="7" name="Google Shape;97;p34">
            <a:extLst>
              <a:ext uri="{FF2B5EF4-FFF2-40B4-BE49-F238E27FC236}">
                <a16:creationId xmlns:a16="http://schemas.microsoft.com/office/drawing/2014/main" id="{09A397EB-5B3F-D221-2A67-DD1AFB8B82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8684" y="804516"/>
            <a:ext cx="7202454" cy="898617"/>
          </a:xfrm>
        </p:spPr>
        <p:txBody>
          <a:bodyPr anchor="b"/>
          <a:lstStyle>
            <a:lvl1pPr>
              <a:defRPr sz="26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0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99;p35">
            <a:extLst>
              <a:ext uri="{FF2B5EF4-FFF2-40B4-BE49-F238E27FC236}">
                <a16:creationId xmlns:a16="http://schemas.microsoft.com/office/drawing/2014/main" id="{6928C501-224D-CBD4-6F2F-1BEAA8304F2F}"/>
              </a:ext>
            </a:extLst>
          </p:cNvPr>
          <p:cNvCxnSpPr/>
          <p:nvPr/>
        </p:nvCxnSpPr>
        <p:spPr>
          <a:xfrm>
            <a:off x="1085392" y="1847088"/>
            <a:ext cx="7205747" cy="0"/>
          </a:xfrm>
          <a:prstGeom prst="straightConnector1">
            <a:avLst/>
          </a:prstGeom>
          <a:noFill/>
          <a:ln w="31747" cap="flat">
            <a:solidFill>
              <a:srgbClr val="DE1F37"/>
            </a:solidFill>
            <a:prstDash val="solid"/>
            <a:round/>
          </a:ln>
        </p:spPr>
      </p:cxnSp>
      <p:sp>
        <p:nvSpPr>
          <p:cNvPr id="3" name="Google Shape;100;p35">
            <a:extLst>
              <a:ext uri="{FF2B5EF4-FFF2-40B4-BE49-F238E27FC236}">
                <a16:creationId xmlns:a16="http://schemas.microsoft.com/office/drawing/2014/main" id="{9BB373F9-9943-6EC5-A63F-1A27BC4E13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85392" y="2019552"/>
            <a:ext cx="3483864" cy="801947"/>
          </a:xfrm>
        </p:spPr>
        <p:txBody>
          <a:bodyPr anchor="b"/>
          <a:lstStyle>
            <a:lvl1pPr indent="-228600">
              <a:lnSpc>
                <a:spcPct val="100000"/>
              </a:lnSpc>
              <a:buNone/>
              <a:defRPr sz="1800">
                <a:solidFill>
                  <a:srgbClr val="00417E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Google Shape;101;p35">
            <a:extLst>
              <a:ext uri="{FF2B5EF4-FFF2-40B4-BE49-F238E27FC236}">
                <a16:creationId xmlns:a16="http://schemas.microsoft.com/office/drawing/2014/main" id="{0FBC70B1-2429-79BF-E501-866FFE971F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85392" y="2824270"/>
            <a:ext cx="3483864" cy="3218185"/>
          </a:xfrm>
        </p:spPr>
        <p:txBody>
          <a:bodyPr/>
          <a:lstStyle>
            <a:lvl1pPr>
              <a:defRPr>
                <a:solidFill>
                  <a:srgbClr val="454545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Google Shape;102;p35">
            <a:extLst>
              <a:ext uri="{FF2B5EF4-FFF2-40B4-BE49-F238E27FC236}">
                <a16:creationId xmlns:a16="http://schemas.microsoft.com/office/drawing/2014/main" id="{2299BF92-6421-DF04-779C-5BB5D23074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09268" y="2023009"/>
            <a:ext cx="3483864" cy="802239"/>
          </a:xfrm>
        </p:spPr>
        <p:txBody>
          <a:bodyPr anchor="b"/>
          <a:lstStyle>
            <a:lvl1pPr indent="-228600">
              <a:lnSpc>
                <a:spcPct val="100000"/>
              </a:lnSpc>
              <a:buNone/>
              <a:defRPr sz="1800">
                <a:solidFill>
                  <a:srgbClr val="00417E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Google Shape;103;p35">
            <a:extLst>
              <a:ext uri="{FF2B5EF4-FFF2-40B4-BE49-F238E27FC236}">
                <a16:creationId xmlns:a16="http://schemas.microsoft.com/office/drawing/2014/main" id="{E297AF8B-CD3F-883F-47AB-53C8106BEB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09268" y="2821490"/>
            <a:ext cx="3483864" cy="3220964"/>
          </a:xfrm>
        </p:spPr>
        <p:txBody>
          <a:bodyPr/>
          <a:lstStyle>
            <a:lvl1pPr>
              <a:defRPr>
                <a:solidFill>
                  <a:srgbClr val="454545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Google Shape;104;p35">
            <a:extLst>
              <a:ext uri="{FF2B5EF4-FFF2-40B4-BE49-F238E27FC236}">
                <a16:creationId xmlns:a16="http://schemas.microsoft.com/office/drawing/2014/main" id="{414986D2-C587-1BE1-0B8F-AB0F44AC84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Google Shape;105;p35">
            <a:extLst>
              <a:ext uri="{FF2B5EF4-FFF2-40B4-BE49-F238E27FC236}">
                <a16:creationId xmlns:a16="http://schemas.microsoft.com/office/drawing/2014/main" id="{728FD0A3-4FD0-866F-37A4-A8E35816D5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60CDEF-C13A-F042-8C74-06966D422FCD}" type="slidenum">
              <a:t>‹#›</a:t>
            </a:fld>
            <a:endParaRPr lang="en-US"/>
          </a:p>
        </p:txBody>
      </p:sp>
      <p:sp>
        <p:nvSpPr>
          <p:cNvPr id="9" name="Google Shape;106;p35">
            <a:extLst>
              <a:ext uri="{FF2B5EF4-FFF2-40B4-BE49-F238E27FC236}">
                <a16:creationId xmlns:a16="http://schemas.microsoft.com/office/drawing/2014/main" id="{6A039A82-3AFD-B82F-E0FF-1457EF43F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8684" y="804516"/>
            <a:ext cx="7202454" cy="898617"/>
          </a:xfrm>
        </p:spPr>
        <p:txBody>
          <a:bodyPr anchor="b"/>
          <a:lstStyle>
            <a:lvl1pPr>
              <a:defRPr sz="26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6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AD02D-C7AC-6C83-03D2-13F3D8F3AF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257" y="4683511"/>
            <a:ext cx="7824182" cy="1736655"/>
          </a:xfrm>
        </p:spPr>
        <p:txBody>
          <a:bodyPr anchorCtr="1"/>
          <a:lstStyle>
            <a:lvl1pPr algn="ctr">
              <a:lnSpc>
                <a:spcPct val="100000"/>
              </a:lnSpc>
              <a:defRPr sz="3300">
                <a:solidFill>
                  <a:srgbClr val="454545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21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34">
            <a:extLst>
              <a:ext uri="{FF2B5EF4-FFF2-40B4-BE49-F238E27FC236}">
                <a16:creationId xmlns:a16="http://schemas.microsoft.com/office/drawing/2014/main" id="{4A996C57-0F06-2281-EBC8-9DB18554D9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88684" y="2015730"/>
            <a:ext cx="7202454" cy="4039919"/>
          </a:xfrm>
        </p:spPr>
        <p:txBody>
          <a:bodyPr/>
          <a:lstStyle>
            <a:lvl1pPr indent="-381003">
              <a:buSzPts val="2400"/>
              <a:defRPr>
                <a:solidFill>
                  <a:srgbClr val="454545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" name="Google Shape;17;p34">
            <a:extLst>
              <a:ext uri="{FF2B5EF4-FFF2-40B4-BE49-F238E27FC236}">
                <a16:creationId xmlns:a16="http://schemas.microsoft.com/office/drawing/2014/main" id="{8232C6E5-94A5-C409-2192-A1419C8F41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Google Shape;18;p34">
            <a:extLst>
              <a:ext uri="{FF2B5EF4-FFF2-40B4-BE49-F238E27FC236}">
                <a16:creationId xmlns:a16="http://schemas.microsoft.com/office/drawing/2014/main" id="{3C98F93A-91F1-D04B-09D0-F20712073B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EA4DEA-18E4-D84B-B43A-EDE625F71EAC}" type="slidenum">
              <a:t>‹#›</a:t>
            </a:fld>
            <a:endParaRPr lang="en-US"/>
          </a:p>
        </p:txBody>
      </p:sp>
      <p:cxnSp>
        <p:nvCxnSpPr>
          <p:cNvPr id="5" name="Google Shape;19;p34">
            <a:extLst>
              <a:ext uri="{FF2B5EF4-FFF2-40B4-BE49-F238E27FC236}">
                <a16:creationId xmlns:a16="http://schemas.microsoft.com/office/drawing/2014/main" id="{452F57B8-6BC5-43E8-F533-88348BAB2E80}"/>
              </a:ext>
            </a:extLst>
          </p:cNvPr>
          <p:cNvCxnSpPr/>
          <p:nvPr/>
        </p:nvCxnSpPr>
        <p:spPr>
          <a:xfrm>
            <a:off x="1088684" y="1859432"/>
            <a:ext cx="7202455" cy="0"/>
          </a:xfrm>
          <a:prstGeom prst="straightConnector1">
            <a:avLst/>
          </a:prstGeom>
          <a:noFill/>
          <a:ln w="31747" cap="flat">
            <a:solidFill>
              <a:srgbClr val="DE1F37"/>
            </a:solidFill>
            <a:prstDash val="solid"/>
            <a:round/>
          </a:ln>
        </p:spPr>
      </p:cxnSp>
    </p:spTree>
    <p:extLst>
      <p:ext uri="{BB962C8B-B14F-4D97-AF65-F5344CB8AC3E}">
        <p14:creationId xmlns:p14="http://schemas.microsoft.com/office/powerpoint/2010/main" val="22199802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500ACA00-F6B2-AD76-3872-10882FAF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004"/>
            <a:ext cx="9144000" cy="3657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E11628A-1E14-589F-CA4C-5F80A4E8FD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13337" y="3464561"/>
            <a:ext cx="6477801" cy="1538285"/>
          </a:xfrm>
        </p:spPr>
        <p:txBody>
          <a:bodyPr bIns="0" anchor="b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DAB8215-0837-E0D5-65F8-4133AE50DE3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13337" y="5189604"/>
            <a:ext cx="6477801" cy="977621"/>
          </a:xfrm>
        </p:spPr>
        <p:txBody>
          <a:bodyPr tIns="91440" bIns="91440"/>
          <a:lstStyle>
            <a:lvl1pPr marL="0" indent="0">
              <a:buNone/>
              <a:defRPr>
                <a:solidFill>
                  <a:srgbClr val="070707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A47414AC-2340-00C7-382C-D8B3DC294278}"/>
              </a:ext>
            </a:extLst>
          </p:cNvPr>
          <p:cNvCxnSpPr/>
          <p:nvPr/>
        </p:nvCxnSpPr>
        <p:spPr>
          <a:xfrm>
            <a:off x="0" y="5187656"/>
            <a:ext cx="9144000" cy="0"/>
          </a:xfrm>
          <a:prstGeom prst="straightConnector1">
            <a:avLst/>
          </a:prstGeom>
          <a:noFill/>
          <a:ln w="31747" cap="flat">
            <a:solidFill>
              <a:srgbClr val="DE1F37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pic>
        <p:nvPicPr>
          <p:cNvPr id="6" name="Picture 11">
            <a:extLst>
              <a:ext uri="{FF2B5EF4-FFF2-40B4-BE49-F238E27FC236}">
                <a16:creationId xmlns:a16="http://schemas.microsoft.com/office/drawing/2014/main" id="{B8116853-7A07-A5AC-900A-5501651B4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178" y="585234"/>
            <a:ext cx="4360179" cy="135024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865011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EAF6394F-E2DE-1A64-0BD4-9F64055C16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782741" y="6356351"/>
            <a:ext cx="333412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385623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r>
              <a:rPr lang="en-US"/>
              <a:t>Fundraising event plan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7E14544A-0341-5EBA-3B12-354ADCEC56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229600" y="6356351"/>
            <a:ext cx="367698" cy="365129"/>
          </a:xfrm>
        </p:spPr>
        <p:txBody>
          <a:bodyPr/>
          <a:lstStyle>
            <a:lvl1pPr>
              <a:defRPr b="1">
                <a:solidFill>
                  <a:srgbClr val="385623"/>
                </a:solidFill>
                <a:latin typeface="Source Sans Pro SemiBold" pitchFamily="34"/>
                <a:ea typeface="Source Sans Pro SemiBold" pitchFamily="34"/>
              </a:defRPr>
            </a:lvl1pPr>
          </a:lstStyle>
          <a:p>
            <a:pPr lvl="0"/>
            <a:fld id="{A91E2704-C45E-FA43-937C-A5AB1D9C1F18}" type="slidenum"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BD1812-B476-010B-4553-3A38B55E8E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2445" y="1062167"/>
            <a:ext cx="7584426" cy="749533"/>
          </a:xfrm>
        </p:spPr>
        <p:txBody>
          <a:bodyPr/>
          <a:lstStyle>
            <a:lvl1pPr>
              <a:defRPr>
                <a:solidFill>
                  <a:srgbClr val="4C1E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31747D1C-7D76-9BAA-6CDF-05333E34EE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24677" y="4099392"/>
            <a:ext cx="2400300" cy="593573"/>
          </a:xfrm>
          <a:solidFill>
            <a:srgbClr val="003E47">
              <a:alpha val="75000"/>
            </a:srgbClr>
          </a:solidFill>
          <a:ln w="9528">
            <a:solidFill>
              <a:srgbClr val="003E47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1500">
                <a:solidFill>
                  <a:srgbClr val="00417E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8C625313-3A90-3DE5-8056-77C03FC3FF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25866" y="4692965"/>
            <a:ext cx="2399111" cy="1415162"/>
          </a:xfrm>
          <a:ln w="9528">
            <a:solidFill>
              <a:srgbClr val="003E47"/>
            </a:solidFill>
            <a:prstDash val="solid"/>
          </a:ln>
        </p:spPr>
        <p:txBody>
          <a:bodyPr lIns="182880" tIns="182880" rIns="182880" anchor="ctr" anchorCtr="1"/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3000">
                <a:solidFill>
                  <a:srgbClr val="00417E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FB6B27-2673-B22F-EA0A-F748B810396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809878" y="1819656"/>
            <a:ext cx="3334121" cy="4288471"/>
          </a:xfrm>
        </p:spPr>
        <p:txBody>
          <a:bodyPr anchor="ctr" anchorCtr="1"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74BC899B-95CE-AA2A-E01F-97C14E542B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9476" y="4099392"/>
            <a:ext cx="2400300" cy="593573"/>
          </a:xfrm>
          <a:solidFill>
            <a:srgbClr val="003E47">
              <a:alpha val="75000"/>
            </a:srgbClr>
          </a:solidFill>
          <a:ln w="9528">
            <a:solidFill>
              <a:srgbClr val="003E47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1500">
                <a:solidFill>
                  <a:srgbClr val="00417E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834BB62-5670-8465-5104-56953CF839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0665" y="4692965"/>
            <a:ext cx="2399111" cy="1415162"/>
          </a:xfrm>
          <a:ln w="9528">
            <a:solidFill>
              <a:srgbClr val="003E47"/>
            </a:solidFill>
            <a:prstDash val="solid"/>
          </a:ln>
        </p:spPr>
        <p:txBody>
          <a:bodyPr lIns="182880" tIns="182880" rIns="182880" anchor="ctr" anchorCtr="1"/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3000">
                <a:solidFill>
                  <a:srgbClr val="00417E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2085F85-4889-80A3-20A2-DDFA043EBE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24677" y="1819656"/>
            <a:ext cx="2400300" cy="593573"/>
          </a:xfrm>
          <a:solidFill>
            <a:srgbClr val="003E47">
              <a:alpha val="75000"/>
            </a:srgbClr>
          </a:solidFill>
          <a:ln w="9528">
            <a:solidFill>
              <a:srgbClr val="003E47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1500">
                <a:solidFill>
                  <a:srgbClr val="00417E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07B3B491-E395-A24C-D3C1-78B2B20D6A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25866" y="2413229"/>
            <a:ext cx="2399111" cy="1415162"/>
          </a:xfrm>
          <a:ln w="9528">
            <a:solidFill>
              <a:srgbClr val="003E47"/>
            </a:solidFill>
            <a:prstDash val="solid"/>
          </a:ln>
        </p:spPr>
        <p:txBody>
          <a:bodyPr lIns="182880" tIns="182880" rIns="182880" anchor="ctr" anchorCtr="1"/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3000">
                <a:solidFill>
                  <a:srgbClr val="00417E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005CCC7E-C968-B042-DECA-EA533F92AA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9476" y="1819656"/>
            <a:ext cx="2400300" cy="593573"/>
          </a:xfrm>
          <a:solidFill>
            <a:srgbClr val="003E47">
              <a:alpha val="75000"/>
            </a:srgbClr>
          </a:solidFill>
          <a:ln w="9528">
            <a:solidFill>
              <a:srgbClr val="003E47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1500">
                <a:solidFill>
                  <a:srgbClr val="00417E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81C385E-492A-550A-0687-452521D12E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0665" y="2413229"/>
            <a:ext cx="2399111" cy="1415162"/>
          </a:xfrm>
          <a:ln w="9528">
            <a:solidFill>
              <a:srgbClr val="003E47"/>
            </a:solidFill>
            <a:prstDash val="solid"/>
          </a:ln>
        </p:spPr>
        <p:txBody>
          <a:bodyPr lIns="182880" tIns="182880" rIns="182880" anchor="ctr" anchorCtr="1"/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3000">
                <a:solidFill>
                  <a:srgbClr val="00417E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7652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1">
            <a:extLst>
              <a:ext uri="{FF2B5EF4-FFF2-40B4-BE49-F238E27FC236}">
                <a16:creationId xmlns:a16="http://schemas.microsoft.com/office/drawing/2014/main" id="{4A62A0E0-D9AA-4F9B-43F6-6968856B5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8684" y="804525"/>
            <a:ext cx="7202454" cy="1049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t" anchorCtr="0" compatLnSpc="1">
            <a:normAutofit/>
          </a:bodyPr>
          <a:lstStyle/>
          <a:p>
            <a:pPr lvl="0"/>
            <a:endParaRPr lang="en-US"/>
          </a:p>
        </p:txBody>
      </p:sp>
      <p:sp>
        <p:nvSpPr>
          <p:cNvPr id="3" name="Google Shape;11;p21">
            <a:extLst>
              <a:ext uri="{FF2B5EF4-FFF2-40B4-BE49-F238E27FC236}">
                <a16:creationId xmlns:a16="http://schemas.microsoft.com/office/drawing/2014/main" id="{8839B6A9-A4E1-B8E5-1E39-52B8A92AB5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88684" y="2015730"/>
            <a:ext cx="7202454" cy="34506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Google Shape;12;p21">
            <a:extLst>
              <a:ext uri="{FF2B5EF4-FFF2-40B4-BE49-F238E27FC236}">
                <a16:creationId xmlns:a16="http://schemas.microsoft.com/office/drawing/2014/main" id="{8C0BC3EB-48B3-4759-49B3-64C949284BE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490463" y="6213009"/>
            <a:ext cx="800676" cy="308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50" b="0" i="0" u="none" strike="noStrike" kern="0" cap="none" spc="0" baseline="0">
                <a:solidFill>
                  <a:srgbClr val="8891AA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Google Shape;13;p21">
            <a:extLst>
              <a:ext uri="{FF2B5EF4-FFF2-40B4-BE49-F238E27FC236}">
                <a16:creationId xmlns:a16="http://schemas.microsoft.com/office/drawing/2014/main" id="{D1BE0116-4EFB-53DD-6DB4-A31B9B39A57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88684" y="6211948"/>
            <a:ext cx="511113" cy="3092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0" cap="none" spc="0" baseline="0">
                <a:solidFill>
                  <a:srgbClr val="7F7F7F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F1A4B42A-BACA-8C4F-988A-ABDAD6CC6F4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2800" b="0" i="0" u="none" strike="noStrike" kern="0" cap="none" spc="0" baseline="0">
          <a:solidFill>
            <a:srgbClr val="00417E"/>
          </a:solidFill>
          <a:uFillTx/>
          <a:latin typeface="Arial"/>
          <a:ea typeface="Arial"/>
          <a:cs typeface="Arial"/>
        </a:defRPr>
      </a:lvl1pPr>
    </p:titleStyle>
    <p:bodyStyle>
      <a:lvl1pPr marL="457200" marR="0" lvl="0" indent="-330198" algn="l" defTabSz="914400" rtl="0" fontAlgn="auto" hangingPunct="1">
        <a:lnSpc>
          <a:spcPct val="120000"/>
        </a:lnSpc>
        <a:spcBef>
          <a:spcPts val="750"/>
        </a:spcBef>
        <a:spcAft>
          <a:spcPts val="0"/>
        </a:spcAft>
        <a:buClr>
          <a:srgbClr val="DE1F37"/>
        </a:buClr>
        <a:buSzPts val="1600"/>
        <a:buFont typeface="Arial"/>
        <a:buChar char="•"/>
        <a:tabLst/>
        <a:defRPr lang="en-US" sz="1600" b="0" i="0" u="none" strike="noStrike" kern="0" cap="none" spc="0" baseline="0">
          <a:solidFill>
            <a:srgbClr val="3D372F"/>
          </a:solidFill>
          <a:uFillTx/>
          <a:latin typeface="Arial"/>
          <a:ea typeface="Arial"/>
          <a:cs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7" Type="http://schemas.openxmlformats.org/officeDocument/2006/relationships/hyperlink" Target="http://creativecommons.org/licenses/by/4.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asccc-oeri.org/" TargetMode="External"/><Relationship Id="rId5" Type="http://schemas.openxmlformats.org/officeDocument/2006/relationships/hyperlink" Target="https://asccc-oeri.org/2025/03/20/approaches-to-integrating-no-cost-marking-and-xb12-instructional-material-cost-coding-into-the-textbook-adoption-process/" TargetMode="External"/><Relationship Id="rId4" Type="http://schemas.openxmlformats.org/officeDocument/2006/relationships/hyperlink" Target="https://asccc-oeri.org/oeri-liaison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sccc-oeri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eri@asccc.org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mailto:%20oeri@ascc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TextClient.xhtml?bill_id=201520160SB135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788AE-0F80-9EDD-42C4-0DE02BA047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4373" y="2477414"/>
            <a:ext cx="7721949" cy="2847779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dirty="0">
                <a:solidFill>
                  <a:schemeClr val="bg1"/>
                </a:solidFill>
              </a:rPr>
              <a:t>Approaches to Integrating No-Cost Marking and XB12 (Instructional-Material-Cost) Coding into the Textbook Adoption Process</a:t>
            </a:r>
            <a:br>
              <a:rPr lang="en-US" sz="4400" dirty="0">
                <a:latin typeface="Arial" pitchFamily="34"/>
              </a:rPr>
            </a:br>
            <a:endParaRPr lang="en-US" sz="4400" dirty="0">
              <a:latin typeface="Arial" pitchFamily="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1B4EA-BAB8-C6EB-B559-5F3EC6E3957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11728" y="5220081"/>
            <a:ext cx="8344594" cy="1333112"/>
          </a:xfrm>
        </p:spPr>
        <p:txBody>
          <a:bodyPr tIns="91440" bIns="91440">
            <a:no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070707"/>
                </a:solidFill>
              </a:rPr>
              <a:t>Revised April 9, 2025. OERI Friday Forum, April 18, 2025, 10:30 am – 11:30 am. This work is licensed under a </a:t>
            </a:r>
            <a:r>
              <a:rPr lang="en-US" dirty="0">
                <a:solidFill>
                  <a:srgbClr val="07070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-US" dirty="0">
                <a:solidFill>
                  <a:srgbClr val="070707"/>
                </a:solidFill>
              </a:rPr>
              <a:t>. Attribute this slide deck as: </a:t>
            </a:r>
            <a:r>
              <a:rPr lang="en-US" dirty="0">
                <a:solidFill>
                  <a:srgbClr val="07070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</a:t>
            </a:r>
            <a:r>
              <a:rPr lang="en-US" dirty="0">
                <a:hlinkClick r:id="rId5"/>
              </a:rPr>
              <a:t>Approaches to Integrating No-Cost Marking and XB12 Coding into the Textbook Adoption Process</a:t>
            </a:r>
            <a:r>
              <a:rPr lang="en-US" dirty="0">
                <a:solidFill>
                  <a:srgbClr val="07070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</a:t>
            </a:r>
            <a:r>
              <a:rPr lang="en-US" dirty="0">
                <a:solidFill>
                  <a:srgbClr val="070707"/>
                </a:solidFill>
              </a:rPr>
              <a:t> by </a:t>
            </a:r>
            <a:r>
              <a:rPr lang="en-US" dirty="0">
                <a:solidFill>
                  <a:srgbClr val="07070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ASCCC OERI</a:t>
            </a:r>
            <a:r>
              <a:rPr lang="en-US" dirty="0">
                <a:solidFill>
                  <a:srgbClr val="070707"/>
                </a:solidFill>
              </a:rPr>
              <a:t> is licensed under </a:t>
            </a:r>
            <a:r>
              <a:rPr lang="en-US" dirty="0">
                <a:solidFill>
                  <a:srgbClr val="07070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US" dirty="0">
                <a:solidFill>
                  <a:srgbClr val="070707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58AC-A2FE-95CC-27B6-A0737931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C8776-1E2B-112B-7752-FB28CCC39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XB12, no-cost marking, and textbook ordering are three independent processes.</a:t>
            </a:r>
          </a:p>
          <a:p>
            <a:r>
              <a:rPr lang="en-US" sz="2000" dirty="0"/>
              <a:t>”How-to” information is not provided.</a:t>
            </a:r>
          </a:p>
          <a:p>
            <a:r>
              <a:rPr lang="en-US" sz="2000" dirty="0"/>
              <a:t>No-cost sections are not marked.</a:t>
            </a:r>
          </a:p>
          <a:p>
            <a:r>
              <a:rPr lang="en-US" sz="2000" dirty="0"/>
              <a:t>XB12 data is not gathered.</a:t>
            </a:r>
          </a:p>
          <a:p>
            <a:r>
              <a:rPr lang="en-US" sz="2000" dirty="0"/>
              <a:t>Inconsistencies between XB12 coding and no-cost marking.</a:t>
            </a:r>
          </a:p>
        </p:txBody>
      </p:sp>
    </p:spTree>
    <p:extLst>
      <p:ext uri="{BB962C8B-B14F-4D97-AF65-F5344CB8AC3E}">
        <p14:creationId xmlns:p14="http://schemas.microsoft.com/office/powerpoint/2010/main" val="3534712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44899A9-923E-2479-7A3A-0D557BE2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8302"/>
            <a:ext cx="7202454" cy="893112"/>
          </a:xfrm>
        </p:spPr>
        <p:txBody>
          <a:bodyPr/>
          <a:lstStyle/>
          <a:p>
            <a:r>
              <a:rPr lang="en-US" dirty="0"/>
              <a:t>Any issues?</a:t>
            </a:r>
          </a:p>
        </p:txBody>
      </p:sp>
      <p:pic>
        <p:nvPicPr>
          <p:cNvPr id="6" name="Picture 5" descr="A close-up of a document for course sections that utilize exclusively digital course materials at zero cost to students">
            <a:extLst>
              <a:ext uri="{FF2B5EF4-FFF2-40B4-BE49-F238E27FC236}">
                <a16:creationId xmlns:a16="http://schemas.microsoft.com/office/drawing/2014/main" id="{3902A9E4-501B-F293-4468-4C7108D5B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93" y="2179088"/>
            <a:ext cx="8337614" cy="4127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15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566D2E-A9D3-18D9-213D-7C0A581E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 more effective form look like?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F7ED3-875B-3127-A005-97E546F6D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Grossmont</a:t>
            </a:r>
          </a:p>
        </p:txBody>
      </p:sp>
    </p:spTree>
    <p:extLst>
      <p:ext uri="{BB962C8B-B14F-4D97-AF65-F5344CB8AC3E}">
        <p14:creationId xmlns:p14="http://schemas.microsoft.com/office/powerpoint/2010/main" val="1328301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31DC-AD9D-764D-D089-06AF95F0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21F01-14B8-0860-6A9F-0AA533C79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Cosumnes</a:t>
            </a:r>
          </a:p>
        </p:txBody>
      </p:sp>
    </p:spTree>
    <p:extLst>
      <p:ext uri="{BB962C8B-B14F-4D97-AF65-F5344CB8AC3E}">
        <p14:creationId xmlns:p14="http://schemas.microsoft.com/office/powerpoint/2010/main" val="21022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A1AB09-6AFA-7353-082A-BA50C040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Self-Reporting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E2695-A318-076A-B258-026401158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MiraCost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2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EA791-033D-E612-FDA4-835738E0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9B3B8-D28D-5145-A24E-D57050AE7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Chaffey</a:t>
            </a:r>
          </a:p>
        </p:txBody>
      </p:sp>
    </p:spTree>
    <p:extLst>
      <p:ext uri="{BB962C8B-B14F-4D97-AF65-F5344CB8AC3E}">
        <p14:creationId xmlns:p14="http://schemas.microsoft.com/office/powerpoint/2010/main" val="207099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E11D-92C3-42D6-2FCA-B670B37AC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Appropriate XB12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F9CF6-3EAB-6C58-A5D8-4E39A3F6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Chabot</a:t>
            </a:r>
          </a:p>
        </p:txBody>
      </p:sp>
    </p:spTree>
    <p:extLst>
      <p:ext uri="{BB962C8B-B14F-4D97-AF65-F5344CB8AC3E}">
        <p14:creationId xmlns:p14="http://schemas.microsoft.com/office/powerpoint/2010/main" val="110418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E8A5C-7ADC-F2C2-D5EB-AA23289BB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76F6E-1EED-159A-C46C-AEC2AD7E3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the data. </a:t>
            </a:r>
          </a:p>
          <a:p>
            <a:r>
              <a:rPr lang="en-US" dirty="0"/>
              <a:t>Ensuring data accuracy.</a:t>
            </a:r>
          </a:p>
          <a:p>
            <a:r>
              <a:rPr lang="en-US" dirty="0"/>
              <a:t>Developing a process that really works.</a:t>
            </a:r>
          </a:p>
          <a:p>
            <a:r>
              <a:rPr lang="en-US" dirty="0"/>
              <a:t>Ensuring the process is not overly cumbersome.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05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9;p19">
            <a:extLst>
              <a:ext uri="{FF2B5EF4-FFF2-40B4-BE49-F238E27FC236}">
                <a16:creationId xmlns:a16="http://schemas.microsoft.com/office/drawing/2014/main" id="{18FAC0E3-5008-D1EE-CDFB-2DB43243C7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More Information</a:t>
            </a:r>
          </a:p>
        </p:txBody>
      </p:sp>
      <p:sp>
        <p:nvSpPr>
          <p:cNvPr id="3" name="Google Shape;540;p19">
            <a:extLst>
              <a:ext uri="{FF2B5EF4-FFF2-40B4-BE49-F238E27FC236}">
                <a16:creationId xmlns:a16="http://schemas.microsoft.com/office/drawing/2014/main" id="{07282554-BC06-4A73-04C9-1F9C1A15B56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0" indent="-177795">
              <a:spcBef>
                <a:spcPts val="0"/>
              </a:spcBef>
              <a:buSzPts val="2800"/>
            </a:pPr>
            <a:r>
              <a:rPr lang="en-US" sz="2400" u="sng">
                <a:solidFill>
                  <a:srgbClr val="DE1F3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ASCCC OERI Website </a:t>
            </a:r>
            <a:r>
              <a:rPr lang="en-US" sz="2400"/>
              <a:t>(asccc-oeri.org)</a:t>
            </a:r>
          </a:p>
          <a:p>
            <a:pPr marL="514340" lvl="1" indent="-260347">
              <a:lnSpc>
                <a:spcPct val="120000"/>
              </a:lnSpc>
              <a:spcBef>
                <a:spcPts val="0"/>
              </a:spcBef>
              <a:buClr>
                <a:srgbClr val="DE1F37"/>
              </a:buClr>
              <a:buSzPts val="2800"/>
              <a:buFont typeface="Arial"/>
            </a:pPr>
            <a:r>
              <a:rPr lang="en-US" kern="0">
                <a:solidFill>
                  <a:srgbClr val="454545"/>
                </a:solidFill>
                <a:latin typeface="Arial"/>
                <a:cs typeface="Arial"/>
              </a:rPr>
              <a:t>Resources</a:t>
            </a:r>
          </a:p>
          <a:p>
            <a:pPr marL="514340" lvl="1" indent="-260347">
              <a:lnSpc>
                <a:spcPct val="120000"/>
              </a:lnSpc>
              <a:spcBef>
                <a:spcPts val="0"/>
              </a:spcBef>
              <a:buClr>
                <a:srgbClr val="DE1F37"/>
              </a:buClr>
              <a:buSzPts val="2800"/>
              <a:buFont typeface="Arial"/>
            </a:pPr>
            <a:r>
              <a:rPr lang="en-US" kern="0">
                <a:solidFill>
                  <a:srgbClr val="454545"/>
                </a:solidFill>
                <a:latin typeface="Arial"/>
                <a:cs typeface="Arial"/>
              </a:rPr>
              <a:t>Webinars and Events</a:t>
            </a:r>
          </a:p>
          <a:p>
            <a:pPr marL="171450" lvl="0" indent="-177795">
              <a:buSzPts val="2800"/>
            </a:pPr>
            <a:r>
              <a:rPr lang="en-US" sz="2400" u="sng">
                <a:solidFill>
                  <a:srgbClr val="DE1F3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ASCCC OER E-Mail</a:t>
            </a:r>
            <a:r>
              <a:rPr lang="en-US" sz="2400"/>
              <a:t> (</a:t>
            </a:r>
            <a:r>
              <a:rPr lang="en-US" sz="2400" u="sng">
                <a:solidFill>
                  <a:srgbClr val="DE1F3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oeri@asccc.org)</a:t>
            </a:r>
            <a:endParaRPr lang="en-US" sz="2400" u="sng">
              <a:solidFill>
                <a:srgbClr val="DE1F37"/>
              </a:solidFill>
            </a:endParaRPr>
          </a:p>
          <a:p>
            <a:pPr marL="171450" lvl="0" indent="-177795">
              <a:buSzPts val="2800"/>
            </a:pPr>
            <a:r>
              <a:rPr lang="en-US" sz="2400"/>
              <a:t>General OERI E-Mail: </a:t>
            </a:r>
            <a:r>
              <a:rPr lang="en-US" sz="240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oeri@asccc.org</a:t>
            </a:r>
            <a:endParaRPr lang="en-US" sz="2400"/>
          </a:p>
          <a:p>
            <a:pPr marL="171450" lvl="0" indent="0"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B4AB-6DEE-2A5A-A3F2-7D4F11CE57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Event 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2C313-89C3-2FEC-A3EB-A29AC29A2E9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sz="2400" dirty="0"/>
              <a:t>In January of 2018, the requirement that California community colleges mark their no-cost course sections went into effect [</a:t>
            </a:r>
            <a:r>
              <a:rPr lang="en-US" sz="2400" dirty="0">
                <a:hlinkClick r:id="rId3"/>
              </a:rPr>
              <a:t>Senate Bill 1359 (Block, 2016)</a:t>
            </a:r>
            <a:r>
              <a:rPr lang="en-US" sz="2400" dirty="0"/>
              <a:t>]. In the summer of 2022, all colleges were to have implemented the initial iteration of XB12, a section level data element that was intended to identify course sections that achieved no-cost by using Open Educational Resources (OER). Effective summer 2024, XB12 was modified to more effectively capture course costs and to identify how a section became no-cost. Unfortunately, most colleges have not designated a person(s) responsible for ensuring the effective implementation of no-cost marking and XB12 coding. Further, obtaining the information for both often require faculty to provide the data in addition to reporting standard textbook adoption information. Can a process be created to ensure that accurate course material information is available to students at the time of registration and all required coding and marking happen in a streamlined fashion? Join us for a discussion of the challenges and an array of approaches to inform your integrated – or more integrated – approach to the collection of these data.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D8B67-2A9C-96C2-F3FB-E2269E25CA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Your Presenters – Representatives From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68E05-2B0F-9F75-C99B-84A7ED5DB98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7255" y="2015730"/>
            <a:ext cx="4971393" cy="4039078"/>
          </a:xfrm>
        </p:spPr>
        <p:txBody>
          <a:bodyPr>
            <a:normAutofit/>
          </a:bodyPr>
          <a:lstStyle/>
          <a:p>
            <a:r>
              <a:rPr lang="en-US" sz="2800" dirty="0"/>
              <a:t>Chabot</a:t>
            </a:r>
          </a:p>
          <a:p>
            <a:r>
              <a:rPr lang="en-US" sz="2800" dirty="0"/>
              <a:t>Chaffey</a:t>
            </a:r>
          </a:p>
          <a:p>
            <a:r>
              <a:rPr lang="en-US" sz="2800" dirty="0"/>
              <a:t>Grossmont</a:t>
            </a:r>
          </a:p>
          <a:p>
            <a:r>
              <a:rPr lang="en-US" sz="2800" dirty="0"/>
              <a:t>MiraCosta</a:t>
            </a:r>
          </a:p>
          <a:p>
            <a:r>
              <a:rPr lang="en-US" sz="2800" dirty="0"/>
              <a:t>Rio Hondo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7DBB146-1663-15BF-1052-09F42520736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Overview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B14901B-CA8E-D47E-22F8-7CF0A190BE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4910" y="2015730"/>
            <a:ext cx="3647089" cy="4039078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XB12 and No-Cost Marking</a:t>
            </a:r>
          </a:p>
          <a:p>
            <a:pPr lvl="0"/>
            <a:r>
              <a:rPr lang="en-US" sz="2000" dirty="0"/>
              <a:t>Integration?</a:t>
            </a:r>
          </a:p>
          <a:p>
            <a:pPr lvl="0"/>
            <a:r>
              <a:rPr lang="en-US" sz="2000" dirty="0"/>
              <a:t>What not to do..</a:t>
            </a:r>
          </a:p>
          <a:p>
            <a:pPr lvl="0"/>
            <a:endParaRPr lang="en-US" dirty="0"/>
          </a:p>
        </p:txBody>
      </p:sp>
      <p:pic>
        <p:nvPicPr>
          <p:cNvPr id="4" name="Picture 6" descr="A dog sitting on a shelf">
            <a:extLst>
              <a:ext uri="{FF2B5EF4-FFF2-40B4-BE49-F238E27FC236}">
                <a16:creationId xmlns:a16="http://schemas.microsoft.com/office/drawing/2014/main" id="{4037341D-0D11-2AFD-552F-0828D59B8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>
            <a:off x="4521122" y="2520626"/>
            <a:ext cx="4039078" cy="302930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05E56-BC9C-958E-9665-B560788A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XB12 and No-Cost 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DD9BB-C9F1-EAEB-70D2-A29C7C108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XB12 – Section-level data element that indicates whether a course section is no-cost, low-cost (if locally established), or has a cost that is greater than low-cost.</a:t>
            </a:r>
          </a:p>
          <a:p>
            <a:pPr lvl="1"/>
            <a:r>
              <a:rPr lang="en-US" sz="2000" dirty="0"/>
              <a:t>How a course became no-cost must also be reported.</a:t>
            </a:r>
          </a:p>
          <a:p>
            <a:r>
              <a:rPr lang="en-US" sz="2000" dirty="0"/>
              <a:t>No-cost marking – “Clearly highlight, by means that may include a symbol or logo in a conspicuous place on the online campus course schedule, the courses that exclusively use digital course materials that are free of charge to students and may have a low-cost option for print versions.”</a:t>
            </a:r>
          </a:p>
        </p:txBody>
      </p:sp>
    </p:spTree>
    <p:extLst>
      <p:ext uri="{BB962C8B-B14F-4D97-AF65-F5344CB8AC3E}">
        <p14:creationId xmlns:p14="http://schemas.microsoft.com/office/powerpoint/2010/main" val="377360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1B434-3C82-4BCF-AFB8-3E745485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Ideally….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38598-543F-42AC-E1AC-CED64E5E8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XB12 informs no-cost marking and/or no-cost marking informs XB12</a:t>
            </a:r>
          </a:p>
          <a:p>
            <a:pPr lvl="1"/>
            <a:r>
              <a:rPr lang="en-US" dirty="0"/>
              <a:t>Zero-cost XB12 code &gt; no-cost marking</a:t>
            </a:r>
          </a:p>
          <a:p>
            <a:pPr lvl="1"/>
            <a:r>
              <a:rPr lang="en-US" dirty="0"/>
              <a:t>No-cost marking &gt; identify the appropriate XB12 code</a:t>
            </a:r>
          </a:p>
          <a:p>
            <a:r>
              <a:rPr lang="en-US" sz="2400" dirty="0"/>
              <a:t>The gathering of XB12 and no-cost marking data are integrated into the textbook adoption process.</a:t>
            </a:r>
          </a:p>
          <a:p>
            <a:r>
              <a:rPr lang="en-US" sz="2400" dirty="0"/>
              <a:t>In integration happening?</a:t>
            </a:r>
          </a:p>
        </p:txBody>
      </p:sp>
    </p:spTree>
    <p:extLst>
      <p:ext uri="{BB962C8B-B14F-4D97-AF65-F5344CB8AC3E}">
        <p14:creationId xmlns:p14="http://schemas.microsoft.com/office/powerpoint/2010/main" val="338227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8D855-C218-623D-67FC-81257020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2024 - What process is used to identify no-cost sections? </a:t>
            </a:r>
          </a:p>
        </p:txBody>
      </p:sp>
      <p:graphicFrame>
        <p:nvGraphicFramePr>
          <p:cNvPr id="7" name="Chart 6" descr="Chart for &quot;What process is used to identify no-cost sections?&quot;">
            <a:extLst>
              <a:ext uri="{FF2B5EF4-FFF2-40B4-BE49-F238E27FC236}">
                <a16:creationId xmlns:a16="http://schemas.microsoft.com/office/drawing/2014/main" id="{66671633-9413-F1E1-9633-CC13D4A18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917895"/>
              </p:ext>
            </p:extLst>
          </p:nvPr>
        </p:nvGraphicFramePr>
        <p:xfrm>
          <a:off x="2063750" y="1968500"/>
          <a:ext cx="4841547" cy="437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11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1BABC-7A30-ED14-4080-FF6D870F5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61DD0-1A78-0907-E7EE-F644800C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Marking Processes Over 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182AEF-4CE6-0C91-FDF0-6E4E380C5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170" y="1757541"/>
            <a:ext cx="3483864" cy="801943"/>
          </a:xfrm>
        </p:spPr>
        <p:txBody>
          <a:bodyPr>
            <a:normAutofit/>
          </a:bodyPr>
          <a:lstStyle/>
          <a:p>
            <a:r>
              <a:rPr lang="en-US" sz="2000" dirty="0"/>
              <a:t>Fall 2022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C8C60C-7BAD-24A1-0E35-C0D3FEF6894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9343" y="2613892"/>
            <a:ext cx="3143872" cy="384067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By dept or division – 20</a:t>
            </a:r>
          </a:p>
          <a:p>
            <a:r>
              <a:rPr lang="en-US" sz="2000" dirty="0">
                <a:highlight>
                  <a:srgbClr val="FFFF00"/>
                </a:highlight>
              </a:rPr>
              <a:t>Integrated into textbook adoption process – 28</a:t>
            </a:r>
          </a:p>
          <a:p>
            <a:r>
              <a:rPr lang="en-US" sz="2000" dirty="0"/>
              <a:t>Call to be identified, but no existing process – 11</a:t>
            </a:r>
          </a:p>
          <a:p>
            <a:r>
              <a:rPr lang="en-US" sz="2000" dirty="0"/>
              <a:t>No process – 6</a:t>
            </a:r>
          </a:p>
          <a:p>
            <a:r>
              <a:rPr lang="en-US" sz="2000" dirty="0"/>
              <a:t>Other – 27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9CDF13-E149-2D15-6353-A8729935EEE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773215" y="1811654"/>
            <a:ext cx="3483864" cy="802237"/>
          </a:xfrm>
        </p:spPr>
        <p:txBody>
          <a:bodyPr>
            <a:normAutofit/>
          </a:bodyPr>
          <a:lstStyle/>
          <a:p>
            <a:r>
              <a:rPr lang="en-US" sz="2000" dirty="0"/>
              <a:t>Fall 2023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DEEBCA-4237-4D26-7BCD-38F62D72E854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3610308" y="2612882"/>
            <a:ext cx="2764218" cy="3882601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By dept or division – 13</a:t>
            </a:r>
          </a:p>
          <a:p>
            <a:r>
              <a:rPr lang="en-US" sz="2000" dirty="0"/>
              <a:t>Integrated into textbook adoption process – 28</a:t>
            </a:r>
          </a:p>
          <a:p>
            <a:r>
              <a:rPr lang="en-US" sz="2000" dirty="0">
                <a:highlight>
                  <a:srgbClr val="FFFF00"/>
                </a:highlight>
              </a:rPr>
              <a:t>Integrated into scheduling process – 25 </a:t>
            </a:r>
          </a:p>
          <a:p>
            <a:r>
              <a:rPr lang="en-US" sz="2000" dirty="0"/>
              <a:t>Call to be identified, but no existing process – 9</a:t>
            </a:r>
          </a:p>
          <a:p>
            <a:r>
              <a:rPr lang="en-US" sz="2000" dirty="0"/>
              <a:t>No process – 4</a:t>
            </a:r>
          </a:p>
          <a:p>
            <a:r>
              <a:rPr lang="en-US" sz="2000" dirty="0"/>
              <a:t>Other – 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BDC500-17AD-1A86-030A-7D601E86FE3A}"/>
              </a:ext>
            </a:extLst>
          </p:cNvPr>
          <p:cNvSpPr txBox="1"/>
          <p:nvPr/>
        </p:nvSpPr>
        <p:spPr>
          <a:xfrm>
            <a:off x="6884276" y="2212772"/>
            <a:ext cx="2580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Fall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F8C15A-4F54-7B55-8A3C-0B8A26096935}"/>
              </a:ext>
            </a:extLst>
          </p:cNvPr>
          <p:cNvSpPr txBox="1"/>
          <p:nvPr/>
        </p:nvSpPr>
        <p:spPr>
          <a:xfrm>
            <a:off x="6537435" y="2722411"/>
            <a:ext cx="22071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By dept or division – 17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Integrated into textbook adoption process – 35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Call to be identified, but no existing process – 11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No process – 3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Other – 34</a:t>
            </a:r>
          </a:p>
        </p:txBody>
      </p:sp>
    </p:spTree>
    <p:extLst>
      <p:ext uri="{BB962C8B-B14F-4D97-AF65-F5344CB8AC3E}">
        <p14:creationId xmlns:p14="http://schemas.microsoft.com/office/powerpoint/2010/main" val="261451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A2EB-D7D9-2236-97EC-F1B3F7F4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099" y="2339955"/>
            <a:ext cx="6477801" cy="1538285"/>
          </a:xfrm>
        </p:spPr>
        <p:txBody>
          <a:bodyPr>
            <a:normAutofit/>
          </a:bodyPr>
          <a:lstStyle/>
          <a:p>
            <a:r>
              <a:rPr lang="en-US" sz="4400" dirty="0"/>
              <a:t>What shouldn’t you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CF4EC-656C-8A77-9411-6DAB70BF8E5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192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24547</TotalTime>
  <Words>746</Words>
  <Application>Microsoft Office PowerPoint</Application>
  <PresentationFormat>On-screen Show (4:3)</PresentationFormat>
  <Paragraphs>83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Source Sans Pro SemiBold</vt:lpstr>
      <vt:lpstr>Gallery</vt:lpstr>
      <vt:lpstr>Approaches to Integrating No-Cost Marking and XB12 (Instructional-Material-Cost) Coding into the Textbook Adoption Process </vt:lpstr>
      <vt:lpstr>Event Description</vt:lpstr>
      <vt:lpstr>Your Presenters – Representatives From</vt:lpstr>
      <vt:lpstr>Overview</vt:lpstr>
      <vt:lpstr>XB12 and No-Cost Marking</vt:lpstr>
      <vt:lpstr>Ideally….</vt:lpstr>
      <vt:lpstr>Fall 2024 - What process is used to identify no-cost sections? </vt:lpstr>
      <vt:lpstr>Marking Processes Over time</vt:lpstr>
      <vt:lpstr>What shouldn’t you do?</vt:lpstr>
      <vt:lpstr>What not to do?</vt:lpstr>
      <vt:lpstr>Any issues?</vt:lpstr>
      <vt:lpstr>What would a more effective form look like?</vt:lpstr>
      <vt:lpstr>Cont.</vt:lpstr>
      <vt:lpstr>Self-Reporting</vt:lpstr>
      <vt:lpstr>Integration</vt:lpstr>
      <vt:lpstr>Determining Appropriate XB12 Code</vt:lpstr>
      <vt:lpstr>Universal Challenges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Voice</dc:title>
  <dc:creator>Katie Nash</dc:creator>
  <cp:lastModifiedBy>ASCCC1</cp:lastModifiedBy>
  <cp:revision>214</cp:revision>
  <cp:lastPrinted>2024-09-18T21:18:00Z</cp:lastPrinted>
  <dcterms:created xsi:type="dcterms:W3CDTF">2020-03-05T11:04:57Z</dcterms:created>
  <dcterms:modified xsi:type="dcterms:W3CDTF">2025-05-19T21:22:39Z</dcterms:modified>
</cp:coreProperties>
</file>