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Merriweather" panose="00000500000000000000"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BvvQ/i+Dbe+qnhXYxMuN+0VsO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Open Washington Open Attribution Builder is a handy tool for creating your attributions, if you’d like to indicate how your work should be attributed or if you are using resources that require attribution. https://www.openwa.org/attrib-builder/ Including how your presentation is licensed on your title slide is an effective way of making this clear. OERI resources are most commonly licensed CC BY, allowing others to use and modify them – but requiring that they be properly attributed.</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0140cd93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380140cd933_0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80140cd933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g380140cd933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80140cd933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g380140cd933_0_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80721298c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380721298cd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80721298cd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80721298cd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80721298cd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380721298cd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80721298cd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g380721298cd_0_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80140cd93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80140cd93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1" name="Google Shape;13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7" name="Google Shape;13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 description of the presentation is included in the slide deck so that the purpose of the slide deck is established – and to inform anyone viewing the presentation as to what was planned.</a:t>
            </a:r>
            <a:endParaRPr/>
          </a:p>
        </p:txBody>
      </p:sp>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Presenters can be included following the description or the overview. Where images are used, they should include an attribution (Photo by…) and appropriate alternative text should be used (or the image marked decorative).</a:t>
            </a:r>
            <a:endParaRPr/>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811e6b57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3811e6b572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80140cd93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380140cd933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search.ibm.com/blog/what-is-generative-A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ocolearnok.org/learno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reedhepler.substack.com/p/generative-oer-generative-lear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penpraxis.org/articles/10.55982/openpraxis.15.3.57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5" Type="http://schemas.openxmlformats.org/officeDocument/2006/relationships/hyperlink" Target="https://affecttheverb.com/disabledandhere"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openpraxis.org/articles/10.55982/openpraxis.15.3.57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aiopeneducation.pubpub.org/pub/bl09sl1d/release/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creativecommons.org/public-domain/" TargetMode="External"/><Relationship Id="rId5" Type="http://schemas.openxmlformats.org/officeDocument/2006/relationships/hyperlink" Target="https://nappy.co/" TargetMode="External"/><Relationship Id="rId4" Type="http://schemas.openxmlformats.org/officeDocument/2006/relationships/hyperlink" Target="https://nappy.co/photo/child-holding-a-tablet%2BhgTeSnVGrW2jy2NKGA7w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zenodo.org/records/817494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openpraxis.org/articles/10.55982/openpraxis.15.3.579#B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faccc.org/assets/docs/PolicyPapers/24%20June%20FACCC%20AI%20Policy%20Paper.pdf" TargetMode="External"/><Relationship Id="rId3" Type="http://schemas.openxmlformats.org/officeDocument/2006/relationships/hyperlink" Target="https://creativecommons.org/2023/08/18/understanding-cc-licenses-and-generative-ai/" TargetMode="External"/><Relationship Id="rId7" Type="http://schemas.openxmlformats.org/officeDocument/2006/relationships/hyperlink" Target="https://affordablelearninggeorgia.org/resources/opengena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human.libretexts.org/Bookshelves/Composition/Specialized_Composition/AI_and_College_Writing%3A_An_Orientation/02%3A_Cautions/2.02%3A_Don't_trust_AI_to_cite_its_sources" TargetMode="External"/><Relationship Id="rId5" Type="http://schemas.openxmlformats.org/officeDocument/2006/relationships/hyperlink" Target="https://human.libretexts.org/Bookshelves/Composition/Advanced_Composition/How_Arguments_Work_-_A_Guide_to_Writing_and_Analyzing_Texts_in_College_%28Mills%29/16%3A_Artificial_Intelligence_and_College_Writing/16.01%3A_Template_Phrases_for_Reflecting_on_AI_Feedback" TargetMode="External"/><Relationship Id="rId10" Type="http://schemas.openxmlformats.org/officeDocument/2006/relationships/hyperlink" Target="https://ahed.assembly.ca.gov/system/files/2025-06/sb-241.pdf" TargetMode="External"/><Relationship Id="rId4" Type="http://schemas.openxmlformats.org/officeDocument/2006/relationships/hyperlink" Target="https://www.ibm.com/think/topics/artificial-intelligence" TargetMode="External"/><Relationship Id="rId9" Type="http://schemas.openxmlformats.org/officeDocument/2006/relationships/hyperlink" Target="https://www.dvc.edu/about-dvc/student-policies-procedures/dvc-acceptable-use-artificial-intelligence-polic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unsplash.com/s/photos/reading?utm_source=unsplash&amp;utm_medium=referral&amp;utm_content=creditCopyText" TargetMode="External"/><Relationship Id="rId4" Type="http://schemas.openxmlformats.org/officeDocument/2006/relationships/hyperlink" Target="https://unsplash.com/@mailchim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hutchdatascience.org/AI_for_Decision_Makers/ground-rules-for-ai.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bm.com/think/topics/agentic-ai-vs-generative-a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ibm.com/blog/what-is-generative-A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lucentinnovation.com/blogs/it-insights/generative-ai-vs-large-language-models-ll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lt1"/>
              </a:buClr>
              <a:buSzPts val="3600"/>
              <a:buFont typeface="Arial"/>
              <a:buNone/>
            </a:pPr>
            <a:r>
              <a:rPr lang="en-US"/>
              <a:t>AI At The OER Table: How Much Is Too Much?</a:t>
            </a:r>
            <a:endParaRPr/>
          </a:p>
        </p:txBody>
      </p:sp>
      <p:sp>
        <p:nvSpPr>
          <p:cNvPr id="128" name="Google Shape;128;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20000"/>
              </a:lnSpc>
              <a:spcBef>
                <a:spcPts val="0"/>
              </a:spcBef>
              <a:spcAft>
                <a:spcPts val="0"/>
              </a:spcAft>
              <a:buSzPct val="100000"/>
              <a:buNone/>
            </a:pPr>
            <a:r>
              <a:rPr lang="en-US" sz="2000"/>
              <a:t>Developed by Liz Encarnacion in September 2025</a:t>
            </a:r>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380140cd933_0_1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Defining Terms </a:t>
            </a:r>
            <a:endParaRPr sz="3400"/>
          </a:p>
        </p:txBody>
      </p:sp>
      <p:sp>
        <p:nvSpPr>
          <p:cNvPr id="189" name="Google Shape;189;g380140cd933_0_11"/>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74650" algn="l" rtl="0">
              <a:lnSpc>
                <a:spcPct val="150000"/>
              </a:lnSpc>
              <a:spcBef>
                <a:spcPts val="0"/>
              </a:spcBef>
              <a:spcAft>
                <a:spcPts val="0"/>
              </a:spcAft>
              <a:buSzPts val="2300"/>
              <a:buChar char="•"/>
            </a:pPr>
            <a:r>
              <a:rPr lang="en-US" sz="2300" b="1"/>
              <a:t>Prompt engineering</a:t>
            </a:r>
            <a:r>
              <a:rPr lang="en-US" sz="2300">
                <a:solidFill>
                  <a:srgbClr val="282828"/>
                </a:solidFill>
                <a:highlight>
                  <a:srgbClr val="FFFFFF"/>
                </a:highlight>
              </a:rPr>
              <a:t> is the process of writing instructions for AI so that it generates content that meets your intended goals.</a:t>
            </a:r>
            <a:r>
              <a:rPr lang="en-US" sz="2300"/>
              <a:t> </a:t>
            </a:r>
            <a:endParaRPr sz="2300"/>
          </a:p>
          <a:p>
            <a:pPr marL="457200" lvl="0" indent="-374650" algn="l" rtl="0">
              <a:lnSpc>
                <a:spcPct val="150000"/>
              </a:lnSpc>
              <a:spcBef>
                <a:spcPts val="1000"/>
              </a:spcBef>
              <a:spcAft>
                <a:spcPts val="1000"/>
              </a:spcAft>
              <a:buSzPts val="2300"/>
              <a:buChar char="•"/>
            </a:pPr>
            <a:r>
              <a:rPr lang="en-US" sz="2300" b="1"/>
              <a:t>Open Educational Resources </a:t>
            </a:r>
            <a:r>
              <a:rPr lang="en-US" sz="2300"/>
              <a:t>(OER) is based on the </a:t>
            </a:r>
            <a:r>
              <a:rPr lang="en-US" sz="2300" b="1"/>
              <a:t>5R’s</a:t>
            </a:r>
            <a:r>
              <a:rPr lang="en-US" sz="2300"/>
              <a:t>: Retain, Reuse, Revise, Remix, Redistribute!</a:t>
            </a:r>
            <a:endParaRPr sz="2300"/>
          </a:p>
        </p:txBody>
      </p:sp>
      <p:sp>
        <p:nvSpPr>
          <p:cNvPr id="190" name="Google Shape;190;g380140cd933_0_11"/>
          <p:cNvSpPr txBox="1"/>
          <p:nvPr/>
        </p:nvSpPr>
        <p:spPr>
          <a:xfrm>
            <a:off x="0" y="6110700"/>
            <a:ext cx="918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rgbClr val="C00000"/>
                </a:solidFill>
                <a:hlinkClick r:id="rId3">
                  <a:extLst>
                    <a:ext uri="{A12FA001-AC4F-418D-AE19-62706E023703}">
                      <ahyp:hlinkClr xmlns:ahyp="http://schemas.microsoft.com/office/drawing/2018/hyperlinkcolor" val="tx"/>
                    </a:ext>
                  </a:extLst>
                </a:hlinkClick>
              </a:rPr>
              <a:t>Martineau, 2023</a:t>
            </a:r>
            <a:r>
              <a:rPr lang="en-US" sz="1200">
                <a:solidFill>
                  <a:srgbClr val="C00000"/>
                </a:solidFill>
              </a:rPr>
              <a:t> ; </a:t>
            </a:r>
            <a:r>
              <a:rPr lang="en-US" sz="1200" u="sng">
                <a:solidFill>
                  <a:srgbClr val="C00000"/>
                </a:solidFill>
                <a:highlight>
                  <a:srgbClr val="F6F6F6"/>
                </a:highlight>
                <a:hlinkClick r:id="rId4">
                  <a:extLst>
                    <a:ext uri="{A12FA001-AC4F-418D-AE19-62706E023703}">
                      <ahyp:hlinkClr xmlns:ahyp="http://schemas.microsoft.com/office/drawing/2018/hyperlinkcolor" val="tx"/>
                    </a:ext>
                  </a:extLst>
                </a:hlinkClick>
              </a:rPr>
              <a:t>Open Educational Resources: Basics &amp; Beyond</a:t>
            </a:r>
            <a:r>
              <a:rPr lang="en-US" sz="1200" u="sng">
                <a:solidFill>
                  <a:srgbClr val="C00000"/>
                </a:solidFill>
                <a:hlinkClick r:id="rId4">
                  <a:extLst>
                    <a:ext uri="{A12FA001-AC4F-418D-AE19-62706E023703}">
                      <ahyp:hlinkClr xmlns:ahyp="http://schemas.microsoft.com/office/drawing/2018/hyperlinkcolor" val="tx"/>
                    </a:ext>
                  </a:extLst>
                </a:hlinkClick>
              </a:rPr>
              <a:t>, 2021</a:t>
            </a:r>
            <a:r>
              <a:rPr lang="en-US" sz="1200">
                <a:solidFill>
                  <a:srgbClr val="C00000"/>
                </a:solidFill>
              </a:rPr>
              <a:t> </a:t>
            </a:r>
            <a:r>
              <a:rPr lang="en-US" sz="1200" u="sng">
                <a:solidFill>
                  <a:srgbClr val="C00000"/>
                </a:solidFill>
                <a:hlinkClick r:id="rId5">
                  <a:extLst>
                    <a:ext uri="{A12FA001-AC4F-418D-AE19-62706E023703}">
                      <ahyp:hlinkClr xmlns:ahyp="http://schemas.microsoft.com/office/drawing/2018/hyperlinkcolor" val="tx"/>
                    </a:ext>
                  </a:extLst>
                </a:hlinkClick>
              </a:rPr>
              <a:t>CC 4.0</a:t>
            </a:r>
            <a:r>
              <a:rPr lang="en-US" sz="1200">
                <a:solidFill>
                  <a:srgbClr val="C00000"/>
                </a:solidFill>
              </a:rPr>
              <a:t>; </a:t>
            </a:r>
            <a:endParaRPr sz="1200">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80140cd933_0_28"/>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Defining Terms (Cont.)</a:t>
            </a:r>
            <a:endParaRPr sz="3400"/>
          </a:p>
        </p:txBody>
      </p:sp>
      <p:sp>
        <p:nvSpPr>
          <p:cNvPr id="196" name="Google Shape;196;g380140cd933_0_28"/>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lnSpcReduction="10000"/>
          </a:bodyPr>
          <a:lstStyle/>
          <a:p>
            <a:pPr marL="457200" lvl="0" indent="-374650" algn="l" rtl="0">
              <a:lnSpc>
                <a:spcPct val="150000"/>
              </a:lnSpc>
              <a:spcBef>
                <a:spcPts val="0"/>
              </a:spcBef>
              <a:spcAft>
                <a:spcPts val="0"/>
              </a:spcAft>
              <a:buSzPts val="2300"/>
              <a:buChar char="•"/>
            </a:pPr>
            <a:r>
              <a:rPr lang="en-US" sz="2300" b="1"/>
              <a:t>“Generative OER </a:t>
            </a:r>
            <a:r>
              <a:rPr lang="en-US" sz="2300">
                <a:solidFill>
                  <a:srgbClr val="363737"/>
                </a:solidFill>
                <a:highlight>
                  <a:srgbClr val="FFFFFF"/>
                </a:highlight>
              </a:rPr>
              <a:t>combines the open-access principle with AI’s content-generation capabilities to facilitate new educational resource development” (Helper, 2024).</a:t>
            </a:r>
            <a:endParaRPr sz="2300">
              <a:solidFill>
                <a:srgbClr val="363737"/>
              </a:solidFill>
              <a:highlight>
                <a:srgbClr val="FFFFFF"/>
              </a:highlight>
            </a:endParaRPr>
          </a:p>
          <a:p>
            <a:pPr marL="457200" lvl="0" indent="-374650" algn="l" rtl="0">
              <a:lnSpc>
                <a:spcPct val="150000"/>
              </a:lnSpc>
              <a:spcBef>
                <a:spcPts val="1000"/>
              </a:spcBef>
              <a:spcAft>
                <a:spcPts val="1000"/>
              </a:spcAft>
              <a:buClr>
                <a:srgbClr val="363737"/>
              </a:buClr>
              <a:buSzPts val="2300"/>
              <a:buChar char="•"/>
            </a:pPr>
            <a:r>
              <a:rPr lang="en-US" sz="2300">
                <a:solidFill>
                  <a:srgbClr val="363737"/>
                </a:solidFill>
                <a:highlight>
                  <a:srgbClr val="FFFFFF"/>
                </a:highlight>
              </a:rPr>
              <a:t>Generative OER is discussed as having the capability to broadly and overarchingly increase access to educational resources and opportunities (Wiley, 2025).</a:t>
            </a:r>
            <a:endParaRPr sz="2300">
              <a:solidFill>
                <a:srgbClr val="363737"/>
              </a:solidFill>
              <a:highlight>
                <a:srgbClr val="FFFFFF"/>
              </a:highlight>
            </a:endParaRPr>
          </a:p>
        </p:txBody>
      </p:sp>
      <p:sp>
        <p:nvSpPr>
          <p:cNvPr id="197" name="Google Shape;197;g380140cd933_0_28"/>
          <p:cNvSpPr txBox="1"/>
          <p:nvPr/>
        </p:nvSpPr>
        <p:spPr>
          <a:xfrm>
            <a:off x="0" y="6110700"/>
            <a:ext cx="918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chemeClr val="hlink"/>
                </a:solidFill>
                <a:hlinkClick r:id="rId3"/>
              </a:rPr>
              <a:t>Helper, 2024</a:t>
            </a:r>
            <a:r>
              <a:rPr lang="en-US" sz="1200">
                <a:solidFill>
                  <a:srgbClr val="181612"/>
                </a:solidFill>
              </a:rPr>
              <a:t>; Wiley, 2025</a:t>
            </a:r>
            <a:endParaRPr sz="1200">
              <a:solidFill>
                <a:srgbClr val="18161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80140cd933_0_34"/>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Opportunities for AI in OER Creation</a:t>
            </a:r>
            <a:endParaRPr sz="3400"/>
          </a:p>
        </p:txBody>
      </p:sp>
      <p:sp>
        <p:nvSpPr>
          <p:cNvPr id="206" name="Google Shape;206;g380140cd933_0_34"/>
          <p:cNvSpPr txBox="1">
            <a:spLocks noGrp="1"/>
          </p:cNvSpPr>
          <p:nvPr>
            <p:ph type="body" idx="1"/>
          </p:nvPr>
        </p:nvSpPr>
        <p:spPr>
          <a:xfrm>
            <a:off x="888775" y="2015725"/>
            <a:ext cx="7602300" cy="4039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Clr>
                <a:srgbClr val="363737"/>
              </a:buClr>
              <a:buSzPts val="2200"/>
              <a:buChar char="•"/>
            </a:pPr>
            <a:r>
              <a:rPr lang="en-US" sz="2200">
                <a:solidFill>
                  <a:srgbClr val="484848"/>
                </a:solidFill>
                <a:highlight>
                  <a:srgbClr val="FFFFFF"/>
                </a:highlight>
              </a:rPr>
              <a:t>Updating and Improving Existing Resources</a:t>
            </a:r>
            <a:endParaRPr sz="2200">
              <a:solidFill>
                <a:srgbClr val="484848"/>
              </a:solidFill>
              <a:highlight>
                <a:srgbClr val="FFFFFF"/>
              </a:highlight>
            </a:endParaRPr>
          </a:p>
          <a:p>
            <a:pPr marL="914400" lvl="1" indent="-355600" algn="l" rtl="0">
              <a:lnSpc>
                <a:spcPct val="115000"/>
              </a:lnSpc>
              <a:spcBef>
                <a:spcPts val="1000"/>
              </a:spcBef>
              <a:spcAft>
                <a:spcPts val="0"/>
              </a:spcAft>
              <a:buClr>
                <a:srgbClr val="484848"/>
              </a:buClr>
              <a:buSzPts val="2000"/>
              <a:buChar char="•"/>
            </a:pPr>
            <a:r>
              <a:rPr lang="en-US" sz="2000">
                <a:solidFill>
                  <a:srgbClr val="484848"/>
                </a:solidFill>
                <a:highlight>
                  <a:srgbClr val="FFFFFF"/>
                </a:highlight>
              </a:rPr>
              <a:t>Maintaining relevance in research or social context.</a:t>
            </a:r>
            <a:endParaRPr sz="2000">
              <a:solidFill>
                <a:srgbClr val="484848"/>
              </a:solidFill>
              <a:highlight>
                <a:srgbClr val="FFFFFF"/>
              </a:highlight>
            </a:endParaRPr>
          </a:p>
          <a:p>
            <a:pPr marL="914400" lvl="1" indent="-355600" algn="l" rtl="0">
              <a:lnSpc>
                <a:spcPct val="115000"/>
              </a:lnSpc>
              <a:spcBef>
                <a:spcPts val="1000"/>
              </a:spcBef>
              <a:spcAft>
                <a:spcPts val="0"/>
              </a:spcAft>
              <a:buClr>
                <a:srgbClr val="484848"/>
              </a:buClr>
              <a:buSzPts val="2000"/>
              <a:buChar char="•"/>
            </a:pPr>
            <a:r>
              <a:rPr lang="en-US" sz="2000">
                <a:solidFill>
                  <a:srgbClr val="484848"/>
                </a:solidFill>
                <a:highlight>
                  <a:srgbClr val="FFFFFF"/>
                </a:highlight>
              </a:rPr>
              <a:t>Simplifying existing text, such as adapting content for English Language Learners.</a:t>
            </a:r>
            <a:endParaRPr sz="2000">
              <a:solidFill>
                <a:srgbClr val="484848"/>
              </a:solidFill>
              <a:highlight>
                <a:srgbClr val="FFFFFF"/>
              </a:highlight>
            </a:endParaRPr>
          </a:p>
          <a:p>
            <a:pPr marL="914400" lvl="1" indent="-355600" algn="l" rtl="0">
              <a:lnSpc>
                <a:spcPct val="115000"/>
              </a:lnSpc>
              <a:spcBef>
                <a:spcPts val="1000"/>
              </a:spcBef>
              <a:spcAft>
                <a:spcPts val="0"/>
              </a:spcAft>
              <a:buClr>
                <a:srgbClr val="484848"/>
              </a:buClr>
              <a:buSzPts val="2000"/>
              <a:buChar char="•"/>
            </a:pPr>
            <a:r>
              <a:rPr lang="en-US" sz="2000">
                <a:solidFill>
                  <a:srgbClr val="484848"/>
                </a:solidFill>
                <a:highlight>
                  <a:srgbClr val="FFFFFF"/>
                </a:highlight>
              </a:rPr>
              <a:t>Identifying gaps or inaccuracies.</a:t>
            </a:r>
            <a:endParaRPr sz="2000">
              <a:solidFill>
                <a:srgbClr val="484848"/>
              </a:solidFill>
              <a:highlight>
                <a:srgbClr val="FFFFFF"/>
              </a:highlight>
            </a:endParaRPr>
          </a:p>
          <a:p>
            <a:pPr marL="914400" lvl="1" indent="-355600" algn="l" rtl="0">
              <a:lnSpc>
                <a:spcPct val="115000"/>
              </a:lnSpc>
              <a:spcBef>
                <a:spcPts val="1000"/>
              </a:spcBef>
              <a:spcAft>
                <a:spcPts val="0"/>
              </a:spcAft>
              <a:buClr>
                <a:srgbClr val="484848"/>
              </a:buClr>
              <a:buSzPts val="2000"/>
              <a:buChar char="•"/>
            </a:pPr>
            <a:r>
              <a:rPr lang="en-US" sz="2000">
                <a:solidFill>
                  <a:srgbClr val="484848"/>
                </a:solidFill>
                <a:highlight>
                  <a:srgbClr val="FFFFFF"/>
                </a:highlight>
              </a:rPr>
              <a:t>Creating ancillary materials.</a:t>
            </a:r>
            <a:endParaRPr sz="2000">
              <a:solidFill>
                <a:srgbClr val="484848"/>
              </a:solidFill>
              <a:highlight>
                <a:srgbClr val="FFFFFF"/>
              </a:highlight>
            </a:endParaRPr>
          </a:p>
          <a:p>
            <a:pPr marL="914400" lvl="1" indent="-355600" algn="l" rtl="0">
              <a:lnSpc>
                <a:spcPct val="115000"/>
              </a:lnSpc>
              <a:spcBef>
                <a:spcPts val="1000"/>
              </a:spcBef>
              <a:spcAft>
                <a:spcPts val="0"/>
              </a:spcAft>
              <a:buClr>
                <a:srgbClr val="484848"/>
              </a:buClr>
              <a:buSzPts val="2000"/>
              <a:buChar char="•"/>
            </a:pPr>
            <a:r>
              <a:rPr lang="en-US" sz="2000">
                <a:solidFill>
                  <a:srgbClr val="484848"/>
                </a:solidFill>
                <a:highlight>
                  <a:srgbClr val="FFFFFF"/>
                </a:highlight>
              </a:rPr>
              <a:t>Remixing and revising content.</a:t>
            </a:r>
            <a:endParaRPr sz="2000">
              <a:solidFill>
                <a:srgbClr val="484848"/>
              </a:solidFill>
              <a:highlight>
                <a:srgbClr val="FFFFFF"/>
              </a:highlight>
            </a:endParaRPr>
          </a:p>
          <a:p>
            <a:pPr marL="914400" lvl="0" indent="0" algn="l" rtl="0">
              <a:lnSpc>
                <a:spcPct val="100000"/>
              </a:lnSpc>
              <a:spcBef>
                <a:spcPts val="1000"/>
              </a:spcBef>
              <a:spcAft>
                <a:spcPts val="0"/>
              </a:spcAft>
              <a:buNone/>
            </a:pPr>
            <a:endParaRPr sz="2300">
              <a:solidFill>
                <a:srgbClr val="484848"/>
              </a:solidFill>
              <a:highlight>
                <a:srgbClr val="FFFFFF"/>
              </a:highlight>
            </a:endParaRPr>
          </a:p>
        </p:txBody>
      </p:sp>
      <p:sp>
        <p:nvSpPr>
          <p:cNvPr id="204" name="Google Shape;204;g380140cd933_0_34"/>
          <p:cNvSpPr txBox="1"/>
          <p:nvPr/>
        </p:nvSpPr>
        <p:spPr>
          <a:xfrm>
            <a:off x="0" y="5833920"/>
            <a:ext cx="9180000" cy="34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50" u="sng">
                <a:solidFill>
                  <a:schemeClr val="hlink"/>
                </a:solidFill>
                <a:highlight>
                  <a:srgbClr val="FFFFFF"/>
                </a:highlight>
                <a:latin typeface="Merriweather"/>
                <a:ea typeface="Merriweather"/>
                <a:cs typeface="Merriweather"/>
                <a:sym typeface="Merriweather"/>
                <a:hlinkClick r:id="rId3"/>
              </a:rPr>
              <a:t>Bozkurt, A. (2023)</a:t>
            </a:r>
            <a:endParaRPr sz="1200">
              <a:solidFill>
                <a:srgbClr val="181612"/>
              </a:solidFill>
            </a:endParaRPr>
          </a:p>
        </p:txBody>
      </p:sp>
      <p:pic>
        <p:nvPicPr>
          <p:cNvPr id="203" name="Google Shape;203;g380140cd933_0_34" descr="A Black person with short, thick hair and prescription glasses sits at an organized workstation, using a magnification app to navigate a webpage. Their posture is proper and relaxed. On the desk: a computer, a mouse, a large desk lamp and a small notebook." title="sherm-magnifyingapp-b4ca5d24.png"/>
          <p:cNvPicPr preferRelativeResize="0"/>
          <p:nvPr/>
        </p:nvPicPr>
        <p:blipFill>
          <a:blip r:embed="rId4">
            <a:alphaModFix/>
          </a:blip>
          <a:stretch>
            <a:fillRect/>
          </a:stretch>
        </p:blipFill>
        <p:spPr>
          <a:xfrm>
            <a:off x="6076870" y="3332552"/>
            <a:ext cx="2753224" cy="2909075"/>
          </a:xfrm>
          <a:prstGeom prst="rect">
            <a:avLst/>
          </a:prstGeom>
          <a:noFill/>
          <a:ln>
            <a:noFill/>
          </a:ln>
        </p:spPr>
      </p:pic>
      <p:sp>
        <p:nvSpPr>
          <p:cNvPr id="205" name="Google Shape;205;g380140cd933_0_34"/>
          <p:cNvSpPr txBox="1"/>
          <p:nvPr/>
        </p:nvSpPr>
        <p:spPr>
          <a:xfrm>
            <a:off x="5892350" y="6256992"/>
            <a:ext cx="3287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333333"/>
                </a:solidFill>
                <a:highlight>
                  <a:srgbClr val="FFFFFF"/>
                </a:highlight>
                <a:latin typeface="Trebuchet MS"/>
                <a:ea typeface="Trebuchet MS"/>
                <a:cs typeface="Trebuchet MS"/>
                <a:sym typeface="Trebuchet MS"/>
              </a:rPr>
              <a:t>“</a:t>
            </a:r>
            <a:r>
              <a:rPr lang="en-US" sz="1100" u="sng">
                <a:solidFill>
                  <a:schemeClr val="hlink"/>
                </a:solidFill>
                <a:highlight>
                  <a:srgbClr val="FFFFFF"/>
                </a:highlight>
                <a:latin typeface="Trebuchet MS"/>
                <a:ea typeface="Trebuchet MS"/>
                <a:cs typeface="Trebuchet MS"/>
                <a:sym typeface="Trebuchet MS"/>
                <a:hlinkClick r:id="rId5"/>
              </a:rPr>
              <a:t>Sherm for Disabled And Here</a:t>
            </a:r>
            <a:r>
              <a:rPr lang="en-US" sz="1100">
                <a:solidFill>
                  <a:srgbClr val="333333"/>
                </a:solidFill>
                <a:highlight>
                  <a:srgbClr val="FFFFFF"/>
                </a:highlight>
                <a:latin typeface="Trebuchet MS"/>
                <a:ea typeface="Trebuchet MS"/>
                <a:cs typeface="Trebuchet MS"/>
                <a:sym typeface="Trebuchet MS"/>
              </a:rPr>
              <a:t>” is published under </a:t>
            </a:r>
            <a:r>
              <a:rPr lang="en-US" sz="1100" u="sng">
                <a:solidFill>
                  <a:srgbClr val="1A4DAF"/>
                </a:solidFill>
                <a:highlight>
                  <a:srgbClr val="FFFFFF"/>
                </a:highlight>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Creative Commons attribution</a:t>
            </a:r>
            <a:r>
              <a:rPr lang="en-US" sz="1100">
                <a:solidFill>
                  <a:srgbClr val="333333"/>
                </a:solidFill>
                <a:highlight>
                  <a:srgbClr val="FFFFFF"/>
                </a:highlight>
                <a:latin typeface="Trebuchet MS"/>
                <a:ea typeface="Trebuchet MS"/>
                <a:cs typeface="Trebuchet MS"/>
                <a:sym typeface="Trebuchet MS"/>
              </a:rPr>
              <a:t> licensing. </a:t>
            </a:r>
            <a:endParaRPr sz="1100">
              <a:solidFill>
                <a:srgbClr val="18161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80721298cd_0_5"/>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Opportunities for AI in OER Creation (Cont.)</a:t>
            </a:r>
            <a:endParaRPr sz="3400"/>
          </a:p>
        </p:txBody>
      </p:sp>
      <p:sp>
        <p:nvSpPr>
          <p:cNvPr id="212" name="Google Shape;212;g380721298cd_0_5"/>
          <p:cNvSpPr txBox="1">
            <a:spLocks noGrp="1"/>
          </p:cNvSpPr>
          <p:nvPr>
            <p:ph type="body" idx="1"/>
          </p:nvPr>
        </p:nvSpPr>
        <p:spPr>
          <a:xfrm>
            <a:off x="888775" y="2015725"/>
            <a:ext cx="7602300" cy="4039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Clr>
                <a:srgbClr val="363737"/>
              </a:buClr>
              <a:buSzPts val="2200"/>
              <a:buChar char="•"/>
            </a:pPr>
            <a:r>
              <a:rPr lang="en-US" sz="2200">
                <a:solidFill>
                  <a:srgbClr val="484848"/>
                </a:solidFill>
                <a:highlight>
                  <a:srgbClr val="FFFFFF"/>
                </a:highlight>
              </a:rPr>
              <a:t>Resource Curation and Recommendation.</a:t>
            </a:r>
            <a:endParaRPr sz="2200">
              <a:solidFill>
                <a:srgbClr val="484848"/>
              </a:solidFill>
              <a:highlight>
                <a:srgbClr val="FFFFFF"/>
              </a:highlight>
            </a:endParaRPr>
          </a:p>
          <a:p>
            <a:pPr marL="457200" lvl="0" indent="-368300" algn="l" rtl="0">
              <a:lnSpc>
                <a:spcPct val="115000"/>
              </a:lnSpc>
              <a:spcBef>
                <a:spcPts val="1000"/>
              </a:spcBef>
              <a:spcAft>
                <a:spcPts val="0"/>
              </a:spcAft>
              <a:buClr>
                <a:srgbClr val="484848"/>
              </a:buClr>
              <a:buSzPts val="2200"/>
              <a:buChar char="•"/>
            </a:pPr>
            <a:r>
              <a:rPr lang="en-US" sz="2200">
                <a:solidFill>
                  <a:srgbClr val="484848"/>
                </a:solidFill>
                <a:highlight>
                  <a:srgbClr val="FFFFFF"/>
                </a:highlight>
              </a:rPr>
              <a:t>Personalizing and Localizing Content.</a:t>
            </a:r>
            <a:endParaRPr sz="2200">
              <a:solidFill>
                <a:srgbClr val="484848"/>
              </a:solidFill>
              <a:highlight>
                <a:srgbClr val="FFFFFF"/>
              </a:highlight>
            </a:endParaRPr>
          </a:p>
          <a:p>
            <a:pPr marL="457200" lvl="0" indent="-368300" algn="l" rtl="0">
              <a:lnSpc>
                <a:spcPct val="115000"/>
              </a:lnSpc>
              <a:spcBef>
                <a:spcPts val="1000"/>
              </a:spcBef>
              <a:spcAft>
                <a:spcPts val="0"/>
              </a:spcAft>
              <a:buClr>
                <a:srgbClr val="484848"/>
              </a:buClr>
              <a:buSzPts val="2200"/>
              <a:buChar char="•"/>
            </a:pPr>
            <a:r>
              <a:rPr lang="en-US" sz="2200">
                <a:solidFill>
                  <a:srgbClr val="484848"/>
                </a:solidFill>
                <a:highlight>
                  <a:srgbClr val="FFFFFF"/>
                </a:highlight>
              </a:rPr>
              <a:t>Translation of Content.</a:t>
            </a:r>
            <a:endParaRPr sz="2200">
              <a:solidFill>
                <a:srgbClr val="484848"/>
              </a:solidFill>
              <a:highlight>
                <a:srgbClr val="FFFFFF"/>
              </a:highlight>
            </a:endParaRPr>
          </a:p>
          <a:p>
            <a:pPr marL="457200" lvl="0" indent="-368300" algn="l" rtl="0">
              <a:lnSpc>
                <a:spcPct val="115000"/>
              </a:lnSpc>
              <a:spcBef>
                <a:spcPts val="1000"/>
              </a:spcBef>
              <a:spcAft>
                <a:spcPts val="0"/>
              </a:spcAft>
              <a:buClr>
                <a:srgbClr val="484848"/>
              </a:buClr>
              <a:buSzPts val="2200"/>
              <a:buChar char="•"/>
            </a:pPr>
            <a:r>
              <a:rPr lang="en-US" sz="2200">
                <a:solidFill>
                  <a:srgbClr val="484848"/>
                </a:solidFill>
                <a:highlight>
                  <a:srgbClr val="FFFFFF"/>
                </a:highlight>
              </a:rPr>
              <a:t>Metadata Generation and Auto-tagging.</a:t>
            </a:r>
            <a:endParaRPr sz="2200">
              <a:solidFill>
                <a:srgbClr val="484848"/>
              </a:solidFill>
              <a:highlight>
                <a:srgbClr val="FFFFFF"/>
              </a:highlight>
            </a:endParaRPr>
          </a:p>
          <a:p>
            <a:pPr marL="457200" lvl="0" indent="-368300" algn="l" rtl="0">
              <a:lnSpc>
                <a:spcPct val="115000"/>
              </a:lnSpc>
              <a:spcBef>
                <a:spcPts val="1000"/>
              </a:spcBef>
              <a:spcAft>
                <a:spcPts val="1000"/>
              </a:spcAft>
              <a:buClr>
                <a:srgbClr val="484848"/>
              </a:buClr>
              <a:buSzPts val="2200"/>
              <a:buChar char="•"/>
            </a:pPr>
            <a:r>
              <a:rPr lang="en-US" sz="2200">
                <a:solidFill>
                  <a:srgbClr val="484848"/>
                </a:solidFill>
                <a:highlight>
                  <a:srgbClr val="FFFFFF"/>
                </a:highlight>
              </a:rPr>
              <a:t>Remixing opportunities through open pedagogy, adapting to new outcomes or modify existing ones, as well as adapt or refine content. </a:t>
            </a:r>
            <a:endParaRPr sz="2300">
              <a:solidFill>
                <a:srgbClr val="484848"/>
              </a:solidFill>
              <a:highlight>
                <a:srgbClr val="FFFFFF"/>
              </a:highlight>
            </a:endParaRPr>
          </a:p>
        </p:txBody>
      </p:sp>
      <p:sp>
        <p:nvSpPr>
          <p:cNvPr id="213" name="Google Shape;213;g380721298cd_0_5"/>
          <p:cNvSpPr txBox="1"/>
          <p:nvPr/>
        </p:nvSpPr>
        <p:spPr>
          <a:xfrm>
            <a:off x="-18000" y="6369245"/>
            <a:ext cx="918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50" u="sng">
                <a:solidFill>
                  <a:schemeClr val="hlink"/>
                </a:solidFill>
                <a:highlight>
                  <a:srgbClr val="FFFFFF"/>
                </a:highlight>
                <a:latin typeface="Merriweather"/>
                <a:ea typeface="Merriweather"/>
                <a:cs typeface="Merriweather"/>
                <a:sym typeface="Merriweather"/>
                <a:hlinkClick r:id="rId3"/>
              </a:rPr>
              <a:t>Bozkurt, A. (2023)</a:t>
            </a:r>
            <a:r>
              <a:rPr lang="en-US" sz="1200">
                <a:solidFill>
                  <a:srgbClr val="181612"/>
                </a:solidFill>
              </a:rPr>
              <a:t>; </a:t>
            </a:r>
            <a:r>
              <a:rPr lang="en-US" sz="1050" u="sng">
                <a:solidFill>
                  <a:schemeClr val="hlink"/>
                </a:solidFill>
                <a:highlight>
                  <a:srgbClr val="FFFFFF"/>
                </a:highlight>
                <a:latin typeface="Roboto"/>
                <a:ea typeface="Roboto"/>
                <a:cs typeface="Roboto"/>
                <a:sym typeface="Roboto"/>
                <a:hlinkClick r:id="rId4"/>
              </a:rPr>
              <a:t>Kimmons, Veletsianos,  &amp; Trust (2025)</a:t>
            </a:r>
            <a:endParaRPr sz="1200">
              <a:solidFill>
                <a:srgbClr val="18161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80721298cd_0_1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Ethical &amp; Technical Considerations</a:t>
            </a:r>
            <a:endParaRPr sz="3400"/>
          </a:p>
        </p:txBody>
      </p:sp>
      <p:sp>
        <p:nvSpPr>
          <p:cNvPr id="219" name="Google Shape;219;g380721298cd_0_16"/>
          <p:cNvSpPr txBox="1">
            <a:spLocks noGrp="1"/>
          </p:cNvSpPr>
          <p:nvPr>
            <p:ph type="body" idx="1"/>
          </p:nvPr>
        </p:nvSpPr>
        <p:spPr>
          <a:xfrm>
            <a:off x="888775" y="2015725"/>
            <a:ext cx="7602300" cy="4039200"/>
          </a:xfrm>
          <a:prstGeom prst="rect">
            <a:avLst/>
          </a:prstGeom>
          <a:noFill/>
          <a:ln>
            <a:noFill/>
          </a:ln>
        </p:spPr>
        <p:txBody>
          <a:bodyPr spcFirstLastPara="1" wrap="square" lIns="91425" tIns="45700" rIns="91425" bIns="45700" anchor="t" anchorCtr="0">
            <a:normAutofit/>
          </a:bodyPr>
          <a:lstStyle/>
          <a:p>
            <a:pPr marL="457200" lvl="0" indent="-368300" algn="l" rtl="0">
              <a:lnSpc>
                <a:spcPct val="115000"/>
              </a:lnSpc>
              <a:spcBef>
                <a:spcPts val="0"/>
              </a:spcBef>
              <a:spcAft>
                <a:spcPts val="1000"/>
              </a:spcAft>
              <a:buClr>
                <a:srgbClr val="484848"/>
              </a:buClr>
              <a:buSzPts val="2200"/>
              <a:buChar char="•"/>
            </a:pPr>
            <a:r>
              <a:rPr lang="en-US" sz="2200">
                <a:solidFill>
                  <a:srgbClr val="484848"/>
                </a:solidFill>
                <a:highlight>
                  <a:srgbClr val="FFFFFF"/>
                </a:highlight>
              </a:rPr>
              <a:t>There are numerous ways in which AI and AI literacy demonstrate ethical disparities, socioeconomic differences, racial biases, ecological depletion - the list goes on and on.</a:t>
            </a:r>
            <a:endParaRPr sz="2300">
              <a:solidFill>
                <a:srgbClr val="484848"/>
              </a:solidFill>
              <a:highlight>
                <a:srgbClr val="FFFFFF"/>
              </a:highlight>
            </a:endParaRPr>
          </a:p>
        </p:txBody>
      </p:sp>
      <p:pic>
        <p:nvPicPr>
          <p:cNvPr id="221" name="Google Shape;221;g380721298cd_0_16" descr="a black child sitting in the grass with a red hoodie and a jean jacket on looking at an ipad, with their back turned to the camera. " title="hgTeSnVGrW2jy2NKGA7wE.jpg"/>
          <p:cNvPicPr preferRelativeResize="0"/>
          <p:nvPr/>
        </p:nvPicPr>
        <p:blipFill>
          <a:blip r:embed="rId3">
            <a:alphaModFix/>
          </a:blip>
          <a:stretch>
            <a:fillRect/>
          </a:stretch>
        </p:blipFill>
        <p:spPr>
          <a:xfrm>
            <a:off x="2494125" y="3672750"/>
            <a:ext cx="3907348" cy="2604249"/>
          </a:xfrm>
          <a:prstGeom prst="rect">
            <a:avLst/>
          </a:prstGeom>
          <a:noFill/>
          <a:ln>
            <a:noFill/>
          </a:ln>
        </p:spPr>
      </p:pic>
      <p:sp>
        <p:nvSpPr>
          <p:cNvPr id="220" name="Google Shape;220;g380721298cd_0_16"/>
          <p:cNvSpPr txBox="1"/>
          <p:nvPr/>
        </p:nvSpPr>
        <p:spPr>
          <a:xfrm>
            <a:off x="-18000" y="6369245"/>
            <a:ext cx="918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chemeClr val="hlink"/>
                </a:solidFill>
                <a:hlinkClick r:id="rId4"/>
              </a:rPr>
              <a:t>Photo by MetaLab </a:t>
            </a:r>
            <a:r>
              <a:rPr lang="en-US" sz="1200">
                <a:solidFill>
                  <a:srgbClr val="181612"/>
                </a:solidFill>
              </a:rPr>
              <a:t>from </a:t>
            </a:r>
            <a:r>
              <a:rPr lang="en-US" sz="1200" u="sng">
                <a:solidFill>
                  <a:schemeClr val="hlink"/>
                </a:solidFill>
                <a:hlinkClick r:id="rId5"/>
              </a:rPr>
              <a:t>Nappy</a:t>
            </a:r>
            <a:r>
              <a:rPr lang="en-US" sz="1200">
                <a:solidFill>
                  <a:srgbClr val="181612"/>
                </a:solidFill>
              </a:rPr>
              <a:t> is licensed under </a:t>
            </a:r>
            <a:r>
              <a:rPr lang="en-US" sz="1200" u="sng">
                <a:solidFill>
                  <a:schemeClr val="hlink"/>
                </a:solidFill>
                <a:hlinkClick r:id="rId6"/>
              </a:rPr>
              <a:t>Public </a:t>
            </a:r>
            <a:r>
              <a:rPr lang="en-US" sz="1200" u="sng">
                <a:solidFill>
                  <a:schemeClr val="hlink"/>
                </a:solidFill>
                <a:hlinkClick r:id="rId6"/>
              </a:rPr>
              <a:t>Domain</a:t>
            </a:r>
            <a:r>
              <a:rPr lang="en-US" sz="1200">
                <a:solidFill>
                  <a:srgbClr val="181612"/>
                </a:solidFill>
              </a:rPr>
              <a:t>.</a:t>
            </a:r>
            <a:endParaRPr sz="1200">
              <a:solidFill>
                <a:srgbClr val="18161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80721298cd_0_24"/>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Ethical &amp; Technical Considerations</a:t>
            </a:r>
            <a:endParaRPr sz="3400"/>
          </a:p>
        </p:txBody>
      </p:sp>
      <p:sp>
        <p:nvSpPr>
          <p:cNvPr id="227" name="Google Shape;227;g380721298cd_0_24"/>
          <p:cNvSpPr txBox="1">
            <a:spLocks noGrp="1"/>
          </p:cNvSpPr>
          <p:nvPr>
            <p:ph type="body" idx="1"/>
          </p:nvPr>
        </p:nvSpPr>
        <p:spPr>
          <a:xfrm>
            <a:off x="888775" y="2015725"/>
            <a:ext cx="7602300" cy="4353600"/>
          </a:xfrm>
          <a:prstGeom prst="rect">
            <a:avLst/>
          </a:prstGeom>
          <a:noFill/>
          <a:ln>
            <a:noFill/>
          </a:ln>
        </p:spPr>
        <p:txBody>
          <a:bodyPr spcFirstLastPara="1" wrap="square" lIns="91425" tIns="45700" rIns="91425" bIns="45700" anchor="t" anchorCtr="0">
            <a:normAutofit/>
          </a:bodyPr>
          <a:lstStyle/>
          <a:p>
            <a:pPr marL="457200" lvl="0" indent="-374650" algn="l" rtl="0">
              <a:lnSpc>
                <a:spcPct val="100000"/>
              </a:lnSpc>
              <a:spcBef>
                <a:spcPts val="0"/>
              </a:spcBef>
              <a:spcAft>
                <a:spcPts val="0"/>
              </a:spcAft>
              <a:buClr>
                <a:srgbClr val="222222"/>
              </a:buClr>
              <a:buSzPts val="2300"/>
              <a:buChar char="•"/>
            </a:pPr>
            <a:r>
              <a:rPr lang="en-US" sz="2300">
                <a:solidFill>
                  <a:srgbClr val="222222"/>
                </a:solidFill>
              </a:rPr>
              <a:t>Copyright and licensing challenges with AI-generated content.</a:t>
            </a:r>
            <a:endParaRPr sz="2300">
              <a:solidFill>
                <a:srgbClr val="222222"/>
              </a:solidFill>
            </a:endParaRPr>
          </a:p>
          <a:p>
            <a:pPr marL="914400" lvl="1" indent="-355600" algn="l" rtl="0">
              <a:lnSpc>
                <a:spcPct val="115000"/>
              </a:lnSpc>
              <a:spcBef>
                <a:spcPts val="1000"/>
              </a:spcBef>
              <a:spcAft>
                <a:spcPts val="0"/>
              </a:spcAft>
              <a:buClr>
                <a:srgbClr val="222222"/>
              </a:buClr>
              <a:buSzPts val="2000"/>
              <a:buChar char="•"/>
            </a:pPr>
            <a:r>
              <a:rPr lang="en-US" sz="2000">
                <a:solidFill>
                  <a:srgbClr val="222222"/>
                </a:solidFill>
                <a:highlight>
                  <a:srgbClr val="FFFFFF"/>
                </a:highlight>
              </a:rPr>
              <a:t>“Ownership”, authorship, and attribution questions still fundamentally unanswered.</a:t>
            </a:r>
            <a:endParaRPr sz="2000">
              <a:solidFill>
                <a:srgbClr val="222222"/>
              </a:solidFill>
              <a:highlight>
                <a:srgbClr val="FFFFFF"/>
              </a:highlight>
            </a:endParaRPr>
          </a:p>
          <a:p>
            <a:pPr marL="457200" lvl="0" indent="-374650" algn="l" rtl="0">
              <a:lnSpc>
                <a:spcPct val="115000"/>
              </a:lnSpc>
              <a:spcBef>
                <a:spcPts val="1000"/>
              </a:spcBef>
              <a:spcAft>
                <a:spcPts val="0"/>
              </a:spcAft>
              <a:buClr>
                <a:srgbClr val="222222"/>
              </a:buClr>
              <a:buSzPts val="2300"/>
              <a:buChar char="•"/>
            </a:pPr>
            <a:r>
              <a:rPr lang="en-US" sz="2300">
                <a:solidFill>
                  <a:srgbClr val="222222"/>
                </a:solidFill>
                <a:highlight>
                  <a:srgbClr val="FFFFFF"/>
                </a:highlight>
              </a:rPr>
              <a:t>Accuracy, bias, and factuality monitoring concerns.</a:t>
            </a:r>
            <a:endParaRPr sz="2300">
              <a:solidFill>
                <a:srgbClr val="222222"/>
              </a:solidFill>
              <a:highlight>
                <a:srgbClr val="FFFFFF"/>
              </a:highlight>
            </a:endParaRPr>
          </a:p>
          <a:p>
            <a:pPr marL="914400" lvl="1" indent="-355600" algn="l" rtl="0">
              <a:lnSpc>
                <a:spcPct val="100000"/>
              </a:lnSpc>
              <a:spcBef>
                <a:spcPts val="1000"/>
              </a:spcBef>
              <a:spcAft>
                <a:spcPts val="0"/>
              </a:spcAft>
              <a:buClr>
                <a:srgbClr val="222222"/>
              </a:buClr>
              <a:buSzPts val="2000"/>
              <a:buChar char="•"/>
            </a:pPr>
            <a:r>
              <a:rPr lang="en-US" sz="2000">
                <a:solidFill>
                  <a:srgbClr val="222222"/>
                </a:solidFill>
                <a:highlight>
                  <a:srgbClr val="FFFFFF"/>
                </a:highlight>
              </a:rPr>
              <a:t>“Unlike humans, Generative AI ‘lacks the same level of context awareness and understanding, with its comprehension of language based solely on the patterns and structures learned from its training data.’” (</a:t>
            </a:r>
            <a:r>
              <a:rPr lang="en-US" sz="2000" b="1" u="sng">
                <a:solidFill>
                  <a:srgbClr val="D64000"/>
                </a:solidFill>
                <a:highlight>
                  <a:srgbClr val="FFFFFF"/>
                </a:highlight>
                <a:hlinkClick r:id="rId3">
                  <a:extLst>
                    <a:ext uri="{A12FA001-AC4F-418D-AE19-62706E023703}">
                      <ahyp:hlinkClr xmlns:ahyp="http://schemas.microsoft.com/office/drawing/2018/hyperlinkcolor" val="tx"/>
                    </a:ext>
                  </a:extLst>
                </a:hlinkClick>
              </a:rPr>
              <a:t>Bozkurt, 2023, p. 200</a:t>
            </a:r>
            <a:r>
              <a:rPr lang="en-US" sz="2000">
                <a:solidFill>
                  <a:srgbClr val="222222"/>
                </a:solidFill>
                <a:highlight>
                  <a:srgbClr val="FFFFFF"/>
                </a:highlight>
              </a:rPr>
              <a:t>).  </a:t>
            </a:r>
            <a:endParaRPr sz="2000">
              <a:solidFill>
                <a:srgbClr val="222222"/>
              </a:solidFill>
              <a:highlight>
                <a:srgbClr val="FFFFFF"/>
              </a:highlight>
            </a:endParaRPr>
          </a:p>
          <a:p>
            <a:pPr marL="457200" lvl="0" indent="-374650" algn="l" rtl="0">
              <a:lnSpc>
                <a:spcPct val="100000"/>
              </a:lnSpc>
              <a:spcBef>
                <a:spcPts val="1000"/>
              </a:spcBef>
              <a:spcAft>
                <a:spcPts val="1000"/>
              </a:spcAft>
              <a:buClr>
                <a:srgbClr val="222222"/>
              </a:buClr>
              <a:buSzPts val="2300"/>
              <a:buChar char="•"/>
            </a:pPr>
            <a:r>
              <a:rPr lang="en-US" sz="2300">
                <a:solidFill>
                  <a:srgbClr val="222222"/>
                </a:solidFill>
                <a:highlight>
                  <a:srgbClr val="FFFFFF"/>
                </a:highlight>
              </a:rPr>
              <a:t>Legal implications for AI in education.</a:t>
            </a:r>
            <a:endParaRPr sz="2000">
              <a:solidFill>
                <a:srgbClr val="222222"/>
              </a:solidFill>
              <a:highlight>
                <a:srgbClr val="FFFFFF"/>
              </a:highlight>
            </a:endParaRPr>
          </a:p>
        </p:txBody>
      </p:sp>
      <p:sp>
        <p:nvSpPr>
          <p:cNvPr id="228" name="Google Shape;228;g380721298cd_0_24"/>
          <p:cNvSpPr txBox="1"/>
          <p:nvPr/>
        </p:nvSpPr>
        <p:spPr>
          <a:xfrm>
            <a:off x="-18000" y="6369245"/>
            <a:ext cx="9180000" cy="346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50" u="sng">
                <a:solidFill>
                  <a:schemeClr val="hlink"/>
                </a:solidFill>
                <a:highlight>
                  <a:srgbClr val="FFFFFF"/>
                </a:highlight>
                <a:latin typeface="Merriweather"/>
                <a:ea typeface="Merriweather"/>
                <a:cs typeface="Merriweather"/>
                <a:sym typeface="Merriweather"/>
                <a:hlinkClick r:id="rId4"/>
              </a:rPr>
              <a:t>Bozkurt (2023)</a:t>
            </a:r>
            <a:endParaRPr sz="1200">
              <a:solidFill>
                <a:srgbClr val="18161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80721298cd_0_4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Determining “How Much Is Too Much”? Discussion Questions</a:t>
            </a:r>
            <a:endParaRPr sz="3400"/>
          </a:p>
        </p:txBody>
      </p:sp>
      <p:sp>
        <p:nvSpPr>
          <p:cNvPr id="234" name="Google Shape;234;g380721298cd_0_40"/>
          <p:cNvSpPr txBox="1">
            <a:spLocks noGrp="1"/>
          </p:cNvSpPr>
          <p:nvPr>
            <p:ph type="body" idx="1"/>
          </p:nvPr>
        </p:nvSpPr>
        <p:spPr>
          <a:xfrm>
            <a:off x="888775" y="2015725"/>
            <a:ext cx="7602300" cy="4525500"/>
          </a:xfrm>
          <a:prstGeom prst="rect">
            <a:avLst/>
          </a:prstGeom>
          <a:noFill/>
          <a:ln>
            <a:noFill/>
          </a:ln>
        </p:spPr>
        <p:txBody>
          <a:bodyPr spcFirstLastPara="1" wrap="square" lIns="91425" tIns="45700" rIns="91425" bIns="45700" anchor="t" anchorCtr="0">
            <a:normAutofit lnSpcReduction="10000"/>
          </a:bodyPr>
          <a:lstStyle/>
          <a:p>
            <a:pPr marL="457200" lvl="0" indent="-361950" algn="l" rtl="0">
              <a:lnSpc>
                <a:spcPct val="105000"/>
              </a:lnSpc>
              <a:spcBef>
                <a:spcPts val="0"/>
              </a:spcBef>
              <a:spcAft>
                <a:spcPts val="0"/>
              </a:spcAft>
              <a:buClr>
                <a:srgbClr val="222222"/>
              </a:buClr>
              <a:buSzPts val="2100"/>
              <a:buAutoNum type="arabicPeriod"/>
            </a:pPr>
            <a:r>
              <a:rPr lang="en-US" sz="2100">
                <a:solidFill>
                  <a:srgbClr val="222222"/>
                </a:solidFill>
              </a:rPr>
              <a:t>When does AI’s role become problematic in OER construction? </a:t>
            </a:r>
            <a:endParaRPr sz="2100">
              <a:solidFill>
                <a:srgbClr val="222222"/>
              </a:solidFill>
            </a:endParaRPr>
          </a:p>
          <a:p>
            <a:pPr marL="914400" lvl="1" indent="-349250" algn="l" rtl="0">
              <a:lnSpc>
                <a:spcPct val="105000"/>
              </a:lnSpc>
              <a:spcBef>
                <a:spcPts val="1000"/>
              </a:spcBef>
              <a:spcAft>
                <a:spcPts val="0"/>
              </a:spcAft>
              <a:buClr>
                <a:srgbClr val="222222"/>
              </a:buClr>
              <a:buSzPts val="1900"/>
              <a:buAutoNum type="alphaLcPeriod"/>
            </a:pPr>
            <a:r>
              <a:rPr lang="en-US" sz="1900">
                <a:solidFill>
                  <a:srgbClr val="222222"/>
                </a:solidFill>
              </a:rPr>
              <a:t>When does the time to prompt engineer outweigh the benefits of using AI?</a:t>
            </a:r>
            <a:endParaRPr sz="1900">
              <a:solidFill>
                <a:srgbClr val="222222"/>
              </a:solidFill>
            </a:endParaRPr>
          </a:p>
          <a:p>
            <a:pPr marL="914400" lvl="1" indent="-349250" algn="l" rtl="0">
              <a:lnSpc>
                <a:spcPct val="105000"/>
              </a:lnSpc>
              <a:spcBef>
                <a:spcPts val="1000"/>
              </a:spcBef>
              <a:spcAft>
                <a:spcPts val="0"/>
              </a:spcAft>
              <a:buClr>
                <a:srgbClr val="222222"/>
              </a:buClr>
              <a:buSzPts val="1900"/>
              <a:buAutoNum type="alphaLcPeriod"/>
            </a:pPr>
            <a:r>
              <a:rPr lang="en-US" sz="1900">
                <a:solidFill>
                  <a:srgbClr val="222222"/>
                </a:solidFill>
              </a:rPr>
              <a:t>Can using AI to brainstorm take away from creativity? </a:t>
            </a:r>
            <a:endParaRPr sz="1900">
              <a:solidFill>
                <a:srgbClr val="222222"/>
              </a:solidFill>
            </a:endParaRPr>
          </a:p>
          <a:p>
            <a:pPr marL="457200" lvl="0" indent="-361950" algn="l" rtl="0">
              <a:lnSpc>
                <a:spcPct val="105000"/>
              </a:lnSpc>
              <a:spcBef>
                <a:spcPts val="1000"/>
              </a:spcBef>
              <a:spcAft>
                <a:spcPts val="0"/>
              </a:spcAft>
              <a:buClr>
                <a:srgbClr val="222222"/>
              </a:buClr>
              <a:buSzPts val="2100"/>
              <a:buAutoNum type="arabicPeriod"/>
            </a:pPr>
            <a:r>
              <a:rPr lang="en-US" sz="2100">
                <a:solidFill>
                  <a:srgbClr val="222222"/>
                </a:solidFill>
              </a:rPr>
              <a:t>Can humans maintain pedagogical intent in a creation process that may be deemed as “AI generated content”?</a:t>
            </a:r>
            <a:endParaRPr sz="2100">
              <a:solidFill>
                <a:srgbClr val="222222"/>
              </a:solidFill>
            </a:endParaRPr>
          </a:p>
          <a:p>
            <a:pPr marL="457200" lvl="0" indent="-361950" algn="l" rtl="0">
              <a:lnSpc>
                <a:spcPct val="105000"/>
              </a:lnSpc>
              <a:spcBef>
                <a:spcPts val="1000"/>
              </a:spcBef>
              <a:spcAft>
                <a:spcPts val="0"/>
              </a:spcAft>
              <a:buClr>
                <a:srgbClr val="222222"/>
              </a:buClr>
              <a:buSzPts val="2100"/>
              <a:buAutoNum type="arabicPeriod"/>
            </a:pPr>
            <a:r>
              <a:rPr lang="en-US" sz="2100">
                <a:solidFill>
                  <a:srgbClr val="222222"/>
                </a:solidFill>
              </a:rPr>
              <a:t>Does prompt engineering mitigate bias inherent in AI?</a:t>
            </a:r>
            <a:endParaRPr sz="2100">
              <a:solidFill>
                <a:srgbClr val="222222"/>
              </a:solidFill>
            </a:endParaRPr>
          </a:p>
          <a:p>
            <a:pPr marL="457200" lvl="0" indent="-361950" algn="l" rtl="0">
              <a:lnSpc>
                <a:spcPct val="105000"/>
              </a:lnSpc>
              <a:spcBef>
                <a:spcPts val="1000"/>
              </a:spcBef>
              <a:spcAft>
                <a:spcPts val="0"/>
              </a:spcAft>
              <a:buClr>
                <a:srgbClr val="222222"/>
              </a:buClr>
              <a:buSzPts val="2100"/>
              <a:buAutoNum type="arabicPeriod"/>
            </a:pPr>
            <a:r>
              <a:rPr lang="en-US" sz="2100">
                <a:solidFill>
                  <a:srgbClr val="222222"/>
                </a:solidFill>
              </a:rPr>
              <a:t>Does generative OER’s improvement on productivity sacrifice quality? </a:t>
            </a:r>
            <a:endParaRPr sz="2100">
              <a:solidFill>
                <a:srgbClr val="222222"/>
              </a:solidFill>
            </a:endParaRPr>
          </a:p>
          <a:p>
            <a:pPr marL="914400" lvl="1" indent="-349250" algn="l" rtl="0">
              <a:lnSpc>
                <a:spcPct val="105000"/>
              </a:lnSpc>
              <a:spcBef>
                <a:spcPts val="1000"/>
              </a:spcBef>
              <a:spcAft>
                <a:spcPts val="1000"/>
              </a:spcAft>
              <a:buClr>
                <a:srgbClr val="222222"/>
              </a:buClr>
              <a:buSzPts val="1900"/>
              <a:buAutoNum type="alphaLcPeriod"/>
            </a:pPr>
            <a:r>
              <a:rPr lang="en-US" sz="1900">
                <a:solidFill>
                  <a:srgbClr val="222222"/>
                </a:solidFill>
              </a:rPr>
              <a:t>How will CCC continue to battle the articulation problem of OER if AI generated content is the future?</a:t>
            </a:r>
            <a:endParaRPr sz="1900">
              <a:solidFill>
                <a:srgbClr val="22222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380140cd933_0_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Recommendations and Takeaways</a:t>
            </a:r>
            <a:endParaRPr sz="3400"/>
          </a:p>
        </p:txBody>
      </p:sp>
      <p:sp>
        <p:nvSpPr>
          <p:cNvPr id="240" name="Google Shape;240;g380140cd933_0_0"/>
          <p:cNvSpPr txBox="1">
            <a:spLocks noGrp="1"/>
          </p:cNvSpPr>
          <p:nvPr>
            <p:ph type="body" idx="1"/>
          </p:nvPr>
        </p:nvSpPr>
        <p:spPr>
          <a:xfrm>
            <a:off x="695025" y="2015725"/>
            <a:ext cx="7903500" cy="4602300"/>
          </a:xfrm>
          <a:prstGeom prst="rect">
            <a:avLst/>
          </a:prstGeom>
          <a:noFill/>
          <a:ln>
            <a:noFill/>
          </a:ln>
        </p:spPr>
        <p:txBody>
          <a:bodyPr spcFirstLastPara="1" wrap="square" lIns="91425" tIns="45700" rIns="91425" bIns="45700" anchor="t" anchorCtr="0">
            <a:normAutofit/>
          </a:bodyPr>
          <a:lstStyle/>
          <a:p>
            <a:pPr marL="171446" lvl="0" indent="-158746" algn="l" rtl="0">
              <a:lnSpc>
                <a:spcPct val="115000"/>
              </a:lnSpc>
              <a:spcBef>
                <a:spcPts val="0"/>
              </a:spcBef>
              <a:spcAft>
                <a:spcPts val="0"/>
              </a:spcAft>
              <a:buSzPts val="2200"/>
              <a:buChar char="•"/>
            </a:pPr>
            <a:r>
              <a:rPr lang="en-US" sz="2200"/>
              <a:t>Balance innovation, efficiency, and responsibility.</a:t>
            </a:r>
            <a:endParaRPr sz="2200"/>
          </a:p>
          <a:p>
            <a:pPr marL="171446" lvl="0" indent="-158746" algn="l" rtl="0">
              <a:lnSpc>
                <a:spcPct val="115000"/>
              </a:lnSpc>
              <a:spcBef>
                <a:spcPts val="1000"/>
              </a:spcBef>
              <a:spcAft>
                <a:spcPts val="0"/>
              </a:spcAft>
              <a:buSzPts val="2200"/>
              <a:buChar char="•"/>
            </a:pPr>
            <a:r>
              <a:rPr lang="en-US" sz="2200"/>
              <a:t>Maintain transparency and </a:t>
            </a:r>
            <a:r>
              <a:rPr lang="en-US" sz="2200" u="sng">
                <a:solidFill>
                  <a:schemeClr val="hlink"/>
                </a:solidFill>
                <a:hlinkClick r:id="rId3"/>
              </a:rPr>
              <a:t>authenticity of AI use</a:t>
            </a:r>
            <a:r>
              <a:rPr lang="en-US" sz="2200"/>
              <a:t>.</a:t>
            </a:r>
            <a:endParaRPr sz="2200"/>
          </a:p>
          <a:p>
            <a:pPr marL="171446" lvl="0" indent="-158746" algn="l" rtl="0">
              <a:lnSpc>
                <a:spcPct val="115000"/>
              </a:lnSpc>
              <a:spcBef>
                <a:spcPts val="1000"/>
              </a:spcBef>
              <a:spcAft>
                <a:spcPts val="0"/>
              </a:spcAft>
              <a:buSzPts val="2200"/>
              <a:buChar char="•"/>
            </a:pPr>
            <a:r>
              <a:rPr lang="en-US" sz="2200"/>
              <a:t>Utilize human expertise for contextualization, review, fact-checking, etc. </a:t>
            </a:r>
            <a:endParaRPr sz="2200"/>
          </a:p>
          <a:p>
            <a:pPr marL="171446" lvl="0" indent="-158746" algn="l" rtl="0">
              <a:lnSpc>
                <a:spcPct val="115000"/>
              </a:lnSpc>
              <a:spcBef>
                <a:spcPts val="1000"/>
              </a:spcBef>
              <a:spcAft>
                <a:spcPts val="0"/>
              </a:spcAft>
              <a:buSzPts val="2200"/>
              <a:buChar char="•"/>
            </a:pPr>
            <a:r>
              <a:rPr lang="en-US" sz="2200"/>
              <a:t>Use the right </a:t>
            </a:r>
            <a:r>
              <a:rPr lang="en-US" sz="2200" u="sng">
                <a:solidFill>
                  <a:schemeClr val="hlink"/>
                </a:solidFill>
                <a:hlinkClick r:id="rId4"/>
              </a:rPr>
              <a:t>AI tool </a:t>
            </a:r>
            <a:r>
              <a:rPr lang="en-US" sz="2200"/>
              <a:t>for the right job.</a:t>
            </a:r>
            <a:endParaRPr sz="2200"/>
          </a:p>
          <a:p>
            <a:pPr marL="171446" lvl="0" indent="-158746" algn="l" rtl="0">
              <a:lnSpc>
                <a:spcPct val="115000"/>
              </a:lnSpc>
              <a:spcBef>
                <a:spcPts val="1000"/>
              </a:spcBef>
              <a:spcAft>
                <a:spcPts val="0"/>
              </a:spcAft>
              <a:buSzPts val="2200"/>
              <a:buChar char="•"/>
            </a:pPr>
            <a:r>
              <a:rPr lang="en-US" sz="2200" u="sng">
                <a:solidFill>
                  <a:schemeClr val="hlink"/>
                </a:solidFill>
                <a:hlinkClick r:id="rId5"/>
              </a:rPr>
              <a:t>Maintain skepticism</a:t>
            </a:r>
            <a:r>
              <a:rPr lang="en-US" sz="2200"/>
              <a:t> in AI output for bias, </a:t>
            </a:r>
            <a:r>
              <a:rPr lang="en-US" sz="2200" u="sng">
                <a:solidFill>
                  <a:schemeClr val="hlink"/>
                </a:solidFill>
                <a:hlinkClick r:id="rId6"/>
              </a:rPr>
              <a:t>inaccuracies</a:t>
            </a:r>
            <a:r>
              <a:rPr lang="en-US" sz="2200"/>
              <a:t>, and </a:t>
            </a:r>
            <a:r>
              <a:rPr lang="en-US" sz="2200" u="sng">
                <a:solidFill>
                  <a:schemeClr val="hlink"/>
                </a:solidFill>
                <a:hlinkClick r:id="rId7"/>
              </a:rPr>
              <a:t>copyright infringement</a:t>
            </a:r>
            <a:r>
              <a:rPr lang="en-US" sz="2200"/>
              <a:t>.</a:t>
            </a:r>
            <a:endParaRPr sz="2200"/>
          </a:p>
          <a:p>
            <a:pPr marL="171446" lvl="0" indent="-158746" algn="l" rtl="0">
              <a:lnSpc>
                <a:spcPct val="115000"/>
              </a:lnSpc>
              <a:spcBef>
                <a:spcPts val="1000"/>
              </a:spcBef>
              <a:spcAft>
                <a:spcPts val="1000"/>
              </a:spcAft>
              <a:buSzPts val="2200"/>
              <a:buChar char="•"/>
            </a:pPr>
            <a:r>
              <a:rPr lang="en-US" sz="2200" u="sng">
                <a:solidFill>
                  <a:schemeClr val="hlink"/>
                </a:solidFill>
                <a:hlinkClick r:id="rId8"/>
              </a:rPr>
              <a:t>Advocate </a:t>
            </a:r>
            <a:r>
              <a:rPr lang="en-US" sz="2200"/>
              <a:t>for campus </a:t>
            </a:r>
            <a:r>
              <a:rPr lang="en-US" sz="2200" u="sng">
                <a:solidFill>
                  <a:schemeClr val="hlink"/>
                </a:solidFill>
                <a:hlinkClick r:id="rId9"/>
              </a:rPr>
              <a:t>policies and procedures</a:t>
            </a:r>
            <a:r>
              <a:rPr lang="en-US" sz="2200"/>
              <a:t> for </a:t>
            </a:r>
            <a:r>
              <a:rPr lang="en-US" sz="2200" u="sng">
                <a:solidFill>
                  <a:schemeClr val="hlink"/>
                </a:solidFill>
                <a:hlinkClick r:id="rId10"/>
              </a:rPr>
              <a:t>all employee groups </a:t>
            </a:r>
            <a:r>
              <a:rPr lang="en-US" sz="2200"/>
              <a:t>and students on your campus to have clear and realistic expectations of AI use.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34" name="Google Shape;134;p3"/>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Autofit/>
          </a:bodyPr>
          <a:lstStyle/>
          <a:p>
            <a:pPr marL="171446" lvl="0" indent="-165096" algn="l" rtl="0">
              <a:lnSpc>
                <a:spcPct val="120000"/>
              </a:lnSpc>
              <a:spcBef>
                <a:spcPts val="0"/>
              </a:spcBef>
              <a:spcAft>
                <a:spcPts val="0"/>
              </a:spcAft>
              <a:buSzPts val="2259"/>
              <a:buChar char="•"/>
            </a:pPr>
            <a:r>
              <a:rPr lang="en-US" sz="1900"/>
              <a:t>On behalf of the ASCCC OERI, we are pleased to have you here with us </a:t>
            </a:r>
            <a:r>
              <a:rPr lang="en-US" sz="1900">
                <a:latin typeface="arial"/>
                <a:ea typeface="arial"/>
                <a:cs typeface="arial"/>
                <a:sym typeface="arial"/>
              </a:rPr>
              <a:t>for “AI at the OER Table: How Much Is Too Much?</a:t>
            </a:r>
            <a:r>
              <a:rPr lang="en-US" sz="1900"/>
              <a:t>”</a:t>
            </a:r>
            <a:endParaRPr sz="1900">
              <a:latin typeface="arial"/>
              <a:ea typeface="arial"/>
              <a:cs typeface="arial"/>
              <a:sym typeface="arial"/>
            </a:endParaRPr>
          </a:p>
          <a:p>
            <a:pPr marL="171446" lvl="0" indent="-165096" algn="l" rtl="0">
              <a:lnSpc>
                <a:spcPct val="120000"/>
              </a:lnSpc>
              <a:spcBef>
                <a:spcPts val="750"/>
              </a:spcBef>
              <a:spcAft>
                <a:spcPts val="0"/>
              </a:spcAft>
              <a:buSzPts val="2259"/>
              <a:buChar char="•"/>
            </a:pPr>
            <a:r>
              <a:rPr lang="en-US" sz="1900"/>
              <a:t>If you are not already muted, please mute yourself upon arrival.</a:t>
            </a:r>
            <a:endParaRPr sz="1500"/>
          </a:p>
          <a:p>
            <a:pPr marL="171446" lvl="0" indent="-165096" algn="l" rtl="0">
              <a:lnSpc>
                <a:spcPct val="120000"/>
              </a:lnSpc>
              <a:spcBef>
                <a:spcPts val="750"/>
              </a:spcBef>
              <a:spcAft>
                <a:spcPts val="0"/>
              </a:spcAft>
              <a:buSzPts val="2259"/>
              <a:buChar char="•"/>
            </a:pPr>
            <a:r>
              <a:rPr lang="en-US" sz="1900"/>
              <a:t>Please note that you are encouraged to use the Zoom “chat” feature for questions and comments.</a:t>
            </a:r>
            <a:endParaRPr sz="1500"/>
          </a:p>
          <a:p>
            <a:pPr marL="171446" lvl="0" indent="-165096" algn="l" rtl="0">
              <a:lnSpc>
                <a:spcPct val="120000"/>
              </a:lnSpc>
              <a:spcBef>
                <a:spcPts val="750"/>
              </a:spcBef>
              <a:spcAft>
                <a:spcPts val="0"/>
              </a:spcAft>
              <a:buSzPts val="2259"/>
              <a:buChar char="•"/>
            </a:pPr>
            <a:r>
              <a:rPr lang="en-US" sz="1900"/>
              <a:t>You’re invited to introduce yourself in the chat – please provide your name, college, discipline/role</a:t>
            </a:r>
            <a:endParaRPr sz="1500"/>
          </a:p>
          <a:p>
            <a:pPr marL="171446" lvl="0" indent="-165096" algn="l" rtl="0">
              <a:lnSpc>
                <a:spcPct val="120000"/>
              </a:lnSpc>
              <a:spcBef>
                <a:spcPts val="750"/>
              </a:spcBef>
              <a:spcAft>
                <a:spcPts val="0"/>
              </a:spcAft>
              <a:buSzPts val="2259"/>
              <a:buChar char="•"/>
            </a:pPr>
            <a:r>
              <a:rPr lang="en-US" sz="1900"/>
              <a:t>This event will be recorded. Archives of all ASCCC OERI events are available at asccc-oeri.org &gt; </a:t>
            </a:r>
            <a:r>
              <a:rPr lang="en-US" sz="1900" u="sng">
                <a:solidFill>
                  <a:schemeClr val="hlink"/>
                </a:solidFill>
                <a:hlinkClick r:id="rId3"/>
              </a:rPr>
              <a:t>Webinars and Events</a:t>
            </a:r>
            <a:endParaRPr sz="1900"/>
          </a:p>
          <a:p>
            <a:pPr marL="171446" lvl="0" indent="-171446" algn="l" rtl="0">
              <a:lnSpc>
                <a:spcPct val="120000"/>
              </a:lnSpc>
              <a:spcBef>
                <a:spcPts val="750"/>
              </a:spcBef>
              <a:spcAft>
                <a:spcPts val="0"/>
              </a:spcAft>
              <a:buSzPts val="2162"/>
              <a:buNone/>
            </a:pP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ctrTitle"/>
          </p:nvPr>
        </p:nvSpPr>
        <p:spPr>
          <a:xfrm>
            <a:off x="1279936" y="2082298"/>
            <a:ext cx="6477803" cy="2189032"/>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lt1"/>
              </a:buClr>
              <a:buSzPts val="3600"/>
              <a:buFont typeface="Arial"/>
              <a:buNone/>
            </a:pPr>
            <a:r>
              <a:rPr lang="en-US" sz="4800" b="1" dirty="0"/>
              <a:t>AI At The OER Table: How Much Is Too Much?</a:t>
            </a:r>
            <a:endParaRPr dirty="0"/>
          </a:p>
        </p:txBody>
      </p:sp>
      <p:sp>
        <p:nvSpPr>
          <p:cNvPr id="140" name="Google Shape;140;p5"/>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fontScale="92500"/>
          </a:bodyPr>
          <a:lstStyle/>
          <a:p>
            <a:pPr marL="0" lvl="0" indent="0" algn="l" rtl="0">
              <a:spcBef>
                <a:spcPts val="0"/>
              </a:spcBef>
              <a:spcAft>
                <a:spcPts val="0"/>
              </a:spcAft>
              <a:buClr>
                <a:srgbClr val="000000"/>
              </a:buClr>
              <a:buSzPct val="100000"/>
              <a:buFont typeface="Arial"/>
              <a:buNone/>
            </a:pPr>
            <a:r>
              <a:rPr lang="en-US" b="1">
                <a:solidFill>
                  <a:srgbClr val="181612"/>
                </a:solidFill>
              </a:rPr>
              <a:t>Friday Forum, Friday, September 19, 2025 10:30 am - 11:30 am </a:t>
            </a:r>
            <a:endParaRPr b="1">
              <a:solidFill>
                <a:srgbClr val="181612"/>
              </a:solidFill>
            </a:endParaRPr>
          </a:p>
          <a:p>
            <a:pPr marL="0" lvl="0" indent="0" algn="l" rtl="0">
              <a:spcBef>
                <a:spcPts val="750"/>
              </a:spcBef>
              <a:spcAft>
                <a:spcPts val="0"/>
              </a:spcAft>
              <a:buSzPct val="100000"/>
              <a:buNone/>
            </a:pPr>
            <a:r>
              <a:rPr lang="en-US">
                <a:solidFill>
                  <a:srgbClr val="181612"/>
                </a:solidFill>
              </a:rPr>
              <a:t>This work is licensed under a </a:t>
            </a:r>
            <a:r>
              <a:rPr lang="en-US" u="sng">
                <a:solidFill>
                  <a:schemeClr val="accent1"/>
                </a:solidFill>
                <a:hlinkClick r:id="rId3">
                  <a:extLst>
                    <a:ext uri="{A12FA001-AC4F-418D-AE19-62706E023703}">
                      <ahyp:hlinkClr xmlns:ahyp="http://schemas.microsoft.com/office/drawing/2018/hyperlinkcolor" val="tx"/>
                    </a:ext>
                  </a:extLst>
                </a:hlinkClick>
              </a:rPr>
              <a:t>Creative Commons Attribution 4.0 International License</a:t>
            </a:r>
            <a:r>
              <a:rPr lang="en-US">
                <a:solidFill>
                  <a:srgbClr val="181612"/>
                </a:solidFill>
              </a:rPr>
              <a:t>.</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146" name="Google Shape;146;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US" sz="2000">
                <a:solidFill>
                  <a:srgbClr val="000000"/>
                </a:solidFill>
              </a:rPr>
              <a:t>AI has joined the conversation of developing and improving existing OER — but how much should it contribute? </a:t>
            </a:r>
            <a:endParaRPr sz="2000">
              <a:solidFill>
                <a:srgbClr val="000000"/>
              </a:solidFill>
            </a:endParaRPr>
          </a:p>
          <a:p>
            <a:pPr marL="0" lvl="0" indent="0" algn="l" rtl="0">
              <a:lnSpc>
                <a:spcPct val="150000"/>
              </a:lnSpc>
              <a:spcBef>
                <a:spcPts val="0"/>
              </a:spcBef>
              <a:spcAft>
                <a:spcPts val="0"/>
              </a:spcAft>
              <a:buNone/>
            </a:pPr>
            <a:r>
              <a:rPr lang="en-US" sz="2000">
                <a:solidFill>
                  <a:srgbClr val="000000"/>
                </a:solidFill>
              </a:rPr>
              <a:t>What are the ethical considerations and where are the technical red lines?</a:t>
            </a:r>
            <a:endParaRPr sz="2000">
              <a:solidFill>
                <a:srgbClr val="000000"/>
              </a:solidFill>
            </a:endParaRPr>
          </a:p>
          <a:p>
            <a:pPr marL="0" lvl="0" indent="0" algn="l" rtl="0">
              <a:lnSpc>
                <a:spcPct val="150000"/>
              </a:lnSpc>
              <a:spcBef>
                <a:spcPts val="0"/>
              </a:spcBef>
              <a:spcAft>
                <a:spcPts val="0"/>
              </a:spcAft>
              <a:buNone/>
            </a:pPr>
            <a:r>
              <a:rPr lang="en-US" sz="2000">
                <a:solidFill>
                  <a:srgbClr val="000000"/>
                </a:solidFill>
              </a:rPr>
              <a:t>In this session, we’ll examine the benefits, boundaries, and potential pitfalls of integrating AI into OER creation. </a:t>
            </a:r>
            <a:endParaRPr sz="2000">
              <a:solidFill>
                <a:srgbClr val="000000"/>
              </a:solidFill>
            </a:endParaRPr>
          </a:p>
          <a:p>
            <a:pPr marL="0" lvl="0" indent="0" algn="l" rtl="0">
              <a:lnSpc>
                <a:spcPct val="150000"/>
              </a:lnSpc>
              <a:spcBef>
                <a:spcPts val="0"/>
              </a:spcBef>
              <a:spcAft>
                <a:spcPts val="0"/>
              </a:spcAft>
              <a:buNone/>
            </a:pPr>
            <a:r>
              <a:rPr lang="en-US" sz="2000">
                <a:solidFill>
                  <a:srgbClr val="000000"/>
                </a:solidFill>
              </a:rPr>
              <a:t>The conversation will balance useful tips with guidance on responsible practice.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Presenters</a:t>
            </a:r>
            <a:endParaRPr/>
          </a:p>
        </p:txBody>
      </p:sp>
      <p:sp>
        <p:nvSpPr>
          <p:cNvPr id="153" name="Google Shape;153;p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t>Liz Encarnacion (they/she), ASCCC OERI AI Lead</a:t>
            </a:r>
            <a:endParaRPr/>
          </a:p>
          <a:p>
            <a:pPr marL="914400" lvl="1" indent="-317500" algn="l" rtl="0">
              <a:lnSpc>
                <a:spcPct val="120000"/>
              </a:lnSpc>
              <a:spcBef>
                <a:spcPts val="375"/>
              </a:spcBef>
              <a:spcAft>
                <a:spcPts val="0"/>
              </a:spcAft>
              <a:buSzPts val="1400"/>
              <a:buChar char="•"/>
            </a:pPr>
            <a:r>
              <a:rPr lang="en-US" sz="1800"/>
              <a:t>Communication Studies, Chaffey</a:t>
            </a:r>
            <a:endParaRPr/>
          </a:p>
          <a:p>
            <a:pPr marL="457200" lvl="0" indent="-330200" algn="l" rtl="0">
              <a:lnSpc>
                <a:spcPct val="120000"/>
              </a:lnSpc>
              <a:spcBef>
                <a:spcPts val="750"/>
              </a:spcBef>
              <a:spcAft>
                <a:spcPts val="0"/>
              </a:spcAft>
              <a:buSzPts val="1600"/>
              <a:buChar char="•"/>
            </a:pPr>
            <a:r>
              <a:rPr lang="en-US" sz="1800"/>
              <a:t>Jim Julius, ASCCC OERI Distance Education Lead</a:t>
            </a:r>
            <a:endParaRPr/>
          </a:p>
          <a:p>
            <a:pPr marL="914400" lvl="1" indent="-317500" algn="l" rtl="0">
              <a:lnSpc>
                <a:spcPct val="120000"/>
              </a:lnSpc>
              <a:spcBef>
                <a:spcPts val="375"/>
              </a:spcBef>
              <a:spcAft>
                <a:spcPts val="0"/>
              </a:spcAft>
              <a:buSzPts val="1400"/>
              <a:buChar char="•"/>
            </a:pPr>
            <a:r>
              <a:rPr lang="en-US" sz="1800"/>
              <a:t>Online Education, Mira Costa</a:t>
            </a:r>
            <a:endParaRPr/>
          </a:p>
          <a:p>
            <a:pPr marL="914400" lvl="1" indent="-228600" algn="l" rtl="0">
              <a:lnSpc>
                <a:spcPct val="120000"/>
              </a:lnSpc>
              <a:spcBef>
                <a:spcPts val="375"/>
              </a:spcBef>
              <a:spcAft>
                <a:spcPts val="0"/>
              </a:spcAft>
              <a:buSzPts val="1400"/>
              <a:buNone/>
            </a:pPr>
            <a:endParaRPr sz="1800"/>
          </a:p>
        </p:txBody>
      </p:sp>
      <p:pic>
        <p:nvPicPr>
          <p:cNvPr id="155" name="Google Shape;155;p7" descr="Man looking at his laptop while sitting in an indoor space. Stickers on his laptop read &quot;Empathy isn't Extreme&quot;"/>
          <p:cNvPicPr preferRelativeResize="0"/>
          <p:nvPr/>
        </p:nvPicPr>
        <p:blipFill>
          <a:blip r:embed="rId3">
            <a:alphaModFix/>
          </a:blip>
          <a:stretch>
            <a:fillRect/>
          </a:stretch>
        </p:blipFill>
        <p:spPr>
          <a:xfrm>
            <a:off x="5794900" y="3465875"/>
            <a:ext cx="2676198" cy="2676198"/>
          </a:xfrm>
          <a:prstGeom prst="rect">
            <a:avLst/>
          </a:prstGeom>
          <a:noFill/>
          <a:ln>
            <a:noFill/>
          </a:ln>
        </p:spPr>
      </p:pic>
      <p:sp>
        <p:nvSpPr>
          <p:cNvPr id="154" name="Google Shape;154;p7" descr="A brown man with a blue beanie and brown shirt looks at a laptop covered in stickers. " title="Decorative image"/>
          <p:cNvSpPr/>
          <p:nvPr/>
        </p:nvSpPr>
        <p:spPr>
          <a:xfrm>
            <a:off x="5842550" y="6213050"/>
            <a:ext cx="2580900" cy="30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0" i="0" u="none" strike="noStrike" cap="none" dirty="0">
                <a:solidFill>
                  <a:schemeClr val="dk1"/>
                </a:solidFill>
                <a:latin typeface="Arial"/>
                <a:ea typeface="Arial"/>
                <a:cs typeface="Arial"/>
                <a:sym typeface="Arial"/>
              </a:rPr>
              <a:t>Photo by </a:t>
            </a:r>
            <a:r>
              <a:rPr lang="en-US" sz="1200" u="sng" dirty="0">
                <a:solidFill>
                  <a:schemeClr val="dk1"/>
                </a:solidFill>
                <a:hlinkClick r:id="rId4">
                  <a:extLst>
                    <a:ext uri="{A12FA001-AC4F-418D-AE19-62706E023703}">
                      <ahyp:hlinkClr xmlns:ahyp="http://schemas.microsoft.com/office/drawing/2018/hyperlinkcolor" val="tx"/>
                    </a:ext>
                  </a:extLst>
                </a:hlinkClick>
              </a:rPr>
              <a:t>Mailchimp</a:t>
            </a:r>
            <a:r>
              <a:rPr lang="en-US" sz="1200" b="0" i="0" u="none" strike="noStrike" cap="none" dirty="0">
                <a:solidFill>
                  <a:schemeClr val="dk1"/>
                </a:solidFill>
                <a:latin typeface="Arial"/>
                <a:ea typeface="Arial"/>
                <a:cs typeface="Arial"/>
                <a:sym typeface="Arial"/>
              </a:rPr>
              <a:t> on </a:t>
            </a:r>
            <a:r>
              <a:rPr lang="en-US" sz="1200" b="0" i="0" u="sng" strike="noStrike" cap="none" dirty="0" err="1">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r>
              <a:rPr lang="en-US" sz="1200" b="0" i="0" u="none" strike="noStrike" cap="none" dirty="0">
                <a:solidFill>
                  <a:schemeClr val="dk1"/>
                </a:solidFill>
                <a:latin typeface="Arial"/>
                <a:ea typeface="Arial"/>
                <a:cs typeface="Arial"/>
                <a:sym typeface="Arial"/>
              </a:rPr>
              <a:t> </a:t>
            </a:r>
            <a:endParaRPr sz="1200" b="0" i="0" u="none" strike="noStrike" cap="none" dirty="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8"/>
          <p:cNvSpPr txBox="1">
            <a:spLocks noGrp="1"/>
          </p:cNvSpPr>
          <p:nvPr>
            <p:ph type="title" idx="4294967295"/>
          </p:nvPr>
        </p:nvSpPr>
        <p:spPr>
          <a:xfrm>
            <a:off x="1941513" y="804863"/>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
        <p:nvSpPr>
          <p:cNvPr id="161" name="Google Shape;161;p8"/>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Autofit/>
          </a:bodyPr>
          <a:lstStyle/>
          <a:p>
            <a:pPr marL="457200" lvl="0" indent="-381000" algn="l" rtl="0">
              <a:lnSpc>
                <a:spcPct val="120000"/>
              </a:lnSpc>
              <a:spcBef>
                <a:spcPts val="750"/>
              </a:spcBef>
              <a:spcAft>
                <a:spcPts val="0"/>
              </a:spcAft>
              <a:buSzPts val="2400"/>
              <a:buChar char="•"/>
            </a:pPr>
            <a:r>
              <a:rPr lang="en-US" sz="2800">
                <a:solidFill>
                  <a:srgbClr val="181612"/>
                </a:solidFill>
              </a:rPr>
              <a:t>Norming and Defining Terms </a:t>
            </a:r>
            <a:endParaRPr/>
          </a:p>
          <a:p>
            <a:pPr marL="457200" lvl="0" indent="-381000" algn="l" rtl="0">
              <a:lnSpc>
                <a:spcPct val="120000"/>
              </a:lnSpc>
              <a:spcBef>
                <a:spcPts val="750"/>
              </a:spcBef>
              <a:spcAft>
                <a:spcPts val="0"/>
              </a:spcAft>
              <a:buSzPts val="2400"/>
              <a:buChar char="•"/>
            </a:pPr>
            <a:r>
              <a:rPr lang="en-US" sz="2800">
                <a:solidFill>
                  <a:srgbClr val="181612"/>
                </a:solidFill>
              </a:rPr>
              <a:t>Opportunities for AI and OER Creation</a:t>
            </a:r>
            <a:endParaRPr/>
          </a:p>
          <a:p>
            <a:pPr marL="457200" lvl="0" indent="-381000" algn="l" rtl="0">
              <a:lnSpc>
                <a:spcPct val="120000"/>
              </a:lnSpc>
              <a:spcBef>
                <a:spcPts val="750"/>
              </a:spcBef>
              <a:spcAft>
                <a:spcPts val="0"/>
              </a:spcAft>
              <a:buSzPts val="2400"/>
              <a:buChar char="•"/>
            </a:pPr>
            <a:r>
              <a:rPr lang="en-US" sz="2800">
                <a:solidFill>
                  <a:srgbClr val="181612"/>
                </a:solidFill>
              </a:rPr>
              <a:t>Ethical and Technical Considerations</a:t>
            </a:r>
            <a:endParaRPr/>
          </a:p>
          <a:p>
            <a:pPr marL="457200" lvl="0" indent="-381000" algn="l" rtl="0">
              <a:lnSpc>
                <a:spcPct val="120000"/>
              </a:lnSpc>
              <a:spcBef>
                <a:spcPts val="750"/>
              </a:spcBef>
              <a:spcAft>
                <a:spcPts val="0"/>
              </a:spcAft>
              <a:buSzPts val="2400"/>
              <a:buChar char="•"/>
            </a:pPr>
            <a:r>
              <a:rPr lang="en-US" sz="2800">
                <a:solidFill>
                  <a:srgbClr val="181612"/>
                </a:solidFill>
              </a:rPr>
              <a:t>Determining “How Much Is Too Much?”</a:t>
            </a:r>
            <a:endParaRPr sz="2800">
              <a:solidFill>
                <a:srgbClr val="181612"/>
              </a:solidFill>
            </a:endParaRPr>
          </a:p>
          <a:p>
            <a:pPr marL="457200" lvl="0" indent="-406400" algn="l" rtl="0">
              <a:lnSpc>
                <a:spcPct val="120000"/>
              </a:lnSpc>
              <a:spcBef>
                <a:spcPts val="750"/>
              </a:spcBef>
              <a:spcAft>
                <a:spcPts val="0"/>
              </a:spcAft>
              <a:buSzPts val="2800"/>
              <a:buChar char="•"/>
            </a:pPr>
            <a:r>
              <a:rPr lang="en-US" sz="2800">
                <a:solidFill>
                  <a:srgbClr val="181612"/>
                </a:solidFill>
              </a:rPr>
              <a:t>Recommendations and Takeaways</a:t>
            </a:r>
            <a:endParaRPr sz="2800">
              <a:solidFill>
                <a:srgbClr val="181612"/>
              </a:solidFill>
            </a:endParaRPr>
          </a:p>
          <a:p>
            <a:pPr marL="457200" lvl="0" indent="-381000" algn="l" rtl="0">
              <a:lnSpc>
                <a:spcPct val="120000"/>
              </a:lnSpc>
              <a:spcBef>
                <a:spcPts val="750"/>
              </a:spcBef>
              <a:spcAft>
                <a:spcPts val="0"/>
              </a:spcAft>
              <a:buSzPts val="2400"/>
              <a:buChar char="•"/>
            </a:pPr>
            <a:r>
              <a:rPr lang="en-US" sz="2800">
                <a:solidFill>
                  <a:srgbClr val="181612"/>
                </a:solidFill>
              </a:rPr>
              <a:t>Interactive Discussion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Group Norms For Discussions About AI </a:t>
            </a:r>
            <a:endParaRPr sz="3400"/>
          </a:p>
        </p:txBody>
      </p:sp>
      <p:sp>
        <p:nvSpPr>
          <p:cNvPr id="168" name="Google Shape;168;p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74650" algn="l" rtl="0">
              <a:lnSpc>
                <a:spcPct val="200000"/>
              </a:lnSpc>
              <a:spcBef>
                <a:spcPts val="0"/>
              </a:spcBef>
              <a:spcAft>
                <a:spcPts val="0"/>
              </a:spcAft>
              <a:buSzPts val="2300"/>
              <a:buChar char="•"/>
            </a:pPr>
            <a:r>
              <a:rPr lang="en-US" sz="2300"/>
              <a:t>Promote Access - Credit Sources</a:t>
            </a:r>
            <a:endParaRPr sz="2300"/>
          </a:p>
          <a:p>
            <a:pPr marL="457200" lvl="0" indent="-374650" algn="l" rtl="0">
              <a:lnSpc>
                <a:spcPct val="200000"/>
              </a:lnSpc>
              <a:spcBef>
                <a:spcPts val="0"/>
              </a:spcBef>
              <a:spcAft>
                <a:spcPts val="0"/>
              </a:spcAft>
              <a:buSzPts val="2300"/>
              <a:buChar char="•"/>
            </a:pPr>
            <a:r>
              <a:rPr lang="en-US" sz="2300"/>
              <a:t>Consider Consequences - Think Securely </a:t>
            </a:r>
            <a:endParaRPr sz="2300"/>
          </a:p>
          <a:p>
            <a:pPr marL="457200" lvl="0" indent="-374650" algn="l" rtl="0">
              <a:lnSpc>
                <a:spcPct val="200000"/>
              </a:lnSpc>
              <a:spcBef>
                <a:spcPts val="0"/>
              </a:spcBef>
              <a:spcAft>
                <a:spcPts val="0"/>
              </a:spcAft>
              <a:buSzPts val="2300"/>
              <a:buChar char="•"/>
            </a:pPr>
            <a:r>
              <a:rPr lang="en-US" sz="2300"/>
              <a:t>Understand Bias - Acknowledge Shortcomings</a:t>
            </a:r>
            <a:endParaRPr sz="2300"/>
          </a:p>
          <a:p>
            <a:pPr marL="457200" lvl="0" indent="-374650" algn="l" rtl="0">
              <a:lnSpc>
                <a:spcPct val="200000"/>
              </a:lnSpc>
              <a:spcBef>
                <a:spcPts val="0"/>
              </a:spcBef>
              <a:spcAft>
                <a:spcPts val="0"/>
              </a:spcAft>
              <a:buSzPts val="2300"/>
              <a:buChar char="•"/>
            </a:pPr>
            <a:r>
              <a:rPr lang="en-US" sz="2300"/>
              <a:t>Work thoughtfully - Understand Costs</a:t>
            </a:r>
            <a:endParaRPr sz="2300"/>
          </a:p>
          <a:p>
            <a:pPr marL="457200" lvl="0" indent="-374650" algn="l" rtl="0">
              <a:lnSpc>
                <a:spcPct val="200000"/>
              </a:lnSpc>
              <a:spcBef>
                <a:spcPts val="0"/>
              </a:spcBef>
              <a:spcAft>
                <a:spcPts val="0"/>
              </a:spcAft>
              <a:buSzPts val="2300"/>
              <a:buChar char="•"/>
            </a:pPr>
            <a:r>
              <a:rPr lang="en-US" sz="2300"/>
              <a:t>Keep Learning - Diversify Usage </a:t>
            </a:r>
            <a:endParaRPr sz="2300"/>
          </a:p>
          <a:p>
            <a:pPr marL="457200" lvl="0" indent="-374650" algn="l" rtl="0">
              <a:lnSpc>
                <a:spcPct val="200000"/>
              </a:lnSpc>
              <a:spcBef>
                <a:spcPts val="0"/>
              </a:spcBef>
              <a:spcAft>
                <a:spcPts val="0"/>
              </a:spcAft>
              <a:buSzPts val="2300"/>
              <a:buChar char="•"/>
            </a:pPr>
            <a:r>
              <a:rPr lang="en-US" sz="2300"/>
              <a:t>Acknowledge Complexity - Be Transparent </a:t>
            </a:r>
            <a:endParaRPr sz="2400"/>
          </a:p>
        </p:txBody>
      </p:sp>
      <p:sp>
        <p:nvSpPr>
          <p:cNvPr id="169" name="Google Shape;169;p9"/>
          <p:cNvSpPr txBox="1"/>
          <p:nvPr/>
        </p:nvSpPr>
        <p:spPr>
          <a:xfrm>
            <a:off x="35825" y="6369125"/>
            <a:ext cx="9144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chemeClr val="hlink"/>
                </a:solidFill>
                <a:hlinkClick r:id="rId3"/>
              </a:rPr>
              <a:t>Fred Hutch Cancer Center Data Science Lab “Exploring AI </a:t>
            </a:r>
            <a:r>
              <a:rPr lang="en-US" sz="1200" u="sng">
                <a:solidFill>
                  <a:schemeClr val="hlink"/>
                </a:solidFill>
                <a:hlinkClick r:id="rId3"/>
              </a:rPr>
              <a:t>Possibilities</a:t>
            </a:r>
            <a:r>
              <a:rPr lang="en-US" sz="1200" u="sng">
                <a:solidFill>
                  <a:schemeClr val="hlink"/>
                </a:solidFill>
                <a:hlinkClick r:id="rId3"/>
              </a:rPr>
              <a:t>” Course Ground Rules For AI. CC-BY</a:t>
            </a:r>
            <a:endParaRPr sz="1200">
              <a:solidFill>
                <a:srgbClr val="18161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811e6b572e_0_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Defining Terms (Cont.)</a:t>
            </a:r>
            <a:endParaRPr sz="3400"/>
          </a:p>
        </p:txBody>
      </p:sp>
      <p:sp>
        <p:nvSpPr>
          <p:cNvPr id="175" name="Google Shape;175;g3811e6b572e_0_0"/>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lnSpcReduction="20000"/>
          </a:bodyPr>
          <a:lstStyle/>
          <a:p>
            <a:pPr marL="457200" lvl="0" indent="-371475" algn="l" rtl="0">
              <a:lnSpc>
                <a:spcPct val="150000"/>
              </a:lnSpc>
              <a:spcBef>
                <a:spcPts val="0"/>
              </a:spcBef>
              <a:spcAft>
                <a:spcPts val="0"/>
              </a:spcAft>
              <a:buSzPts val="2250"/>
              <a:buChar char="•"/>
            </a:pPr>
            <a:r>
              <a:rPr lang="en-US" sz="2250" b="1">
                <a:solidFill>
                  <a:srgbClr val="121619"/>
                </a:solidFill>
                <a:highlight>
                  <a:srgbClr val="FFFFFF"/>
                </a:highlight>
              </a:rPr>
              <a:t>Aggregate AI (agentic AI) </a:t>
            </a:r>
            <a:r>
              <a:rPr lang="en-US" sz="2250">
                <a:solidFill>
                  <a:srgbClr val="121619"/>
                </a:solidFill>
                <a:highlight>
                  <a:srgbClr val="FFFFFF"/>
                </a:highlight>
              </a:rPr>
              <a:t>is a type of AI that refers to AI systems that use a proactive powered approach </a:t>
            </a:r>
            <a:r>
              <a:rPr lang="en-US" sz="2250">
                <a:solidFill>
                  <a:srgbClr val="161616"/>
                </a:solidFill>
                <a:highlight>
                  <a:srgbClr val="FFFFFF"/>
                </a:highlight>
              </a:rPr>
              <a:t>to autonomously make decisions and act, with the ability to pursue complex goals with limited supervision.</a:t>
            </a:r>
            <a:endParaRPr sz="2250">
              <a:solidFill>
                <a:srgbClr val="121619"/>
              </a:solidFill>
              <a:highlight>
                <a:srgbClr val="FFFFFF"/>
              </a:highlight>
            </a:endParaRPr>
          </a:p>
          <a:p>
            <a:pPr marL="457200" lvl="0" indent="-374650" algn="l" rtl="0">
              <a:lnSpc>
                <a:spcPct val="150000"/>
              </a:lnSpc>
              <a:spcBef>
                <a:spcPts val="0"/>
              </a:spcBef>
              <a:spcAft>
                <a:spcPts val="1000"/>
              </a:spcAft>
              <a:buSzPts val="2300"/>
              <a:buChar char="•"/>
            </a:pPr>
            <a:r>
              <a:rPr lang="en-US" sz="2300" b="1">
                <a:solidFill>
                  <a:srgbClr val="121619"/>
                </a:solidFill>
                <a:highlight>
                  <a:srgbClr val="FFFFFF"/>
                </a:highlight>
              </a:rPr>
              <a:t>Generative AI</a:t>
            </a:r>
            <a:r>
              <a:rPr lang="en-US" sz="2300">
                <a:solidFill>
                  <a:srgbClr val="121619"/>
                </a:solidFill>
                <a:highlight>
                  <a:srgbClr val="FFFFFF"/>
                </a:highlight>
              </a:rPr>
              <a:t> is a type of AI that refers to deep-learning models that “create” “new” content by generating output from vast amounts of existing data. </a:t>
            </a:r>
            <a:endParaRPr sz="2300"/>
          </a:p>
        </p:txBody>
      </p:sp>
      <p:sp>
        <p:nvSpPr>
          <p:cNvPr id="176" name="Google Shape;176;g3811e6b572e_0_0"/>
          <p:cNvSpPr txBox="1"/>
          <p:nvPr/>
        </p:nvSpPr>
        <p:spPr>
          <a:xfrm>
            <a:off x="0" y="6110700"/>
            <a:ext cx="918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chemeClr val="hlink"/>
                </a:solidFill>
                <a:hlinkClick r:id="rId3"/>
              </a:rPr>
              <a:t>Finn, Downie (n.d.)</a:t>
            </a:r>
            <a:endParaRPr sz="1200">
              <a:solidFill>
                <a:srgbClr val="18161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80140cd933_0_18"/>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Defining Terms (Cont.)</a:t>
            </a:r>
            <a:endParaRPr sz="3400"/>
          </a:p>
        </p:txBody>
      </p:sp>
      <p:sp>
        <p:nvSpPr>
          <p:cNvPr id="182" name="Google Shape;182;g380140cd933_0_18"/>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74650" algn="l" rtl="0">
              <a:lnSpc>
                <a:spcPct val="150000"/>
              </a:lnSpc>
              <a:spcBef>
                <a:spcPts val="0"/>
              </a:spcBef>
              <a:spcAft>
                <a:spcPts val="1000"/>
              </a:spcAft>
              <a:buSzPts val="2300"/>
              <a:buChar char="•"/>
            </a:pPr>
            <a:r>
              <a:rPr lang="en-US" sz="2300" b="1"/>
              <a:t>Large Language Models (LLM) or Language Transformers </a:t>
            </a:r>
            <a:r>
              <a:rPr lang="en-US" sz="2300">
                <a:solidFill>
                  <a:srgbClr val="001D35"/>
                </a:solidFill>
                <a:highlight>
                  <a:srgbClr val="FFFFFF"/>
                </a:highlight>
              </a:rPr>
              <a:t>are a specific type of neural network architecture designed to handle sequential data, especially text, that perform tasks like translation, text summarization, and question answering.</a:t>
            </a:r>
            <a:endParaRPr sz="2300"/>
          </a:p>
        </p:txBody>
      </p:sp>
      <p:sp>
        <p:nvSpPr>
          <p:cNvPr id="183" name="Google Shape;183;g380140cd933_0_18"/>
          <p:cNvSpPr txBox="1"/>
          <p:nvPr/>
        </p:nvSpPr>
        <p:spPr>
          <a:xfrm>
            <a:off x="0" y="6110700"/>
            <a:ext cx="9180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u="sng">
                <a:solidFill>
                  <a:srgbClr val="C00000"/>
                </a:solidFill>
                <a:hlinkClick r:id="rId3">
                  <a:extLst>
                    <a:ext uri="{A12FA001-AC4F-418D-AE19-62706E023703}">
                      <ahyp:hlinkClr xmlns:ahyp="http://schemas.microsoft.com/office/drawing/2018/hyperlinkcolor" val="tx"/>
                    </a:ext>
                  </a:extLst>
                </a:hlinkClick>
              </a:rPr>
              <a:t>Martineau, 2023</a:t>
            </a:r>
            <a:r>
              <a:rPr lang="en-US" sz="1200">
                <a:solidFill>
                  <a:srgbClr val="C00000"/>
                </a:solidFill>
              </a:rPr>
              <a:t> ; </a:t>
            </a:r>
            <a:r>
              <a:rPr lang="en-US" sz="1200" u="sng">
                <a:solidFill>
                  <a:srgbClr val="C00000"/>
                </a:solidFill>
                <a:highlight>
                  <a:srgbClr val="F6F6F6"/>
                </a:highlight>
                <a:hlinkClick r:id="rId4">
                  <a:extLst>
                    <a:ext uri="{A12FA001-AC4F-418D-AE19-62706E023703}">
                      <ahyp:hlinkClr xmlns:ahyp="http://schemas.microsoft.com/office/drawing/2018/hyperlinkcolor" val="tx"/>
                    </a:ext>
                  </a:extLst>
                </a:hlinkClick>
              </a:rPr>
              <a:t>Inamdar, 2025</a:t>
            </a:r>
            <a:endParaRPr sz="1200">
              <a:solidFill>
                <a:srgbClr val="C00000"/>
              </a:solidFill>
            </a:endParaRPr>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On-screen Show (4:3)</PresentationFormat>
  <Paragraphs>100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Merriweather</vt:lpstr>
      <vt:lpstr>Roboto</vt:lpstr>
      <vt:lpstr>Arial</vt:lpstr>
      <vt:lpstr>Trebuchet MS</vt:lpstr>
      <vt:lpstr>Arial</vt:lpstr>
      <vt:lpstr>Calibri</vt:lpstr>
      <vt:lpstr>Gill Sans</vt:lpstr>
      <vt:lpstr>Gallery</vt:lpstr>
      <vt:lpstr>AI At The OER Table: How Much Is Too Much?</vt:lpstr>
      <vt:lpstr>Welcome!</vt:lpstr>
      <vt:lpstr>AI At The OER Table: How Much Is Too Much?</vt:lpstr>
      <vt:lpstr>Description</vt:lpstr>
      <vt:lpstr>Presenters</vt:lpstr>
      <vt:lpstr>Overview</vt:lpstr>
      <vt:lpstr>Group Norms For Discussions About AI </vt:lpstr>
      <vt:lpstr>Defining Terms (Cont.)</vt:lpstr>
      <vt:lpstr>Defining Terms (Cont.)</vt:lpstr>
      <vt:lpstr>Defining Terms </vt:lpstr>
      <vt:lpstr>Defining Terms (Cont.)</vt:lpstr>
      <vt:lpstr>Opportunities for AI in OER Creation</vt:lpstr>
      <vt:lpstr>Opportunities for AI in OER Creation (Cont.)</vt:lpstr>
      <vt:lpstr>Ethical &amp; Technical Considerations</vt:lpstr>
      <vt:lpstr>Ethical &amp; Technical Considerations</vt:lpstr>
      <vt:lpstr>Determining “How Much Is Too Much”? Discussion Questions</vt:lpstr>
      <vt:lpstr>Recommendations and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1</cp:revision>
  <dcterms:created xsi:type="dcterms:W3CDTF">2019-09-18T18:31:08Z</dcterms:created>
  <dcterms:modified xsi:type="dcterms:W3CDTF">2025-09-24T17:53:01Z</dcterms:modified>
</cp:coreProperties>
</file>