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4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ccc.org/sign-our-newsletters" TargetMode="External"/><Relationship Id="rId2" Type="http://schemas.openxmlformats.org/officeDocument/2006/relationships/hyperlink" Target="https://asccc-oeri.org/asccc-oeri-inclusion-diversity-equity-and-anti-racism-idea-audit-framework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oeri@asccc.org" TargetMode="External"/><Relationship Id="rId4" Type="http://schemas.openxmlformats.org/officeDocument/2006/relationships/hyperlink" Target="mailto:lanoixtr@wlac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sccc-oeri.org/asccc-oeri-inclusion-diversity-equity-and-anti-racism-idea-audit-framework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Open Educational Resources (OER), and Inclusion, Diversity, Equity and Anti-Racism (IDEA): Leveraging OER to Support IDEA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804370">
              <a:defRPr sz="8584" spc="-171"/>
            </a:lvl1pPr>
          </a:lstStyle>
          <a:p>
            <a:r>
              <a:t>Open Educational Resources (OER), and Inclusion, Diversity, Equity and Anti-Racism (IDEA): Leveraging OER to Support IDEA</a:t>
            </a:r>
          </a:p>
        </p:txBody>
      </p:sp>
      <p:sp>
        <p:nvSpPr>
          <p:cNvPr id="173" name="ASCCC-OERI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6104">
              <a:defRPr sz="3905"/>
            </a:pPr>
            <a:r>
              <a:t>ASCCC-OERI</a:t>
            </a:r>
          </a:p>
          <a:p>
            <a:pPr defTabSz="586104">
              <a:defRPr sz="3905"/>
            </a:pPr>
            <a:r>
              <a:t>9/5/25</a:t>
            </a:r>
          </a:p>
        </p:txBody>
      </p:sp>
      <p:sp>
        <p:nvSpPr>
          <p:cNvPr id="171" name="Facilitated by Tiffany Lanoix, IDEA Faculty Lead, ASCCC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/>
          <a:p>
            <a:r>
              <a:t>Facilitated by Tiffany Lanoix, IDEA Faculty Lead, ASCCC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E6B69-3C0E-45EF-2200-915E21C24A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06500" y="-1433163"/>
            <a:ext cx="21971000" cy="1433163"/>
          </a:xfrm>
        </p:spPr>
        <p:txBody>
          <a:bodyPr lIns="50800" tIns="50800" rIns="50800" bIns="50800" anchor="b">
            <a:normAutofit fontScale="90000"/>
          </a:bodyPr>
          <a:lstStyle/>
          <a:p>
            <a:r>
              <a:rPr lang="en-US" dirty="0"/>
              <a:t>IDEA OER Assessment Appendix B: Rubric 2</a:t>
            </a:r>
          </a:p>
        </p:txBody>
      </p:sp>
      <p:pic>
        <p:nvPicPr>
          <p:cNvPr id="204" name="pasted-movie.png" descr="Screenshot of the IDEA Framework Guide - Appendix B: Rubric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95" y="0"/>
            <a:ext cx="10712344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pasted-movie.png" descr="Screenshot of the IDEA Framework Guide - Appendix B: Rubric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8760" y="0"/>
            <a:ext cx="10955815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Illustrations and Photo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Illustrations and Photos</a:t>
            </a:r>
          </a:p>
        </p:txBody>
      </p:sp>
      <p:sp>
        <p:nvSpPr>
          <p:cNvPr id="208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Reflective of diverse populations and should not perpetuate stereotyp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2815" indent="-432815" defTabSz="1731220">
              <a:spcBef>
                <a:spcPts val="3100"/>
              </a:spcBef>
              <a:defRPr sz="3407"/>
            </a:pPr>
            <a:r>
              <a:t>Reflective of diverse populations and should not perpetuate stereotypes </a:t>
            </a:r>
            <a:endParaRPr sz="851">
              <a:latin typeface="Times Roman"/>
              <a:ea typeface="Times Roman"/>
              <a:cs typeface="Times Roman"/>
              <a:sym typeface="Times Roman"/>
            </a:endParaRPr>
          </a:p>
          <a:p>
            <a:pPr marL="432815" indent="-432815" defTabSz="1731220">
              <a:spcBef>
                <a:spcPts val="3100"/>
              </a:spcBef>
              <a:defRPr sz="3407"/>
            </a:pPr>
            <a:r>
              <a:t>Analyze role, depiction, connotation, expressions of authority, and purpose of the people</a:t>
            </a:r>
            <a:endParaRPr sz="851">
              <a:latin typeface="Times Roman"/>
              <a:ea typeface="Times Roman"/>
              <a:cs typeface="Times Roman"/>
              <a:sym typeface="Times Roman"/>
            </a:endParaRPr>
          </a:p>
          <a:p>
            <a:pPr marL="432815" indent="-432815" defTabSz="1731220">
              <a:spcBef>
                <a:spcPts val="3100"/>
              </a:spcBef>
              <a:defRPr sz="3407"/>
            </a:pPr>
            <a:r>
              <a:t>Does this photo in a psychology OER Textbook below reflect IDEA?</a:t>
            </a:r>
          </a:p>
          <a:p>
            <a:pPr marL="432815" indent="-432815" defTabSz="1731220">
              <a:spcBef>
                <a:spcPts val="3100"/>
              </a:spcBef>
              <a:defRPr sz="3407"/>
            </a:pPr>
            <a:endParaRPr/>
          </a:p>
        </p:txBody>
      </p:sp>
      <p:pic>
        <p:nvPicPr>
          <p:cNvPr id="210" name="pasted-movie.png" descr="Screenshot of a black man and a white man facing each other in what looks to be an argument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4248504"/>
            <a:ext cx="17294553" cy="54394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Example Nam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Names</a:t>
            </a:r>
          </a:p>
        </p:txBody>
      </p:sp>
      <p:sp>
        <p:nvSpPr>
          <p:cNvPr id="214" name="Names used for examples, exercises, and scenarios, and should represent various countries of origin, ethnicities, genders, and races and be properly portrayed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36447" indent="-536447" defTabSz="2145738">
              <a:spcBef>
                <a:spcPts val="3900"/>
              </a:spcBef>
              <a:defRPr sz="4224"/>
            </a:pPr>
            <a:r>
              <a:rPr dirty="0"/>
              <a:t>Names used for examples, exercises, and scenarios, and should represent various countries of origin, ethnicities, genders, and races and be properly portrayed</a:t>
            </a:r>
            <a:endParaRPr sz="1056"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536447" indent="-536447" defTabSz="2145738">
              <a:spcBef>
                <a:spcPts val="3900"/>
              </a:spcBef>
              <a:defRPr sz="4224"/>
            </a:pPr>
            <a:r>
              <a:rPr dirty="0"/>
              <a:t>Do the names below reflect the diversity of your students?</a:t>
            </a:r>
          </a:p>
        </p:txBody>
      </p:sp>
      <p:pic>
        <p:nvPicPr>
          <p:cNvPr id="215" name="pasted-movie.png" descr="Example of homework questi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6823222"/>
            <a:ext cx="15445904" cy="58132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Diverse Authors, Researchers, and Stud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Diverse Authors, Researchers, and Studies</a:t>
            </a:r>
          </a:p>
        </p:txBody>
      </p:sp>
      <p:sp>
        <p:nvSpPr>
          <p:cNvPr id="218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Reference discipline contributors—e.g., researchers, scholars, academics—with backgrounds like those of your student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12063" indent="-512063" defTabSz="2048204">
              <a:spcBef>
                <a:spcPts val="3700"/>
              </a:spcBef>
              <a:defRPr sz="4032"/>
            </a:pPr>
            <a:r>
              <a:t>Reference discipline contributors—e.g., researchers, scholars, academics—with backgrounds like those of your students</a:t>
            </a:r>
            <a:endParaRPr sz="1008">
              <a:latin typeface="Times Roman"/>
              <a:ea typeface="Times Roman"/>
              <a:cs typeface="Times Roman"/>
              <a:sym typeface="Times Roman"/>
            </a:endParaRPr>
          </a:p>
          <a:p>
            <a:pPr marL="512063" indent="-512063" defTabSz="2048204">
              <a:spcBef>
                <a:spcPts val="3700"/>
              </a:spcBef>
              <a:defRPr sz="4032"/>
            </a:pPr>
            <a:r>
              <a:t>Does this discussion of early contributions to math reflect IDEA?</a:t>
            </a:r>
          </a:p>
        </p:txBody>
      </p:sp>
      <p:pic>
        <p:nvPicPr>
          <p:cNvPr id="220" name="pasted-movie.png" descr="Paragraph screenshot of a description for Greek mathematician Menaechmu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50" y="6605223"/>
            <a:ext cx="14021504" cy="58992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Appropriate Terminolo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Appropriate Terminology</a:t>
            </a:r>
          </a:p>
        </p:txBody>
      </p:sp>
      <p:sp>
        <p:nvSpPr>
          <p:cNvPr id="224" name="Examine for derogatory, colloquial, inappropriate, or otherwise incorrect languag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1104" indent="-451104" defTabSz="1804370">
              <a:spcBef>
                <a:spcPts val="3300"/>
              </a:spcBef>
              <a:defRPr sz="3552"/>
            </a:pPr>
            <a:r>
              <a:t>Examine for derogatory, colloquial, inappropriate, or otherwise incorrect language</a:t>
            </a:r>
            <a:endParaRPr sz="888">
              <a:latin typeface="Times Roman"/>
              <a:ea typeface="Times Roman"/>
              <a:cs typeface="Times Roman"/>
              <a:sym typeface="Times Roman"/>
            </a:endParaRPr>
          </a:p>
          <a:p>
            <a:pPr marL="451104" indent="-451104" defTabSz="1804370">
              <a:spcBef>
                <a:spcPts val="3300"/>
              </a:spcBef>
              <a:defRPr sz="3552"/>
            </a:pPr>
            <a:r>
              <a:t>Strive to not use terminology that reduces a person to something that was done to them or a medical condition they are living with</a:t>
            </a:r>
            <a:endParaRPr sz="888">
              <a:latin typeface="Times Roman"/>
              <a:ea typeface="Times Roman"/>
              <a:cs typeface="Times Roman"/>
              <a:sym typeface="Times Roman"/>
            </a:endParaRPr>
          </a:p>
          <a:p>
            <a:pPr marL="451104" indent="-451104" defTabSz="1804370">
              <a:spcBef>
                <a:spcPts val="3300"/>
              </a:spcBef>
              <a:defRPr sz="3552"/>
            </a:pPr>
            <a:r>
              <a:t>Does this use of “slave” in an OER economic textbook reflect IDEA?</a:t>
            </a:r>
            <a:endParaRPr sz="888">
              <a:latin typeface="Times Roman"/>
              <a:ea typeface="Times Roman"/>
              <a:cs typeface="Times Roman"/>
              <a:sym typeface="Times Roman"/>
            </a:endParaRPr>
          </a:p>
          <a:p>
            <a:pPr marL="112776" indent="-112776" defTabSz="1804370">
              <a:spcBef>
                <a:spcPts val="3300"/>
              </a:spcBef>
              <a:defRPr sz="3552"/>
            </a:pPr>
            <a:endParaRPr sz="888">
              <a:latin typeface="Times Roman"/>
              <a:ea typeface="Times Roman"/>
              <a:cs typeface="Times Roman"/>
              <a:sym typeface="Times Roman"/>
            </a:endParaRPr>
          </a:p>
        </p:txBody>
      </p:sp>
      <p:pic>
        <p:nvPicPr>
          <p:cNvPr id="225" name="pasted-movie.png" descr="Screenshot paragraph about American slaver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4248504"/>
            <a:ext cx="21059442" cy="48846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Incorporating Diverse Perspectives on Issues, Events &amp; Concepts that are Relevant to Underrepresented Groups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971942"/>
          </a:xfrm>
          <a:prstGeom prst="rect">
            <a:avLst/>
          </a:prstGeom>
        </p:spPr>
        <p:txBody>
          <a:bodyPr/>
          <a:lstStyle>
            <a:lvl1pPr defTabSz="1901904">
              <a:defRPr sz="6629" spc="-132"/>
            </a:lvl1pPr>
          </a:lstStyle>
          <a:p>
            <a:r>
              <a:t>Incorporating Diverse Perspectives on Issues, Events &amp; Concepts that are Relevant to Underrepresented Groups</a:t>
            </a:r>
          </a:p>
        </p:txBody>
      </p:sp>
      <p:sp>
        <p:nvSpPr>
          <p:cNvPr id="228" name="Diverse populations experience issues such as social problems, health, politics, business practices, and economic conditions that may differ from the mainstrea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48639" indent="-548639" defTabSz="2194505">
              <a:spcBef>
                <a:spcPts val="4000"/>
              </a:spcBef>
              <a:defRPr sz="4319"/>
            </a:pPr>
            <a:r>
              <a:t>Diverse populations experience issues such as social problems, health, politics, business practices, and economic conditions that may differ from the mainstream</a:t>
            </a:r>
            <a:endParaRPr sz="1079">
              <a:latin typeface="Times Roman"/>
              <a:ea typeface="Times Roman"/>
              <a:cs typeface="Times Roman"/>
              <a:sym typeface="Times Roman"/>
            </a:endParaRPr>
          </a:p>
          <a:p>
            <a:pPr marL="548639" indent="-548639" defTabSz="2194505">
              <a:spcBef>
                <a:spcPts val="4000"/>
              </a:spcBef>
              <a:defRPr sz="4319"/>
            </a:pPr>
            <a:r>
              <a:t>Does this description of the impact of the Great Depression reflect IDEA?</a:t>
            </a:r>
            <a:endParaRPr sz="1079">
              <a:latin typeface="Times Roman"/>
              <a:ea typeface="Times Roman"/>
              <a:cs typeface="Times Roman"/>
              <a:sym typeface="Times Roman"/>
            </a:endParaRPr>
          </a:p>
        </p:txBody>
      </p:sp>
      <p:pic>
        <p:nvPicPr>
          <p:cNvPr id="229" name="pasted-movie.png" descr="Screenshot paragraph about U.S. economy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4248504"/>
            <a:ext cx="20772120" cy="51846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IDEA: Summer 20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IDEA: Summer 2025</a:t>
            </a:r>
          </a:p>
        </p:txBody>
      </p:sp>
      <p:sp>
        <p:nvSpPr>
          <p:cNvPr id="232" name="Completed a 4-week IDEA Framework Assessor training…"/>
          <p:cNvSpPr txBox="1">
            <a:spLocks noGrp="1"/>
          </p:cNvSpPr>
          <p:nvPr>
            <p:ph type="body" idx="1"/>
          </p:nvPr>
        </p:nvSpPr>
        <p:spPr>
          <a:xfrm>
            <a:off x="1206500" y="3286580"/>
            <a:ext cx="21971000" cy="9217936"/>
          </a:xfrm>
          <a:prstGeom prst="rect">
            <a:avLst/>
          </a:prstGeom>
        </p:spPr>
        <p:txBody>
          <a:bodyPr/>
          <a:lstStyle/>
          <a:p>
            <a:pPr marL="426719" indent="-426719" defTabSz="1706837">
              <a:spcBef>
                <a:spcPts val="3100"/>
              </a:spcBef>
              <a:defRPr sz="3359"/>
            </a:pPr>
            <a:r>
              <a:t>Completed a 4-week IDEA Framework Assessor training</a:t>
            </a:r>
            <a:endParaRPr sz="839">
              <a:latin typeface="Times Roman"/>
              <a:ea typeface="Times Roman"/>
              <a:cs typeface="Times Roman"/>
              <a:sym typeface="Times Roman"/>
            </a:endParaRPr>
          </a:p>
          <a:p>
            <a:pPr marL="426719" indent="-426719" defTabSz="1706837">
              <a:spcBef>
                <a:spcPts val="3100"/>
              </a:spcBef>
              <a:defRPr sz="3359"/>
            </a:pPr>
            <a:r>
              <a:t>28 faculty members from various campuses and disciplines </a:t>
            </a:r>
            <a:endParaRPr sz="839">
              <a:latin typeface="Times Roman"/>
              <a:ea typeface="Times Roman"/>
              <a:cs typeface="Times Roman"/>
              <a:sym typeface="Times Roman"/>
            </a:endParaRPr>
          </a:p>
          <a:p>
            <a:pPr marL="426719" indent="-426719" defTabSz="1706837">
              <a:spcBef>
                <a:spcPts val="3100"/>
              </a:spcBef>
              <a:defRPr sz="3359"/>
            </a:pPr>
            <a:r>
              <a:t>The goals of the training: </a:t>
            </a:r>
            <a:endParaRPr sz="839">
              <a:latin typeface="Times Roman"/>
              <a:ea typeface="Times Roman"/>
              <a:cs typeface="Times Roman"/>
              <a:sym typeface="Times Roman"/>
            </a:endParaRPr>
          </a:p>
          <a:p>
            <a:pPr marL="853439" lvl="1" indent="-426719" defTabSz="1706837">
              <a:spcBef>
                <a:spcPts val="3100"/>
              </a:spcBef>
              <a:defRPr sz="3359"/>
            </a:pPr>
            <a:r>
              <a:t>Develop an in-depth understanding of the IDEA Framework</a:t>
            </a:r>
            <a:endParaRPr sz="839">
              <a:latin typeface="Times Roman"/>
              <a:ea typeface="Times Roman"/>
              <a:cs typeface="Times Roman"/>
              <a:sym typeface="Times Roman"/>
            </a:endParaRPr>
          </a:p>
          <a:p>
            <a:pPr marL="853439" lvl="1" indent="-426719" defTabSz="1706837">
              <a:spcBef>
                <a:spcPts val="3100"/>
              </a:spcBef>
              <a:defRPr sz="3359"/>
            </a:pPr>
            <a:r>
              <a:t>Learn how to use the IDEA Framework rubric</a:t>
            </a:r>
            <a:endParaRPr sz="839">
              <a:latin typeface="Times Roman"/>
              <a:ea typeface="Times Roman"/>
              <a:cs typeface="Times Roman"/>
              <a:sym typeface="Times Roman"/>
            </a:endParaRPr>
          </a:p>
          <a:p>
            <a:pPr marL="853439" lvl="1" indent="-426719" defTabSz="1706837">
              <a:spcBef>
                <a:spcPts val="3100"/>
              </a:spcBef>
              <a:defRPr sz="3359"/>
            </a:pPr>
            <a:r>
              <a:t>Conduct OER assessments</a:t>
            </a:r>
            <a:endParaRPr sz="839">
              <a:latin typeface="Times Roman"/>
              <a:ea typeface="Times Roman"/>
              <a:cs typeface="Times Roman"/>
              <a:sym typeface="Times Roman"/>
            </a:endParaRPr>
          </a:p>
          <a:p>
            <a:pPr marL="853439" lvl="1" indent="-426719" defTabSz="1706837">
              <a:spcBef>
                <a:spcPts val="3100"/>
              </a:spcBef>
              <a:defRPr sz="3359"/>
            </a:pPr>
            <a:r>
              <a:t>Pair with other trainees to compare findings and produce one final assessment</a:t>
            </a:r>
            <a:endParaRPr sz="839">
              <a:latin typeface="Times Roman"/>
              <a:ea typeface="Times Roman"/>
              <a:cs typeface="Times Roman"/>
              <a:sym typeface="Times Roman"/>
            </a:endParaRPr>
          </a:p>
          <a:p>
            <a:pPr marL="426719" indent="-426719" defTabSz="1706837">
              <a:spcBef>
                <a:spcPts val="3100"/>
              </a:spcBef>
              <a:defRPr sz="3359"/>
            </a:pPr>
            <a:r>
              <a:t>Assessing Commonly Adopted Textbooks</a:t>
            </a:r>
            <a:endParaRPr sz="839">
              <a:latin typeface="Times Roman"/>
              <a:ea typeface="Times Roman"/>
              <a:cs typeface="Times Roman"/>
              <a:sym typeface="Times Roman"/>
            </a:endParaRPr>
          </a:p>
          <a:p>
            <a:pPr marL="853439" lvl="1" indent="-426719" defTabSz="1706837">
              <a:spcBef>
                <a:spcPts val="3100"/>
              </a:spcBef>
              <a:defRPr sz="3359"/>
            </a:pPr>
            <a:r>
              <a:t>Introduction to Psychology 2e (OpenStax)</a:t>
            </a:r>
            <a:endParaRPr sz="839">
              <a:latin typeface="Times Roman"/>
              <a:ea typeface="Times Roman"/>
              <a:cs typeface="Times Roman"/>
              <a:sym typeface="Times Roman"/>
            </a:endParaRPr>
          </a:p>
          <a:p>
            <a:pPr marL="853439" lvl="1" indent="-426719" defTabSz="1706837">
              <a:spcBef>
                <a:spcPts val="3100"/>
              </a:spcBef>
              <a:defRPr sz="3359"/>
            </a:pPr>
            <a:r>
              <a:t>Stand up, Speak out - The Practice and Ethics of Public Speaking </a:t>
            </a:r>
            <a:endParaRPr sz="839">
              <a:latin typeface="Times Roman"/>
              <a:ea typeface="Times Roman"/>
              <a:cs typeface="Times Roman"/>
              <a:sym typeface="Times Roman"/>
            </a:endParaRPr>
          </a:p>
          <a:p>
            <a:pPr marL="853439" lvl="1" indent="-426719" defTabSz="1706837">
              <a:spcBef>
                <a:spcPts val="3100"/>
              </a:spcBef>
              <a:defRPr sz="3359"/>
            </a:pPr>
            <a:r>
              <a:t>Introduction to Business (OpenStax)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1" build="p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IDEA: The Fut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IDEA: The Future </a:t>
            </a:r>
          </a:p>
        </p:txBody>
      </p:sp>
      <p:sp>
        <p:nvSpPr>
          <p:cNvPr id="235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6" name="Fall 2025 implement IDEA Framework Assessment proces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66927" indent="-566927" defTabSz="2267655">
              <a:spcBef>
                <a:spcPts val="4100"/>
              </a:spcBef>
              <a:defRPr sz="4464"/>
            </a:pPr>
            <a:r>
              <a:t>Fall 2025 implement IDEA Framework Assessment process</a:t>
            </a:r>
            <a:endParaRPr sz="1116">
              <a:latin typeface="Times Roman"/>
              <a:ea typeface="Times Roman"/>
              <a:cs typeface="Times Roman"/>
              <a:sym typeface="Times Roman"/>
            </a:endParaRPr>
          </a:p>
          <a:p>
            <a:pPr marL="1133855" lvl="1" indent="-566927" defTabSz="2267655">
              <a:spcBef>
                <a:spcPts val="4100"/>
              </a:spcBef>
              <a:defRPr sz="4464"/>
            </a:pPr>
            <a:r>
              <a:t>Authors submit work for an IDEA Framework assessment </a:t>
            </a:r>
            <a:endParaRPr sz="1116">
              <a:latin typeface="Times Roman"/>
              <a:ea typeface="Times Roman"/>
              <a:cs typeface="Times Roman"/>
              <a:sym typeface="Times Roman"/>
            </a:endParaRPr>
          </a:p>
          <a:p>
            <a:pPr marL="1133855" lvl="1" indent="-566927" defTabSz="2267655">
              <a:spcBef>
                <a:spcPts val="4100"/>
              </a:spcBef>
              <a:defRPr sz="4464"/>
            </a:pPr>
            <a:r>
              <a:t>providing IDEA framework feedback improve the OER </a:t>
            </a:r>
            <a:endParaRPr sz="1116">
              <a:latin typeface="Times Roman"/>
              <a:ea typeface="Times Roman"/>
              <a:cs typeface="Times Roman"/>
              <a:sym typeface="Times Roman"/>
            </a:endParaRPr>
          </a:p>
          <a:p>
            <a:pPr marL="566927" indent="-566927" defTabSz="2267655">
              <a:spcBef>
                <a:spcPts val="4100"/>
              </a:spcBef>
              <a:defRPr sz="4464"/>
            </a:pPr>
            <a:r>
              <a:t>Create IDEA Framework badge and repository of IDEA assessed OER materials</a:t>
            </a:r>
            <a:endParaRPr sz="1116">
              <a:latin typeface="Times Roman"/>
              <a:ea typeface="Times Roman"/>
              <a:cs typeface="Times Roman"/>
              <a:sym typeface="Times Roman"/>
            </a:endParaRPr>
          </a:p>
          <a:p>
            <a:pPr marL="566927" indent="-566927" defTabSz="2267655">
              <a:spcBef>
                <a:spcPts val="4100"/>
              </a:spcBef>
              <a:defRPr sz="4464"/>
            </a:pPr>
            <a:r>
              <a:t>In the works:</a:t>
            </a:r>
            <a:endParaRPr sz="1116">
              <a:latin typeface="Times Roman"/>
              <a:ea typeface="Times Roman"/>
              <a:cs typeface="Times Roman"/>
              <a:sym typeface="Times Roman"/>
            </a:endParaRPr>
          </a:p>
          <a:p>
            <a:pPr marL="566927" indent="-566927" defTabSz="2267655">
              <a:spcBef>
                <a:spcPts val="4100"/>
              </a:spcBef>
              <a:defRPr sz="4464"/>
            </a:pPr>
            <a:r>
              <a:t>Guided IDEA assessment for OERI authors </a:t>
            </a:r>
            <a:endParaRPr sz="1116">
              <a:latin typeface="Times Roman"/>
              <a:ea typeface="Times Roman"/>
              <a:cs typeface="Times Roman"/>
              <a:sym typeface="Times Roman"/>
            </a:endParaRPr>
          </a:p>
          <a:p>
            <a:pPr marL="566927" indent="-566927" defTabSz="2267655">
              <a:spcBef>
                <a:spcPts val="4100"/>
              </a:spcBef>
              <a:defRPr sz="4464"/>
            </a:pPr>
            <a:r>
              <a:t>Canvas self-paced IDEA Framework course</a:t>
            </a:r>
            <a:endParaRPr sz="1116"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Interested in More?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Interested in More??</a:t>
            </a:r>
          </a:p>
        </p:txBody>
      </p:sp>
      <p:sp>
        <p:nvSpPr>
          <p:cNvPr id="23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0" name="Access IDEA resources and get to work!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solidFill>
                  <a:srgbClr val="0000EE"/>
                </a:solidFill>
                <a:uFill>
                  <a:solidFill>
                    <a:srgbClr val="0000EE"/>
                  </a:solidFill>
                </a:uFill>
                <a:hlinkClick r:id="rId2"/>
              </a:rPr>
              <a:t>Access IDEA resources</a:t>
            </a:r>
            <a:r>
              <a:t> and get to work!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r>
              <a:rPr u="sng">
                <a:hlinkClick r:id="rId3"/>
              </a:rPr>
              <a:t>Sign up for the OERI listserv on the ASCCC website</a:t>
            </a:r>
            <a:r>
              <a:rPr>
                <a:solidFill>
                  <a:srgbClr val="454545"/>
                </a:solidFill>
              </a:rPr>
              <a:t> to ensure you are informed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lvl="1"/>
            <a:r>
              <a:t>Select ASCCC OER Initiative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r>
              <a:t>Talk to me: </a:t>
            </a:r>
            <a:r>
              <a:rPr u="sng">
                <a:hlinkClick r:id="rId4"/>
              </a:rPr>
              <a:t>lanoixtr@wlac.edu</a:t>
            </a:r>
            <a:r>
              <a:t> 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r>
              <a:t>Contact us: </a:t>
            </a:r>
            <a:r>
              <a:rPr u="sng">
                <a:hlinkClick r:id="rId5"/>
              </a:rPr>
              <a:t>oeri@asccc.org</a:t>
            </a:r>
            <a:r>
              <a:t> &amp; request being added to the IDEA Canvas Page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he Perfect Combo: OER &amp; IDE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Perfect Combo: OER &amp; IDEA</a:t>
            </a:r>
          </a:p>
        </p:txBody>
      </p:sp>
      <p:sp>
        <p:nvSpPr>
          <p:cNvPr id="176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ASCCC: Open educational resources (OER) are freely available and openly licensed teaching, learning, and research materials that students and faculty can use, revise, and redistribute without permiss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03504" indent="-603504" defTabSz="2413955">
              <a:spcBef>
                <a:spcPts val="4400"/>
              </a:spcBef>
              <a:defRPr sz="4752"/>
            </a:pPr>
            <a:r>
              <a:t>ASCCC: Open educational resources (OER) are freely available and openly licensed teaching, learning, and research materials that students and faculty can use, revise, and redistribute without permission</a:t>
            </a:r>
          </a:p>
          <a:p>
            <a:pPr marL="603504" indent="-603504" defTabSz="2413955">
              <a:spcBef>
                <a:spcPts val="4400"/>
              </a:spcBef>
              <a:defRPr sz="4752"/>
            </a:pPr>
            <a:r>
              <a:t>Taking advantage of the “O” in OER</a:t>
            </a:r>
          </a:p>
          <a:p>
            <a:pPr marL="1207008" lvl="1" indent="-603504" defTabSz="2413955">
              <a:spcBef>
                <a:spcPts val="4400"/>
              </a:spcBef>
              <a:defRPr sz="4752"/>
            </a:pPr>
            <a:r>
              <a:t>Revise = Customizable!</a:t>
            </a:r>
          </a:p>
          <a:p>
            <a:pPr marL="1810511" lvl="2" indent="-603504" defTabSz="2413955">
              <a:spcBef>
                <a:spcPts val="4400"/>
              </a:spcBef>
              <a:defRPr sz="4752"/>
            </a:pPr>
            <a:r>
              <a:t>Opportunity to make materials relevant and responsive to your student population</a:t>
            </a:r>
          </a:p>
          <a:p>
            <a:pPr marL="1810511" lvl="2" indent="-603504" defTabSz="2413955">
              <a:spcBef>
                <a:spcPts val="4400"/>
              </a:spcBef>
              <a:defRPr sz="4752"/>
            </a:pPr>
            <a:r>
              <a:t>Use the framework to make sure the materials are inclusive, diverse, equity minded and anti-racist (IDEA!)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1" build="p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he Basi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Basics</a:t>
            </a:r>
          </a:p>
        </p:txBody>
      </p:sp>
      <p:sp>
        <p:nvSpPr>
          <p:cNvPr id="180" name="What do we mean by IDEA?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What do we mean by IDEA?</a:t>
            </a:r>
          </a:p>
        </p:txBody>
      </p:sp>
      <p:sp>
        <p:nvSpPr>
          <p:cNvPr id="181" name="Inclusion: Intentional efforts to ensure materials make students feel welcome, included, respected, and valued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i="1"/>
              <a:t>Inclusion:</a:t>
            </a:r>
            <a:r>
              <a:t> Intentional efforts to ensure materials make students feel welcome, included, respected, and valued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r>
              <a:rPr b="1" i="1"/>
              <a:t>Diversity:</a:t>
            </a:r>
            <a:r>
              <a:t> Materials are representative of the varied experiences of our diverse student body 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r>
              <a:rPr b="1" i="1"/>
              <a:t>Equity:</a:t>
            </a:r>
            <a:r>
              <a:t> Address issues of access to and relevancy of course materials for historically marginalized groups 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r>
              <a:rPr b="1" i="1"/>
              <a:t>Anti-racism:</a:t>
            </a:r>
            <a:r>
              <a:t> Materials intentionally address racial &amp; ethnic inequities and white supremacy within our specific disciplines and academic in general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he Basi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Basics</a:t>
            </a:r>
            <a:r>
              <a:rPr lang="en-US" dirty="0"/>
              <a:t> (cont.)</a:t>
            </a:r>
            <a:endParaRPr dirty="0"/>
          </a:p>
        </p:txBody>
      </p:sp>
      <p:sp>
        <p:nvSpPr>
          <p:cNvPr id="184" name="What is the IDEA Framework?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What is the IDEA Framework?</a:t>
            </a:r>
          </a:p>
        </p:txBody>
      </p:sp>
      <p:sp>
        <p:nvSpPr>
          <p:cNvPr id="185" name="a process and review framework faculty can use to evaluate existing and create new ASCCC OERI-supported material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66927" indent="-566927" defTabSz="2267655">
              <a:spcBef>
                <a:spcPts val="4100"/>
              </a:spcBef>
              <a:defRPr sz="4464"/>
            </a:pPr>
            <a:r>
              <a:t>a process and review framework faculty can use to evaluate existing and create new ASCCC OERI-supported materials</a:t>
            </a:r>
          </a:p>
          <a:p>
            <a:pPr marL="566927" indent="-566927" defTabSz="2267655">
              <a:spcBef>
                <a:spcPts val="4100"/>
              </a:spcBef>
              <a:defRPr sz="4464"/>
            </a:pPr>
            <a:r>
              <a:t>Process</a:t>
            </a:r>
          </a:p>
          <a:p>
            <a:pPr marL="1133855" lvl="1" indent="-566927" defTabSz="2267655">
              <a:spcBef>
                <a:spcPts val="4100"/>
              </a:spcBef>
              <a:defRPr sz="4464"/>
            </a:pPr>
            <a:r>
              <a:t>Submit OER for IDEA assessment (1st round in process)</a:t>
            </a:r>
          </a:p>
          <a:p>
            <a:pPr marL="1133855" lvl="1" indent="-566927" defTabSz="2267655">
              <a:spcBef>
                <a:spcPts val="4100"/>
              </a:spcBef>
              <a:defRPr sz="4464"/>
            </a:pPr>
            <a:r>
              <a:t>OER author can participate in IDEA guided assessment (coming soon!)</a:t>
            </a:r>
          </a:p>
          <a:p>
            <a:pPr marL="566927" indent="-566927" defTabSz="2267655">
              <a:spcBef>
                <a:spcPts val="4100"/>
              </a:spcBef>
              <a:defRPr sz="4464"/>
            </a:pPr>
            <a:r>
              <a:t>Individual assessments</a:t>
            </a:r>
          </a:p>
          <a:p>
            <a:pPr marL="1133855" lvl="1" indent="-566927" defTabSz="2267655">
              <a:spcBef>
                <a:spcPts val="4100"/>
              </a:spcBef>
              <a:defRPr sz="4464"/>
            </a:pPr>
            <a:r>
              <a:t>Conduct IDEA assessment on OER you did not author (available now)</a:t>
            </a:r>
          </a:p>
          <a:p>
            <a:pPr marL="1133855" lvl="1" indent="-566927" defTabSz="2267655">
              <a:spcBef>
                <a:spcPts val="4100"/>
              </a:spcBef>
              <a:defRPr sz="4464"/>
            </a:pPr>
            <a:r>
              <a:t>ApplyIDEA Framework while creating new OER (available now)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1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he Basi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Basics</a:t>
            </a:r>
            <a:r>
              <a:rPr lang="en-US" dirty="0"/>
              <a:t> (cont..)</a:t>
            </a:r>
            <a:endParaRPr dirty="0"/>
          </a:p>
        </p:txBody>
      </p:sp>
      <p:sp>
        <p:nvSpPr>
          <p:cNvPr id="188" name="Why was the IDEA Framework created?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Why was the IDEA Framework created?</a:t>
            </a:r>
          </a:p>
        </p:txBody>
      </p:sp>
      <p:sp>
        <p:nvSpPr>
          <p:cNvPr id="189" name="ASCCC OERI created the IDEA Framework to support faculty as they implement culturally responsive and anti-racist pedagogy (Summer 2021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3295" indent="-463295" defTabSz="1853137">
              <a:spcBef>
                <a:spcPts val="3400"/>
              </a:spcBef>
              <a:defRPr sz="3648"/>
            </a:pPr>
            <a:r>
              <a:t>ASCCC OERI created the IDEA Framework to support faculty as they implement culturally responsive and anti-racist pedagogy (Summer 2021)</a:t>
            </a:r>
          </a:p>
          <a:p>
            <a:pPr marL="463295" indent="-463295" defTabSz="1853137">
              <a:spcBef>
                <a:spcPts val="3400"/>
              </a:spcBef>
              <a:defRPr sz="3648"/>
            </a:pPr>
            <a:r>
              <a:t>OERI authors already receive accessibility training and resources are subject to accessibility reviews</a:t>
            </a:r>
          </a:p>
          <a:p>
            <a:pPr marL="463295" indent="-463295" defTabSz="1853137">
              <a:spcBef>
                <a:spcPts val="3400"/>
              </a:spcBef>
              <a:defRPr sz="3648"/>
            </a:pPr>
            <a:r>
              <a:t>Culturally responsive pedagogy </a:t>
            </a:r>
          </a:p>
          <a:p>
            <a:pPr marL="926591" lvl="1" indent="-463295" defTabSz="1853137">
              <a:spcBef>
                <a:spcPts val="3400"/>
              </a:spcBef>
              <a:defRPr sz="3648"/>
            </a:pPr>
            <a:r>
              <a:t>Practices that are validating, affirming and empower students </a:t>
            </a:r>
          </a:p>
          <a:p>
            <a:pPr marL="926591" lvl="1" indent="-463295" defTabSz="1853137">
              <a:spcBef>
                <a:spcPts val="3400"/>
              </a:spcBef>
              <a:defRPr sz="3648"/>
            </a:pPr>
            <a:r>
              <a:t>Centers students cultural background and experiences in teaching and learning</a:t>
            </a:r>
          </a:p>
          <a:p>
            <a:pPr marL="463295" indent="-463295" defTabSz="1853137">
              <a:spcBef>
                <a:spcPts val="3400"/>
              </a:spcBef>
              <a:defRPr sz="3648"/>
            </a:pPr>
            <a:r>
              <a:t>Anti-racist pedagogy </a:t>
            </a:r>
          </a:p>
          <a:p>
            <a:pPr marL="926591" lvl="1" indent="-463295" defTabSz="1853137">
              <a:spcBef>
                <a:spcPts val="3400"/>
              </a:spcBef>
              <a:defRPr sz="3648"/>
            </a:pPr>
            <a:r>
              <a:t>Practices that centers the impact of racial histories and cultural experiences within and outside academic spaces</a:t>
            </a:r>
          </a:p>
          <a:p>
            <a:pPr marL="926591" lvl="1" indent="-463295" defTabSz="1853137">
              <a:spcBef>
                <a:spcPts val="3400"/>
              </a:spcBef>
              <a:defRPr sz="3648"/>
            </a:pPr>
            <a:r>
              <a:t>Addresses systemic failures that perpetuate racial inequities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1" build="p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Where is the IDEA Framework?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2634938"/>
          </a:xfrm>
          <a:prstGeom prst="rect">
            <a:avLst/>
          </a:prstGeom>
        </p:spPr>
        <p:txBody>
          <a:bodyPr/>
          <a:lstStyle/>
          <a:p>
            <a:r>
              <a:t>Where is the IDEA Framework?</a:t>
            </a:r>
          </a:p>
        </p:txBody>
      </p:sp>
      <p:sp>
        <p:nvSpPr>
          <p:cNvPr id="191" name="ASCCC IDEA Framework website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ASCCC IDEA Framework website</a:t>
            </a:r>
          </a:p>
        </p:txBody>
      </p:sp>
      <p:pic>
        <p:nvPicPr>
          <p:cNvPr id="193" name="pasted-movie.png" descr="ASCCC OERI Inclusion, Diversity, Equity, and Anti-racism (IDEA) Framework and Implementation Guide screensho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308254" y="0"/>
            <a:ext cx="1067509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IDEA Assessment Categor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609303">
              <a:defRPr sz="5610" spc="-112"/>
            </a:lvl1pPr>
          </a:lstStyle>
          <a:p>
            <a:r>
              <a:t>IDEA Assessment Categories </a:t>
            </a:r>
          </a:p>
        </p:txBody>
      </p:sp>
      <p:sp>
        <p:nvSpPr>
          <p:cNvPr id="195" name="Illustrations and Photos…"/>
          <p:cNvSpPr txBox="1">
            <a:spLocks noGrp="1"/>
          </p:cNvSpPr>
          <p:nvPr>
            <p:ph type="body" sz="half" idx="1"/>
          </p:nvPr>
        </p:nvSpPr>
        <p:spPr>
          <a:xfrm>
            <a:off x="1206500" y="2518461"/>
            <a:ext cx="9779000" cy="9986673"/>
          </a:xfrm>
          <a:prstGeom prst="rect">
            <a:avLst/>
          </a:prstGeom>
        </p:spPr>
        <p:txBody>
          <a:bodyPr/>
          <a:lstStyle/>
          <a:p>
            <a:pPr marL="445008" indent="-445008" defTabSz="1779987">
              <a:spcBef>
                <a:spcPts val="3200"/>
              </a:spcBef>
              <a:defRPr sz="3504"/>
            </a:pPr>
            <a:r>
              <a:t>Illustrations and Photos</a:t>
            </a:r>
            <a:endParaRPr sz="876">
              <a:latin typeface="Times Roman"/>
              <a:ea typeface="Times Roman"/>
              <a:cs typeface="Times Roman"/>
              <a:sym typeface="Times Roman"/>
            </a:endParaRPr>
          </a:p>
          <a:p>
            <a:pPr marL="445008" indent="-445008" defTabSz="1779987">
              <a:spcBef>
                <a:spcPts val="3200"/>
              </a:spcBef>
              <a:defRPr sz="3504"/>
            </a:pPr>
            <a:r>
              <a:t>Example Names</a:t>
            </a:r>
            <a:endParaRPr sz="876">
              <a:latin typeface="Times Roman"/>
              <a:ea typeface="Times Roman"/>
              <a:cs typeface="Times Roman"/>
              <a:sym typeface="Times Roman"/>
            </a:endParaRPr>
          </a:p>
          <a:p>
            <a:pPr marL="445008" indent="-445008" defTabSz="1779987">
              <a:spcBef>
                <a:spcPts val="3200"/>
              </a:spcBef>
              <a:defRPr sz="3504"/>
            </a:pPr>
            <a:r>
              <a:t>Gender Inclusive Language &amp; Use of Pronouns </a:t>
            </a:r>
            <a:endParaRPr sz="876">
              <a:latin typeface="Times Roman"/>
              <a:ea typeface="Times Roman"/>
              <a:cs typeface="Times Roman"/>
              <a:sym typeface="Times Roman"/>
            </a:endParaRPr>
          </a:p>
          <a:p>
            <a:pPr marL="445008" indent="-445008" defTabSz="1779987">
              <a:spcBef>
                <a:spcPts val="3200"/>
              </a:spcBef>
              <a:defRPr sz="3504"/>
            </a:pPr>
            <a:r>
              <a:t>Diverse Authors, Researchers, &amp; Studies </a:t>
            </a:r>
            <a:endParaRPr sz="876">
              <a:latin typeface="Times Roman"/>
              <a:ea typeface="Times Roman"/>
              <a:cs typeface="Times Roman"/>
              <a:sym typeface="Times Roman"/>
            </a:endParaRPr>
          </a:p>
          <a:p>
            <a:pPr marL="445008" indent="-445008" defTabSz="1779987">
              <a:spcBef>
                <a:spcPts val="3200"/>
              </a:spcBef>
              <a:defRPr sz="3504"/>
            </a:pPr>
            <a:r>
              <a:t>Applications, Examples and Problem Scenarios That Relate to Diverse Audiences</a:t>
            </a:r>
            <a:endParaRPr sz="876">
              <a:latin typeface="Times Roman"/>
              <a:ea typeface="Times Roman"/>
              <a:cs typeface="Times Roman"/>
              <a:sym typeface="Times Roman"/>
            </a:endParaRPr>
          </a:p>
          <a:p>
            <a:pPr marL="445008" indent="-445008" defTabSz="1779987">
              <a:spcBef>
                <a:spcPts val="3200"/>
              </a:spcBef>
              <a:defRPr sz="3504"/>
            </a:pPr>
            <a:r>
              <a:t>Appropriate Terminology </a:t>
            </a:r>
            <a:endParaRPr sz="876">
              <a:latin typeface="Times Roman"/>
              <a:ea typeface="Times Roman"/>
              <a:cs typeface="Times Roman"/>
              <a:sym typeface="Times Roman"/>
            </a:endParaRPr>
          </a:p>
          <a:p>
            <a:pPr marL="445008" indent="-445008" defTabSz="1779987">
              <a:spcBef>
                <a:spcPts val="3200"/>
              </a:spcBef>
              <a:defRPr sz="3504"/>
            </a:pPr>
            <a:r>
              <a:t>Keyword, Glossary, &amp; Metadata Representation </a:t>
            </a:r>
            <a:endParaRPr sz="876">
              <a:latin typeface="Times Roman"/>
              <a:ea typeface="Times Roman"/>
              <a:cs typeface="Times Roman"/>
              <a:sym typeface="Times Roman"/>
            </a:endParaRPr>
          </a:p>
          <a:p>
            <a:pPr marL="445008" indent="-445008" defTabSz="1779987">
              <a:spcBef>
                <a:spcPts val="3200"/>
              </a:spcBef>
              <a:defRPr sz="3504"/>
            </a:pPr>
            <a:r>
              <a:t>Incorporating Diverse Perspectives on Issues, Events, &amp; Concepts That Are Relevant to Underrepresented Groups </a:t>
            </a:r>
            <a:endParaRPr sz="876">
              <a:latin typeface="Times Roman"/>
              <a:ea typeface="Times Roman"/>
              <a:cs typeface="Times Roman"/>
              <a:sym typeface="Times Roman"/>
            </a:endParaRPr>
          </a:p>
        </p:txBody>
      </p:sp>
      <p:pic>
        <p:nvPicPr>
          <p:cNvPr id="196" name="Bowl of pappardelle pasta with parsley butter, roasted hazelnuts, and shaved parmesan cheese" descr="Bowl of pappardelle pasta with parsley butter, roasted hazelnuts, and shaved parmesan cheese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/>
          <a:stretch>
            <a:fillRect/>
          </a:stretch>
        </p:blipFill>
        <p:spPr>
          <a:xfrm>
            <a:off x="13290835" y="1263848"/>
            <a:ext cx="8719203" cy="1118820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asted-movie.png" descr="Screenshot of the IDEA Framework Guide - Appendix A: Rubric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8" y="-1"/>
            <a:ext cx="1084177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asted-movie.png" descr="Screenshot of the IDEA Framework Guide - Appendix A: Rubric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4950" y="-1"/>
            <a:ext cx="10736100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B8E12C-BDD8-2171-87B4-9BB562251E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06500" y="-1433163"/>
            <a:ext cx="21971000" cy="1433163"/>
          </a:xfrm>
        </p:spPr>
        <p:txBody>
          <a:bodyPr lIns="50800" tIns="50800" rIns="50800" bIns="50800" anchor="b">
            <a:normAutofit fontScale="90000"/>
          </a:bodyPr>
          <a:lstStyle/>
          <a:p>
            <a:r>
              <a:rPr lang="en-US" dirty="0"/>
              <a:t>IDEA OER Assessment Appendix A: Rubric 1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asted-movie.png" descr="Screenshot of the IDEA Framework Guide - Appendix A: Rubric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9" y="-1"/>
            <a:ext cx="10703115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98AFEF-830A-DBE8-0277-EA49A74633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06500" y="-1433163"/>
            <a:ext cx="21971000" cy="1433163"/>
          </a:xfrm>
        </p:spPr>
        <p:txBody>
          <a:bodyPr lIns="50800" tIns="50800" rIns="50800" bIns="50800" anchor="b">
            <a:normAutofit fontScale="90000"/>
          </a:bodyPr>
          <a:lstStyle/>
          <a:p>
            <a:r>
              <a:rPr lang="en-US" dirty="0"/>
              <a:t>IDEA OER Assessment Appendix A: Rubric 1 part 2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881</Words>
  <Application>Microsoft Office PowerPoint</Application>
  <PresentationFormat>Custom</PresentationFormat>
  <Paragraphs>92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Helvetica Neue</vt:lpstr>
      <vt:lpstr>Helvetica Neue Medium</vt:lpstr>
      <vt:lpstr>Times Roman</vt:lpstr>
      <vt:lpstr>21_BasicWhite</vt:lpstr>
      <vt:lpstr>Open Educational Resources (OER), and Inclusion, Diversity, Equity and Anti-Racism (IDEA): Leveraging OER to Support IDEA</vt:lpstr>
      <vt:lpstr>The Perfect Combo: OER &amp; IDEA</vt:lpstr>
      <vt:lpstr>The Basics</vt:lpstr>
      <vt:lpstr>The Basics (cont.)</vt:lpstr>
      <vt:lpstr>The Basics (cont..)</vt:lpstr>
      <vt:lpstr>Where is the IDEA Framework?</vt:lpstr>
      <vt:lpstr>IDEA Assessment Categories </vt:lpstr>
      <vt:lpstr>IDEA OER Assessment Appendix A: Rubric 1</vt:lpstr>
      <vt:lpstr>IDEA OER Assessment Appendix A: Rubric 1 part 2</vt:lpstr>
      <vt:lpstr>IDEA OER Assessment Appendix B: Rubric 2</vt:lpstr>
      <vt:lpstr>Illustrations and Photos</vt:lpstr>
      <vt:lpstr>Example Names</vt:lpstr>
      <vt:lpstr>Diverse Authors, Researchers, and Studies</vt:lpstr>
      <vt:lpstr>Appropriate Terminology</vt:lpstr>
      <vt:lpstr>Incorporating Diverse Perspectives on Issues, Events &amp; Concepts that are Relevant to Underrepresented Groups</vt:lpstr>
      <vt:lpstr>IDEA: Summer 2025</vt:lpstr>
      <vt:lpstr>IDEA: The Future </vt:lpstr>
      <vt:lpstr>Interested in More??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ASCCC1</cp:lastModifiedBy>
  <cp:revision>1</cp:revision>
  <dcterms:modified xsi:type="dcterms:W3CDTF">2025-09-09T16:04:30Z</dcterms:modified>
</cp:coreProperties>
</file>