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335" r:id="rId2"/>
    <p:sldId id="385" r:id="rId3"/>
    <p:sldId id="2854" r:id="rId4"/>
    <p:sldId id="2853" r:id="rId5"/>
    <p:sldId id="337" r:id="rId6"/>
    <p:sldId id="338" r:id="rId7"/>
    <p:sldId id="2940" r:id="rId8"/>
    <p:sldId id="2942" r:id="rId9"/>
    <p:sldId id="2943" r:id="rId10"/>
    <p:sldId id="2944" r:id="rId11"/>
    <p:sldId id="2939" r:id="rId12"/>
    <p:sldId id="2945" r:id="rId13"/>
    <p:sldId id="2934" r:id="rId14"/>
    <p:sldId id="2933" r:id="rId15"/>
    <p:sldId id="2946" r:id="rId16"/>
    <p:sldId id="2947" r:id="rId17"/>
    <p:sldId id="2948" r:id="rId18"/>
    <p:sldId id="2949" r:id="rId19"/>
    <p:sldId id="2938" r:id="rId20"/>
    <p:sldId id="382"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p:restoredTop sz="90168" autoAdjust="0"/>
  </p:normalViewPr>
  <p:slideViewPr>
    <p:cSldViewPr snapToGrid="0">
      <p:cViewPr varScale="1">
        <p:scale>
          <a:sx n="101" d="100"/>
          <a:sy n="101" d="100"/>
        </p:scale>
        <p:origin x="115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700" dirty="0">
                <a:solidFill>
                  <a:srgbClr val="FF0000"/>
                </a:solidFill>
              </a:rPr>
              <a:t>Liz and Julie</a:t>
            </a:r>
            <a:endParaRPr sz="1700" dirty="0">
              <a:solidFill>
                <a:srgbClr val="FF0000"/>
              </a:solidFill>
            </a:endParaRPr>
          </a:p>
        </p:txBody>
      </p:sp>
      <p:sp>
        <p:nvSpPr>
          <p:cNvPr id="275" name="Google Shape;27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8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3786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86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087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775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36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984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140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9562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and 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660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Liz </a:t>
            </a:r>
            <a:endParaRPr/>
          </a:p>
        </p:txBody>
      </p:sp>
      <p:sp>
        <p:nvSpPr>
          <p:cNvPr id="537" name="Google Shape;53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9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51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825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and 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95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91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Julie</a:t>
            </a: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52799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311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020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629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1" r:id="rId5"/>
    <p:sldLayoutId id="2147483662" r:id="rId6"/>
    <p:sldLayoutId id="2147483663" r:id="rId7"/>
    <p:sldLayoutId id="2147483694" r:id="rId8"/>
    <p:sldLayoutId id="2147483697"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asccc-oeri.org/open-educational-resources-and-communication-studie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mailto:oeri@asccc.org" TargetMode="Externa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webinars-and-event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Welcome!</a:t>
            </a:r>
            <a:endParaRPr sz="4800" dirty="0">
              <a:latin typeface="Arial"/>
              <a:ea typeface="Arial"/>
              <a:cs typeface="Arial"/>
              <a:sym typeface="Arial"/>
            </a:endParaRPr>
          </a:p>
        </p:txBody>
      </p:sp>
      <p:sp>
        <p:nvSpPr>
          <p:cNvPr id="278" name="Google Shape;278;p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spcBef>
                <a:spcPts val="0"/>
              </a:spcBef>
              <a:buSzPts val="2400"/>
            </a:pPr>
            <a:r>
              <a:rPr lang="en-US" sz="2000" dirty="0"/>
              <a:t>On behalf of the ASCCC OERI, we are pleased to have you here for </a:t>
            </a:r>
            <a:r>
              <a:rPr lang="en-US" sz="2000" b="1" dirty="0"/>
              <a:t>Open Educational Resources (OER) for Public Speaking – Filling Potential Gaps.</a:t>
            </a:r>
            <a:endParaRPr sz="2000" dirty="0">
              <a:latin typeface="arial"/>
              <a:ea typeface="arial"/>
              <a:cs typeface="arial"/>
              <a:sym typeface="arial"/>
            </a:endParaRPr>
          </a:p>
          <a:p>
            <a:pPr marL="171446" lvl="0" indent="-171446" algn="l" rtl="0">
              <a:lnSpc>
                <a:spcPct val="120000"/>
              </a:lnSpc>
              <a:spcBef>
                <a:spcPts val="750"/>
              </a:spcBef>
              <a:spcAft>
                <a:spcPts val="0"/>
              </a:spcAft>
              <a:buSzPts val="2400"/>
              <a:buChar char="•"/>
            </a:pPr>
            <a:r>
              <a:rPr lang="en-US" sz="2000" dirty="0"/>
              <a:t>If you are not already muted, please mute yourself upon arrival. As this is set up as a meeting, we will be able to have an actual discussion – but we need all those who are not speaking to be muted.</a:t>
            </a:r>
            <a:endParaRPr sz="2000" dirty="0"/>
          </a:p>
          <a:p>
            <a:pPr marL="171446" lvl="0" indent="-171446" algn="l" rtl="0">
              <a:lnSpc>
                <a:spcPct val="120000"/>
              </a:lnSpc>
              <a:spcBef>
                <a:spcPts val="750"/>
              </a:spcBef>
              <a:spcAft>
                <a:spcPts val="0"/>
              </a:spcAft>
              <a:buSzPts val="2400"/>
              <a:buChar char="•"/>
            </a:pPr>
            <a:r>
              <a:rPr lang="en-US" sz="2000" dirty="0"/>
              <a:t>You are also encouraged to use the “chat” feature.</a:t>
            </a:r>
            <a:endParaRPr sz="2000" dirty="0"/>
          </a:p>
          <a:p>
            <a:pPr marL="171446" lvl="0" indent="-69846" algn="l" rtl="0">
              <a:lnSpc>
                <a:spcPct val="120000"/>
              </a:lnSpc>
              <a:spcBef>
                <a:spcPts val="750"/>
              </a:spcBef>
              <a:spcAft>
                <a:spcPts val="0"/>
              </a:spcAft>
              <a:buSzPts val="1600"/>
              <a:buNone/>
            </a:pPr>
            <a:endParaRPr dirty="0"/>
          </a:p>
          <a:p>
            <a:pPr marL="171446" lvl="0" indent="-171446" algn="l" rtl="0">
              <a:lnSpc>
                <a:spcPct val="120000"/>
              </a:lnSpc>
              <a:spcBef>
                <a:spcPts val="750"/>
              </a:spcBef>
              <a:spcAft>
                <a:spcPts val="0"/>
              </a:spcAft>
              <a:buSzPts val="1600"/>
              <a:buNone/>
            </a:pPr>
            <a:endParaRPr dirty="0"/>
          </a:p>
        </p:txBody>
      </p:sp>
      <p:pic>
        <p:nvPicPr>
          <p:cNvPr id="280" name="Google Shape;280;p1" descr="Zoom tool bar"/>
          <p:cNvPicPr preferRelativeResize="0"/>
          <p:nvPr/>
        </p:nvPicPr>
        <p:blipFill rotWithShape="1">
          <a:blip r:embed="rId3">
            <a:alphaModFix/>
          </a:blip>
          <a:srcRect/>
          <a:stretch/>
        </p:blipFill>
        <p:spPr>
          <a:xfrm>
            <a:off x="1088686" y="6045285"/>
            <a:ext cx="2755900" cy="647700"/>
          </a:xfrm>
          <a:prstGeom prst="rect">
            <a:avLst/>
          </a:prstGeom>
          <a:noFill/>
          <a:ln>
            <a:noFill/>
          </a:ln>
        </p:spPr>
      </p:pic>
      <p:pic>
        <p:nvPicPr>
          <p:cNvPr id="279" name="Google Shape;279;p1" descr="Welcome everyone into Zoom Chat box"/>
          <p:cNvPicPr preferRelativeResize="0"/>
          <p:nvPr/>
        </p:nvPicPr>
        <p:blipFill rotWithShape="1">
          <a:blip r:embed="rId4">
            <a:alphaModFix/>
          </a:blip>
          <a:srcRect/>
          <a:stretch/>
        </p:blipFill>
        <p:spPr>
          <a:xfrm>
            <a:off x="5897501" y="5924625"/>
            <a:ext cx="2616200" cy="889000"/>
          </a:xfrm>
          <a:prstGeom prst="rect">
            <a:avLst/>
          </a:prstGeom>
          <a:noFill/>
          <a:ln>
            <a:noFill/>
          </a:ln>
        </p:spPr>
      </p:pic>
    </p:spTree>
    <p:extLst>
      <p:ext uri="{BB962C8B-B14F-4D97-AF65-F5344CB8AC3E}">
        <p14:creationId xmlns:p14="http://schemas.microsoft.com/office/powerpoint/2010/main" val="89033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BB609-A12F-C1DE-8E35-2596129E86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24755C-018D-585E-5439-1EE9AD2A2D8C}"/>
              </a:ext>
            </a:extLst>
          </p:cNvPr>
          <p:cNvSpPr>
            <a:spLocks noGrp="1"/>
          </p:cNvSpPr>
          <p:nvPr>
            <p:ph type="title"/>
          </p:nvPr>
        </p:nvSpPr>
        <p:spPr/>
        <p:txBody>
          <a:bodyPr/>
          <a:lstStyle/>
          <a:p>
            <a:r>
              <a:rPr lang="en-US" sz="2800" dirty="0"/>
              <a:t>And…</a:t>
            </a:r>
          </a:p>
        </p:txBody>
      </p:sp>
      <p:sp>
        <p:nvSpPr>
          <p:cNvPr id="3" name="Text Placeholder 2">
            <a:extLst>
              <a:ext uri="{FF2B5EF4-FFF2-40B4-BE49-F238E27FC236}">
                <a16:creationId xmlns:a16="http://schemas.microsoft.com/office/drawing/2014/main" id="{06716467-F506-31EA-48C6-09728CC19833}"/>
              </a:ext>
            </a:extLst>
          </p:cNvPr>
          <p:cNvSpPr>
            <a:spLocks noGrp="1"/>
          </p:cNvSpPr>
          <p:nvPr>
            <p:ph type="body" idx="1"/>
          </p:nvPr>
        </p:nvSpPr>
        <p:spPr>
          <a:xfrm>
            <a:off x="616226" y="2015735"/>
            <a:ext cx="8209722" cy="4039079"/>
          </a:xfrm>
        </p:spPr>
        <p:txBody>
          <a:bodyPr>
            <a:noAutofit/>
          </a:bodyPr>
          <a:lstStyle/>
          <a:p>
            <a:r>
              <a:rPr lang="en-US" sz="1800" dirty="0"/>
              <a:t>demonstrating rhetorical sensitivity to diversity, equity, inclusion, belonging, and accessibility</a:t>
            </a:r>
          </a:p>
          <a:p>
            <a:r>
              <a:rPr lang="en-US" sz="1800" dirty="0"/>
              <a:t>practicing and refining the concepts presented in the course through a variety of well-prepared faculty-supervised, faculty-evaluated speeches delivered to a live audience (one to many) using effective delivery techniques</a:t>
            </a:r>
          </a:p>
          <a:p>
            <a:r>
              <a:rPr lang="en-US" sz="1800" dirty="0"/>
              <a:t>employing effective verbal and nonverbal practices while delivering a speech and managing communication apprehension</a:t>
            </a:r>
          </a:p>
          <a:p>
            <a:r>
              <a:rPr lang="en-US" sz="1800" dirty="0"/>
              <a:t>listening critically to provide constructive criticism to peers</a:t>
            </a:r>
          </a:p>
          <a:p>
            <a:r>
              <a:rPr lang="en-US" sz="1800" dirty="0"/>
              <a:t>applying rhetorical principles to analyze historical and contemporary public discourse</a:t>
            </a:r>
          </a:p>
        </p:txBody>
      </p:sp>
    </p:spTree>
    <p:extLst>
      <p:ext uri="{BB962C8B-B14F-4D97-AF65-F5344CB8AC3E}">
        <p14:creationId xmlns:p14="http://schemas.microsoft.com/office/powerpoint/2010/main" val="403958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8AFB-3E09-0128-E831-984030257BB8}"/>
              </a:ext>
            </a:extLst>
          </p:cNvPr>
          <p:cNvSpPr>
            <a:spLocks noGrp="1"/>
          </p:cNvSpPr>
          <p:nvPr>
            <p:ph type="title"/>
          </p:nvPr>
        </p:nvSpPr>
        <p:spPr/>
        <p:txBody>
          <a:bodyPr/>
          <a:lstStyle/>
          <a:p>
            <a:r>
              <a:rPr lang="en-US" sz="3600" dirty="0"/>
              <a:t>And then there was CCN</a:t>
            </a:r>
          </a:p>
        </p:txBody>
      </p:sp>
      <p:sp>
        <p:nvSpPr>
          <p:cNvPr id="3" name="Text Placeholder 2">
            <a:extLst>
              <a:ext uri="{FF2B5EF4-FFF2-40B4-BE49-F238E27FC236}">
                <a16:creationId xmlns:a16="http://schemas.microsoft.com/office/drawing/2014/main" id="{D7521E51-82E2-4F0C-3FE8-21AA354A1140}"/>
              </a:ext>
            </a:extLst>
          </p:cNvPr>
          <p:cNvSpPr>
            <a:spLocks noGrp="1"/>
          </p:cNvSpPr>
          <p:nvPr>
            <p:ph type="body" idx="1"/>
          </p:nvPr>
        </p:nvSpPr>
        <p:spPr/>
        <p:txBody>
          <a:bodyPr/>
          <a:lstStyle/>
          <a:p>
            <a:r>
              <a:rPr lang="en-US" sz="1800" dirty="0"/>
              <a:t>While C-ID was designed to establish what a course needs to have to receive a C-ID designation – allowing for local variations and C-ID determinations made based on a holistic review process…</a:t>
            </a:r>
          </a:p>
          <a:p>
            <a:r>
              <a:rPr lang="en-US" sz="1800" dirty="0"/>
              <a:t>CCN requires that the majority of the Course Outline of Record be an exact copy of the CCN template.</a:t>
            </a:r>
          </a:p>
          <a:p>
            <a:r>
              <a:rPr lang="en-US" sz="1800" dirty="0"/>
              <a:t>And the template for Introduction to Public Speaking goes above and beyond what is needed to receive the C-ID COMM 110 designation.</a:t>
            </a:r>
          </a:p>
          <a:p>
            <a:endParaRPr lang="en-US" dirty="0"/>
          </a:p>
        </p:txBody>
      </p:sp>
    </p:spTree>
    <p:extLst>
      <p:ext uri="{BB962C8B-B14F-4D97-AF65-F5344CB8AC3E}">
        <p14:creationId xmlns:p14="http://schemas.microsoft.com/office/powerpoint/2010/main" val="3485162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FEDA-C91E-0907-C9CE-6D7E4290BACD}"/>
              </a:ext>
            </a:extLst>
          </p:cNvPr>
          <p:cNvSpPr>
            <a:spLocks noGrp="1"/>
          </p:cNvSpPr>
          <p:nvPr>
            <p:ph type="title"/>
          </p:nvPr>
        </p:nvSpPr>
        <p:spPr/>
        <p:txBody>
          <a:bodyPr/>
          <a:lstStyle/>
          <a:p>
            <a:r>
              <a:rPr lang="en-US" dirty="0"/>
              <a:t>Elements of CCN not in C-ID</a:t>
            </a:r>
          </a:p>
        </p:txBody>
      </p:sp>
      <p:sp>
        <p:nvSpPr>
          <p:cNvPr id="3" name="Text Placeholder 2">
            <a:extLst>
              <a:ext uri="{FF2B5EF4-FFF2-40B4-BE49-F238E27FC236}">
                <a16:creationId xmlns:a16="http://schemas.microsoft.com/office/drawing/2014/main" id="{119E4E8E-BD5D-BC0B-794A-0332540B6D24}"/>
              </a:ext>
            </a:extLst>
          </p:cNvPr>
          <p:cNvSpPr>
            <a:spLocks noGrp="1"/>
          </p:cNvSpPr>
          <p:nvPr>
            <p:ph type="body" idx="1"/>
          </p:nvPr>
        </p:nvSpPr>
        <p:spPr/>
        <p:txBody>
          <a:bodyPr>
            <a:normAutofit fontScale="70000" lnSpcReduction="20000"/>
          </a:bodyPr>
          <a:lstStyle/>
          <a:p>
            <a:pPr marL="127000" indent="0">
              <a:buNone/>
            </a:pPr>
            <a:r>
              <a:rPr lang="en-US" sz="2000" dirty="0"/>
              <a:t>Content</a:t>
            </a:r>
          </a:p>
          <a:p>
            <a:pPr lvl="0"/>
            <a:r>
              <a:rPr lang="en-US" sz="2000" dirty="0"/>
              <a:t>Foundational rhetorical theories, including the canons of rhetoric and Aristotelian proofs, as well as relevant principles of human communication.</a:t>
            </a:r>
          </a:p>
          <a:p>
            <a:pPr lvl="0"/>
            <a:r>
              <a:rPr lang="en-US" sz="2000" dirty="0"/>
              <a:t>Critical analysis of historical and contemporary public discourse.</a:t>
            </a:r>
          </a:p>
          <a:p>
            <a:pPr lvl="0"/>
            <a:r>
              <a:rPr lang="en-US" sz="2000" dirty="0"/>
              <a:t>Rhetorical sensitivity to diverse audiences.</a:t>
            </a:r>
          </a:p>
          <a:p>
            <a:pPr marL="127000" indent="0">
              <a:buNone/>
            </a:pPr>
            <a:r>
              <a:rPr lang="en-US" sz="2000" dirty="0"/>
              <a:t>Objectives/Outcomes</a:t>
            </a:r>
          </a:p>
          <a:p>
            <a:pPr lvl="0"/>
            <a:r>
              <a:rPr lang="en-US" sz="2000" dirty="0"/>
              <a:t>Apply rhetorical theories to create and analyze public speeches in a variety of contexts including historical and/or contemporary.</a:t>
            </a:r>
          </a:p>
          <a:p>
            <a:r>
              <a:rPr lang="en-US" sz="2000" dirty="0"/>
              <a:t>Demonstrate rhetorical sensitivity to diversity, equity, inclusion, accessibility, and belonging and adhere to ethical communication practices which include truthfulness, accuracy, honesty, and reason.</a:t>
            </a:r>
            <a:endParaRPr lang="en-US" sz="1900" dirty="0"/>
          </a:p>
          <a:p>
            <a:pPr marL="127000" indent="0">
              <a:buNone/>
            </a:pPr>
            <a:r>
              <a:rPr lang="en-US" sz="1900" dirty="0"/>
              <a:t>Note – this list may not be complete </a:t>
            </a:r>
          </a:p>
          <a:p>
            <a:endParaRPr lang="en-US" dirty="0"/>
          </a:p>
        </p:txBody>
      </p:sp>
    </p:spTree>
    <p:extLst>
      <p:ext uri="{BB962C8B-B14F-4D97-AF65-F5344CB8AC3E}">
        <p14:creationId xmlns:p14="http://schemas.microsoft.com/office/powerpoint/2010/main" val="4128046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C63B-8326-EF84-7FE1-F78234622FF3}"/>
              </a:ext>
            </a:extLst>
          </p:cNvPr>
          <p:cNvSpPr>
            <a:spLocks noGrp="1"/>
          </p:cNvSpPr>
          <p:nvPr>
            <p:ph type="title"/>
          </p:nvPr>
        </p:nvSpPr>
        <p:spPr>
          <a:xfrm>
            <a:off x="1088686" y="1122624"/>
            <a:ext cx="7202456" cy="893111"/>
          </a:xfrm>
        </p:spPr>
        <p:txBody>
          <a:bodyPr/>
          <a:lstStyle/>
          <a:p>
            <a:r>
              <a:rPr lang="en-US" dirty="0"/>
              <a:t>Summer Work</a:t>
            </a:r>
            <a:br>
              <a:rPr lang="en-US" dirty="0"/>
            </a:br>
            <a:endParaRPr lang="en-US" dirty="0"/>
          </a:p>
        </p:txBody>
      </p:sp>
      <p:sp>
        <p:nvSpPr>
          <p:cNvPr id="3" name="Text Placeholder 2">
            <a:extLst>
              <a:ext uri="{FF2B5EF4-FFF2-40B4-BE49-F238E27FC236}">
                <a16:creationId xmlns:a16="http://schemas.microsoft.com/office/drawing/2014/main" id="{FDD48EA2-24CB-9649-F83B-BF2DB589645C}"/>
              </a:ext>
            </a:extLst>
          </p:cNvPr>
          <p:cNvSpPr>
            <a:spLocks noGrp="1"/>
          </p:cNvSpPr>
          <p:nvPr>
            <p:ph type="body" idx="1"/>
          </p:nvPr>
        </p:nvSpPr>
        <p:spPr/>
        <p:txBody>
          <a:bodyPr/>
          <a:lstStyle/>
          <a:p>
            <a:r>
              <a:rPr lang="en-US" sz="1800" dirty="0"/>
              <a:t>16 faculty responded to the survey that was distributed to gather input on a proposed resource to address the potential gaps.</a:t>
            </a:r>
          </a:p>
          <a:p>
            <a:r>
              <a:rPr lang="en-US" sz="1800" dirty="0"/>
              <a:t>The OERI had proposed to develop a stand-alone chapter that could be used in conjunction with any existing text for the course to support the content and objectives specified in the COMM C1000 template. </a:t>
            </a:r>
          </a:p>
          <a:p>
            <a:r>
              <a:rPr lang="en-US" sz="1800" dirty="0"/>
              <a:t>The first step in developing this resource will be to gather the material needed to address the additional content in the CNN template.</a:t>
            </a:r>
          </a:p>
          <a:p>
            <a:endParaRPr lang="en-US" dirty="0"/>
          </a:p>
        </p:txBody>
      </p:sp>
    </p:spTree>
    <p:extLst>
      <p:ext uri="{BB962C8B-B14F-4D97-AF65-F5344CB8AC3E}">
        <p14:creationId xmlns:p14="http://schemas.microsoft.com/office/powerpoint/2010/main" val="338993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7B4B-FE8F-0EAB-B22A-A0DE1724E75C}"/>
              </a:ext>
            </a:extLst>
          </p:cNvPr>
          <p:cNvSpPr>
            <a:spLocks noGrp="1"/>
          </p:cNvSpPr>
          <p:nvPr>
            <p:ph type="title"/>
          </p:nvPr>
        </p:nvSpPr>
        <p:spPr>
          <a:xfrm>
            <a:off x="1088686" y="1249737"/>
            <a:ext cx="7202456" cy="893111"/>
          </a:xfrm>
        </p:spPr>
        <p:txBody>
          <a:bodyPr/>
          <a:lstStyle/>
          <a:p>
            <a:r>
              <a:rPr lang="en-US" sz="2400" dirty="0"/>
              <a:t>The elements of the COMM C1000 template that may be missing from the texts commonly in used for the Public Speaking course include the following elements (edited)</a:t>
            </a:r>
            <a:br>
              <a:rPr lang="en-US" sz="2400" dirty="0"/>
            </a:br>
            <a:endParaRPr lang="en-US" sz="2400" dirty="0"/>
          </a:p>
        </p:txBody>
      </p:sp>
      <p:sp>
        <p:nvSpPr>
          <p:cNvPr id="3" name="Text Placeholder 2">
            <a:extLst>
              <a:ext uri="{FF2B5EF4-FFF2-40B4-BE49-F238E27FC236}">
                <a16:creationId xmlns:a16="http://schemas.microsoft.com/office/drawing/2014/main" id="{B857FFA4-DDDE-ECE2-39AF-1AC6746BC893}"/>
              </a:ext>
            </a:extLst>
          </p:cNvPr>
          <p:cNvSpPr>
            <a:spLocks noGrp="1"/>
          </p:cNvSpPr>
          <p:nvPr>
            <p:ph type="body" idx="1"/>
          </p:nvPr>
        </p:nvSpPr>
        <p:spPr/>
        <p:txBody>
          <a:bodyPr>
            <a:normAutofit fontScale="77500" lnSpcReduction="20000"/>
          </a:bodyPr>
          <a:lstStyle/>
          <a:p>
            <a:pPr marL="127000" indent="0">
              <a:buNone/>
            </a:pPr>
            <a:r>
              <a:rPr lang="en-US" dirty="0"/>
              <a:t>Content</a:t>
            </a:r>
          </a:p>
          <a:p>
            <a:pPr lvl="0"/>
            <a:r>
              <a:rPr lang="en-US" dirty="0"/>
              <a:t>Foundational rhetorical theories</a:t>
            </a:r>
          </a:p>
          <a:p>
            <a:pPr lvl="0"/>
            <a:r>
              <a:rPr lang="en-US" dirty="0"/>
              <a:t>Canons of rhetoric</a:t>
            </a:r>
          </a:p>
          <a:p>
            <a:pPr lvl="0"/>
            <a:r>
              <a:rPr lang="en-US" dirty="0"/>
              <a:t>Aristotelian proofs, as well as relevant </a:t>
            </a:r>
          </a:p>
          <a:p>
            <a:pPr lvl="0"/>
            <a:r>
              <a:rPr lang="en-US" dirty="0"/>
              <a:t>Principles of human communication.</a:t>
            </a:r>
          </a:p>
          <a:p>
            <a:pPr lvl="0"/>
            <a:r>
              <a:rPr lang="en-US" dirty="0"/>
              <a:t>Critical analysis of historical and contemporary public discourse.</a:t>
            </a:r>
          </a:p>
          <a:p>
            <a:pPr lvl="0"/>
            <a:r>
              <a:rPr lang="en-US" dirty="0"/>
              <a:t>Rhetorical sensitivity to diverse audiences.</a:t>
            </a:r>
          </a:p>
          <a:p>
            <a:pPr marL="127000" indent="0">
              <a:buNone/>
            </a:pPr>
            <a:r>
              <a:rPr lang="en-US" dirty="0"/>
              <a:t>Objectives/Outcomes</a:t>
            </a:r>
          </a:p>
          <a:p>
            <a:pPr lvl="0"/>
            <a:r>
              <a:rPr lang="en-US" dirty="0"/>
              <a:t>Apply rhetorical theories to create and analyze public speeches in a variety of contexts including historical and/or contemporary.</a:t>
            </a:r>
          </a:p>
          <a:p>
            <a:r>
              <a:rPr lang="en-US" dirty="0"/>
              <a:t>Demonstrate rhetorical sensitivity to diversity, equity, inclusion, accessibility, and belonging</a:t>
            </a:r>
          </a:p>
          <a:p>
            <a:r>
              <a:rPr lang="en-US" dirty="0"/>
              <a:t>Adhere to ethical communication practices which include truthfulness, accuracy, honesty, and reason..</a:t>
            </a:r>
          </a:p>
          <a:p>
            <a:endParaRPr lang="en-US" dirty="0"/>
          </a:p>
        </p:txBody>
      </p:sp>
    </p:spTree>
    <p:extLst>
      <p:ext uri="{BB962C8B-B14F-4D97-AF65-F5344CB8AC3E}">
        <p14:creationId xmlns:p14="http://schemas.microsoft.com/office/powerpoint/2010/main" val="141863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AB6D-28A5-3EC7-DCEB-420F8341AAA3}"/>
              </a:ext>
            </a:extLst>
          </p:cNvPr>
          <p:cNvSpPr>
            <a:spLocks noGrp="1"/>
          </p:cNvSpPr>
          <p:nvPr>
            <p:ph type="title"/>
          </p:nvPr>
        </p:nvSpPr>
        <p:spPr/>
        <p:txBody>
          <a:bodyPr/>
          <a:lstStyle/>
          <a:p>
            <a:r>
              <a:rPr lang="en-US" dirty="0"/>
              <a:t>What’s really missing and what’s really needed?</a:t>
            </a:r>
          </a:p>
        </p:txBody>
      </p:sp>
      <p:sp>
        <p:nvSpPr>
          <p:cNvPr id="3" name="Text Placeholder 2">
            <a:extLst>
              <a:ext uri="{FF2B5EF4-FFF2-40B4-BE49-F238E27FC236}">
                <a16:creationId xmlns:a16="http://schemas.microsoft.com/office/drawing/2014/main" id="{FE3D3658-EFF6-87F0-A7F1-96BE7AD623F0}"/>
              </a:ext>
            </a:extLst>
          </p:cNvPr>
          <p:cNvSpPr>
            <a:spLocks noGrp="1"/>
          </p:cNvSpPr>
          <p:nvPr>
            <p:ph type="body" idx="1"/>
          </p:nvPr>
        </p:nvSpPr>
        <p:spPr/>
        <p:txBody>
          <a:bodyPr/>
          <a:lstStyle/>
          <a:p>
            <a:r>
              <a:rPr lang="en-US" dirty="0"/>
              <a:t>Unclear. </a:t>
            </a:r>
          </a:p>
          <a:p>
            <a:r>
              <a:rPr lang="en-US" dirty="0"/>
              <a:t>Most faculty probably touch on the “missing” elements, even if they are not present in the text they use.</a:t>
            </a:r>
          </a:p>
          <a:p>
            <a:r>
              <a:rPr lang="en-US" dirty="0"/>
              <a:t>Solutions?</a:t>
            </a:r>
          </a:p>
          <a:p>
            <a:pPr lvl="1"/>
            <a:r>
              <a:rPr lang="en-US" dirty="0"/>
              <a:t>Provide a collection of OER from which missing elements can be obtained.</a:t>
            </a:r>
          </a:p>
          <a:p>
            <a:pPr lvl="1"/>
            <a:r>
              <a:rPr lang="en-US" dirty="0"/>
              <a:t>Develop the stand-alone proposed chapter.</a:t>
            </a:r>
          </a:p>
          <a:p>
            <a:pPr lvl="1"/>
            <a:r>
              <a:rPr lang="en-US" dirty="0"/>
              <a:t>Integrate the “missing” elements into a text.</a:t>
            </a:r>
          </a:p>
          <a:p>
            <a:r>
              <a:rPr lang="en-US" dirty="0"/>
              <a:t>Available now:</a:t>
            </a:r>
          </a:p>
          <a:p>
            <a:pPr lvl="1"/>
            <a:r>
              <a:rPr lang="en-US" dirty="0"/>
              <a:t>Collection of OER</a:t>
            </a:r>
          </a:p>
          <a:p>
            <a:pPr lvl="1"/>
            <a:r>
              <a:rPr lang="en-US" dirty="0"/>
              <a:t>An OER developed with the new expectations in mind</a:t>
            </a:r>
          </a:p>
          <a:p>
            <a:pPr lvl="1"/>
            <a:r>
              <a:rPr lang="en-US" dirty="0">
                <a:hlinkClick r:id="rId3"/>
              </a:rPr>
              <a:t>Open Educational Resources and Communication Studies</a:t>
            </a:r>
            <a:r>
              <a:rPr lang="en-US" dirty="0"/>
              <a:t> </a:t>
            </a:r>
          </a:p>
        </p:txBody>
      </p:sp>
    </p:spTree>
    <p:extLst>
      <p:ext uri="{BB962C8B-B14F-4D97-AF65-F5344CB8AC3E}">
        <p14:creationId xmlns:p14="http://schemas.microsoft.com/office/powerpoint/2010/main" val="2032933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228E-8E15-4F24-E6D4-FF12A1770022}"/>
              </a:ext>
            </a:extLst>
          </p:cNvPr>
          <p:cNvSpPr>
            <a:spLocks noGrp="1"/>
          </p:cNvSpPr>
          <p:nvPr>
            <p:ph type="title"/>
          </p:nvPr>
        </p:nvSpPr>
        <p:spPr/>
        <p:txBody>
          <a:bodyPr/>
          <a:lstStyle/>
          <a:p>
            <a:r>
              <a:rPr lang="en-US" dirty="0"/>
              <a:t>Access available information </a:t>
            </a:r>
          </a:p>
        </p:txBody>
      </p:sp>
      <p:pic>
        <p:nvPicPr>
          <p:cNvPr id="5" name="Picture 4" descr="Screenshot of the OER and Communication Studies discipline page">
            <a:extLst>
              <a:ext uri="{FF2B5EF4-FFF2-40B4-BE49-F238E27FC236}">
                <a16:creationId xmlns:a16="http://schemas.microsoft.com/office/drawing/2014/main" id="{A31146D0-94F5-9FED-8861-968A3A41CF50}"/>
              </a:ext>
            </a:extLst>
          </p:cNvPr>
          <p:cNvPicPr>
            <a:picLocks noChangeAspect="1"/>
          </p:cNvPicPr>
          <p:nvPr/>
        </p:nvPicPr>
        <p:blipFill>
          <a:blip r:embed="rId3"/>
          <a:stretch>
            <a:fillRect/>
          </a:stretch>
        </p:blipFill>
        <p:spPr>
          <a:xfrm>
            <a:off x="129859" y="2224397"/>
            <a:ext cx="9014141" cy="3621753"/>
          </a:xfrm>
          <a:prstGeom prst="rect">
            <a:avLst/>
          </a:prstGeom>
        </p:spPr>
      </p:pic>
    </p:spTree>
    <p:extLst>
      <p:ext uri="{BB962C8B-B14F-4D97-AF65-F5344CB8AC3E}">
        <p14:creationId xmlns:p14="http://schemas.microsoft.com/office/powerpoint/2010/main" val="2309754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89F9-8539-0E9B-9E2C-4F3A3887AC38}"/>
              </a:ext>
            </a:extLst>
          </p:cNvPr>
          <p:cNvSpPr>
            <a:spLocks noGrp="1"/>
          </p:cNvSpPr>
          <p:nvPr>
            <p:ph type="title"/>
          </p:nvPr>
        </p:nvSpPr>
        <p:spPr/>
        <p:txBody>
          <a:bodyPr/>
          <a:lstStyle/>
          <a:p>
            <a:r>
              <a:rPr lang="en-US" dirty="0"/>
              <a:t>Summer 2025 Summary</a:t>
            </a:r>
          </a:p>
        </p:txBody>
      </p:sp>
      <p:sp>
        <p:nvSpPr>
          <p:cNvPr id="3" name="Text Placeholder 2">
            <a:extLst>
              <a:ext uri="{FF2B5EF4-FFF2-40B4-BE49-F238E27FC236}">
                <a16:creationId xmlns:a16="http://schemas.microsoft.com/office/drawing/2014/main" id="{8F4C0D0D-A287-B308-EE4D-DA9AE5C04EE0}"/>
              </a:ext>
            </a:extLst>
          </p:cNvPr>
          <p:cNvSpPr>
            <a:spLocks noGrp="1"/>
          </p:cNvSpPr>
          <p:nvPr>
            <p:ph type="body" idx="1"/>
          </p:nvPr>
        </p:nvSpPr>
        <p:spPr/>
        <p:txBody>
          <a:bodyPr/>
          <a:lstStyle/>
          <a:p>
            <a:endParaRPr lang="en-US"/>
          </a:p>
        </p:txBody>
      </p:sp>
      <p:pic>
        <p:nvPicPr>
          <p:cNvPr id="5" name="Picture 4" descr="Summer 2025 OERI Public Speaking Summary Project">
            <a:extLst>
              <a:ext uri="{FF2B5EF4-FFF2-40B4-BE49-F238E27FC236}">
                <a16:creationId xmlns:a16="http://schemas.microsoft.com/office/drawing/2014/main" id="{C8DEC5BE-C77B-4A63-BB14-05A37B8C9653}"/>
              </a:ext>
            </a:extLst>
          </p:cNvPr>
          <p:cNvPicPr>
            <a:picLocks noChangeAspect="1"/>
          </p:cNvPicPr>
          <p:nvPr/>
        </p:nvPicPr>
        <p:blipFill>
          <a:blip r:embed="rId3"/>
          <a:stretch>
            <a:fillRect/>
          </a:stretch>
        </p:blipFill>
        <p:spPr>
          <a:xfrm>
            <a:off x="852858" y="2015735"/>
            <a:ext cx="7772400" cy="4417672"/>
          </a:xfrm>
          <a:prstGeom prst="rect">
            <a:avLst/>
          </a:prstGeom>
        </p:spPr>
      </p:pic>
    </p:spTree>
    <p:extLst>
      <p:ext uri="{BB962C8B-B14F-4D97-AF65-F5344CB8AC3E}">
        <p14:creationId xmlns:p14="http://schemas.microsoft.com/office/powerpoint/2010/main" val="241192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B8E1-6E94-3912-DBDC-E076C6D99B05}"/>
              </a:ext>
            </a:extLst>
          </p:cNvPr>
          <p:cNvSpPr>
            <a:spLocks noGrp="1"/>
          </p:cNvSpPr>
          <p:nvPr>
            <p:ph type="title"/>
          </p:nvPr>
        </p:nvSpPr>
        <p:spPr/>
        <p:txBody>
          <a:bodyPr/>
          <a:lstStyle/>
          <a:p>
            <a:r>
              <a:rPr lang="en-US" dirty="0"/>
              <a:t>What do you need….</a:t>
            </a:r>
          </a:p>
        </p:txBody>
      </p:sp>
      <p:sp>
        <p:nvSpPr>
          <p:cNvPr id="3" name="Text Placeholder 2">
            <a:extLst>
              <a:ext uri="{FF2B5EF4-FFF2-40B4-BE49-F238E27FC236}">
                <a16:creationId xmlns:a16="http://schemas.microsoft.com/office/drawing/2014/main" id="{76F6D819-AAAD-FACA-A959-CF486CA6E6E4}"/>
              </a:ext>
            </a:extLst>
          </p:cNvPr>
          <p:cNvSpPr>
            <a:spLocks noGrp="1"/>
          </p:cNvSpPr>
          <p:nvPr>
            <p:ph type="body" idx="1"/>
          </p:nvPr>
        </p:nvSpPr>
        <p:spPr/>
        <p:txBody>
          <a:bodyPr>
            <a:normAutofit/>
          </a:bodyPr>
          <a:lstStyle/>
          <a:p>
            <a:r>
              <a:rPr lang="en-US" sz="2400" dirty="0"/>
              <a:t>and/or what do you have to share?</a:t>
            </a:r>
          </a:p>
        </p:txBody>
      </p:sp>
    </p:spTree>
    <p:extLst>
      <p:ext uri="{BB962C8B-B14F-4D97-AF65-F5344CB8AC3E}">
        <p14:creationId xmlns:p14="http://schemas.microsoft.com/office/powerpoint/2010/main" val="424853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dirty="0"/>
              <a:t>More Information</a:t>
            </a:r>
            <a:endParaRPr dirty="0"/>
          </a:p>
        </p:txBody>
      </p:sp>
      <p:sp>
        <p:nvSpPr>
          <p:cNvPr id="540" name="Google Shape;540;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400" u="sng" dirty="0">
                <a:solidFill>
                  <a:schemeClr val="hlink"/>
                </a:solidFill>
                <a:hlinkClick r:id="rId3"/>
              </a:rPr>
              <a:t>ASCCC OERI Website </a:t>
            </a:r>
            <a:r>
              <a:rPr lang="en-US" sz="2400" dirty="0"/>
              <a:t>(</a:t>
            </a:r>
            <a:r>
              <a:rPr lang="en-US" sz="2400" dirty="0" err="1"/>
              <a:t>asccc-oeri.org</a:t>
            </a:r>
            <a:r>
              <a:rPr lang="en-US" sz="2400" dirty="0"/>
              <a:t>)</a:t>
            </a:r>
            <a:endParaRPr sz="2400" dirty="0"/>
          </a:p>
          <a:p>
            <a:pPr marL="514337" lvl="1" indent="-260346" algn="l" rtl="0">
              <a:lnSpc>
                <a:spcPct val="120000"/>
              </a:lnSpc>
              <a:spcBef>
                <a:spcPts val="0"/>
              </a:spcBef>
              <a:spcAft>
                <a:spcPts val="0"/>
              </a:spcAft>
              <a:buSzPts val="2800"/>
              <a:buChar char="•"/>
            </a:pPr>
            <a:r>
              <a:rPr lang="en-US" sz="2400" dirty="0"/>
              <a:t>Resources</a:t>
            </a:r>
            <a:endParaRPr sz="2400" dirty="0"/>
          </a:p>
          <a:p>
            <a:pPr marL="514337" lvl="1" indent="-260346" algn="l" rtl="0">
              <a:lnSpc>
                <a:spcPct val="120000"/>
              </a:lnSpc>
              <a:spcBef>
                <a:spcPts val="0"/>
              </a:spcBef>
              <a:spcAft>
                <a:spcPts val="0"/>
              </a:spcAft>
              <a:buSzPts val="2800"/>
              <a:buChar char="•"/>
            </a:pPr>
            <a:r>
              <a:rPr lang="en-US" sz="2400" dirty="0"/>
              <a:t>Webinars and Events</a:t>
            </a:r>
            <a:endParaRPr sz="2400" dirty="0"/>
          </a:p>
          <a:p>
            <a:pPr marL="171446" lvl="0" indent="-177800" algn="l" rtl="0">
              <a:lnSpc>
                <a:spcPct val="120000"/>
              </a:lnSpc>
              <a:spcBef>
                <a:spcPts val="750"/>
              </a:spcBef>
              <a:spcAft>
                <a:spcPts val="0"/>
              </a:spcAft>
              <a:buSzPts val="2800"/>
              <a:buChar char="•"/>
            </a:pPr>
            <a:r>
              <a:rPr lang="en-US" sz="2400" u="sng" dirty="0">
                <a:solidFill>
                  <a:schemeClr val="hlink"/>
                </a:solidFill>
                <a:hlinkClick r:id="rId4"/>
              </a:rPr>
              <a:t>ASCCC OER E-Mail</a:t>
            </a:r>
            <a:r>
              <a:rPr lang="en-US" sz="2400" dirty="0"/>
              <a:t> (</a:t>
            </a:r>
            <a:r>
              <a:rPr lang="en-US" sz="2400" u="sng" dirty="0">
                <a:solidFill>
                  <a:schemeClr val="hlink"/>
                </a:solidFill>
                <a:hlinkClick r:id="rId5"/>
              </a:rPr>
              <a:t>oeri@asccc.org)</a:t>
            </a:r>
            <a:endParaRPr lang="en-US" sz="2400" u="sng" dirty="0">
              <a:solidFill>
                <a:schemeClr val="hlink"/>
              </a:solidFill>
            </a:endParaRPr>
          </a:p>
          <a:p>
            <a:pPr marL="171446" indent="-177800">
              <a:buSzPts val="2800"/>
            </a:pPr>
            <a:r>
              <a:rPr lang="en-US" sz="2400" dirty="0">
                <a:latin typeface="+mj-lt"/>
              </a:rPr>
              <a:t>General OERI E-Mail: </a:t>
            </a:r>
            <a:r>
              <a:rPr lang="en-US" sz="2400" dirty="0">
                <a:latin typeface="+mj-lt"/>
                <a:hlinkClick r:id="rId6"/>
              </a:rPr>
              <a:t>oeri@asccc.org</a:t>
            </a:r>
            <a:endParaRPr sz="2400" dirty="0"/>
          </a:p>
          <a:p>
            <a:pPr marL="171446" lvl="0" indent="0" algn="l" rtl="0">
              <a:lnSpc>
                <a:spcPct val="120000"/>
              </a:lnSpc>
              <a:spcBef>
                <a:spcPts val="750"/>
              </a:spcBef>
              <a:spcAft>
                <a:spcPts val="0"/>
              </a:spcAft>
              <a:buNone/>
            </a:pPr>
            <a:endParaRPr sz="2800" dirty="0"/>
          </a:p>
        </p:txBody>
      </p:sp>
    </p:spTree>
    <p:extLst>
      <p:ext uri="{BB962C8B-B14F-4D97-AF65-F5344CB8AC3E}">
        <p14:creationId xmlns:p14="http://schemas.microsoft.com/office/powerpoint/2010/main" val="147804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760" y="1661160"/>
            <a:ext cx="7041459" cy="2488249"/>
          </a:xfrm>
        </p:spPr>
        <p:txBody>
          <a:bodyPr>
            <a:normAutofit/>
          </a:bodyPr>
          <a:lstStyle/>
          <a:p>
            <a:r>
              <a:rPr lang="en-US" b="1" dirty="0"/>
              <a:t>Open Educational Resources (OER) for Public Speaking – Filling Potential Gaps</a:t>
            </a:r>
            <a:r>
              <a:rPr lang="en-US" sz="4400" dirty="0"/>
              <a:t> </a:t>
            </a:r>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a:t>Revised September 4, 2025. DL Webinar scheduled for Sept. 4, 2pm – 3pm</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"OER for Public Speaking – Filling Potential Gaps"</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2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546" name="Google Shape;546;p20" descr="Little girl holding a flower in a field"/>
          <p:cNvPicPr preferRelativeResize="0">
            <a:picLocks noGrp="1"/>
          </p:cNvPicPr>
          <p:nvPr>
            <p:ph type="body" idx="1"/>
          </p:nvPr>
        </p:nvPicPr>
        <p:blipFill rotWithShape="1">
          <a:blip r:embed="rId3">
            <a:alphaModFix/>
          </a:blip>
          <a:stretch/>
        </p:blipFill>
        <p:spPr>
          <a:xfrm>
            <a:off x="1744407" y="2214245"/>
            <a:ext cx="2691323" cy="4038600"/>
          </a:xfrm>
          <a:prstGeom prst="rect">
            <a:avLst/>
          </a:prstGeom>
          <a:noFill/>
          <a:ln>
            <a:noFill/>
          </a:ln>
        </p:spPr>
      </p:pic>
      <p:sp>
        <p:nvSpPr>
          <p:cNvPr id="547" name="Google Shape;547;p20"/>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Photo by </a:t>
            </a:r>
            <a:r>
              <a:rPr lang="en-US" sz="18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a:solidFill>
                  <a:schemeClr val="dk1"/>
                </a:solidFill>
                <a:latin typeface="Arial"/>
                <a:ea typeface="Arial"/>
                <a:cs typeface="Arial"/>
                <a:sym typeface="Arial"/>
              </a:rPr>
              <a:t> from </a:t>
            </a:r>
            <a:r>
              <a:rPr lang="en-US" sz="18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0786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2B970-9983-AFA6-B276-2551639896D4}"/>
              </a:ext>
            </a:extLst>
          </p:cNvPr>
          <p:cNvSpPr>
            <a:spLocks noGrp="1"/>
          </p:cNvSpPr>
          <p:nvPr>
            <p:ph type="title"/>
          </p:nvPr>
        </p:nvSpPr>
        <p:spPr/>
        <p:txBody>
          <a:bodyPr/>
          <a:lstStyle/>
          <a:p>
            <a:r>
              <a:rPr lang="en-US" dirty="0"/>
              <a:t>Event Description</a:t>
            </a:r>
          </a:p>
        </p:txBody>
      </p:sp>
      <p:sp>
        <p:nvSpPr>
          <p:cNvPr id="3" name="Text Placeholder 2">
            <a:extLst>
              <a:ext uri="{FF2B5EF4-FFF2-40B4-BE49-F238E27FC236}">
                <a16:creationId xmlns:a16="http://schemas.microsoft.com/office/drawing/2014/main" id="{898256A3-0F25-7A98-444E-29B1E1BC4CC6}"/>
              </a:ext>
            </a:extLst>
          </p:cNvPr>
          <p:cNvSpPr>
            <a:spLocks noGrp="1"/>
          </p:cNvSpPr>
          <p:nvPr>
            <p:ph type="body" idx="1"/>
          </p:nvPr>
        </p:nvSpPr>
        <p:spPr/>
        <p:txBody>
          <a:bodyPr>
            <a:normAutofit/>
          </a:bodyPr>
          <a:lstStyle/>
          <a:p>
            <a:r>
              <a:rPr lang="en-US" sz="2400" dirty="0"/>
              <a:t>During the summer of 2025, a group of communication studies faculty met to identify OER that could be used to address required elements in the public speaking course due to recent statewide curriculum changes. Join us to learn about the summer work, the currently available resources, and the work that is in progress. </a:t>
            </a:r>
          </a:p>
        </p:txBody>
      </p:sp>
    </p:spTree>
    <p:extLst>
      <p:ext uri="{BB962C8B-B14F-4D97-AF65-F5344CB8AC3E}">
        <p14:creationId xmlns:p14="http://schemas.microsoft.com/office/powerpoint/2010/main" val="22802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7AB1-2E48-41C2-5A96-3C2413A4D074}"/>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EF0EBCB2-D307-930E-3026-83831E39B025}"/>
              </a:ext>
            </a:extLst>
          </p:cNvPr>
          <p:cNvSpPr>
            <a:spLocks noGrp="1"/>
          </p:cNvSpPr>
          <p:nvPr>
            <p:ph type="body" idx="1"/>
          </p:nvPr>
        </p:nvSpPr>
        <p:spPr/>
        <p:txBody>
          <a:bodyPr>
            <a:normAutofit/>
          </a:bodyPr>
          <a:lstStyle/>
          <a:p>
            <a:r>
              <a:rPr lang="en-US" sz="2000" dirty="0"/>
              <a:t>Julie Bruno, Communications Coordinator, ASCCC OERI</a:t>
            </a:r>
          </a:p>
          <a:p>
            <a:pPr lvl="1"/>
            <a:r>
              <a:rPr lang="en-US" sz="2000" dirty="0"/>
              <a:t>Communication Studies, Sierra</a:t>
            </a:r>
          </a:p>
          <a:p>
            <a:r>
              <a:rPr lang="en-US" sz="2000" dirty="0"/>
              <a:t>Liz Encarnacion, Communication Studies Discipline Lead, ASCCC OERI</a:t>
            </a:r>
          </a:p>
          <a:p>
            <a:pPr lvl="1"/>
            <a:r>
              <a:rPr lang="en-US" sz="2000" dirty="0"/>
              <a:t>Communication Studies, Chaffey</a:t>
            </a:r>
          </a:p>
        </p:txBody>
      </p:sp>
    </p:spTree>
    <p:extLst>
      <p:ext uri="{BB962C8B-B14F-4D97-AF65-F5344CB8AC3E}">
        <p14:creationId xmlns:p14="http://schemas.microsoft.com/office/powerpoint/2010/main" val="194481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Overview</a:t>
            </a:r>
          </a:p>
        </p:txBody>
      </p:sp>
      <p:sp>
        <p:nvSpPr>
          <p:cNvPr id="3" name="Text Placeholder 2"/>
          <p:cNvSpPr>
            <a:spLocks noGrp="1"/>
          </p:cNvSpPr>
          <p:nvPr>
            <p:ph type="body" idx="1"/>
          </p:nvPr>
        </p:nvSpPr>
        <p:spPr/>
        <p:txBody>
          <a:bodyPr>
            <a:normAutofit/>
          </a:bodyPr>
          <a:lstStyle/>
          <a:p>
            <a:r>
              <a:rPr lang="en-US" sz="1900" dirty="0"/>
              <a:t>The Course Identification Numbering System (C-ID), Common Course Numbering (CCN), Cal-GETC and Public Speaking</a:t>
            </a:r>
          </a:p>
          <a:p>
            <a:r>
              <a:rPr lang="en-US" sz="1900" dirty="0"/>
              <a:t>What’s New?</a:t>
            </a:r>
          </a:p>
          <a:p>
            <a:r>
              <a:rPr lang="en-US" sz="1900" dirty="0"/>
              <a:t>Summer Developments</a:t>
            </a:r>
          </a:p>
          <a:p>
            <a:r>
              <a:rPr lang="en-US" sz="1900" dirty="0"/>
              <a:t>Available Resources</a:t>
            </a:r>
          </a:p>
          <a:p>
            <a:r>
              <a:rPr lang="en-US" sz="1900" dirty="0"/>
              <a:t>Anticipated Resources</a:t>
            </a:r>
          </a:p>
          <a:p>
            <a:endParaRPr lang="en-US" sz="2800" dirty="0"/>
          </a:p>
        </p:txBody>
      </p:sp>
    </p:spTree>
    <p:extLst>
      <p:ext uri="{BB962C8B-B14F-4D97-AF65-F5344CB8AC3E}">
        <p14:creationId xmlns:p14="http://schemas.microsoft.com/office/powerpoint/2010/main" val="101281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C-ID COMM 110</a:t>
            </a:r>
            <a:endParaRPr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1446">
              <a:lnSpc>
                <a:spcPct val="100000"/>
              </a:lnSpc>
              <a:buSzPts val="2040"/>
            </a:pPr>
            <a:r>
              <a:rPr lang="en-US" sz="2400" dirty="0">
                <a:latin typeface="+mj-lt"/>
              </a:rPr>
              <a:t>Required course for the Communication Studies ADT</a:t>
            </a:r>
          </a:p>
          <a:p>
            <a:pPr marL="171446" lvl="0" indent="-171446">
              <a:lnSpc>
                <a:spcPct val="100000"/>
              </a:lnSpc>
              <a:buSzPts val="2040"/>
            </a:pPr>
            <a:r>
              <a:rPr lang="en-US" sz="2400" dirty="0">
                <a:latin typeface="+mj-lt"/>
              </a:rPr>
              <a:t>All colleges have at least one course with this C-ID designation</a:t>
            </a:r>
          </a:p>
          <a:p>
            <a:pPr marL="171446" lvl="0" indent="-171446">
              <a:lnSpc>
                <a:spcPct val="100000"/>
              </a:lnSpc>
              <a:buSzPts val="2040"/>
            </a:pPr>
            <a:r>
              <a:rPr lang="en-US" sz="2400" dirty="0">
                <a:latin typeface="+mj-lt"/>
              </a:rPr>
              <a:t>At least 106 CCCs offer the Communication Studies ADT</a:t>
            </a:r>
          </a:p>
          <a:p>
            <a:pPr marL="171446" lvl="0" indent="-171446">
              <a:lnSpc>
                <a:spcPct val="100000"/>
              </a:lnSpc>
              <a:buSzPts val="2040"/>
            </a:pPr>
            <a:r>
              <a:rPr lang="en-US" sz="2400" dirty="0">
                <a:latin typeface="+mj-lt"/>
              </a:rPr>
              <a:t>C-ID has been the “standard”</a:t>
            </a:r>
            <a:endParaRPr sz="2400" dirty="0">
              <a:latin typeface="+mj-lt"/>
            </a:endParaRPr>
          </a:p>
        </p:txBody>
      </p:sp>
    </p:spTree>
    <p:extLst>
      <p:ext uri="{BB962C8B-B14F-4D97-AF65-F5344CB8AC3E}">
        <p14:creationId xmlns:p14="http://schemas.microsoft.com/office/powerpoint/2010/main" val="174464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7B00-9F65-FB9C-608B-6656983F6DF8}"/>
              </a:ext>
            </a:extLst>
          </p:cNvPr>
          <p:cNvSpPr>
            <a:spLocks noGrp="1"/>
          </p:cNvSpPr>
          <p:nvPr>
            <p:ph type="title"/>
          </p:nvPr>
        </p:nvSpPr>
        <p:spPr/>
        <p:txBody>
          <a:bodyPr/>
          <a:lstStyle/>
          <a:p>
            <a:r>
              <a:rPr lang="en-US" dirty="0"/>
              <a:t>Cal-GETC….</a:t>
            </a:r>
          </a:p>
        </p:txBody>
      </p:sp>
      <p:sp>
        <p:nvSpPr>
          <p:cNvPr id="3" name="Text Placeholder 2">
            <a:extLst>
              <a:ext uri="{FF2B5EF4-FFF2-40B4-BE49-F238E27FC236}">
                <a16:creationId xmlns:a16="http://schemas.microsoft.com/office/drawing/2014/main" id="{926C9DC9-C88E-4B78-8C0D-084BC35C74E4}"/>
              </a:ext>
            </a:extLst>
          </p:cNvPr>
          <p:cNvSpPr>
            <a:spLocks noGrp="1"/>
          </p:cNvSpPr>
          <p:nvPr>
            <p:ph type="body" idx="1"/>
          </p:nvPr>
        </p:nvSpPr>
        <p:spPr/>
        <p:txBody>
          <a:bodyPr>
            <a:noAutofit/>
          </a:bodyPr>
          <a:lstStyle/>
          <a:p>
            <a:r>
              <a:rPr lang="en-US" sz="2400" dirty="0"/>
              <a:t>While an oral communication course was always a component of CSU GE Breadth, such courses were not a component of IGETC.</a:t>
            </a:r>
          </a:p>
          <a:p>
            <a:r>
              <a:rPr lang="en-US" sz="2400" dirty="0"/>
              <a:t>Extensive negotiations resulted in an oral communication requirement being included in Cal-GETC.</a:t>
            </a:r>
          </a:p>
        </p:txBody>
      </p:sp>
    </p:spTree>
    <p:extLst>
      <p:ext uri="{BB962C8B-B14F-4D97-AF65-F5344CB8AC3E}">
        <p14:creationId xmlns:p14="http://schemas.microsoft.com/office/powerpoint/2010/main" val="191982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687DA-D562-E9F3-86E0-7E01144E3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61AE5-B8BE-9AB3-9EC4-A0F445D30ED3}"/>
              </a:ext>
            </a:extLst>
          </p:cNvPr>
          <p:cNvSpPr>
            <a:spLocks noGrp="1"/>
          </p:cNvSpPr>
          <p:nvPr>
            <p:ph type="title"/>
          </p:nvPr>
        </p:nvSpPr>
        <p:spPr/>
        <p:txBody>
          <a:bodyPr/>
          <a:lstStyle/>
          <a:p>
            <a:r>
              <a:rPr lang="en-US" dirty="0"/>
              <a:t>The Cal-GETC Area 1C (Oral Communication) requirement can only be fulfilled by a course..</a:t>
            </a:r>
          </a:p>
        </p:txBody>
      </p:sp>
      <p:sp>
        <p:nvSpPr>
          <p:cNvPr id="3" name="Text Placeholder 2">
            <a:extLst>
              <a:ext uri="{FF2B5EF4-FFF2-40B4-BE49-F238E27FC236}">
                <a16:creationId xmlns:a16="http://schemas.microsoft.com/office/drawing/2014/main" id="{54D3A8CD-1203-A031-A1B4-82283BA2C798}"/>
              </a:ext>
            </a:extLst>
          </p:cNvPr>
          <p:cNvSpPr>
            <a:spLocks noGrp="1"/>
          </p:cNvSpPr>
          <p:nvPr>
            <p:ph type="body" idx="1"/>
          </p:nvPr>
        </p:nvSpPr>
        <p:spPr/>
        <p:txBody>
          <a:bodyPr>
            <a:noAutofit/>
          </a:bodyPr>
          <a:lstStyle/>
          <a:p>
            <a:r>
              <a:rPr lang="en-US" sz="2400" dirty="0"/>
              <a:t>..taught in English (see Section 5.1.8). </a:t>
            </a:r>
          </a:p>
          <a:p>
            <a:r>
              <a:rPr lang="en-US" sz="2400" dirty="0"/>
              <a:t>..that provides students with the foundational knowledge and practice of public speaking in a democratic society, to enable them to successfully communicate ideas of an informative and persuasive nature in the public speaking mode, and to critically evaluate the speeches of others.</a:t>
            </a:r>
          </a:p>
        </p:txBody>
      </p:sp>
    </p:spTree>
    <p:extLst>
      <p:ext uri="{BB962C8B-B14F-4D97-AF65-F5344CB8AC3E}">
        <p14:creationId xmlns:p14="http://schemas.microsoft.com/office/powerpoint/2010/main" val="187708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3BDB8-212C-BF79-8B11-2874FEA65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94F48-15BA-2DAE-DDE2-6D9AAAAA04CE}"/>
              </a:ext>
            </a:extLst>
          </p:cNvPr>
          <p:cNvSpPr>
            <a:spLocks noGrp="1"/>
          </p:cNvSpPr>
          <p:nvPr>
            <p:ph type="title"/>
          </p:nvPr>
        </p:nvSpPr>
        <p:spPr/>
        <p:txBody>
          <a:bodyPr/>
          <a:lstStyle/>
          <a:p>
            <a:r>
              <a:rPr lang="en-US" sz="2800" dirty="0"/>
              <a:t>Students who have completed this requirement shall have been exposed to coursework that is designed to convey and provide practice in:</a:t>
            </a:r>
          </a:p>
        </p:txBody>
      </p:sp>
      <p:sp>
        <p:nvSpPr>
          <p:cNvPr id="3" name="Text Placeholder 2">
            <a:extLst>
              <a:ext uri="{FF2B5EF4-FFF2-40B4-BE49-F238E27FC236}">
                <a16:creationId xmlns:a16="http://schemas.microsoft.com/office/drawing/2014/main" id="{BDE0CD3D-5329-5006-A0F6-FDBCFEB9FCCD}"/>
              </a:ext>
            </a:extLst>
          </p:cNvPr>
          <p:cNvSpPr>
            <a:spLocks noGrp="1"/>
          </p:cNvSpPr>
          <p:nvPr>
            <p:ph type="body" idx="1"/>
          </p:nvPr>
        </p:nvSpPr>
        <p:spPr>
          <a:xfrm>
            <a:off x="616226" y="2015735"/>
            <a:ext cx="8209722" cy="4039079"/>
          </a:xfrm>
        </p:spPr>
        <p:txBody>
          <a:bodyPr>
            <a:noAutofit/>
          </a:bodyPr>
          <a:lstStyle/>
          <a:p>
            <a:r>
              <a:rPr lang="en-US" sz="1800" dirty="0"/>
              <a:t>understanding the theoretical foundations of creating and sharing knowledge, including the canons of rhetoric and the Aristotelian proofs of ethos, pathos, and logos</a:t>
            </a:r>
          </a:p>
          <a:p>
            <a:r>
              <a:rPr lang="en-US" sz="1800" dirty="0"/>
              <a:t>finding, critically examining, and using supporting materials from primary and secondary sources for credibility, accuracy, and relevance in their speeches and presentations</a:t>
            </a:r>
          </a:p>
          <a:p>
            <a:r>
              <a:rPr lang="en-US" sz="1800" dirty="0"/>
              <a:t>conceptualizing and effectively using compelling arguments in support of a guiding thesis and organizational pattern appropriate for the audience, occasion, and across a variety of contexts</a:t>
            </a:r>
          </a:p>
          <a:p>
            <a:r>
              <a:rPr lang="en-US" sz="1800" dirty="0"/>
              <a:t>knowing and adhering to ethical communication practices which include truthfulness, accuracy, honesty, and reason as essential to the integrity of communication</a:t>
            </a:r>
          </a:p>
        </p:txBody>
      </p:sp>
    </p:spTree>
    <p:extLst>
      <p:ext uri="{BB962C8B-B14F-4D97-AF65-F5344CB8AC3E}">
        <p14:creationId xmlns:p14="http://schemas.microsoft.com/office/powerpoint/2010/main" val="733123983"/>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20254</TotalTime>
  <Words>1204</Words>
  <Application>Microsoft Office PowerPoint</Application>
  <PresentationFormat>On-screen Show (4:3)</PresentationFormat>
  <Paragraphs>131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vt:lpstr>
      <vt:lpstr>Calibri</vt:lpstr>
      <vt:lpstr>Gill Sans</vt:lpstr>
      <vt:lpstr>Gallery</vt:lpstr>
      <vt:lpstr>Welcome!</vt:lpstr>
      <vt:lpstr>Open Educational Resources (OER) for Public Speaking – Filling Potential Gaps </vt:lpstr>
      <vt:lpstr>Event Description</vt:lpstr>
      <vt:lpstr>Presenters</vt:lpstr>
      <vt:lpstr>Overview</vt:lpstr>
      <vt:lpstr>C-ID COMM 110</vt:lpstr>
      <vt:lpstr>Cal-GETC….</vt:lpstr>
      <vt:lpstr>The Cal-GETC Area 1C (Oral Communication) requirement can only be fulfilled by a course..</vt:lpstr>
      <vt:lpstr>Students who have completed this requirement shall have been exposed to coursework that is designed to convey and provide practice in:</vt:lpstr>
      <vt:lpstr>And…</vt:lpstr>
      <vt:lpstr>And then there was CCN</vt:lpstr>
      <vt:lpstr>Elements of CCN not in C-ID</vt:lpstr>
      <vt:lpstr>Summer Work </vt:lpstr>
      <vt:lpstr>The elements of the COMM C1000 template that may be missing from the texts commonly in used for the Public Speaking course include the following elements (edited) </vt:lpstr>
      <vt:lpstr>What’s really missing and what’s really needed?</vt:lpstr>
      <vt:lpstr>Access available information </vt:lpstr>
      <vt:lpstr>Summer 2025 Summary</vt:lpstr>
      <vt:lpstr>What do you need….</vt:lpstr>
      <vt:lpstr>More Information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67</cp:revision>
  <cp:lastPrinted>2023-08-23T20:26:16Z</cp:lastPrinted>
  <dcterms:created xsi:type="dcterms:W3CDTF">2020-03-05T11:04:57Z</dcterms:created>
  <dcterms:modified xsi:type="dcterms:W3CDTF">2025-09-09T21:32:02Z</dcterms:modified>
</cp:coreProperties>
</file>