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335" r:id="rId2"/>
    <p:sldId id="385" r:id="rId3"/>
    <p:sldId id="337" r:id="rId4"/>
    <p:sldId id="338" r:id="rId5"/>
    <p:sldId id="339" r:id="rId6"/>
    <p:sldId id="2844" r:id="rId7"/>
    <p:sldId id="343" r:id="rId8"/>
    <p:sldId id="344" r:id="rId9"/>
    <p:sldId id="354" r:id="rId10"/>
    <p:sldId id="2845" r:id="rId11"/>
    <p:sldId id="2846" r:id="rId12"/>
    <p:sldId id="2847" r:id="rId13"/>
    <p:sldId id="2848" r:id="rId14"/>
    <p:sldId id="356" r:id="rId15"/>
    <p:sldId id="398" r:id="rId16"/>
    <p:sldId id="2849" r:id="rId17"/>
    <p:sldId id="2838" r:id="rId18"/>
    <p:sldId id="2850" r:id="rId19"/>
    <p:sldId id="2839" r:id="rId20"/>
    <p:sldId id="2840" r:id="rId21"/>
    <p:sldId id="2843" r:id="rId22"/>
    <p:sldId id="2852" r:id="rId23"/>
    <p:sldId id="2851" r:id="rId24"/>
    <p:sldId id="350" r:id="rId25"/>
    <p:sldId id="381" r:id="rId26"/>
    <p:sldId id="352" r:id="rId27"/>
    <p:sldId id="382"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iyuWBf3DMJbOcqAJlHTlvVGkDx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F6BF3D-3DBE-4F97-A45F-F5F7F9D688AA}">
  <a:tblStyle styleId="{44F6BF3D-3DBE-4F97-A45F-F5F7F9D688A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p:restoredTop sz="94626"/>
  </p:normalViewPr>
  <p:slideViewPr>
    <p:cSldViewPr snapToGrid="0">
      <p:cViewPr varScale="1">
        <p:scale>
          <a:sx n="106" d="100"/>
          <a:sy n="106" d="100"/>
        </p:scale>
        <p:origin x="1008"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63"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64"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ovt.westlaw.com/calregs/Document/ID91397606C6211F099AC8EA07ACFCC67?originationContext=document&amp;transitionType=StatuteNavigator&amp;needToInjectTerms=False&amp;viewType=FullText&amp;ppcid=15eddcdc3879495b8dcc57eb5355ba76&amp;contextData=%28sc.Default%2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700" dirty="0">
              <a:solidFill>
                <a:srgbClr val="FF0000"/>
              </a:solidFill>
            </a:endParaRPr>
          </a:p>
        </p:txBody>
      </p:sp>
      <p:sp>
        <p:nvSpPr>
          <p:cNvPr id="275" name="Google Shape;27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082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to adopt – 5 or more colleges reporting ZTC pathways in 2023.</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0344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83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596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317" name="Google Shape;31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227709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151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E3782-747D-0849-8027-4C495AD1BB4F}" type="slidenum">
              <a:rPr lang="en-US" smtClean="0"/>
              <a:t>2</a:t>
            </a:fld>
            <a:endParaRPr lang="en-US"/>
          </a:p>
        </p:txBody>
      </p:sp>
    </p:spTree>
    <p:extLst>
      <p:ext uri="{BB962C8B-B14F-4D97-AF65-F5344CB8AC3E}">
        <p14:creationId xmlns:p14="http://schemas.microsoft.com/office/powerpoint/2010/main" val="186122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*New (sort of!)</a:t>
            </a:r>
            <a:endParaRPr dirty="0"/>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527992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4201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add you to the listserv it you are not on it already.</a:t>
            </a:r>
            <a:endParaRPr dirty="0"/>
          </a:p>
        </p:txBody>
      </p:sp>
      <p:sp>
        <p:nvSpPr>
          <p:cNvPr id="218" name="Google Shape;21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213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05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 have introduced goal-setting – OERLs are at many levels. Some are new – some have been doing the work for years. This is an opportunity for the OERI to work with OERLs to help them achieve their goals.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9186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 </a:t>
            </a:r>
            <a:r>
              <a:rPr lang="en-US" sz="1200" b="0" i="0" u="sng" strike="noStrike" cap="none" dirty="0">
                <a:solidFill>
                  <a:schemeClr val="dk1"/>
                </a:solidFill>
                <a:effectLst/>
                <a:latin typeface="Calibri"/>
                <a:ea typeface="Calibri"/>
                <a:cs typeface="Calibri"/>
                <a:sym typeface="Calibri"/>
                <a:hlinkClick r:id="rId3"/>
              </a:rPr>
              <a:t>§ 54221 Burden-Free Access to Instructional Materials</a:t>
            </a:r>
            <a:r>
              <a:rPr lang="en-US" dirty="0">
                <a:effectLst/>
              </a:rPr>
              <a: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382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6010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14"/>
        <p:cNvGrpSpPr/>
        <p:nvPr/>
      </p:nvGrpSpPr>
      <p:grpSpPr>
        <a:xfrm>
          <a:off x="0" y="0"/>
          <a:ext cx="0" cy="0"/>
          <a:chOff x="0" y="0"/>
          <a:chExt cx="0" cy="0"/>
        </a:xfrm>
      </p:grpSpPr>
      <p:sp>
        <p:nvSpPr>
          <p:cNvPr id="15" name="Google Shape;15;p2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16" name="Google Shape;16;p2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17" name="Google Shape;17;p2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9" name="Google Shape;19;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9254" y="4683512"/>
            <a:ext cx="7824187" cy="1736660"/>
          </a:xfrm>
        </p:spPr>
        <p:txBody>
          <a:bodyPr anchor="t">
            <a:normAutofit/>
          </a:bodyPr>
          <a:lstStyle>
            <a:lvl1pPr algn="ctr">
              <a:lnSpc>
                <a:spcPct val="100000"/>
              </a:lnSpc>
              <a:defRPr sz="33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87698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4"/>
        <p:cNvGrpSpPr/>
        <p:nvPr/>
      </p:nvGrpSpPr>
      <p:grpSpPr>
        <a:xfrm>
          <a:off x="0" y="0"/>
          <a:ext cx="0" cy="0"/>
          <a:chOff x="0" y="0"/>
          <a:chExt cx="0" cy="0"/>
        </a:xfrm>
      </p:grpSpPr>
      <p:sp>
        <p:nvSpPr>
          <p:cNvPr id="16" name="Google Shape;16;p34"/>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dirty="0"/>
          </a:p>
        </p:txBody>
      </p:sp>
      <p:sp>
        <p:nvSpPr>
          <p:cNvPr id="17" name="Google Shape;17;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9" name="Google Shape;19;p34"/>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1804005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B8DF55-F427-B94E-99B5-C2DA01127894}"/>
              </a:ext>
            </a:extLst>
          </p:cNvPr>
          <p:cNvPicPr>
            <a:picLocks noChangeAspect="1"/>
          </p:cNvPicPr>
          <p:nvPr userDrawn="1"/>
        </p:nvPicPr>
        <p:blipFill>
          <a:blip r:embed="rId2"/>
          <a:stretch>
            <a:fillRect/>
          </a:stretch>
        </p:blipFill>
        <p:spPr>
          <a:xfrm>
            <a:off x="0" y="1532004"/>
            <a:ext cx="9144000" cy="3657600"/>
          </a:xfrm>
          <a:prstGeom prst="rect">
            <a:avLst/>
          </a:prstGeom>
        </p:spPr>
      </p:pic>
      <p:sp>
        <p:nvSpPr>
          <p:cNvPr id="2" name="Title 1"/>
          <p:cNvSpPr>
            <a:spLocks noGrp="1"/>
          </p:cNvSpPr>
          <p:nvPr>
            <p:ph type="ctrTitle"/>
          </p:nvPr>
        </p:nvSpPr>
        <p:spPr>
          <a:xfrm>
            <a:off x="1813336" y="3464560"/>
            <a:ext cx="6477803" cy="1538289"/>
          </a:xfrm>
        </p:spPr>
        <p:txBody>
          <a:bodyPr bIns="0"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13335" y="5189604"/>
            <a:ext cx="6477804" cy="977621"/>
          </a:xfrm>
        </p:spPr>
        <p:txBody>
          <a:bodyPr tIns="91440" bIns="91440">
            <a:normAutofit/>
          </a:bodyPr>
          <a:lstStyle>
            <a:lvl1pPr marL="0" indent="0" algn="l">
              <a:buNone/>
              <a:defRPr sz="1600" b="0" cap="none" baseline="0">
                <a:solidFill>
                  <a:schemeClr val="bg2">
                    <a:lumMod val="10000"/>
                  </a:schemeClr>
                </a:solidFill>
              </a:defRPr>
            </a:lvl1pPr>
            <a:lvl2pPr marL="342892" indent="0" algn="ctr">
              <a:buNone/>
              <a:defRPr sz="135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cxnSp>
        <p:nvCxnSpPr>
          <p:cNvPr id="15" name="Straight Connector 14"/>
          <p:cNvCxnSpPr>
            <a:cxnSpLocks/>
          </p:cNvCxnSpPr>
          <p:nvPr/>
        </p:nvCxnSpPr>
        <p:spPr>
          <a:xfrm>
            <a:off x="0" y="5187659"/>
            <a:ext cx="914400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40BD600D-3FD4-D74F-AB01-A60D3490DC91}"/>
              </a:ext>
            </a:extLst>
          </p:cNvPr>
          <p:cNvPicPr>
            <a:picLocks noChangeAspect="1"/>
          </p:cNvPicPr>
          <p:nvPr userDrawn="1"/>
        </p:nvPicPr>
        <p:blipFill>
          <a:blip r:embed="rId3"/>
          <a:stretch>
            <a:fillRect/>
          </a:stretch>
        </p:blipFill>
        <p:spPr>
          <a:xfrm>
            <a:off x="1695177" y="585230"/>
            <a:ext cx="4360183" cy="1350250"/>
          </a:xfrm>
          <a:prstGeom prst="rect">
            <a:avLst/>
          </a:prstGeom>
        </p:spPr>
      </p:pic>
    </p:spTree>
    <p:extLst>
      <p:ext uri="{BB962C8B-B14F-4D97-AF65-F5344CB8AC3E}">
        <p14:creationId xmlns:p14="http://schemas.microsoft.com/office/powerpoint/2010/main" val="1529279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27"/>
          <p:cNvSpPr/>
          <p:nvPr/>
        </p:nvSpPr>
        <p:spPr>
          <a:xfrm>
            <a:off x="0" y="1527142"/>
            <a:ext cx="9144000" cy="365785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 name="Google Shape;43;p27"/>
          <p:cNvSpPr txBox="1">
            <a:spLocks noGrp="1"/>
          </p:cNvSpPr>
          <p:nvPr>
            <p:ph type="ctrTitle"/>
          </p:nvPr>
        </p:nvSpPr>
        <p:spPr>
          <a:xfrm>
            <a:off x="1813336" y="3233396"/>
            <a:ext cx="6477803" cy="1769453"/>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7"/>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45" name="Google Shape;45;p27"/>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46" name="Google Shape;46;p27"/>
          <p:cNvPicPr preferRelativeResize="0"/>
          <p:nvPr/>
        </p:nvPicPr>
        <p:blipFill rotWithShape="1">
          <a:blip r:embed="rId2">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28"/>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49" name="Google Shape;49;p28"/>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50" name="Google Shape;50;p28"/>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52" name="Google Shape;52;p2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54"/>
        <p:cNvGrpSpPr/>
        <p:nvPr/>
      </p:nvGrpSpPr>
      <p:grpSpPr>
        <a:xfrm>
          <a:off x="0" y="0"/>
          <a:ext cx="0" cy="0"/>
          <a:chOff x="0" y="0"/>
          <a:chExt cx="0" cy="0"/>
        </a:xfrm>
      </p:grpSpPr>
      <p:sp>
        <p:nvSpPr>
          <p:cNvPr id="55" name="Google Shape;55;p29"/>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56" name="Google Shape;56;p2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57" name="Google Shape;57;p29"/>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9"/>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9" name="Google Shape;59;p29"/>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0" name="Google Shape;60;p2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72"/>
        <p:cNvGrpSpPr/>
        <p:nvPr/>
      </p:nvGrpSpPr>
      <p:grpSpPr>
        <a:xfrm>
          <a:off x="0" y="0"/>
          <a:ext cx="0" cy="0"/>
          <a:chOff x="0" y="0"/>
          <a:chExt cx="0" cy="0"/>
        </a:xfrm>
      </p:grpSpPr>
      <p:sp>
        <p:nvSpPr>
          <p:cNvPr id="73" name="Google Shape;73;p3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74" name="Google Shape;74;p3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75" name="Google Shape;75;p3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7" name="Google Shape;77;p3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78" name="Google Shape;78;p3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0"/>
        <p:cNvGrpSpPr/>
        <p:nvPr/>
      </p:nvGrpSpPr>
      <p:grpSpPr>
        <a:xfrm>
          <a:off x="0" y="0"/>
          <a:ext cx="0" cy="0"/>
          <a:chOff x="0" y="0"/>
          <a:chExt cx="0" cy="0"/>
        </a:xfrm>
      </p:grpSpPr>
      <p:sp>
        <p:nvSpPr>
          <p:cNvPr id="81" name="Google Shape;81;p3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82" name="Google Shape;82;p3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83" name="Google Shape;83;p3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2"/>
          <p:cNvSpPr>
            <a:spLocks noGrp="1"/>
          </p:cNvSpPr>
          <p:nvPr>
            <p:ph type="pic" idx="2"/>
          </p:nvPr>
        </p:nvSpPr>
        <p:spPr>
          <a:xfrm>
            <a:off x="5449305" y="797578"/>
            <a:ext cx="2841836" cy="5248677"/>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85" name="Google Shape;85;p3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6" name="Google Shape;86;p3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7" name="Google Shape;87;p3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91"/>
        <p:cNvGrpSpPr/>
        <p:nvPr/>
      </p:nvGrpSpPr>
      <p:grpSpPr>
        <a:xfrm>
          <a:off x="0" y="0"/>
          <a:ext cx="0" cy="0"/>
          <a:chOff x="0" y="0"/>
          <a:chExt cx="0" cy="0"/>
        </a:xfrm>
      </p:grpSpPr>
      <p:cxnSp>
        <p:nvCxnSpPr>
          <p:cNvPr id="92" name="Google Shape;92;p34"/>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93" name="Google Shape;93;p34"/>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4" name="Google Shape;94;p34"/>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5" name="Google Shape;95;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3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98"/>
        <p:cNvGrpSpPr/>
        <p:nvPr/>
      </p:nvGrpSpPr>
      <p:grpSpPr>
        <a:xfrm>
          <a:off x="0" y="0"/>
          <a:ext cx="0" cy="0"/>
          <a:chOff x="0" y="0"/>
          <a:chExt cx="0" cy="0"/>
        </a:xfrm>
      </p:grpSpPr>
      <p:cxnSp>
        <p:nvCxnSpPr>
          <p:cNvPr id="99" name="Google Shape;99;p35"/>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00" name="Google Shape;100;p35"/>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1" name="Google Shape;101;p35"/>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2" name="Google Shape;102;p35"/>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3" name="Google Shape;103;p35"/>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4" name="Google Shape;104;p3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6" name="Google Shape;106;p3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107"/>
        <p:cNvGrpSpPr/>
        <p:nvPr/>
      </p:nvGrpSpPr>
      <p:grpSpPr>
        <a:xfrm>
          <a:off x="0" y="0"/>
          <a:ext cx="0" cy="0"/>
          <a:chOff x="0" y="0"/>
          <a:chExt cx="0" cy="0"/>
        </a:xfrm>
      </p:grpSpPr>
      <p:sp>
        <p:nvSpPr>
          <p:cNvPr id="108" name="Google Shape;108;gceb051ea18_0_123"/>
          <p:cNvSpPr txBox="1">
            <a:spLocks noGrp="1"/>
          </p:cNvSpPr>
          <p:nvPr>
            <p:ph type="body" idx="1"/>
          </p:nvPr>
        </p:nvSpPr>
        <p:spPr>
          <a:xfrm>
            <a:off x="1088686" y="2015732"/>
            <a:ext cx="7202400" cy="4040100"/>
          </a:xfrm>
          <a:prstGeom prst="rect">
            <a:avLst/>
          </a:prstGeom>
          <a:noFill/>
          <a:ln>
            <a:noFill/>
          </a:ln>
        </p:spPr>
        <p:txBody>
          <a:bodyPr spcFirstLastPara="1" wrap="square" lIns="91425" tIns="45700" rIns="91425" bIns="45700" anchor="t" anchorCtr="0">
            <a:normAutofit/>
          </a:bodyPr>
          <a:lstStyle>
            <a:lvl1pPr marL="457200" lvl="0" indent="-381000" algn="l" rtl="0">
              <a:lnSpc>
                <a:spcPct val="120000"/>
              </a:lnSpc>
              <a:spcBef>
                <a:spcPts val="750"/>
              </a:spcBef>
              <a:spcAft>
                <a:spcPts val="0"/>
              </a:spcAft>
              <a:buSzPts val="2400"/>
              <a:buChar char="•"/>
              <a:defRPr>
                <a:solidFill>
                  <a:schemeClr val="dk2"/>
                </a:solidFill>
              </a:defRPr>
            </a:lvl1pPr>
            <a:lvl2pPr marL="914400" lvl="1" indent="-381000" algn="l" rtl="0">
              <a:lnSpc>
                <a:spcPct val="120000"/>
              </a:lnSpc>
              <a:spcBef>
                <a:spcPts val="375"/>
              </a:spcBef>
              <a:spcAft>
                <a:spcPts val="0"/>
              </a:spcAft>
              <a:buSzPts val="2400"/>
              <a:buChar char="•"/>
              <a:defRPr>
                <a:solidFill>
                  <a:schemeClr val="dk2"/>
                </a:solidFill>
              </a:defRPr>
            </a:lvl2pPr>
            <a:lvl3pPr marL="1371600" lvl="2" indent="-381000" algn="l" rtl="0">
              <a:lnSpc>
                <a:spcPct val="120000"/>
              </a:lnSpc>
              <a:spcBef>
                <a:spcPts val="375"/>
              </a:spcBef>
              <a:spcAft>
                <a:spcPts val="0"/>
              </a:spcAft>
              <a:buSzPts val="2400"/>
              <a:buChar char="•"/>
              <a:defRPr>
                <a:solidFill>
                  <a:schemeClr val="dk2"/>
                </a:solidFill>
              </a:defRPr>
            </a:lvl3pPr>
            <a:lvl4pPr marL="1828800" lvl="3" indent="-381000" algn="l" rtl="0">
              <a:lnSpc>
                <a:spcPct val="120000"/>
              </a:lnSpc>
              <a:spcBef>
                <a:spcPts val="375"/>
              </a:spcBef>
              <a:spcAft>
                <a:spcPts val="0"/>
              </a:spcAft>
              <a:buSzPts val="2400"/>
              <a:buChar char="•"/>
              <a:defRPr>
                <a:solidFill>
                  <a:schemeClr val="dk2"/>
                </a:solidFill>
              </a:defRPr>
            </a:lvl4pPr>
            <a:lvl5pPr marL="2286000" lvl="4" indent="-381000" algn="l" rtl="0">
              <a:lnSpc>
                <a:spcPct val="120000"/>
              </a:lnSpc>
              <a:spcBef>
                <a:spcPts val="375"/>
              </a:spcBef>
              <a:spcAft>
                <a:spcPts val="0"/>
              </a:spcAft>
              <a:buSzPts val="24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09" name="Google Shape;109;gceb051ea18_0_123"/>
          <p:cNvSpPr txBox="1">
            <a:spLocks noGrp="1"/>
          </p:cNvSpPr>
          <p:nvPr>
            <p:ph type="dt" idx="10"/>
          </p:nvPr>
        </p:nvSpPr>
        <p:spPr>
          <a:xfrm>
            <a:off x="7490462" y="6213011"/>
            <a:ext cx="800700" cy="308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ceb051ea18_0_123"/>
          <p:cNvSpPr txBox="1">
            <a:spLocks noGrp="1"/>
          </p:cNvSpPr>
          <p:nvPr>
            <p:ph type="sldNum" idx="12"/>
          </p:nvPr>
        </p:nvSpPr>
        <p:spPr>
          <a:xfrm>
            <a:off x="1088686" y="6211950"/>
            <a:ext cx="511200" cy="3093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111" name="Google Shape;111;gceb051ea18_0_123"/>
          <p:cNvCxnSpPr/>
          <p:nvPr/>
        </p:nvCxnSpPr>
        <p:spPr>
          <a:xfrm>
            <a:off x="1088686" y="1859432"/>
            <a:ext cx="7202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Arial"/>
                <a:ea typeface="Arial"/>
                <a:cs typeface="Arial"/>
                <a:sym typeface="Arial"/>
              </a:defRPr>
            </a:lvl1pPr>
            <a:lvl2pPr marL="0" marR="0" lvl="1" indent="0" algn="l" rtl="0">
              <a:spcBef>
                <a:spcPts val="0"/>
              </a:spcBef>
              <a:buNone/>
              <a:defRPr sz="1050" b="0" i="0" u="none" strike="noStrike" cap="none">
                <a:solidFill>
                  <a:srgbClr val="7F7F7F"/>
                </a:solidFill>
                <a:latin typeface="Arial"/>
                <a:ea typeface="Arial"/>
                <a:cs typeface="Arial"/>
                <a:sym typeface="Arial"/>
              </a:defRPr>
            </a:lvl2pPr>
            <a:lvl3pPr marL="0" marR="0" lvl="2" indent="0" algn="l" rtl="0">
              <a:spcBef>
                <a:spcPts val="0"/>
              </a:spcBef>
              <a:buNone/>
              <a:defRPr sz="1050" b="0" i="0" u="none" strike="noStrike" cap="none">
                <a:solidFill>
                  <a:srgbClr val="7F7F7F"/>
                </a:solidFill>
                <a:latin typeface="Arial"/>
                <a:ea typeface="Arial"/>
                <a:cs typeface="Arial"/>
                <a:sym typeface="Arial"/>
              </a:defRPr>
            </a:lvl3pPr>
            <a:lvl4pPr marL="0" marR="0" lvl="3" indent="0" algn="l" rtl="0">
              <a:spcBef>
                <a:spcPts val="0"/>
              </a:spcBef>
              <a:buNone/>
              <a:defRPr sz="1050" b="0" i="0" u="none" strike="noStrike" cap="none">
                <a:solidFill>
                  <a:srgbClr val="7F7F7F"/>
                </a:solidFill>
                <a:latin typeface="Arial"/>
                <a:ea typeface="Arial"/>
                <a:cs typeface="Arial"/>
                <a:sym typeface="Arial"/>
              </a:defRPr>
            </a:lvl4pPr>
            <a:lvl5pPr marL="0" marR="0" lvl="4" indent="0" algn="l" rtl="0">
              <a:spcBef>
                <a:spcPts val="0"/>
              </a:spcBef>
              <a:buNone/>
              <a:defRPr sz="1050" b="0" i="0" u="none" strike="noStrike" cap="none">
                <a:solidFill>
                  <a:srgbClr val="7F7F7F"/>
                </a:solidFill>
                <a:latin typeface="Arial"/>
                <a:ea typeface="Arial"/>
                <a:cs typeface="Arial"/>
                <a:sym typeface="Arial"/>
              </a:defRPr>
            </a:lvl5pPr>
            <a:lvl6pPr marL="0" marR="0" lvl="5" indent="0" algn="l" rtl="0">
              <a:spcBef>
                <a:spcPts val="0"/>
              </a:spcBef>
              <a:buNone/>
              <a:defRPr sz="1050" b="0" i="0" u="none" strike="noStrike" cap="none">
                <a:solidFill>
                  <a:srgbClr val="7F7F7F"/>
                </a:solidFill>
                <a:latin typeface="Arial"/>
                <a:ea typeface="Arial"/>
                <a:cs typeface="Arial"/>
                <a:sym typeface="Arial"/>
              </a:defRPr>
            </a:lvl6pPr>
            <a:lvl7pPr marL="0" marR="0" lvl="6" indent="0" algn="l" rtl="0">
              <a:spcBef>
                <a:spcPts val="0"/>
              </a:spcBef>
              <a:buNone/>
              <a:defRPr sz="1050" b="0" i="0" u="none" strike="noStrike" cap="none">
                <a:solidFill>
                  <a:srgbClr val="7F7F7F"/>
                </a:solidFill>
                <a:latin typeface="Arial"/>
                <a:ea typeface="Arial"/>
                <a:cs typeface="Arial"/>
                <a:sym typeface="Arial"/>
              </a:defRPr>
            </a:lvl7pPr>
            <a:lvl8pPr marL="0" marR="0" lvl="7" indent="0" algn="l" rtl="0">
              <a:spcBef>
                <a:spcPts val="0"/>
              </a:spcBef>
              <a:buNone/>
              <a:defRPr sz="1050" b="0" i="0" u="none" strike="noStrike" cap="none">
                <a:solidFill>
                  <a:srgbClr val="7F7F7F"/>
                </a:solidFill>
                <a:latin typeface="Arial"/>
                <a:ea typeface="Arial"/>
                <a:cs typeface="Arial"/>
                <a:sym typeface="Arial"/>
              </a:defRPr>
            </a:lvl8pPr>
            <a:lvl9pPr marL="0" marR="0" lvl="8" indent="0" algn="l" rtl="0">
              <a:spcBef>
                <a:spcPts val="0"/>
              </a:spcBef>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8" r:id="rId5"/>
    <p:sldLayoutId id="2147483659" r:id="rId6"/>
    <p:sldLayoutId id="2147483661" r:id="rId7"/>
    <p:sldLayoutId id="2147483662" r:id="rId8"/>
    <p:sldLayoutId id="2147483663" r:id="rId9"/>
    <p:sldLayoutId id="2147483694"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unsplash.com/photos/a-laptop-computer-sitting-on-top-of-a-wooden-desk-UsBA2nA7iZU?utm_content=creditCopyText&amp;utm_medium=referral&amp;utm_source=unsplash" TargetMode="External"/><Relationship Id="rId4" Type="http://schemas.openxmlformats.org/officeDocument/2006/relationships/hyperlink" Target="https://unsplash.com/@claybanks?utm_content=creditCopyText&amp;utm_medium=referral&amp;utm_source=unsplash"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ethanrobertson?utm_content=creditCopyText&amp;utm_medium=referral&amp;utm_source=unsplash" TargetMode="Externa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hyperlink" Target="https://unsplash.com/photos/black-ray-ban-wayfarer-sunglasses-on-beach-sand-SYx3UCHZJlo?utm_content=creditCopyText&amp;utm_medium=referral&amp;utm_source=unsplash"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govt.westlaw.com/calregs/Document/ID91397606C6211F099AC8EA07ACFCC67?originationContext=document&amp;transitionType=StatuteNavigator&amp;needToInjectTerms=False&amp;viewType=FullText&amp;ppcid=15eddcdc3879495b8dcc57eb5355ba76&amp;contextData=%28sc.Default%29"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creativecommons.org/licenses/by/4.0" TargetMode="External"/><Relationship Id="rId5" Type="http://schemas.openxmlformats.org/officeDocument/2006/relationships/hyperlink" Target="http://asccc-oeri.org/" TargetMode="External"/><Relationship Id="rId4" Type="http://schemas.openxmlformats.org/officeDocument/2006/relationships/hyperlink" Target="https://asccc-oeri.org/oeri-liaiso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asccc-oeri.org/associate-degree-for-transfer-ztc-pathways-in-the-california-community-college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asccc-oeri.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about:blank" TargetMode="External"/><Relationship Id="rId4" Type="http://schemas.openxmlformats.org/officeDocument/2006/relationships/hyperlink" Target="mailto:%20oeri@asccc.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oeri@asccc.or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asccc-oeri.org/about-u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www.pexels.com/photo/girl-holding-dandelion-flower-1857068/?utm_content=attributionCopyText&amp;utm_medium=referral&amp;utm_source=pexels" TargetMode="External"/><Relationship Id="rId4" Type="http://schemas.openxmlformats.org/officeDocument/2006/relationships/hyperlink" Target="https://www.pexels.com/@thgusstavo?utm_content=attributionCopyText&amp;utm_medium=referral&amp;utm_source=pexel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blnk_kanvas?utm_source=unsplash&amp;utm_medium=referral&amp;utm_content=creditCopyText" TargetMode="Externa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unsplash.com/photos/St4qInZrYC4?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rial"/>
              <a:buNone/>
            </a:pPr>
            <a:r>
              <a:rPr lang="en-US" sz="4800" dirty="0">
                <a:latin typeface="Arial"/>
                <a:ea typeface="Arial"/>
                <a:cs typeface="Arial"/>
                <a:sym typeface="Arial"/>
              </a:rPr>
              <a:t>Welcome OER Liaisons!</a:t>
            </a:r>
            <a:endParaRPr sz="4800" dirty="0">
              <a:latin typeface="Arial"/>
              <a:ea typeface="Arial"/>
              <a:cs typeface="Arial"/>
              <a:sym typeface="Arial"/>
            </a:endParaRPr>
          </a:p>
        </p:txBody>
      </p:sp>
      <p:sp>
        <p:nvSpPr>
          <p:cNvPr id="278" name="Google Shape;278;p1"/>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p>
            <a:pPr marL="171446" lvl="0" indent="-171446" algn="l" rtl="0">
              <a:lnSpc>
                <a:spcPct val="120000"/>
              </a:lnSpc>
              <a:spcBef>
                <a:spcPts val="0"/>
              </a:spcBef>
              <a:spcAft>
                <a:spcPts val="0"/>
              </a:spcAft>
              <a:buSzPts val="2400"/>
              <a:buChar char="•"/>
            </a:pPr>
            <a:r>
              <a:rPr lang="en-US" sz="2400" dirty="0"/>
              <a:t>On behalf of the ASCCC OERI, we are pleased to have you here for one of our term “kick-offs” for new OER Liaisons.</a:t>
            </a:r>
            <a:endParaRPr sz="2400" dirty="0">
              <a:latin typeface="arial"/>
              <a:ea typeface="arial"/>
              <a:cs typeface="arial"/>
              <a:sym typeface="arial"/>
            </a:endParaRPr>
          </a:p>
          <a:p>
            <a:pPr marL="171446" lvl="0" indent="-171446" algn="l" rtl="0">
              <a:lnSpc>
                <a:spcPct val="120000"/>
              </a:lnSpc>
              <a:spcBef>
                <a:spcPts val="750"/>
              </a:spcBef>
              <a:spcAft>
                <a:spcPts val="0"/>
              </a:spcAft>
              <a:buSzPts val="2400"/>
              <a:buChar char="•"/>
            </a:pPr>
            <a:r>
              <a:rPr lang="en-US" sz="2400" dirty="0"/>
              <a:t>If you are not already muted, please mute yourself upon arrival. As this is set up as a meeting, we will be able to have an actual discussion – but we need all those who are not speaking to be muted.</a:t>
            </a:r>
            <a:endParaRPr dirty="0"/>
          </a:p>
          <a:p>
            <a:pPr marL="171446" lvl="0" indent="-171446" algn="l" rtl="0">
              <a:lnSpc>
                <a:spcPct val="120000"/>
              </a:lnSpc>
              <a:spcBef>
                <a:spcPts val="750"/>
              </a:spcBef>
              <a:spcAft>
                <a:spcPts val="0"/>
              </a:spcAft>
              <a:buSzPts val="2400"/>
              <a:buChar char="•"/>
            </a:pPr>
            <a:r>
              <a:rPr lang="en-US" sz="2400" dirty="0"/>
              <a:t>You are also encouraged to use the “chat” feature.</a:t>
            </a:r>
            <a:endParaRPr dirty="0"/>
          </a:p>
          <a:p>
            <a:pPr marL="171446" lvl="0" indent="-69846" algn="l" rtl="0">
              <a:lnSpc>
                <a:spcPct val="120000"/>
              </a:lnSpc>
              <a:spcBef>
                <a:spcPts val="750"/>
              </a:spcBef>
              <a:spcAft>
                <a:spcPts val="0"/>
              </a:spcAft>
              <a:buSzPts val="1600"/>
              <a:buNone/>
            </a:pPr>
            <a:endParaRPr dirty="0"/>
          </a:p>
          <a:p>
            <a:pPr marL="171446" lvl="0" indent="-171446" algn="l" rtl="0">
              <a:lnSpc>
                <a:spcPct val="120000"/>
              </a:lnSpc>
              <a:spcBef>
                <a:spcPts val="750"/>
              </a:spcBef>
              <a:spcAft>
                <a:spcPts val="0"/>
              </a:spcAft>
              <a:buSzPts val="1600"/>
              <a:buNone/>
            </a:pPr>
            <a:endParaRPr dirty="0"/>
          </a:p>
        </p:txBody>
      </p:sp>
      <p:pic>
        <p:nvPicPr>
          <p:cNvPr id="280" name="Google Shape;280;p1" descr="Zoom toolbar screenshot"/>
          <p:cNvPicPr preferRelativeResize="0"/>
          <p:nvPr/>
        </p:nvPicPr>
        <p:blipFill rotWithShape="1">
          <a:blip r:embed="rId3">
            <a:alphaModFix/>
          </a:blip>
          <a:srcRect/>
          <a:stretch/>
        </p:blipFill>
        <p:spPr>
          <a:xfrm>
            <a:off x="1088686" y="6045285"/>
            <a:ext cx="2755900" cy="647700"/>
          </a:xfrm>
          <a:prstGeom prst="rect">
            <a:avLst/>
          </a:prstGeom>
          <a:noFill/>
          <a:ln>
            <a:noFill/>
          </a:ln>
        </p:spPr>
      </p:pic>
      <p:pic>
        <p:nvPicPr>
          <p:cNvPr id="279" name="Google Shape;279;p1" descr="Zoom chat box screenshot&#10;"/>
          <p:cNvPicPr preferRelativeResize="0"/>
          <p:nvPr/>
        </p:nvPicPr>
        <p:blipFill rotWithShape="1">
          <a:blip r:embed="rId4">
            <a:alphaModFix/>
          </a:blip>
          <a:srcRect/>
          <a:stretch/>
        </p:blipFill>
        <p:spPr>
          <a:xfrm>
            <a:off x="5897501" y="5924625"/>
            <a:ext cx="2616200" cy="889000"/>
          </a:xfrm>
          <a:prstGeom prst="rect">
            <a:avLst/>
          </a:prstGeom>
          <a:noFill/>
          <a:ln>
            <a:noFill/>
          </a:ln>
        </p:spPr>
      </p:pic>
    </p:spTree>
    <p:extLst>
      <p:ext uri="{BB962C8B-B14F-4D97-AF65-F5344CB8AC3E}">
        <p14:creationId xmlns:p14="http://schemas.microsoft.com/office/powerpoint/2010/main" val="89033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2EF1-0494-029D-BC53-30313A694E92}"/>
              </a:ext>
            </a:extLst>
          </p:cNvPr>
          <p:cNvSpPr>
            <a:spLocks noGrp="1"/>
          </p:cNvSpPr>
          <p:nvPr>
            <p:ph type="title"/>
          </p:nvPr>
        </p:nvSpPr>
        <p:spPr/>
        <p:txBody>
          <a:bodyPr/>
          <a:lstStyle/>
          <a:p>
            <a:r>
              <a:rPr lang="en-US" dirty="0"/>
              <a:t>Goal-Setting</a:t>
            </a:r>
          </a:p>
        </p:txBody>
      </p:sp>
      <p:sp>
        <p:nvSpPr>
          <p:cNvPr id="3" name="Text Placeholder 2">
            <a:extLst>
              <a:ext uri="{FF2B5EF4-FFF2-40B4-BE49-F238E27FC236}">
                <a16:creationId xmlns:a16="http://schemas.microsoft.com/office/drawing/2014/main" id="{7BA50D2E-114E-2BB8-5011-D9ABBCF89EA6}"/>
              </a:ext>
            </a:extLst>
          </p:cNvPr>
          <p:cNvSpPr>
            <a:spLocks noGrp="1"/>
          </p:cNvSpPr>
          <p:nvPr>
            <p:ph type="body" idx="1"/>
          </p:nvPr>
        </p:nvSpPr>
        <p:spPr/>
        <p:txBody>
          <a:bodyPr/>
          <a:lstStyle/>
          <a:p>
            <a:endParaRPr lang="en-US" dirty="0"/>
          </a:p>
        </p:txBody>
      </p:sp>
      <p:pic>
        <p:nvPicPr>
          <p:cNvPr id="5" name="Picture 4" descr="A computer on a desk">
            <a:extLst>
              <a:ext uri="{FF2B5EF4-FFF2-40B4-BE49-F238E27FC236}">
                <a16:creationId xmlns:a16="http://schemas.microsoft.com/office/drawing/2014/main" id="{E9A53EE6-0B34-F821-19F0-E19D3C75E264}"/>
              </a:ext>
            </a:extLst>
          </p:cNvPr>
          <p:cNvPicPr>
            <a:picLocks noChangeAspect="1"/>
          </p:cNvPicPr>
          <p:nvPr/>
        </p:nvPicPr>
        <p:blipFill>
          <a:blip r:embed="rId3"/>
          <a:stretch>
            <a:fillRect/>
          </a:stretch>
        </p:blipFill>
        <p:spPr>
          <a:xfrm>
            <a:off x="933061" y="1931437"/>
            <a:ext cx="7548466" cy="4208106"/>
          </a:xfrm>
          <a:prstGeom prst="rect">
            <a:avLst/>
          </a:prstGeom>
        </p:spPr>
      </p:pic>
      <p:sp>
        <p:nvSpPr>
          <p:cNvPr id="7" name="TextBox 6">
            <a:extLst>
              <a:ext uri="{FF2B5EF4-FFF2-40B4-BE49-F238E27FC236}">
                <a16:creationId xmlns:a16="http://schemas.microsoft.com/office/drawing/2014/main" id="{7FE91CFA-EEF6-7798-498C-1315D4896B18}"/>
              </a:ext>
            </a:extLst>
          </p:cNvPr>
          <p:cNvSpPr txBox="1"/>
          <p:nvPr/>
        </p:nvSpPr>
        <p:spPr>
          <a:xfrm>
            <a:off x="3153747" y="6294921"/>
            <a:ext cx="4572000" cy="307777"/>
          </a:xfrm>
          <a:prstGeom prst="rect">
            <a:avLst/>
          </a:prstGeom>
          <a:noFill/>
        </p:spPr>
        <p:txBody>
          <a:bodyPr wrap="square">
            <a:spAutoFit/>
          </a:bodyPr>
          <a:lstStyle/>
          <a:p>
            <a:r>
              <a:rPr lang="en-US" dirty="0"/>
              <a:t>Photo by </a:t>
            </a:r>
            <a:r>
              <a:rPr lang="en-US" dirty="0">
                <a:hlinkClick r:id="rId4"/>
              </a:rPr>
              <a:t>Clay Banks</a:t>
            </a:r>
            <a:r>
              <a:rPr lang="en-US" dirty="0"/>
              <a:t> on </a:t>
            </a:r>
            <a:r>
              <a:rPr lang="en-US" dirty="0">
                <a:hlinkClick r:id="rId5"/>
              </a:rPr>
              <a:t>Unsplash</a:t>
            </a:r>
            <a:endParaRPr lang="en-US" dirty="0"/>
          </a:p>
        </p:txBody>
      </p:sp>
    </p:spTree>
    <p:extLst>
      <p:ext uri="{BB962C8B-B14F-4D97-AF65-F5344CB8AC3E}">
        <p14:creationId xmlns:p14="http://schemas.microsoft.com/office/powerpoint/2010/main" val="1825755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0C0A-BF4B-0B61-2D25-B025643AD9F9}"/>
              </a:ext>
            </a:extLst>
          </p:cNvPr>
          <p:cNvSpPr>
            <a:spLocks noGrp="1"/>
          </p:cNvSpPr>
          <p:nvPr>
            <p:ph type="title"/>
          </p:nvPr>
        </p:nvSpPr>
        <p:spPr/>
        <p:txBody>
          <a:bodyPr/>
          <a:lstStyle/>
          <a:p>
            <a:r>
              <a:rPr lang="en-US" dirty="0"/>
              <a:t>Planning with Intention</a:t>
            </a:r>
          </a:p>
        </p:txBody>
      </p:sp>
      <p:sp>
        <p:nvSpPr>
          <p:cNvPr id="3" name="Text Placeholder 2">
            <a:extLst>
              <a:ext uri="{FF2B5EF4-FFF2-40B4-BE49-F238E27FC236}">
                <a16:creationId xmlns:a16="http://schemas.microsoft.com/office/drawing/2014/main" id="{C8B8B185-0666-2FF8-E11D-36640EEDEE70}"/>
              </a:ext>
            </a:extLst>
          </p:cNvPr>
          <p:cNvSpPr>
            <a:spLocks noGrp="1"/>
          </p:cNvSpPr>
          <p:nvPr>
            <p:ph type="body" idx="1"/>
          </p:nvPr>
        </p:nvSpPr>
        <p:spPr/>
        <p:txBody>
          <a:bodyPr/>
          <a:lstStyle/>
          <a:p>
            <a:r>
              <a:rPr lang="en-US" sz="1800" dirty="0">
                <a:solidFill>
                  <a:srgbClr val="2C2821"/>
                </a:solidFill>
                <a:latin typeface="+mn-lt"/>
                <a:ea typeface="Lora" pitchFamily="34" charset="-122"/>
                <a:cs typeface="Lora" pitchFamily="34" charset="-120"/>
              </a:rPr>
              <a:t>The OERI is introducing a more intentional approach to support college OER advocates. This streamlined process will help both new and returning OERLs create meaningful impact through focused planning and regular connection with their Regional Lead.</a:t>
            </a:r>
          </a:p>
          <a:p>
            <a:r>
              <a:rPr lang="en-US" sz="1800" dirty="0">
                <a:solidFill>
                  <a:srgbClr val="2C2821"/>
                </a:solidFill>
                <a:latin typeface="+mn-lt"/>
                <a:ea typeface="Lora" pitchFamily="34" charset="-122"/>
                <a:cs typeface="Lora" pitchFamily="34" charset="-120"/>
              </a:rPr>
              <a:t>By establishing clear, achievable goals at the start of the term, you'll have direction for your efforts and concrete accomplishments to showcase at your institution.</a:t>
            </a:r>
            <a:endParaRPr lang="en-US" sz="1800" dirty="0">
              <a:latin typeface="+mn-lt"/>
            </a:endParaRPr>
          </a:p>
          <a:p>
            <a:pPr marL="127000" indent="0">
              <a:buNone/>
            </a:pPr>
            <a:endParaRPr lang="en-US" sz="1800" dirty="0">
              <a:latin typeface="+mn-lt"/>
            </a:endParaRPr>
          </a:p>
          <a:p>
            <a:pPr marL="127000" indent="0">
              <a:buNone/>
            </a:pPr>
            <a:endParaRPr lang="en-US" dirty="0"/>
          </a:p>
        </p:txBody>
      </p:sp>
    </p:spTree>
    <p:extLst>
      <p:ext uri="{BB962C8B-B14F-4D97-AF65-F5344CB8AC3E}">
        <p14:creationId xmlns:p14="http://schemas.microsoft.com/office/powerpoint/2010/main" val="1253718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511E-2D1B-8723-47C6-6B83E44FC7D6}"/>
              </a:ext>
            </a:extLst>
          </p:cNvPr>
          <p:cNvSpPr>
            <a:spLocks noGrp="1"/>
          </p:cNvSpPr>
          <p:nvPr>
            <p:ph type="title"/>
          </p:nvPr>
        </p:nvSpPr>
        <p:spPr/>
        <p:txBody>
          <a:bodyPr/>
          <a:lstStyle/>
          <a:p>
            <a:r>
              <a:rPr lang="en-US" dirty="0"/>
              <a:t>Setting Your OERL Goals</a:t>
            </a:r>
          </a:p>
        </p:txBody>
      </p:sp>
      <p:sp>
        <p:nvSpPr>
          <p:cNvPr id="3" name="Text Placeholder 2">
            <a:extLst>
              <a:ext uri="{FF2B5EF4-FFF2-40B4-BE49-F238E27FC236}">
                <a16:creationId xmlns:a16="http://schemas.microsoft.com/office/drawing/2014/main" id="{46693E77-EF19-C7DB-7FFC-8F3938257845}"/>
              </a:ext>
            </a:extLst>
          </p:cNvPr>
          <p:cNvSpPr>
            <a:spLocks noGrp="1"/>
          </p:cNvSpPr>
          <p:nvPr>
            <p:ph type="body" idx="1"/>
          </p:nvPr>
        </p:nvSpPr>
        <p:spPr>
          <a:xfrm>
            <a:off x="434898" y="2100087"/>
            <a:ext cx="4134464" cy="4049804"/>
          </a:xfrm>
        </p:spPr>
        <p:txBody>
          <a:bodyPr/>
          <a:lstStyle/>
          <a:p>
            <a:r>
              <a:rPr lang="en-US" dirty="0">
                <a:latin typeface="+mn-lt"/>
              </a:rPr>
              <a:t>Returning OERLs</a:t>
            </a:r>
          </a:p>
          <a:p>
            <a:pPr lvl="1"/>
            <a:r>
              <a:rPr lang="en-US" sz="1600" dirty="0">
                <a:latin typeface="+mn-lt"/>
              </a:rPr>
              <a:t>Attend a live kick-off or watch the recorded kick-off for returning DLs prior to attending a goal-setting meeting</a:t>
            </a:r>
          </a:p>
          <a:p>
            <a:pPr lvl="1"/>
            <a:r>
              <a:rPr lang="en-US" sz="1600" dirty="0">
                <a:solidFill>
                  <a:srgbClr val="2C2821"/>
                </a:solidFill>
                <a:latin typeface="+mn-lt"/>
                <a:ea typeface="Lora" pitchFamily="34" charset="-122"/>
                <a:cs typeface="Lora" pitchFamily="34" charset="-120"/>
              </a:rPr>
              <a:t>Connect with your Regional Lead</a:t>
            </a:r>
          </a:p>
          <a:p>
            <a:pPr lvl="1"/>
            <a:r>
              <a:rPr lang="en-US" sz="1600" dirty="0">
                <a:solidFill>
                  <a:srgbClr val="2C2821"/>
                </a:solidFill>
                <a:latin typeface="+mn-lt"/>
                <a:ea typeface="Lora" pitchFamily="34" charset="-122"/>
                <a:cs typeface="Lora" pitchFamily="34" charset="-120"/>
              </a:rPr>
              <a:t>Develop </a:t>
            </a:r>
            <a:r>
              <a:rPr lang="en-US" sz="1600" b="1" dirty="0">
                <a:solidFill>
                  <a:srgbClr val="2C2821"/>
                </a:solidFill>
                <a:latin typeface="+mn-lt"/>
                <a:ea typeface="Lora" pitchFamily="34" charset="-122"/>
                <a:cs typeface="Lora" pitchFamily="34" charset="-120"/>
              </a:rPr>
              <a:t>two specific goals</a:t>
            </a:r>
            <a:r>
              <a:rPr lang="en-US" sz="1600" dirty="0">
                <a:solidFill>
                  <a:srgbClr val="2C2821"/>
                </a:solidFill>
                <a:latin typeface="+mn-lt"/>
                <a:ea typeface="Lora" pitchFamily="34" charset="-122"/>
                <a:cs typeface="Lora" pitchFamily="34" charset="-120"/>
              </a:rPr>
              <a:t> for the Fall term</a:t>
            </a:r>
          </a:p>
          <a:p>
            <a:pPr lvl="1"/>
            <a:r>
              <a:rPr lang="en-US" sz="1600" dirty="0">
                <a:solidFill>
                  <a:srgbClr val="2C2821"/>
                </a:solidFill>
                <a:latin typeface="+mn-lt"/>
                <a:ea typeface="Lora" pitchFamily="34" charset="-122"/>
                <a:cs typeface="Lora" pitchFamily="34" charset="-120"/>
              </a:rPr>
              <a:t>Record your goals on the </a:t>
            </a:r>
            <a:r>
              <a:rPr lang="en-US" sz="1600" dirty="0">
                <a:solidFill>
                  <a:srgbClr val="1B5F39"/>
                </a:solidFill>
                <a:latin typeface="+mn-lt"/>
                <a:ea typeface="Lora" pitchFamily="34" charset="-122"/>
                <a:cs typeface="Lora" pitchFamily="34" charset="-120"/>
              </a:rPr>
              <a:t>Fall 2025 Liaison Tracking Sheet</a:t>
            </a:r>
            <a:endParaRPr lang="en-US" sz="1600" dirty="0">
              <a:latin typeface="+mn-lt"/>
            </a:endParaRPr>
          </a:p>
          <a:p>
            <a:pPr lvl="1"/>
            <a:endParaRPr lang="en-US" dirty="0"/>
          </a:p>
          <a:p>
            <a:pPr lvl="1"/>
            <a:endParaRPr lang="en-US" dirty="0"/>
          </a:p>
          <a:p>
            <a:pPr lvl="1"/>
            <a:endParaRPr lang="en-US" dirty="0"/>
          </a:p>
          <a:p>
            <a:pPr lvl="1"/>
            <a:endParaRPr lang="en-US" dirty="0"/>
          </a:p>
        </p:txBody>
      </p:sp>
      <p:sp>
        <p:nvSpPr>
          <p:cNvPr id="4" name="Text Placeholder 3">
            <a:extLst>
              <a:ext uri="{FF2B5EF4-FFF2-40B4-BE49-F238E27FC236}">
                <a16:creationId xmlns:a16="http://schemas.microsoft.com/office/drawing/2014/main" id="{2757ADFB-64FC-7CAD-D0B8-3AA71397BCDD}"/>
              </a:ext>
            </a:extLst>
          </p:cNvPr>
          <p:cNvSpPr>
            <a:spLocks noGrp="1"/>
          </p:cNvSpPr>
          <p:nvPr>
            <p:ph type="body" idx="2"/>
          </p:nvPr>
        </p:nvSpPr>
        <p:spPr>
          <a:xfrm>
            <a:off x="4382429" y="2017345"/>
            <a:ext cx="4326673" cy="4043339"/>
          </a:xfrm>
        </p:spPr>
        <p:txBody>
          <a:bodyPr/>
          <a:lstStyle/>
          <a:p>
            <a:r>
              <a:rPr lang="en-US" dirty="0">
                <a:latin typeface="+mj-lt"/>
              </a:rPr>
              <a:t>New OERLs</a:t>
            </a:r>
          </a:p>
          <a:p>
            <a:pPr lvl="1"/>
            <a:r>
              <a:rPr lang="en-US" sz="1600" dirty="0">
                <a:latin typeface="+mj-lt"/>
              </a:rPr>
              <a:t>Attend a live kick-off</a:t>
            </a:r>
          </a:p>
          <a:p>
            <a:pPr lvl="1"/>
            <a:r>
              <a:rPr lang="en-US" sz="1600" dirty="0">
                <a:solidFill>
                  <a:srgbClr val="2C2821"/>
                </a:solidFill>
                <a:latin typeface="+mj-lt"/>
                <a:ea typeface="Lora" pitchFamily="34" charset="-122"/>
                <a:cs typeface="Lora" pitchFamily="34" charset="-120"/>
              </a:rPr>
              <a:t>Consider smaller, exploratory goals as you learn</a:t>
            </a:r>
            <a:endParaRPr lang="en-US" sz="1600" dirty="0">
              <a:latin typeface="+mj-lt"/>
            </a:endParaRPr>
          </a:p>
          <a:p>
            <a:pPr lvl="1"/>
            <a:r>
              <a:rPr lang="en-US" sz="1600" dirty="0">
                <a:latin typeface="+mj-lt"/>
              </a:rPr>
              <a:t> </a:t>
            </a:r>
            <a:r>
              <a:rPr lang="en-US" sz="1600" dirty="0">
                <a:solidFill>
                  <a:srgbClr val="2C2821"/>
                </a:solidFill>
                <a:latin typeface="+mj-lt"/>
                <a:ea typeface="Lora" pitchFamily="34" charset="-122"/>
                <a:cs typeface="Lora" pitchFamily="34" charset="-120"/>
              </a:rPr>
              <a:t>Leverage your Regional Lead for guidance and support</a:t>
            </a:r>
          </a:p>
          <a:p>
            <a:pPr lvl="1"/>
            <a:r>
              <a:rPr lang="en-US" sz="1600" dirty="0">
                <a:solidFill>
                  <a:srgbClr val="2C2821"/>
                </a:solidFill>
                <a:latin typeface="+mj-lt"/>
                <a:ea typeface="Lora" pitchFamily="34" charset="-122"/>
                <a:cs typeface="Lora" pitchFamily="34" charset="-120"/>
              </a:rPr>
              <a:t>Focus on building connections and understanding campus needs</a:t>
            </a:r>
          </a:p>
          <a:p>
            <a:pPr lvl="1"/>
            <a:r>
              <a:rPr lang="en-US" sz="1600" dirty="0">
                <a:solidFill>
                  <a:srgbClr val="2C2821"/>
                </a:solidFill>
                <a:latin typeface="+mj-lt"/>
                <a:ea typeface="Lora" pitchFamily="34" charset="-122"/>
                <a:cs typeface="Lora" pitchFamily="34" charset="-120"/>
              </a:rPr>
              <a:t>Develop </a:t>
            </a:r>
            <a:r>
              <a:rPr lang="en-US" sz="1600" b="1" dirty="0">
                <a:solidFill>
                  <a:srgbClr val="2C2821"/>
                </a:solidFill>
                <a:latin typeface="+mj-lt"/>
                <a:ea typeface="Lora" pitchFamily="34" charset="-122"/>
                <a:cs typeface="Lora" pitchFamily="34" charset="-120"/>
              </a:rPr>
              <a:t>two specific goals</a:t>
            </a:r>
            <a:r>
              <a:rPr lang="en-US" sz="1600" dirty="0">
                <a:solidFill>
                  <a:srgbClr val="2C2821"/>
                </a:solidFill>
                <a:latin typeface="+mj-lt"/>
                <a:ea typeface="Lora" pitchFamily="34" charset="-122"/>
                <a:cs typeface="Lora" pitchFamily="34" charset="-120"/>
              </a:rPr>
              <a:t> for the Fall term</a:t>
            </a:r>
          </a:p>
          <a:p>
            <a:pPr lvl="1"/>
            <a:r>
              <a:rPr lang="en-US" sz="1600" dirty="0">
                <a:solidFill>
                  <a:srgbClr val="2C2821"/>
                </a:solidFill>
                <a:latin typeface="+mj-lt"/>
                <a:ea typeface="Lora" pitchFamily="34" charset="-122"/>
                <a:cs typeface="Lora" pitchFamily="34" charset="-120"/>
              </a:rPr>
              <a:t>Record your goals on the </a:t>
            </a:r>
            <a:r>
              <a:rPr lang="en-US" sz="1600" dirty="0">
                <a:solidFill>
                  <a:srgbClr val="1B5F39"/>
                </a:solidFill>
                <a:latin typeface="+mj-lt"/>
                <a:ea typeface="Lora" pitchFamily="34" charset="-122"/>
                <a:cs typeface="Lora" pitchFamily="34" charset="-120"/>
              </a:rPr>
              <a:t>Fall 2025 Liaison Tracking Sheet</a:t>
            </a:r>
            <a:endParaRPr lang="en-US" sz="1600" dirty="0">
              <a:latin typeface="+mj-lt"/>
            </a:endParaRP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3459519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39A2-2DE0-BFAD-7C5A-25B160303E68}"/>
              </a:ext>
            </a:extLst>
          </p:cNvPr>
          <p:cNvSpPr>
            <a:spLocks noGrp="1"/>
          </p:cNvSpPr>
          <p:nvPr>
            <p:ph type="title"/>
          </p:nvPr>
        </p:nvSpPr>
        <p:spPr/>
        <p:txBody>
          <a:bodyPr/>
          <a:lstStyle/>
          <a:p>
            <a:r>
              <a:rPr lang="en-US" dirty="0"/>
              <a:t>Sample Goals</a:t>
            </a:r>
          </a:p>
        </p:txBody>
      </p:sp>
      <p:sp>
        <p:nvSpPr>
          <p:cNvPr id="3" name="Text Placeholder 2">
            <a:extLst>
              <a:ext uri="{FF2B5EF4-FFF2-40B4-BE49-F238E27FC236}">
                <a16:creationId xmlns:a16="http://schemas.microsoft.com/office/drawing/2014/main" id="{B3E499A3-D134-5777-294B-8B79BC7EBDD2}"/>
              </a:ext>
            </a:extLst>
          </p:cNvPr>
          <p:cNvSpPr>
            <a:spLocks noGrp="1"/>
          </p:cNvSpPr>
          <p:nvPr>
            <p:ph type="body" idx="1"/>
          </p:nvPr>
        </p:nvSpPr>
        <p:spPr/>
        <p:txBody>
          <a:bodyPr/>
          <a:lstStyle/>
          <a:p>
            <a:r>
              <a:rPr lang="en-US" sz="1800" dirty="0">
                <a:latin typeface="+mj-lt"/>
              </a:rPr>
              <a:t>Outreach</a:t>
            </a:r>
          </a:p>
          <a:p>
            <a:pPr lvl="1"/>
            <a:r>
              <a:rPr lang="en-US" sz="1800" dirty="0">
                <a:solidFill>
                  <a:srgbClr val="2C2821"/>
                </a:solidFill>
                <a:latin typeface="+mj-lt"/>
                <a:ea typeface="Lora" pitchFamily="34" charset="-122"/>
                <a:cs typeface="Lora" pitchFamily="34" charset="-120"/>
              </a:rPr>
              <a:t>Approach departments hesitant to adopt OER with tailored resources that address their specific concerns or curriculum needs.</a:t>
            </a:r>
            <a:endParaRPr lang="en-US" sz="1800" dirty="0">
              <a:latin typeface="+mj-lt"/>
            </a:endParaRPr>
          </a:p>
          <a:p>
            <a:r>
              <a:rPr lang="en-US" sz="1800" dirty="0">
                <a:latin typeface="+mj-lt"/>
              </a:rPr>
              <a:t>Professional Development</a:t>
            </a:r>
          </a:p>
          <a:p>
            <a:pPr lvl="1"/>
            <a:r>
              <a:rPr lang="en-US" sz="1600" dirty="0">
                <a:solidFill>
                  <a:srgbClr val="2C2821"/>
                </a:solidFill>
                <a:latin typeface="+mj-lt"/>
                <a:ea typeface="Lora" pitchFamily="34" charset="-122"/>
                <a:cs typeface="Lora" pitchFamily="34" charset="-120"/>
              </a:rPr>
              <a:t>Attend OERI discipline-specific webinars outside your field to discover cross-disciplinary OER opportunities for your college.</a:t>
            </a:r>
          </a:p>
          <a:p>
            <a:r>
              <a:rPr lang="en-US" sz="1800" dirty="0">
                <a:solidFill>
                  <a:srgbClr val="2C2821"/>
                </a:solidFill>
                <a:latin typeface="+mj-lt"/>
                <a:ea typeface="Alice" pitchFamily="34" charset="-122"/>
                <a:cs typeface="Alice" pitchFamily="34" charset="-120"/>
              </a:rPr>
              <a:t>Strategic Planning</a:t>
            </a:r>
          </a:p>
          <a:p>
            <a:pPr lvl="1"/>
            <a:r>
              <a:rPr lang="en-US" sz="1600" dirty="0">
                <a:solidFill>
                  <a:srgbClr val="2C2821"/>
                </a:solidFill>
                <a:latin typeface="+mj-lt"/>
                <a:ea typeface="Lora" pitchFamily="34" charset="-122"/>
                <a:cs typeface="Lora" pitchFamily="34" charset="-120"/>
              </a:rPr>
              <a:t>Develop a college-specific OER adoption roadmap with measurable milestones for the academic year.</a:t>
            </a:r>
            <a:endParaRPr lang="en-US" sz="1600" dirty="0">
              <a:latin typeface="+mj-lt"/>
            </a:endParaRPr>
          </a:p>
          <a:p>
            <a:endParaRPr lang="en-US" sz="1800" dirty="0">
              <a:latin typeface="+mj-lt"/>
            </a:endParaRPr>
          </a:p>
          <a:p>
            <a:endParaRPr lang="en-US" dirty="0"/>
          </a:p>
        </p:txBody>
      </p:sp>
    </p:spTree>
    <p:extLst>
      <p:ext uri="{BB962C8B-B14F-4D97-AF65-F5344CB8AC3E}">
        <p14:creationId xmlns:p14="http://schemas.microsoft.com/office/powerpoint/2010/main" val="58938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Summer Developments</a:t>
            </a:r>
          </a:p>
        </p:txBody>
      </p:sp>
      <p:sp>
        <p:nvSpPr>
          <p:cNvPr id="3" name="Text Placeholder 2"/>
          <p:cNvSpPr>
            <a:spLocks noGrp="1"/>
          </p:cNvSpPr>
          <p:nvPr>
            <p:ph type="body" idx="1"/>
          </p:nvPr>
        </p:nvSpPr>
        <p:spPr/>
        <p:txBody>
          <a:bodyPr>
            <a:normAutofit/>
          </a:bodyPr>
          <a:lstStyle/>
          <a:p>
            <a:pPr marL="127000" indent="0">
              <a:buNone/>
            </a:pPr>
            <a:endParaRPr lang="en-US" sz="3200" dirty="0"/>
          </a:p>
        </p:txBody>
      </p:sp>
      <p:pic>
        <p:nvPicPr>
          <p:cNvPr id="5" name="Picture 4" descr="Sunglasses on the sand">
            <a:extLst>
              <a:ext uri="{FF2B5EF4-FFF2-40B4-BE49-F238E27FC236}">
                <a16:creationId xmlns:a16="http://schemas.microsoft.com/office/drawing/2014/main" id="{FFB365B7-848A-E95A-9D7C-C879D94087F4}"/>
              </a:ext>
            </a:extLst>
          </p:cNvPr>
          <p:cNvPicPr>
            <a:picLocks noChangeAspect="1"/>
          </p:cNvPicPr>
          <p:nvPr/>
        </p:nvPicPr>
        <p:blipFill>
          <a:blip r:embed="rId2"/>
          <a:stretch>
            <a:fillRect/>
          </a:stretch>
        </p:blipFill>
        <p:spPr>
          <a:xfrm>
            <a:off x="1121110" y="1927401"/>
            <a:ext cx="6901779" cy="4122296"/>
          </a:xfrm>
          <a:prstGeom prst="rect">
            <a:avLst/>
          </a:prstGeom>
        </p:spPr>
      </p:pic>
      <p:sp>
        <p:nvSpPr>
          <p:cNvPr id="6" name="TextBox 5">
            <a:extLst>
              <a:ext uri="{FF2B5EF4-FFF2-40B4-BE49-F238E27FC236}">
                <a16:creationId xmlns:a16="http://schemas.microsoft.com/office/drawing/2014/main" id="{D57E2479-DFF6-BB86-998A-CBFFDDA59D3C}"/>
              </a:ext>
            </a:extLst>
          </p:cNvPr>
          <p:cNvSpPr txBox="1"/>
          <p:nvPr/>
        </p:nvSpPr>
        <p:spPr>
          <a:xfrm>
            <a:off x="3568391" y="6275684"/>
            <a:ext cx="3329758" cy="307777"/>
          </a:xfrm>
          <a:prstGeom prst="rect">
            <a:avLst/>
          </a:prstGeom>
          <a:noFill/>
        </p:spPr>
        <p:txBody>
          <a:bodyPr wrap="none" rtlCol="0">
            <a:spAutoFit/>
          </a:bodyPr>
          <a:lstStyle/>
          <a:p>
            <a:r>
              <a:rPr lang="en-US" dirty="0"/>
              <a:t>Photo by </a:t>
            </a:r>
            <a:r>
              <a:rPr lang="en-US" dirty="0">
                <a:hlinkClick r:id="rId3"/>
              </a:rPr>
              <a:t>Ethan Robertson</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821783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r>
              <a:rPr lang="en-US" u="sng" dirty="0">
                <a:hlinkClick r:id="rId3"/>
              </a:rPr>
              <a:t>§ 54221 Burden-Free Access to Instructional Materials</a:t>
            </a:r>
            <a:r>
              <a:rPr lang="en-US" dirty="0"/>
              <a:t> </a:t>
            </a:r>
          </a:p>
        </p:txBody>
      </p:sp>
      <p:sp>
        <p:nvSpPr>
          <p:cNvPr id="5" name="Text Placeholder 4"/>
          <p:cNvSpPr>
            <a:spLocks noGrp="1"/>
          </p:cNvSpPr>
          <p:nvPr>
            <p:ph type="body" idx="1"/>
          </p:nvPr>
        </p:nvSpPr>
        <p:spPr>
          <a:xfrm>
            <a:off x="563880" y="2015735"/>
            <a:ext cx="8305800" cy="4039079"/>
          </a:xfrm>
        </p:spPr>
        <p:txBody>
          <a:bodyPr>
            <a:noAutofit/>
          </a:bodyPr>
          <a:lstStyle/>
          <a:p>
            <a:r>
              <a:rPr lang="en-US" sz="2000" dirty="0"/>
              <a:t>(a) Governing boards shall adopt policies that ensure student access to textbooks and supplemental materials that are needed on the first day of class. Practices that enable first day access to zero-cost resources include, but are not limited to, the following:</a:t>
            </a:r>
          </a:p>
          <a:p>
            <a:r>
              <a:rPr lang="en-US" sz="2000" dirty="0"/>
              <a:t>(1) adapting or adopting open educational resources for some or all textbook and ancillary material, when the option is available and feasible; and</a:t>
            </a:r>
          </a:p>
          <a:p>
            <a:r>
              <a:rPr lang="en-US" sz="2000" dirty="0"/>
              <a:t>(2) copying initial textbook chapters as permissible within copyright.</a:t>
            </a:r>
          </a:p>
        </p:txBody>
      </p:sp>
    </p:spTree>
    <p:extLst>
      <p:ext uri="{BB962C8B-B14F-4D97-AF65-F5344CB8AC3E}">
        <p14:creationId xmlns:p14="http://schemas.microsoft.com/office/powerpoint/2010/main" val="1394421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26F9-62E2-EAAA-342F-6A796A313E6A}"/>
              </a:ext>
            </a:extLst>
          </p:cNvPr>
          <p:cNvSpPr>
            <a:spLocks noGrp="1"/>
          </p:cNvSpPr>
          <p:nvPr>
            <p:ph type="title"/>
          </p:nvPr>
        </p:nvSpPr>
        <p:spPr/>
        <p:txBody>
          <a:bodyPr/>
          <a:lstStyle/>
          <a:p>
            <a:r>
              <a:rPr lang="en-US" sz="4000" dirty="0"/>
              <a:t>(b) Governing boards shall…</a:t>
            </a:r>
          </a:p>
        </p:txBody>
      </p:sp>
      <p:sp>
        <p:nvSpPr>
          <p:cNvPr id="3" name="Text Placeholder 2">
            <a:extLst>
              <a:ext uri="{FF2B5EF4-FFF2-40B4-BE49-F238E27FC236}">
                <a16:creationId xmlns:a16="http://schemas.microsoft.com/office/drawing/2014/main" id="{DD51107D-3FEE-82F2-D5EF-C8684ABD1D51}"/>
              </a:ext>
            </a:extLst>
          </p:cNvPr>
          <p:cNvSpPr>
            <a:spLocks noGrp="1"/>
          </p:cNvSpPr>
          <p:nvPr>
            <p:ph type="body" idx="1"/>
          </p:nvPr>
        </p:nvSpPr>
        <p:spPr/>
        <p:txBody>
          <a:bodyPr>
            <a:normAutofit lnSpcReduction="10000"/>
          </a:bodyPr>
          <a:lstStyle/>
          <a:p>
            <a:r>
              <a:rPr lang="en-US" sz="2000" dirty="0"/>
              <a:t>… adopt policies that strengthen student access to other instructional materials before their required use in any course to minimize financial and administrative burdens to students.</a:t>
            </a:r>
          </a:p>
          <a:p>
            <a:r>
              <a:rPr lang="en-US" sz="2000" dirty="0"/>
              <a:t>(c) District policies shall maintain an instructor's responsibility and academic freedom to choose instructional materials. District policies shall also support student-centered practices that encourage the use of zero-cost instructional materials, and leverage available resources to the maximum extent feasible, including, but not limited to, the following:</a:t>
            </a:r>
          </a:p>
          <a:p>
            <a:endParaRPr lang="en-US" dirty="0"/>
          </a:p>
        </p:txBody>
      </p:sp>
    </p:spTree>
    <p:extLst>
      <p:ext uri="{BB962C8B-B14F-4D97-AF65-F5344CB8AC3E}">
        <p14:creationId xmlns:p14="http://schemas.microsoft.com/office/powerpoint/2010/main" val="1262576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7464-5CF5-AA72-F964-4094B490108B}"/>
              </a:ext>
            </a:extLst>
          </p:cNvPr>
          <p:cNvSpPr>
            <a:spLocks noGrp="1"/>
          </p:cNvSpPr>
          <p:nvPr>
            <p:ph type="title"/>
          </p:nvPr>
        </p:nvSpPr>
        <p:spPr/>
        <p:txBody>
          <a:bodyPr/>
          <a:lstStyle/>
          <a:p>
            <a:r>
              <a:rPr lang="en-US" dirty="0"/>
              <a:t>Including, but not limited to…</a:t>
            </a:r>
          </a:p>
        </p:txBody>
      </p:sp>
      <p:sp>
        <p:nvSpPr>
          <p:cNvPr id="3" name="Text Placeholder 2">
            <a:extLst>
              <a:ext uri="{FF2B5EF4-FFF2-40B4-BE49-F238E27FC236}">
                <a16:creationId xmlns:a16="http://schemas.microsoft.com/office/drawing/2014/main" id="{48CCC8A2-B3FF-CDA2-A12F-AF750AF07FC6}"/>
              </a:ext>
            </a:extLst>
          </p:cNvPr>
          <p:cNvSpPr>
            <a:spLocks noGrp="1"/>
          </p:cNvSpPr>
          <p:nvPr>
            <p:ph type="body" idx="1"/>
          </p:nvPr>
        </p:nvSpPr>
        <p:spPr/>
        <p:txBody>
          <a:bodyPr>
            <a:normAutofit/>
          </a:bodyPr>
          <a:lstStyle/>
          <a:p>
            <a:pPr marL="469900" indent="-342900">
              <a:buFont typeface="+mj-lt"/>
              <a:buAutoNum type="arabicParenR"/>
            </a:pPr>
            <a:r>
              <a:rPr lang="en-US" dirty="0"/>
              <a:t>developing and implementing sustainable ZTC degrees;;</a:t>
            </a:r>
          </a:p>
          <a:p>
            <a:pPr marL="469900" indent="-342900">
              <a:buFont typeface="+mj-lt"/>
              <a:buAutoNum type="arabicParenR"/>
            </a:pPr>
            <a:r>
              <a:rPr lang="en-US" dirty="0"/>
              <a:t>adapting OER to complete degrees and CTE certificates;</a:t>
            </a:r>
          </a:p>
          <a:p>
            <a:pPr marL="469900" indent="-342900">
              <a:buFont typeface="+mj-lt"/>
              <a:buAutoNum type="arabicParenR"/>
            </a:pPr>
            <a:r>
              <a:rPr lang="en-US" dirty="0"/>
              <a:t>adopting OER for courses in which OER is commonly available and prioritizing courses needed to satisfy GE requirements;</a:t>
            </a:r>
          </a:p>
          <a:p>
            <a:pPr marL="469900" indent="-342900">
              <a:buFont typeface="+mj-lt"/>
              <a:buAutoNum type="arabicParenR"/>
            </a:pPr>
            <a:r>
              <a:rPr lang="en-US" dirty="0"/>
              <a:t>establishing lending programs and maintaining college library resources to support immediate access to course materials;</a:t>
            </a:r>
          </a:p>
          <a:p>
            <a:pPr marL="469900" indent="-342900">
              <a:buFont typeface="+mj-lt"/>
              <a:buAutoNum type="arabicParenR"/>
            </a:pPr>
            <a:r>
              <a:rPr lang="en-US" dirty="0"/>
              <a:t>developing policies that enable financial aid early disbursements;</a:t>
            </a:r>
          </a:p>
          <a:p>
            <a:pPr marL="469900" indent="-342900">
              <a:buFont typeface="+mj-lt"/>
              <a:buAutoNum type="arabicParenR"/>
            </a:pPr>
            <a:r>
              <a:rPr lang="en-US" dirty="0"/>
              <a:t>encouraging and supporting students to complete their financial aid files early to receive timely disbursement; and</a:t>
            </a:r>
          </a:p>
          <a:p>
            <a:pPr marL="469900" indent="-342900">
              <a:buFont typeface="+mj-lt"/>
              <a:buAutoNum type="arabicParenR"/>
            </a:pPr>
            <a:r>
              <a:rPr lang="en-US" dirty="0"/>
              <a:t>deploying other forms of direct aid and support program resources to strengthen student financial stability.</a:t>
            </a:r>
          </a:p>
        </p:txBody>
      </p:sp>
    </p:spTree>
    <p:extLst>
      <p:ext uri="{BB962C8B-B14F-4D97-AF65-F5344CB8AC3E}">
        <p14:creationId xmlns:p14="http://schemas.microsoft.com/office/powerpoint/2010/main" val="744573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801A6-8F03-5CDB-F32A-7B0B0AA6F210}"/>
              </a:ext>
            </a:extLst>
          </p:cNvPr>
          <p:cNvSpPr>
            <a:spLocks noGrp="1"/>
          </p:cNvSpPr>
          <p:nvPr>
            <p:ph type="title"/>
          </p:nvPr>
        </p:nvSpPr>
        <p:spPr/>
        <p:txBody>
          <a:bodyPr/>
          <a:lstStyle/>
          <a:p>
            <a:r>
              <a:rPr lang="en-US" dirty="0"/>
              <a:t>Considerations..</a:t>
            </a:r>
          </a:p>
        </p:txBody>
      </p:sp>
      <p:sp>
        <p:nvSpPr>
          <p:cNvPr id="3" name="Text Placeholder 2">
            <a:extLst>
              <a:ext uri="{FF2B5EF4-FFF2-40B4-BE49-F238E27FC236}">
                <a16:creationId xmlns:a16="http://schemas.microsoft.com/office/drawing/2014/main" id="{A62FC339-1B59-3536-609B-667E337A300B}"/>
              </a:ext>
            </a:extLst>
          </p:cNvPr>
          <p:cNvSpPr>
            <a:spLocks noGrp="1"/>
          </p:cNvSpPr>
          <p:nvPr>
            <p:ph type="body" idx="1"/>
          </p:nvPr>
        </p:nvSpPr>
        <p:spPr/>
        <p:txBody>
          <a:bodyPr>
            <a:normAutofit/>
          </a:bodyPr>
          <a:lstStyle/>
          <a:p>
            <a:r>
              <a:rPr lang="en-US" sz="2000" dirty="0"/>
              <a:t>New policies must be in effect by January 26, 2026.</a:t>
            </a:r>
          </a:p>
          <a:p>
            <a:r>
              <a:rPr lang="en-US" sz="2000" dirty="0"/>
              <a:t>CCLC templates anticipated at the end of October.</a:t>
            </a:r>
          </a:p>
          <a:p>
            <a:r>
              <a:rPr lang="en-US" sz="2000" dirty="0"/>
              <a:t>What would a good policy look like?</a:t>
            </a:r>
          </a:p>
        </p:txBody>
      </p:sp>
    </p:spTree>
    <p:extLst>
      <p:ext uri="{BB962C8B-B14F-4D97-AF65-F5344CB8AC3E}">
        <p14:creationId xmlns:p14="http://schemas.microsoft.com/office/powerpoint/2010/main" val="2869838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E51C7-C886-34CD-82EE-0113BC6EA892}"/>
              </a:ext>
            </a:extLst>
          </p:cNvPr>
          <p:cNvSpPr>
            <a:spLocks noGrp="1"/>
          </p:cNvSpPr>
          <p:nvPr>
            <p:ph type="title"/>
          </p:nvPr>
        </p:nvSpPr>
        <p:spPr/>
        <p:txBody>
          <a:bodyPr/>
          <a:lstStyle/>
          <a:p>
            <a:r>
              <a:rPr lang="en-US" dirty="0"/>
              <a:t>Issues?</a:t>
            </a:r>
          </a:p>
        </p:txBody>
      </p:sp>
      <p:sp>
        <p:nvSpPr>
          <p:cNvPr id="3" name="Text Placeholder 2">
            <a:extLst>
              <a:ext uri="{FF2B5EF4-FFF2-40B4-BE49-F238E27FC236}">
                <a16:creationId xmlns:a16="http://schemas.microsoft.com/office/drawing/2014/main" id="{2ED256E8-11A6-10CB-D1AF-65CCA1784D45}"/>
              </a:ext>
            </a:extLst>
          </p:cNvPr>
          <p:cNvSpPr>
            <a:spLocks noGrp="1"/>
          </p:cNvSpPr>
          <p:nvPr>
            <p:ph type="body" idx="1"/>
          </p:nvPr>
        </p:nvSpPr>
        <p:spPr/>
        <p:txBody>
          <a:bodyPr>
            <a:normAutofit/>
          </a:bodyPr>
          <a:lstStyle/>
          <a:p>
            <a:r>
              <a:rPr lang="en-US" sz="2000" dirty="0"/>
              <a:t>Focus on “instructional materials” – actual costs are not actually known.</a:t>
            </a:r>
          </a:p>
          <a:p>
            <a:r>
              <a:rPr lang="en-US" sz="2000" dirty="0"/>
              <a:t>How can a district “ensure” such access when the costs are not known – and no funds are provided? </a:t>
            </a:r>
          </a:p>
          <a:p>
            <a:r>
              <a:rPr lang="en-US" sz="2000" dirty="0"/>
              <a:t>How do you prevent such a regulation from encouraging the use of automatic billing? </a:t>
            </a:r>
          </a:p>
        </p:txBody>
      </p:sp>
    </p:spTree>
    <p:extLst>
      <p:ext uri="{BB962C8B-B14F-4D97-AF65-F5344CB8AC3E}">
        <p14:creationId xmlns:p14="http://schemas.microsoft.com/office/powerpoint/2010/main" val="752432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7760" y="1661160"/>
            <a:ext cx="7041459" cy="2488249"/>
          </a:xfrm>
        </p:spPr>
        <p:txBody>
          <a:bodyPr>
            <a:normAutofit/>
          </a:bodyPr>
          <a:lstStyle/>
          <a:p>
            <a:r>
              <a:rPr lang="en-US" sz="4400" dirty="0"/>
              <a:t>ASCCC OERI Fall 2025 New OER Liaison Kick-Off</a:t>
            </a:r>
          </a:p>
        </p:txBody>
      </p:sp>
      <p:sp>
        <p:nvSpPr>
          <p:cNvPr id="3" name="Subtitle 2"/>
          <p:cNvSpPr>
            <a:spLocks noGrp="1"/>
          </p:cNvSpPr>
          <p:nvPr>
            <p:ph type="subTitle" idx="1"/>
          </p:nvPr>
        </p:nvSpPr>
        <p:spPr>
          <a:xfrm>
            <a:off x="311726" y="5220084"/>
            <a:ext cx="8344593" cy="1333116"/>
          </a:xfrm>
        </p:spPr>
        <p:txBody>
          <a:bodyPr>
            <a:normAutofit fontScale="62500" lnSpcReduction="20000"/>
          </a:bodyPr>
          <a:lstStyle/>
          <a:p>
            <a:r>
              <a:rPr lang="en-US" sz="2000" dirty="0"/>
              <a:t>Revised August 20, 2025.</a:t>
            </a:r>
          </a:p>
          <a:p>
            <a:r>
              <a:rPr lang="en-US" sz="2000" dirty="0"/>
              <a:t>This work is licensed under a </a:t>
            </a:r>
            <a:r>
              <a:rPr lang="en-US" sz="2000" dirty="0">
                <a:hlinkClick r:id="rId3"/>
              </a:rPr>
              <a:t>Creative Commons Attribution 4.0 International License</a:t>
            </a:r>
            <a:r>
              <a:rPr lang="en-US" sz="2000" dirty="0"/>
              <a:t>. </a:t>
            </a:r>
          </a:p>
          <a:p>
            <a:r>
              <a:rPr lang="en-US" sz="2000" dirty="0"/>
              <a:t>Attribute this slide deck as: </a:t>
            </a:r>
            <a:r>
              <a:rPr lang="en-US" sz="2000" dirty="0">
                <a:hlinkClick r:id="rId4"/>
              </a:rPr>
              <a:t>"ASCCC OERI Fall 2025 OER Liaison Kick-Off"</a:t>
            </a:r>
            <a:r>
              <a:rPr lang="en-US" sz="2000" dirty="0"/>
              <a:t> by </a:t>
            </a:r>
            <a:r>
              <a:rPr lang="en-US" sz="2000" dirty="0">
                <a:hlinkClick r:id="rId5"/>
              </a:rPr>
              <a:t>ASCCC OERI</a:t>
            </a:r>
            <a:r>
              <a:rPr lang="en-US" sz="2000" dirty="0"/>
              <a:t> is licensed under </a:t>
            </a:r>
            <a:r>
              <a:rPr lang="en-US" sz="2000" dirty="0">
                <a:hlinkClick r:id="rId6"/>
              </a:rPr>
              <a:t>CC BY 4.0</a:t>
            </a:r>
            <a:r>
              <a:rPr lang="en-US" sz="2000" dirty="0"/>
              <a:t>.</a:t>
            </a:r>
          </a:p>
        </p:txBody>
      </p:sp>
    </p:spTree>
    <p:extLst>
      <p:ext uri="{BB962C8B-B14F-4D97-AF65-F5344CB8AC3E}">
        <p14:creationId xmlns:p14="http://schemas.microsoft.com/office/powerpoint/2010/main" val="1512050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CA40-DFE6-4BE9-7CC8-0F1896950D65}"/>
              </a:ext>
            </a:extLst>
          </p:cNvPr>
          <p:cNvSpPr>
            <a:spLocks noGrp="1"/>
          </p:cNvSpPr>
          <p:nvPr>
            <p:ph type="title"/>
          </p:nvPr>
        </p:nvSpPr>
        <p:spPr/>
        <p:txBody>
          <a:bodyPr/>
          <a:lstStyle/>
          <a:p>
            <a:r>
              <a:rPr lang="en-US" dirty="0"/>
              <a:t>Automatic Billing and ZTC – Unanswered questions</a:t>
            </a:r>
          </a:p>
        </p:txBody>
      </p:sp>
      <p:sp>
        <p:nvSpPr>
          <p:cNvPr id="3" name="Text Placeholder 2">
            <a:extLst>
              <a:ext uri="{FF2B5EF4-FFF2-40B4-BE49-F238E27FC236}">
                <a16:creationId xmlns:a16="http://schemas.microsoft.com/office/drawing/2014/main" id="{223D89E9-E0F4-CF0E-B4D4-B6113AF3C13A}"/>
              </a:ext>
            </a:extLst>
          </p:cNvPr>
          <p:cNvSpPr>
            <a:spLocks noGrp="1"/>
          </p:cNvSpPr>
          <p:nvPr>
            <p:ph type="body" idx="1"/>
          </p:nvPr>
        </p:nvSpPr>
        <p:spPr/>
        <p:txBody>
          <a:bodyPr>
            <a:normAutofit/>
          </a:bodyPr>
          <a:lstStyle/>
          <a:p>
            <a:r>
              <a:rPr lang="en-US" sz="1800" dirty="0"/>
              <a:t>How can any course section be identified as ZTC at a college that is charging a per unit fee for all courses if a student does not opt out?</a:t>
            </a:r>
          </a:p>
          <a:p>
            <a:r>
              <a:rPr lang="en-US" sz="1800" dirty="0"/>
              <a:t>How does it not violate existing laws when the per unit fee a student is charged is greater than the true cost of the course section?</a:t>
            </a:r>
          </a:p>
          <a:p>
            <a:r>
              <a:rPr lang="en-US" sz="1800" dirty="0"/>
              <a:t>Is it a violation of law for a college to receive a percentage of the funds received via automatic billing?</a:t>
            </a:r>
          </a:p>
        </p:txBody>
      </p:sp>
    </p:spTree>
    <p:extLst>
      <p:ext uri="{BB962C8B-B14F-4D97-AF65-F5344CB8AC3E}">
        <p14:creationId xmlns:p14="http://schemas.microsoft.com/office/powerpoint/2010/main" val="3706406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A564-B284-899E-6CD0-0CDBAB69A854}"/>
              </a:ext>
            </a:extLst>
          </p:cNvPr>
          <p:cNvSpPr>
            <a:spLocks noGrp="1"/>
          </p:cNvSpPr>
          <p:nvPr>
            <p:ph type="title"/>
          </p:nvPr>
        </p:nvSpPr>
        <p:spPr/>
        <p:txBody>
          <a:bodyPr/>
          <a:lstStyle/>
          <a:p>
            <a:r>
              <a:rPr lang="en-US" dirty="0"/>
              <a:t>ZTC/Developments</a:t>
            </a:r>
          </a:p>
        </p:txBody>
      </p:sp>
      <p:sp>
        <p:nvSpPr>
          <p:cNvPr id="3" name="Text Placeholder 2">
            <a:extLst>
              <a:ext uri="{FF2B5EF4-FFF2-40B4-BE49-F238E27FC236}">
                <a16:creationId xmlns:a16="http://schemas.microsoft.com/office/drawing/2014/main" id="{5AD45F16-3C53-66F1-2977-CE8AB7FF45C9}"/>
              </a:ext>
            </a:extLst>
          </p:cNvPr>
          <p:cNvSpPr>
            <a:spLocks noGrp="1"/>
          </p:cNvSpPr>
          <p:nvPr>
            <p:ph type="body" idx="1"/>
          </p:nvPr>
        </p:nvSpPr>
        <p:spPr/>
        <p:txBody>
          <a:bodyPr>
            <a:normAutofit/>
          </a:bodyPr>
          <a:lstStyle/>
          <a:p>
            <a:r>
              <a:rPr lang="en-US" dirty="0"/>
              <a:t>OER Platform RFP</a:t>
            </a:r>
          </a:p>
          <a:p>
            <a:r>
              <a:rPr lang="en-US" dirty="0"/>
              <a:t>Addition of ZTC-Supported New OER to COOL4Ed</a:t>
            </a:r>
          </a:p>
          <a:p>
            <a:pPr lvl="1"/>
            <a:r>
              <a:rPr lang="en-US" dirty="0"/>
              <a:t>New or significantly modified OER to be added</a:t>
            </a:r>
          </a:p>
          <a:p>
            <a:pPr lvl="2"/>
            <a:r>
              <a:rPr lang="en-US" dirty="0"/>
              <a:t>Information on minor adaptations to be gathered by OERI</a:t>
            </a:r>
          </a:p>
          <a:p>
            <a:pPr lvl="1"/>
            <a:r>
              <a:rPr lang="en-US" dirty="0"/>
              <a:t>Ensuring integrity of assessments</a:t>
            </a:r>
          </a:p>
          <a:p>
            <a:pPr lvl="2"/>
            <a:r>
              <a:rPr lang="en-US" dirty="0"/>
              <a:t>Canvas Commons</a:t>
            </a:r>
          </a:p>
          <a:p>
            <a:pPr lvl="2"/>
            <a:r>
              <a:rPr lang="en-US" dirty="0"/>
              <a:t>E-Mail contact</a:t>
            </a:r>
          </a:p>
          <a:p>
            <a:pPr lvl="1"/>
            <a:r>
              <a:rPr lang="en-US" dirty="0"/>
              <a:t>Directions and FAQs being developed – huge thanks to those who tested the site and provided feedback</a:t>
            </a:r>
          </a:p>
          <a:p>
            <a:pPr lvl="1"/>
            <a:r>
              <a:rPr lang="en-US" dirty="0"/>
              <a:t>Emphasis on making COOL4Ed useful</a:t>
            </a:r>
          </a:p>
          <a:p>
            <a:r>
              <a:rPr lang="en-US" dirty="0"/>
              <a:t>Identifying uses for ZTC dollars</a:t>
            </a:r>
          </a:p>
          <a:p>
            <a:pPr lvl="2"/>
            <a:endParaRPr lang="en-US" dirty="0"/>
          </a:p>
        </p:txBody>
      </p:sp>
    </p:spTree>
    <p:extLst>
      <p:ext uri="{BB962C8B-B14F-4D97-AF65-F5344CB8AC3E}">
        <p14:creationId xmlns:p14="http://schemas.microsoft.com/office/powerpoint/2010/main" val="2983078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D8258-1E3F-3DF9-FD06-5183CA2F3E75}"/>
              </a:ext>
            </a:extLst>
          </p:cNvPr>
          <p:cNvSpPr>
            <a:spLocks noGrp="1"/>
          </p:cNvSpPr>
          <p:nvPr>
            <p:ph type="title"/>
          </p:nvPr>
        </p:nvSpPr>
        <p:spPr/>
        <p:txBody>
          <a:bodyPr/>
          <a:lstStyle/>
          <a:p>
            <a:r>
              <a:rPr lang="en-US" dirty="0"/>
              <a:t>Using ZTC Dollars…</a:t>
            </a:r>
          </a:p>
        </p:txBody>
      </p:sp>
      <p:sp>
        <p:nvSpPr>
          <p:cNvPr id="3" name="Text Placeholder 2">
            <a:extLst>
              <a:ext uri="{FF2B5EF4-FFF2-40B4-BE49-F238E27FC236}">
                <a16:creationId xmlns:a16="http://schemas.microsoft.com/office/drawing/2014/main" id="{C9B7C9AF-FD7D-775B-0887-40C918F84F57}"/>
              </a:ext>
            </a:extLst>
          </p:cNvPr>
          <p:cNvSpPr>
            <a:spLocks noGrp="1"/>
          </p:cNvSpPr>
          <p:nvPr>
            <p:ph type="body" idx="1"/>
          </p:nvPr>
        </p:nvSpPr>
        <p:spPr/>
        <p:txBody>
          <a:bodyPr>
            <a:normAutofit lnSpcReduction="10000"/>
          </a:bodyPr>
          <a:lstStyle/>
          <a:p>
            <a:r>
              <a:rPr lang="en-US" dirty="0"/>
              <a:t>What pathways to establish?</a:t>
            </a:r>
          </a:p>
          <a:p>
            <a:pPr lvl="1"/>
            <a:r>
              <a:rPr lang="en-US" dirty="0"/>
              <a:t>Don’t forget those CTE certificates</a:t>
            </a:r>
          </a:p>
          <a:p>
            <a:pPr lvl="1"/>
            <a:r>
              <a:rPr lang="en-US" dirty="0"/>
              <a:t>Consider “easy to adopt” pathways (</a:t>
            </a:r>
            <a:r>
              <a:rPr lang="en-US" dirty="0">
                <a:hlinkClick r:id="rId3"/>
              </a:rPr>
              <a:t>ADT ZTC Pathways in the CCCs</a:t>
            </a:r>
            <a:r>
              <a:rPr lang="en-US" dirty="0"/>
              <a:t>)</a:t>
            </a:r>
          </a:p>
          <a:p>
            <a:pPr lvl="2"/>
            <a:r>
              <a:rPr lang="en-US" dirty="0"/>
              <a:t>Anthropology</a:t>
            </a:r>
          </a:p>
          <a:p>
            <a:pPr lvl="2"/>
            <a:r>
              <a:rPr lang="en-US" dirty="0"/>
              <a:t>Communication Studies</a:t>
            </a:r>
          </a:p>
          <a:p>
            <a:pPr lvl="2"/>
            <a:r>
              <a:rPr lang="en-US" dirty="0"/>
              <a:t>Early Childhood Education</a:t>
            </a:r>
          </a:p>
          <a:p>
            <a:pPr lvl="2"/>
            <a:r>
              <a:rPr lang="en-US" dirty="0"/>
              <a:t>Math</a:t>
            </a:r>
          </a:p>
          <a:p>
            <a:pPr lvl="2"/>
            <a:r>
              <a:rPr lang="en-US" dirty="0"/>
              <a:t>Psychology</a:t>
            </a:r>
          </a:p>
          <a:p>
            <a:pPr lvl="2"/>
            <a:r>
              <a:rPr lang="en-US" dirty="0"/>
              <a:t>Sociology</a:t>
            </a:r>
          </a:p>
          <a:p>
            <a:r>
              <a:rPr lang="en-US" dirty="0"/>
              <a:t>No more pathways to establish?</a:t>
            </a:r>
          </a:p>
          <a:p>
            <a:pPr lvl="1"/>
            <a:r>
              <a:rPr lang="en-US" dirty="0"/>
              <a:t>Invest in accessibility, licensing, IDEA – focus on improving the OER you’re using</a:t>
            </a:r>
          </a:p>
          <a:p>
            <a:r>
              <a:rPr lang="en-US" dirty="0"/>
              <a:t>See if OERI can help…</a:t>
            </a:r>
          </a:p>
        </p:txBody>
      </p:sp>
    </p:spTree>
    <p:extLst>
      <p:ext uri="{BB962C8B-B14F-4D97-AF65-F5344CB8AC3E}">
        <p14:creationId xmlns:p14="http://schemas.microsoft.com/office/powerpoint/2010/main" val="1470250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FF5A-1A29-75C9-C4CF-5B081CEA67C3}"/>
              </a:ext>
            </a:extLst>
          </p:cNvPr>
          <p:cNvSpPr>
            <a:spLocks noGrp="1"/>
          </p:cNvSpPr>
          <p:nvPr>
            <p:ph type="title"/>
          </p:nvPr>
        </p:nvSpPr>
        <p:spPr/>
        <p:txBody>
          <a:bodyPr/>
          <a:lstStyle/>
          <a:p>
            <a:r>
              <a:rPr lang="en-US" dirty="0"/>
              <a:t>Calculating the Impact of OER</a:t>
            </a:r>
          </a:p>
        </p:txBody>
      </p:sp>
      <p:sp>
        <p:nvSpPr>
          <p:cNvPr id="3" name="Text Placeholder 2">
            <a:extLst>
              <a:ext uri="{FF2B5EF4-FFF2-40B4-BE49-F238E27FC236}">
                <a16:creationId xmlns:a16="http://schemas.microsoft.com/office/drawing/2014/main" id="{DA2F011C-8DD8-C40E-C23C-0F8262648582}"/>
              </a:ext>
            </a:extLst>
          </p:cNvPr>
          <p:cNvSpPr>
            <a:spLocks noGrp="1"/>
          </p:cNvSpPr>
          <p:nvPr>
            <p:ph type="body" idx="1"/>
          </p:nvPr>
        </p:nvSpPr>
        <p:spPr/>
        <p:txBody>
          <a:bodyPr>
            <a:normAutofit/>
          </a:bodyPr>
          <a:lstStyle/>
          <a:p>
            <a:r>
              <a:rPr lang="en-US" sz="1800" dirty="0"/>
              <a:t>Should there be a state-recommended formula for making calculations? </a:t>
            </a:r>
          </a:p>
          <a:p>
            <a:r>
              <a:rPr lang="en-US" sz="1800" dirty="0"/>
              <a:t>Pros? Cons?</a:t>
            </a:r>
          </a:p>
          <a:p>
            <a:r>
              <a:rPr lang="en-US" sz="1800" dirty="0"/>
              <a:t>If so, what should it be?</a:t>
            </a:r>
          </a:p>
          <a:p>
            <a:pPr lvl="1"/>
            <a:r>
              <a:rPr lang="en-US" sz="1800" dirty="0"/>
              <a:t>X dollars per Y students</a:t>
            </a:r>
          </a:p>
          <a:p>
            <a:pPr lvl="1"/>
            <a:r>
              <a:rPr lang="en-US" sz="1800" dirty="0"/>
              <a:t>How should homework system costs be factored in?</a:t>
            </a:r>
          </a:p>
        </p:txBody>
      </p:sp>
    </p:spTree>
    <p:extLst>
      <p:ext uri="{BB962C8B-B14F-4D97-AF65-F5344CB8AC3E}">
        <p14:creationId xmlns:p14="http://schemas.microsoft.com/office/powerpoint/2010/main" val="940248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1"/>
          <p:cNvSpPr txBox="1">
            <a:spLocks noGrp="1"/>
          </p:cNvSpPr>
          <p:nvPr>
            <p:ph type="ctrTitle"/>
          </p:nvPr>
        </p:nvSpPr>
        <p:spPr>
          <a:xfrm>
            <a:off x="1813336" y="3233396"/>
            <a:ext cx="6477803" cy="1769453"/>
          </a:xfrm>
          <a:prstGeom prst="rect">
            <a:avLst/>
          </a:prstGeom>
          <a:noFill/>
          <a:ln>
            <a:noFill/>
          </a:ln>
        </p:spPr>
        <p:txBody>
          <a:bodyPr spcFirstLastPara="1" wrap="square" lIns="91425" tIns="45700" rIns="91425" bIns="0" anchor="b" anchorCtr="0">
            <a:normAutofit/>
          </a:bodyPr>
          <a:lstStyle/>
          <a:p>
            <a:pPr marL="0" lvl="0" indent="0" algn="l" rtl="0">
              <a:lnSpc>
                <a:spcPct val="90000"/>
              </a:lnSpc>
              <a:spcBef>
                <a:spcPts val="0"/>
              </a:spcBef>
              <a:spcAft>
                <a:spcPts val="0"/>
              </a:spcAft>
              <a:buClr>
                <a:schemeClr val="lt1"/>
              </a:buClr>
              <a:buSzPts val="6000"/>
              <a:buFont typeface="Gill Sans"/>
              <a:buNone/>
            </a:pPr>
            <a:r>
              <a:rPr lang="en-US" sz="6000" dirty="0">
                <a:latin typeface="+mj-lt"/>
              </a:rPr>
              <a:t>How can OERI help you?</a:t>
            </a:r>
            <a:endParaRPr sz="6000" dirty="0">
              <a:latin typeface="+mj-lt"/>
            </a:endParaRPr>
          </a:p>
        </p:txBody>
      </p:sp>
    </p:spTree>
    <p:extLst>
      <p:ext uri="{BB962C8B-B14F-4D97-AF65-F5344CB8AC3E}">
        <p14:creationId xmlns:p14="http://schemas.microsoft.com/office/powerpoint/2010/main" val="1667519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a:t>More Information</a:t>
            </a:r>
            <a:endParaRPr/>
          </a:p>
        </p:txBody>
      </p:sp>
      <p:sp>
        <p:nvSpPr>
          <p:cNvPr id="540" name="Google Shape;540;p1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171446" lvl="0" indent="-177800" algn="l" rtl="0">
              <a:lnSpc>
                <a:spcPct val="120000"/>
              </a:lnSpc>
              <a:spcBef>
                <a:spcPts val="0"/>
              </a:spcBef>
              <a:spcAft>
                <a:spcPts val="0"/>
              </a:spcAft>
              <a:buSzPts val="2800"/>
              <a:buChar char="•"/>
            </a:pPr>
            <a:r>
              <a:rPr lang="en-US" sz="2800" u="sng">
                <a:solidFill>
                  <a:schemeClr val="hlink"/>
                </a:solidFill>
                <a:hlinkClick r:id="rId3"/>
              </a:rPr>
              <a:t>ASCCC OERI Website </a:t>
            </a:r>
            <a:r>
              <a:rPr lang="en-US" sz="2800"/>
              <a:t>(asccc-oeri.org)</a:t>
            </a:r>
            <a:endParaRPr sz="2800"/>
          </a:p>
          <a:p>
            <a:pPr marL="514337" lvl="1" indent="-260346" algn="l" rtl="0">
              <a:lnSpc>
                <a:spcPct val="120000"/>
              </a:lnSpc>
              <a:spcBef>
                <a:spcPts val="0"/>
              </a:spcBef>
              <a:spcAft>
                <a:spcPts val="0"/>
              </a:spcAft>
              <a:buSzPts val="2800"/>
              <a:buChar char="•"/>
            </a:pPr>
            <a:r>
              <a:rPr lang="en-US" sz="2800"/>
              <a:t>Resources</a:t>
            </a:r>
            <a:endParaRPr sz="2800"/>
          </a:p>
          <a:p>
            <a:pPr marL="514337" lvl="1" indent="-260346" algn="l" rtl="0">
              <a:lnSpc>
                <a:spcPct val="120000"/>
              </a:lnSpc>
              <a:spcBef>
                <a:spcPts val="0"/>
              </a:spcBef>
              <a:spcAft>
                <a:spcPts val="0"/>
              </a:spcAft>
              <a:buSzPts val="2800"/>
              <a:buChar char="•"/>
            </a:pPr>
            <a:r>
              <a:rPr lang="en-US" sz="2800"/>
              <a:t>Webinars and Events</a:t>
            </a:r>
            <a:endParaRPr sz="2800"/>
          </a:p>
          <a:p>
            <a:pPr marL="171446" lvl="0" indent="-177800" algn="l" rtl="0">
              <a:lnSpc>
                <a:spcPct val="120000"/>
              </a:lnSpc>
              <a:spcBef>
                <a:spcPts val="750"/>
              </a:spcBef>
              <a:spcAft>
                <a:spcPts val="0"/>
              </a:spcAft>
              <a:buSzPts val="2800"/>
              <a:buChar char="•"/>
            </a:pPr>
            <a:r>
              <a:rPr lang="en-US" sz="2800" u="sng">
                <a:solidFill>
                  <a:schemeClr val="hlink"/>
                </a:solidFill>
                <a:hlinkClick r:id="rId4"/>
              </a:rPr>
              <a:t>ASCCC OER E-Mail</a:t>
            </a:r>
            <a:r>
              <a:rPr lang="en-US" sz="2800"/>
              <a:t> (</a:t>
            </a:r>
            <a:r>
              <a:rPr lang="en-US" sz="2800" u="sng">
                <a:solidFill>
                  <a:schemeClr val="hlink"/>
                </a:solidFill>
                <a:hlinkClick r:id="rId5"/>
              </a:rPr>
              <a:t>oeri@asccc.org)</a:t>
            </a:r>
            <a:endParaRPr sz="2800"/>
          </a:p>
          <a:p>
            <a:pPr marL="171446" lvl="0" indent="0" algn="l" rtl="0">
              <a:lnSpc>
                <a:spcPct val="120000"/>
              </a:lnSpc>
              <a:spcBef>
                <a:spcPts val="750"/>
              </a:spcBef>
              <a:spcAft>
                <a:spcPts val="0"/>
              </a:spcAft>
              <a:buNone/>
            </a:pPr>
            <a:endParaRPr sz="2800"/>
          </a:p>
        </p:txBody>
      </p:sp>
    </p:spTree>
    <p:extLst>
      <p:ext uri="{BB962C8B-B14F-4D97-AF65-F5344CB8AC3E}">
        <p14:creationId xmlns:p14="http://schemas.microsoft.com/office/powerpoint/2010/main" val="1578497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j-lt"/>
              </a:rPr>
              <a:t>And to contact us</a:t>
            </a:r>
            <a:r>
              <a:rPr lang="mr-IN" sz="4400" dirty="0">
                <a:latin typeface="+mj-lt"/>
              </a:rPr>
              <a:t>…</a:t>
            </a:r>
            <a:endParaRPr sz="4400" dirty="0">
              <a:latin typeface="+mj-lt"/>
            </a:endParaRPr>
          </a:p>
        </p:txBody>
      </p:sp>
      <p:sp>
        <p:nvSpPr>
          <p:cNvPr id="320" name="Google Shape;320;p32"/>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171446" lvl="0" indent="-228600" algn="l" rtl="0">
              <a:lnSpc>
                <a:spcPct val="120000"/>
              </a:lnSpc>
              <a:spcBef>
                <a:spcPts val="0"/>
              </a:spcBef>
              <a:spcAft>
                <a:spcPts val="0"/>
              </a:spcAft>
              <a:buSzPts val="3600"/>
              <a:buChar char="•"/>
            </a:pPr>
            <a:r>
              <a:rPr lang="en-US" sz="3600" dirty="0">
                <a:latin typeface="+mj-lt"/>
              </a:rPr>
              <a:t>General OERI E-Mail: </a:t>
            </a:r>
            <a:r>
              <a:rPr lang="en-US" sz="3600" dirty="0">
                <a:latin typeface="+mj-lt"/>
                <a:hlinkClick r:id="rId3"/>
              </a:rPr>
              <a:t>oeri@asccc.org</a:t>
            </a:r>
            <a:endParaRPr lang="en-US" sz="3600" dirty="0">
              <a:latin typeface="+mj-lt"/>
            </a:endParaRPr>
          </a:p>
          <a:p>
            <a:pPr marL="171446" lvl="0" indent="-228600">
              <a:spcBef>
                <a:spcPts val="0"/>
              </a:spcBef>
              <a:buSzPts val="3600"/>
            </a:pPr>
            <a:r>
              <a:rPr lang="en-US" sz="3600" dirty="0">
                <a:latin typeface="+mj-lt"/>
              </a:rPr>
              <a:t>Find everyone’s e-mail at: </a:t>
            </a:r>
            <a:r>
              <a:rPr lang="en-US" sz="3600" dirty="0">
                <a:latin typeface="+mj-lt"/>
                <a:hlinkClick r:id="rId4"/>
              </a:rPr>
              <a:t>https://asccc-oeri.org</a:t>
            </a:r>
            <a:r>
              <a:rPr lang="en-US" sz="3600">
                <a:latin typeface="+mj-lt"/>
                <a:hlinkClick r:id="rId4"/>
              </a:rPr>
              <a:t>/about-us/</a:t>
            </a:r>
            <a:endParaRPr lang="en-US" sz="3600">
              <a:latin typeface="+mj-lt"/>
            </a:endParaRPr>
          </a:p>
        </p:txBody>
      </p:sp>
    </p:spTree>
    <p:extLst>
      <p:ext uri="{BB962C8B-B14F-4D97-AF65-F5344CB8AC3E}">
        <p14:creationId xmlns:p14="http://schemas.microsoft.com/office/powerpoint/2010/main" val="1725394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a:t>Thanks!</a:t>
            </a:r>
            <a:endParaRPr sz="3200"/>
          </a:p>
        </p:txBody>
      </p:sp>
      <p:pic>
        <p:nvPicPr>
          <p:cNvPr id="546" name="Google Shape;546;p20" descr="Little girl holding a flower in a green field&#10;"/>
          <p:cNvPicPr preferRelativeResize="0">
            <a:picLocks noGrp="1"/>
          </p:cNvPicPr>
          <p:nvPr>
            <p:ph type="body" idx="1"/>
          </p:nvPr>
        </p:nvPicPr>
        <p:blipFill rotWithShape="1">
          <a:blip r:embed="rId3">
            <a:alphaModFix/>
          </a:blip>
          <a:stretch/>
        </p:blipFill>
        <p:spPr>
          <a:xfrm>
            <a:off x="1744407" y="2214245"/>
            <a:ext cx="2691323" cy="4038600"/>
          </a:xfrm>
          <a:prstGeom prst="rect">
            <a:avLst/>
          </a:prstGeom>
          <a:noFill/>
          <a:ln>
            <a:noFill/>
          </a:ln>
        </p:spPr>
      </p:pic>
      <p:sp>
        <p:nvSpPr>
          <p:cNvPr id="547" name="Google Shape;547;p20"/>
          <p:cNvSpPr/>
          <p:nvPr/>
        </p:nvSpPr>
        <p:spPr>
          <a:xfrm>
            <a:off x="5214550" y="3451672"/>
            <a:ext cx="254549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Photo by </a:t>
            </a:r>
            <a:r>
              <a:rPr lang="en-US" sz="1800" b="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Thgusstavo Santana</a:t>
            </a:r>
            <a:r>
              <a:rPr lang="en-US" sz="1800">
                <a:solidFill>
                  <a:schemeClr val="dk1"/>
                </a:solidFill>
                <a:latin typeface="Arial"/>
                <a:ea typeface="Arial"/>
                <a:cs typeface="Arial"/>
                <a:sym typeface="Arial"/>
              </a:rPr>
              <a:t> from </a:t>
            </a:r>
            <a:r>
              <a:rPr lang="en-US" sz="1800" b="1"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Pexels</a:t>
            </a: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1107860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Overview</a:t>
            </a:r>
          </a:p>
        </p:txBody>
      </p:sp>
      <p:sp>
        <p:nvSpPr>
          <p:cNvPr id="3" name="Text Placeholder 2"/>
          <p:cNvSpPr>
            <a:spLocks noGrp="1"/>
          </p:cNvSpPr>
          <p:nvPr>
            <p:ph type="body" idx="1"/>
          </p:nvPr>
        </p:nvSpPr>
        <p:spPr/>
        <p:txBody>
          <a:bodyPr>
            <a:normAutofit/>
          </a:bodyPr>
          <a:lstStyle/>
          <a:p>
            <a:r>
              <a:rPr lang="en-US" sz="2800" dirty="0"/>
              <a:t>OER Liaison Basics</a:t>
            </a:r>
          </a:p>
          <a:p>
            <a:r>
              <a:rPr lang="en-US" sz="2800" dirty="0"/>
              <a:t>Goal-Setting</a:t>
            </a:r>
          </a:p>
          <a:p>
            <a:r>
              <a:rPr lang="en-US" sz="2800" dirty="0"/>
              <a:t>Summer Developments</a:t>
            </a:r>
          </a:p>
          <a:p>
            <a:r>
              <a:rPr lang="en-US" sz="2800" dirty="0"/>
              <a:t>OERI and You</a:t>
            </a:r>
          </a:p>
        </p:txBody>
      </p:sp>
    </p:spTree>
    <p:extLst>
      <p:ext uri="{BB962C8B-B14F-4D97-AF65-F5344CB8AC3E}">
        <p14:creationId xmlns:p14="http://schemas.microsoft.com/office/powerpoint/2010/main" val="1012819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j-lt"/>
              </a:rPr>
              <a:t>OERI Regional Leads</a:t>
            </a:r>
            <a:endParaRPr dirty="0">
              <a:latin typeface="+mj-lt"/>
            </a:endParaRPr>
          </a:p>
        </p:txBody>
      </p:sp>
      <p:sp>
        <p:nvSpPr>
          <p:cNvPr id="165" name="Google Shape;165;p7"/>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171446" lvl="0" indent="-171446">
              <a:lnSpc>
                <a:spcPct val="100000"/>
              </a:lnSpc>
              <a:buSzPts val="2040"/>
            </a:pPr>
            <a:r>
              <a:rPr lang="en-US" sz="2040" dirty="0">
                <a:latin typeface="+mj-lt"/>
              </a:rPr>
              <a:t>Amanda Taintor (Area A)</a:t>
            </a:r>
          </a:p>
          <a:p>
            <a:pPr marL="514337" lvl="1" indent="-171446">
              <a:lnSpc>
                <a:spcPct val="100000"/>
              </a:lnSpc>
              <a:buSzPts val="2040"/>
            </a:pPr>
            <a:r>
              <a:rPr lang="en-US" sz="2040" dirty="0">
                <a:latin typeface="+mj-lt"/>
              </a:rPr>
              <a:t>Early Childhood Education, Reedley</a:t>
            </a:r>
            <a:endParaRPr lang="en-US" dirty="0">
              <a:latin typeface="+mj-lt"/>
            </a:endParaRPr>
          </a:p>
          <a:p>
            <a:pPr marL="171446" lvl="0" indent="-171446" algn="l" rtl="0">
              <a:lnSpc>
                <a:spcPct val="100000"/>
              </a:lnSpc>
              <a:spcBef>
                <a:spcPts val="0"/>
              </a:spcBef>
              <a:spcAft>
                <a:spcPts val="0"/>
              </a:spcAft>
              <a:buSzPts val="2040"/>
              <a:buChar char="•"/>
            </a:pPr>
            <a:endParaRPr lang="en-US" sz="2040" dirty="0">
              <a:latin typeface="+mj-lt"/>
            </a:endParaRPr>
          </a:p>
          <a:p>
            <a:pPr marL="171446" lvl="0" indent="-171446" algn="l" rtl="0">
              <a:lnSpc>
                <a:spcPct val="100000"/>
              </a:lnSpc>
              <a:spcBef>
                <a:spcPts val="0"/>
              </a:spcBef>
              <a:spcAft>
                <a:spcPts val="0"/>
              </a:spcAft>
              <a:buSzPts val="2040"/>
              <a:buChar char="•"/>
            </a:pPr>
            <a:r>
              <a:rPr lang="en-US" sz="2040" dirty="0">
                <a:latin typeface="+mj-lt"/>
              </a:rPr>
              <a:t>Heather Dodge (Area B)</a:t>
            </a:r>
          </a:p>
          <a:p>
            <a:pPr marL="628646" lvl="1" indent="-171446">
              <a:lnSpc>
                <a:spcPct val="100000"/>
              </a:lnSpc>
              <a:spcBef>
                <a:spcPts val="0"/>
              </a:spcBef>
              <a:buSzPts val="2040"/>
            </a:pPr>
            <a:r>
              <a:rPr lang="en-US" sz="2040" dirty="0">
                <a:latin typeface="+mj-lt"/>
              </a:rPr>
              <a:t>Library, Berkeley City</a:t>
            </a:r>
          </a:p>
          <a:p>
            <a:pPr marL="457200" lvl="1" indent="0">
              <a:lnSpc>
                <a:spcPct val="100000"/>
              </a:lnSpc>
              <a:spcBef>
                <a:spcPts val="0"/>
              </a:spcBef>
              <a:buSzPts val="2040"/>
              <a:buNone/>
            </a:pPr>
            <a:endParaRPr lang="en-US" sz="2040" dirty="0">
              <a:latin typeface="+mj-lt"/>
            </a:endParaRPr>
          </a:p>
          <a:p>
            <a:pPr marL="171446" lvl="0" indent="-171446">
              <a:lnSpc>
                <a:spcPct val="100000"/>
              </a:lnSpc>
              <a:buSzPts val="2040"/>
            </a:pPr>
            <a:r>
              <a:rPr lang="en-US" sz="2040" dirty="0">
                <a:latin typeface="+mj-lt"/>
              </a:rPr>
              <a:t>Kevin Smith (Area C)</a:t>
            </a:r>
            <a:endParaRPr lang="en-US" dirty="0">
              <a:latin typeface="+mj-lt"/>
            </a:endParaRPr>
          </a:p>
          <a:p>
            <a:pPr marL="514337" lvl="1" indent="-171446">
              <a:lnSpc>
                <a:spcPct val="100000"/>
              </a:lnSpc>
              <a:buSzPts val="2040"/>
            </a:pPr>
            <a:r>
              <a:rPr lang="en-US" sz="2040" dirty="0">
                <a:latin typeface="+mj-lt"/>
              </a:rPr>
              <a:t>Psychology, Rio Hondo</a:t>
            </a:r>
            <a:endParaRPr lang="en-US" dirty="0">
              <a:latin typeface="+mj-lt"/>
            </a:endParaRPr>
          </a:p>
          <a:p>
            <a:pPr marL="171446" lvl="0" indent="-171446" algn="l" rtl="0">
              <a:lnSpc>
                <a:spcPct val="100000"/>
              </a:lnSpc>
              <a:spcBef>
                <a:spcPts val="0"/>
              </a:spcBef>
              <a:spcAft>
                <a:spcPts val="0"/>
              </a:spcAft>
              <a:buSzPts val="2040"/>
              <a:buChar char="•"/>
            </a:pPr>
            <a:endParaRPr lang="en-US" sz="2040" dirty="0">
              <a:latin typeface="+mj-lt"/>
            </a:endParaRPr>
          </a:p>
          <a:p>
            <a:pPr marL="171446" lvl="0" indent="-171446" algn="l" rtl="0">
              <a:lnSpc>
                <a:spcPct val="100000"/>
              </a:lnSpc>
              <a:spcBef>
                <a:spcPts val="0"/>
              </a:spcBef>
              <a:spcAft>
                <a:spcPts val="0"/>
              </a:spcAft>
              <a:buSzPts val="2040"/>
              <a:buChar char="•"/>
            </a:pPr>
            <a:r>
              <a:rPr lang="en-US" sz="2040" dirty="0">
                <a:latin typeface="+mj-lt"/>
              </a:rPr>
              <a:t>Rachel Fleming(Area D)</a:t>
            </a:r>
            <a:endParaRPr dirty="0">
              <a:latin typeface="+mj-lt"/>
            </a:endParaRPr>
          </a:p>
          <a:p>
            <a:pPr marL="514337" lvl="1" indent="-171446" algn="l" rtl="0">
              <a:lnSpc>
                <a:spcPct val="100000"/>
              </a:lnSpc>
              <a:spcBef>
                <a:spcPts val="375"/>
              </a:spcBef>
              <a:spcAft>
                <a:spcPts val="0"/>
              </a:spcAft>
              <a:buSzPts val="2040"/>
              <a:buChar char="•"/>
            </a:pPr>
            <a:r>
              <a:rPr lang="en-US" sz="2040" dirty="0">
                <a:latin typeface="+mj-lt"/>
              </a:rPr>
              <a:t>Library, Irvine Valley</a:t>
            </a:r>
            <a:endParaRPr sz="2040" dirty="0">
              <a:latin typeface="+mj-lt"/>
            </a:endParaRPr>
          </a:p>
        </p:txBody>
      </p:sp>
    </p:spTree>
    <p:extLst>
      <p:ext uri="{BB962C8B-B14F-4D97-AF65-F5344CB8AC3E}">
        <p14:creationId xmlns:p14="http://schemas.microsoft.com/office/powerpoint/2010/main" val="1744646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j-lt"/>
              </a:rPr>
              <a:t>OERI Personnel</a:t>
            </a:r>
            <a:endParaRPr dirty="0">
              <a:latin typeface="+mj-lt"/>
            </a:endParaRPr>
          </a:p>
        </p:txBody>
      </p:sp>
      <p:sp>
        <p:nvSpPr>
          <p:cNvPr id="165" name="Google Shape;165;p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171446" lvl="0" indent="-171446">
              <a:lnSpc>
                <a:spcPct val="100000"/>
              </a:lnSpc>
              <a:buSzPts val="2040"/>
            </a:pPr>
            <a:r>
              <a:rPr lang="en-US" sz="2000" dirty="0">
                <a:latin typeface="+mj-lt"/>
              </a:rPr>
              <a:t>Project Director</a:t>
            </a:r>
          </a:p>
          <a:p>
            <a:pPr marL="628646" lvl="1" indent="-171446">
              <a:lnSpc>
                <a:spcPct val="100000"/>
              </a:lnSpc>
              <a:buSzPts val="2040"/>
            </a:pPr>
            <a:r>
              <a:rPr lang="en-US" sz="2000" dirty="0">
                <a:latin typeface="+mj-lt"/>
              </a:rPr>
              <a:t>Michelle Pilati </a:t>
            </a:r>
            <a:r>
              <a:rPr lang="mr-IN" sz="2000" dirty="0">
                <a:latin typeface="+mj-lt"/>
              </a:rPr>
              <a:t>–</a:t>
            </a:r>
            <a:r>
              <a:rPr lang="en-US" sz="2000" dirty="0">
                <a:latin typeface="+mj-lt"/>
              </a:rPr>
              <a:t> Psychology, Rio Hondo</a:t>
            </a:r>
          </a:p>
          <a:p>
            <a:pPr marL="171446" lvl="0" indent="-171446">
              <a:lnSpc>
                <a:spcPct val="100000"/>
              </a:lnSpc>
              <a:buSzPts val="2040"/>
            </a:pPr>
            <a:r>
              <a:rPr lang="en-US" sz="2000" dirty="0">
                <a:latin typeface="+mj-lt"/>
              </a:rPr>
              <a:t>OERI Project Facilitators</a:t>
            </a:r>
          </a:p>
          <a:p>
            <a:pPr marL="628646" lvl="1" indent="-171446">
              <a:lnSpc>
                <a:spcPct val="100000"/>
              </a:lnSpc>
              <a:buSzPts val="2040"/>
            </a:pPr>
            <a:r>
              <a:rPr lang="en-US" sz="2000" dirty="0">
                <a:latin typeface="+mj-lt"/>
              </a:rPr>
              <a:t>Shagun Kaur - Communication Studies, De Anza</a:t>
            </a:r>
          </a:p>
          <a:p>
            <a:pPr marL="628646" lvl="1" indent="-171446">
              <a:lnSpc>
                <a:spcPct val="100000"/>
              </a:lnSpc>
              <a:buSzPts val="2040"/>
            </a:pPr>
            <a:r>
              <a:rPr lang="en-US" sz="2000" dirty="0">
                <a:latin typeface="+mj-lt"/>
              </a:rPr>
              <a:t>Suzanne </a:t>
            </a:r>
            <a:r>
              <a:rPr lang="en-US" sz="2000" dirty="0" err="1">
                <a:latin typeface="+mj-lt"/>
              </a:rPr>
              <a:t>Wakim</a:t>
            </a:r>
            <a:r>
              <a:rPr lang="en-US" sz="2000" dirty="0">
                <a:latin typeface="+mj-lt"/>
              </a:rPr>
              <a:t> - Biology, Butte</a:t>
            </a:r>
          </a:p>
          <a:p>
            <a:pPr marL="171446" indent="-171446">
              <a:lnSpc>
                <a:spcPct val="100000"/>
              </a:lnSpc>
              <a:buSzPts val="2040"/>
            </a:pPr>
            <a:r>
              <a:rPr lang="en-US" sz="2000" dirty="0">
                <a:latin typeface="+mj-lt"/>
              </a:rPr>
              <a:t>Communication Lead</a:t>
            </a:r>
          </a:p>
          <a:p>
            <a:pPr marL="628646" lvl="1" indent="-171446">
              <a:lnSpc>
                <a:spcPct val="100000"/>
              </a:lnSpc>
              <a:buSzPts val="2040"/>
            </a:pPr>
            <a:r>
              <a:rPr lang="en-US" sz="2000" dirty="0">
                <a:latin typeface="+mj-lt"/>
              </a:rPr>
              <a:t>Julie Bruno </a:t>
            </a:r>
            <a:r>
              <a:rPr lang="mr-IN" sz="2000" dirty="0">
                <a:latin typeface="+mj-lt"/>
              </a:rPr>
              <a:t>–</a:t>
            </a:r>
            <a:r>
              <a:rPr lang="en-US" sz="2000" dirty="0">
                <a:latin typeface="+mj-lt"/>
              </a:rPr>
              <a:t> Communication Studies, Sierra</a:t>
            </a:r>
          </a:p>
          <a:p>
            <a:pPr marL="457200" lvl="1" indent="0">
              <a:lnSpc>
                <a:spcPct val="100000"/>
              </a:lnSpc>
              <a:buSzPts val="2040"/>
              <a:buNone/>
            </a:pPr>
            <a:endParaRPr lang="en-US" sz="2000" dirty="0">
              <a:latin typeface="+mj-lt"/>
            </a:endParaRPr>
          </a:p>
        </p:txBody>
      </p:sp>
    </p:spTree>
    <p:extLst>
      <p:ext uri="{BB962C8B-B14F-4D97-AF65-F5344CB8AC3E}">
        <p14:creationId xmlns:p14="http://schemas.microsoft.com/office/powerpoint/2010/main" val="567333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753E-B422-4D3C-A8D1-0E0AD2258ABF}"/>
              </a:ext>
            </a:extLst>
          </p:cNvPr>
          <p:cNvSpPr>
            <a:spLocks noGrp="1"/>
          </p:cNvSpPr>
          <p:nvPr>
            <p:ph type="title"/>
          </p:nvPr>
        </p:nvSpPr>
        <p:spPr/>
        <p:txBody>
          <a:bodyPr/>
          <a:lstStyle/>
          <a:p>
            <a:r>
              <a:rPr lang="en-US" dirty="0"/>
              <a:t>OERI Leads</a:t>
            </a:r>
          </a:p>
        </p:txBody>
      </p:sp>
      <p:sp>
        <p:nvSpPr>
          <p:cNvPr id="3" name="Text Placeholder 2">
            <a:extLst>
              <a:ext uri="{FF2B5EF4-FFF2-40B4-BE49-F238E27FC236}">
                <a16:creationId xmlns:a16="http://schemas.microsoft.com/office/drawing/2014/main" id="{82B748B0-AD81-D141-1C9E-16272ADBFDD4}"/>
              </a:ext>
            </a:extLst>
          </p:cNvPr>
          <p:cNvSpPr>
            <a:spLocks noGrp="1"/>
          </p:cNvSpPr>
          <p:nvPr>
            <p:ph type="body" idx="1"/>
          </p:nvPr>
        </p:nvSpPr>
        <p:spPr/>
        <p:txBody>
          <a:bodyPr>
            <a:normAutofit/>
          </a:bodyPr>
          <a:lstStyle/>
          <a:p>
            <a:r>
              <a:rPr lang="en-US" dirty="0"/>
              <a:t>Accessibility</a:t>
            </a:r>
          </a:p>
          <a:p>
            <a:pPr lvl="1"/>
            <a:r>
              <a:rPr lang="en-US" sz="1600" dirty="0"/>
              <a:t>Suzanne Wakim – Biology, Butte</a:t>
            </a:r>
          </a:p>
          <a:p>
            <a:r>
              <a:rPr lang="en-US" dirty="0"/>
              <a:t>Artificial Intelligence</a:t>
            </a:r>
          </a:p>
          <a:p>
            <a:pPr lvl="1"/>
            <a:r>
              <a:rPr lang="en-US" sz="1600" dirty="0"/>
              <a:t>Elizabeth (Liz) Encarnacion – Communication Studies, Chaffey</a:t>
            </a:r>
          </a:p>
          <a:p>
            <a:r>
              <a:rPr lang="en-US" dirty="0"/>
              <a:t>Communication</a:t>
            </a:r>
          </a:p>
          <a:p>
            <a:pPr lvl="1"/>
            <a:r>
              <a:rPr lang="en-US" sz="1600" dirty="0"/>
              <a:t>Julie Bruno </a:t>
            </a:r>
            <a:r>
              <a:rPr lang="mr-IN" sz="1600" dirty="0"/>
              <a:t>–</a:t>
            </a:r>
            <a:r>
              <a:rPr lang="en-US" sz="1600" dirty="0"/>
              <a:t> Communication Studies, Sierra</a:t>
            </a:r>
          </a:p>
          <a:p>
            <a:r>
              <a:rPr lang="en-US" dirty="0"/>
              <a:t>Distance Education</a:t>
            </a:r>
          </a:p>
          <a:p>
            <a:pPr lvl="1"/>
            <a:r>
              <a:rPr lang="en-US" sz="1600" dirty="0"/>
              <a:t>Jim Julius - Distance Education, MiraCosta</a:t>
            </a:r>
          </a:p>
          <a:p>
            <a:r>
              <a:rPr lang="en-US" dirty="0"/>
              <a:t>IDEA Framework Lead</a:t>
            </a:r>
          </a:p>
          <a:p>
            <a:pPr lvl="1"/>
            <a:r>
              <a:rPr lang="en-US" sz="1600" dirty="0"/>
              <a:t>Tiffany Lanoix </a:t>
            </a:r>
            <a:r>
              <a:rPr lang="mr-IN" sz="1600" dirty="0"/>
              <a:t>–</a:t>
            </a:r>
            <a:r>
              <a:rPr lang="en-US" sz="1600" dirty="0"/>
              <a:t> Sociology, West Los Angeles</a:t>
            </a:r>
          </a:p>
          <a:p>
            <a:endParaRPr lang="en-US" dirty="0"/>
          </a:p>
        </p:txBody>
      </p:sp>
    </p:spTree>
    <p:extLst>
      <p:ext uri="{BB962C8B-B14F-4D97-AF65-F5344CB8AC3E}">
        <p14:creationId xmlns:p14="http://schemas.microsoft.com/office/powerpoint/2010/main" val="1709177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6"/>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j-lt"/>
              </a:rPr>
              <a:t>Fall 2025 OERL Expectations </a:t>
            </a:r>
            <a:endParaRPr sz="4400" dirty="0">
              <a:latin typeface="+mj-lt"/>
            </a:endParaRPr>
          </a:p>
        </p:txBody>
      </p:sp>
      <p:sp>
        <p:nvSpPr>
          <p:cNvPr id="221" name="Google Shape;221;p1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533400" indent="-457200">
              <a:buFont typeface="+mj-lt"/>
              <a:buAutoNum type="arabicPeriod"/>
            </a:pPr>
            <a:r>
              <a:rPr lang="en-US" sz="1800" dirty="0"/>
              <a:t>Complete the revised version of the annual OERL survey. The survey will be forwarded to you no later than October 6.</a:t>
            </a:r>
          </a:p>
          <a:p>
            <a:pPr marL="533400" indent="-457200">
              <a:buFont typeface="+mj-lt"/>
              <a:buAutoNum type="arabicPeriod"/>
            </a:pPr>
            <a:r>
              <a:rPr lang="en-US" sz="1800" dirty="0"/>
              <a:t>Complete – and document – your Fall 2025 OER Liaison “attendance” activities (items 3, 4, and 5) by Wednesday, December 10. Activities should be tracked throughout the term via the Fall 2025 Liaison Tracking Spreadsheet (</a:t>
            </a:r>
            <a:r>
              <a:rPr lang="en-US" sz="1800" dirty="0" err="1"/>
              <a:t>tinyurl.com</a:t>
            </a:r>
            <a:r>
              <a:rPr lang="en-US" sz="1800" dirty="0"/>
              <a:t>/OERL-2025F)</a:t>
            </a:r>
          </a:p>
          <a:p>
            <a:pPr marL="533400" lvl="0" indent="-457200">
              <a:buFont typeface="+mj-lt"/>
              <a:buAutoNum type="arabicPeriod"/>
            </a:pPr>
            <a:r>
              <a:rPr lang="en-US" sz="1800" dirty="0"/>
              <a:t>Attend an OER Liaison Fall 2025 Kick-Off. ✔️</a:t>
            </a:r>
          </a:p>
        </p:txBody>
      </p:sp>
    </p:spTree>
    <p:extLst>
      <p:ext uri="{BB962C8B-B14F-4D97-AF65-F5344CB8AC3E}">
        <p14:creationId xmlns:p14="http://schemas.microsoft.com/office/powerpoint/2010/main" val="18560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6"/>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j-lt"/>
              </a:rPr>
              <a:t>Expectations (continued)</a:t>
            </a:r>
            <a:endParaRPr sz="4400" dirty="0">
              <a:latin typeface="+mj-lt"/>
            </a:endParaRPr>
          </a:p>
        </p:txBody>
      </p:sp>
      <p:sp>
        <p:nvSpPr>
          <p:cNvPr id="221" name="Google Shape;221;p1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69900" lvl="0" indent="-342900">
              <a:buFont typeface="+mj-lt"/>
              <a:buAutoNum type="arabicPeriod" startAt="4"/>
            </a:pPr>
            <a:r>
              <a:rPr lang="en-US" dirty="0">
                <a:highlight>
                  <a:srgbClr val="FFFF00"/>
                </a:highlight>
              </a:rPr>
              <a:t>Attend an OERL Fall 2025 Goal-Setting meeting by October 10. Your Regional Lead will contact you with more information.</a:t>
            </a:r>
          </a:p>
          <a:p>
            <a:pPr marL="469900" lvl="0" indent="-342900">
              <a:buFont typeface="+mj-lt"/>
              <a:buAutoNum type="arabicPeriod" startAt="4"/>
            </a:pPr>
            <a:r>
              <a:rPr lang="en-US" dirty="0"/>
              <a:t>Attend two additional OERI Webinars or OERL Conversations during the term, or host one. Experienced OERLs are strongly encouraged to consider hosting.</a:t>
            </a:r>
          </a:p>
          <a:p>
            <a:pPr marL="469900" lvl="0" indent="-342900">
              <a:buFont typeface="+mj-lt"/>
              <a:buAutoNum type="arabicPeriod" startAt="4"/>
            </a:pPr>
            <a:r>
              <a:rPr lang="en-US" dirty="0"/>
              <a:t>Communicate with your local senate and faculty regarding the work of the OERI, forwarding the OERI Newsletter broadly and reaching out to specific faculty and departments as warranted. </a:t>
            </a:r>
          </a:p>
          <a:p>
            <a:pPr marL="469900" lvl="0" indent="-342900">
              <a:buFont typeface="+mj-lt"/>
              <a:buAutoNum type="arabicPeriod" startAt="4"/>
            </a:pPr>
            <a:r>
              <a:rPr lang="en-US" dirty="0"/>
              <a:t>Check-in at least twice with an OERI representative to share local needs and issues.</a:t>
            </a:r>
            <a:r>
              <a:rPr lang="en-US" sz="2000" dirty="0"/>
              <a:t> </a:t>
            </a:r>
            <a:endParaRPr lang="en-US" sz="2000" dirty="0">
              <a:latin typeface="+mj-lt"/>
            </a:endParaRPr>
          </a:p>
        </p:txBody>
      </p:sp>
    </p:spTree>
    <p:extLst>
      <p:ext uri="{BB962C8B-B14F-4D97-AF65-F5344CB8AC3E}">
        <p14:creationId xmlns:p14="http://schemas.microsoft.com/office/powerpoint/2010/main" val="924581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Important</a:t>
            </a:r>
          </a:p>
        </p:txBody>
      </p:sp>
      <p:sp>
        <p:nvSpPr>
          <p:cNvPr id="3" name="Text Placeholder 2"/>
          <p:cNvSpPr>
            <a:spLocks noGrp="1"/>
          </p:cNvSpPr>
          <p:nvPr>
            <p:ph type="body" idx="1"/>
          </p:nvPr>
        </p:nvSpPr>
        <p:spPr>
          <a:xfrm>
            <a:off x="853440" y="2015735"/>
            <a:ext cx="4223057" cy="4039079"/>
          </a:xfrm>
        </p:spPr>
        <p:txBody>
          <a:bodyPr>
            <a:noAutofit/>
          </a:bodyPr>
          <a:lstStyle/>
          <a:p>
            <a:pPr>
              <a:lnSpc>
                <a:spcPct val="100000"/>
              </a:lnSpc>
            </a:pPr>
            <a:r>
              <a:rPr lang="en-US" sz="2400" dirty="0"/>
              <a:t>You are our connection to your college.</a:t>
            </a:r>
          </a:p>
          <a:p>
            <a:pPr>
              <a:lnSpc>
                <a:spcPct val="100000"/>
              </a:lnSpc>
            </a:pPr>
            <a:r>
              <a:rPr lang="en-US" sz="2400" dirty="0"/>
              <a:t>If you are not able to push communications to your college community as needed, please contact your Regional Lead for assistance.</a:t>
            </a:r>
          </a:p>
        </p:txBody>
      </p:sp>
      <p:pic>
        <p:nvPicPr>
          <p:cNvPr id="7" name="Picture 6" descr="A red rope tied to a tree branch">
            <a:extLst>
              <a:ext uri="{FF2B5EF4-FFF2-40B4-BE49-F238E27FC236}">
                <a16:creationId xmlns:a16="http://schemas.microsoft.com/office/drawing/2014/main" id="{7DE5971A-3D3B-4222-96C2-95A9568FB565}"/>
              </a:ext>
            </a:extLst>
          </p:cNvPr>
          <p:cNvPicPr>
            <a:picLocks noChangeAspect="1"/>
          </p:cNvPicPr>
          <p:nvPr/>
        </p:nvPicPr>
        <p:blipFill>
          <a:blip r:embed="rId2"/>
          <a:stretch>
            <a:fillRect/>
          </a:stretch>
        </p:blipFill>
        <p:spPr>
          <a:xfrm>
            <a:off x="5433848" y="2523527"/>
            <a:ext cx="2983624" cy="1989083"/>
          </a:xfrm>
          <a:prstGeom prst="rect">
            <a:avLst/>
          </a:prstGeom>
        </p:spPr>
      </p:pic>
      <p:sp>
        <p:nvSpPr>
          <p:cNvPr id="9" name="TextBox 8">
            <a:extLst>
              <a:ext uri="{FF2B5EF4-FFF2-40B4-BE49-F238E27FC236}">
                <a16:creationId xmlns:a16="http://schemas.microsoft.com/office/drawing/2014/main" id="{263C9857-B0E4-E6A2-2BF2-088697E0DF50}"/>
              </a:ext>
            </a:extLst>
          </p:cNvPr>
          <p:cNvSpPr txBox="1"/>
          <p:nvPr/>
        </p:nvSpPr>
        <p:spPr>
          <a:xfrm>
            <a:off x="5596758" y="4754443"/>
            <a:ext cx="4572000" cy="307777"/>
          </a:xfrm>
          <a:prstGeom prst="rect">
            <a:avLst/>
          </a:prstGeom>
          <a:noFill/>
        </p:spPr>
        <p:txBody>
          <a:bodyPr wrap="square">
            <a:spAutoFit/>
          </a:bodyPr>
          <a:lstStyle/>
          <a:p>
            <a:r>
              <a:rPr lang="en-US" dirty="0"/>
              <a:t>Photo by </a:t>
            </a:r>
            <a:r>
              <a:rPr lang="en-US" dirty="0">
                <a:hlinkClick r:id="rId3"/>
              </a:rPr>
              <a:t>Will O</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287773031"/>
      </p:ext>
    </p:extLst>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19926</TotalTime>
  <Words>1516</Words>
  <Application>Microsoft Office PowerPoint</Application>
  <PresentationFormat>On-screen Show (4:3)</PresentationFormat>
  <Paragraphs>170</Paragraphs>
  <Slides>27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Arial</vt:lpstr>
      <vt:lpstr>Calibri</vt:lpstr>
      <vt:lpstr>Gill Sans</vt:lpstr>
      <vt:lpstr>Gallery</vt:lpstr>
      <vt:lpstr>Welcome OER Liaisons!</vt:lpstr>
      <vt:lpstr>ASCCC OERI Fall 2025 New OER Liaison Kick-Off</vt:lpstr>
      <vt:lpstr>Overview</vt:lpstr>
      <vt:lpstr>OERI Regional Leads</vt:lpstr>
      <vt:lpstr>OERI Personnel</vt:lpstr>
      <vt:lpstr>OERI Leads</vt:lpstr>
      <vt:lpstr>Fall 2025 OERL Expectations </vt:lpstr>
      <vt:lpstr>Expectations (continued)</vt:lpstr>
      <vt:lpstr>Important</vt:lpstr>
      <vt:lpstr>Goal-Setting</vt:lpstr>
      <vt:lpstr>Planning with Intention</vt:lpstr>
      <vt:lpstr>Setting Your OERL Goals</vt:lpstr>
      <vt:lpstr>Sample Goals</vt:lpstr>
      <vt:lpstr>Summer Developments</vt:lpstr>
      <vt:lpstr>, § 54221 Burden-Free Access to Instructional Materials </vt:lpstr>
      <vt:lpstr>(b) Governing boards shall…</vt:lpstr>
      <vt:lpstr>Including, but not limited to…</vt:lpstr>
      <vt:lpstr>Considerations..</vt:lpstr>
      <vt:lpstr>Issues?</vt:lpstr>
      <vt:lpstr>Automatic Billing and ZTC – Unanswered questions</vt:lpstr>
      <vt:lpstr>ZTC/Developments</vt:lpstr>
      <vt:lpstr>Using ZTC Dollars…</vt:lpstr>
      <vt:lpstr>Calculating the Impact of OER</vt:lpstr>
      <vt:lpstr>How can OERI help you?</vt:lpstr>
      <vt:lpstr>More Information</vt:lpstr>
      <vt:lpstr>And to contact us…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Voice</dc:title>
  <dc:creator>Katie Nash</dc:creator>
  <cp:lastModifiedBy>ASCCC1</cp:lastModifiedBy>
  <cp:revision>57</cp:revision>
  <cp:lastPrinted>2023-08-23T20:26:16Z</cp:lastPrinted>
  <dcterms:created xsi:type="dcterms:W3CDTF">2020-03-05T11:04:57Z</dcterms:created>
  <dcterms:modified xsi:type="dcterms:W3CDTF">2025-09-16T17:46:29Z</dcterms:modified>
</cp:coreProperties>
</file>