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385" r:id="rId2"/>
    <p:sldId id="2854" r:id="rId3"/>
    <p:sldId id="2853" r:id="rId4"/>
    <p:sldId id="342" r:id="rId5"/>
    <p:sldId id="2967" r:id="rId6"/>
    <p:sldId id="362" r:id="rId7"/>
    <p:sldId id="2962" r:id="rId8"/>
    <p:sldId id="2963" r:id="rId9"/>
    <p:sldId id="2979" r:id="rId10"/>
    <p:sldId id="2970" r:id="rId11"/>
    <p:sldId id="2971" r:id="rId12"/>
    <p:sldId id="2976" r:id="rId13"/>
    <p:sldId id="2978" r:id="rId14"/>
    <p:sldId id="2980" r:id="rId15"/>
    <p:sldId id="2977" r:id="rId16"/>
    <p:sldId id="2973" r:id="rId17"/>
    <p:sldId id="2975" r:id="rId18"/>
    <p:sldId id="2974" r:id="rId19"/>
    <p:sldId id="381" r:id="rId20"/>
    <p:sldId id="352"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yuWBf3DMJbOcqAJlHTlvVGkDx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F6BF3D-3DBE-4F97-A45F-F5F7F9D688AA}">
  <a:tblStyle styleId="{44F6BF3D-3DBE-4F97-A45F-F5F7F9D688A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p:restoredTop sz="94626"/>
  </p:normalViewPr>
  <p:slideViewPr>
    <p:cSldViewPr snapToGrid="0">
      <p:cViewPr varScale="1">
        <p:scale>
          <a:sx n="106" d="100"/>
          <a:sy n="106" d="100"/>
        </p:scale>
        <p:origin x="100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6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1</a:t>
            </a:fld>
            <a:endParaRPr lang="en-US"/>
          </a:p>
        </p:txBody>
      </p:sp>
    </p:spTree>
    <p:extLst>
      <p:ext uri="{BB962C8B-B14F-4D97-AF65-F5344CB8AC3E}">
        <p14:creationId xmlns:p14="http://schemas.microsoft.com/office/powerpoint/2010/main" val="186122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What are you looking for?</a:t>
            </a:r>
            <a:endParaRPr dirty="0"/>
          </a:p>
        </p:txBody>
      </p:sp>
      <p:sp>
        <p:nvSpPr>
          <p:cNvPr id="141" name="Google Shape;1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extLst>
      <p:ext uri="{BB962C8B-B14F-4D97-AF65-F5344CB8AC3E}">
        <p14:creationId xmlns:p14="http://schemas.microsoft.com/office/powerpoint/2010/main" val="210527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5273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59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317" name="Google Shape;3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22770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0"/>
        <p:cNvGrpSpPr/>
        <p:nvPr/>
      </p:nvGrpSpPr>
      <p:grpSpPr>
        <a:xfrm>
          <a:off x="0" y="0"/>
          <a:ext cx="0" cy="0"/>
          <a:chOff x="0" y="0"/>
          <a:chExt cx="0" cy="0"/>
        </a:xfrm>
      </p:grpSpPr>
      <p:sp>
        <p:nvSpPr>
          <p:cNvPr id="81" name="Google Shape;81;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82" name="Google Shape;82;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3" name="Google Shape;83;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2"/>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rm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5" name="Google Shape;85;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6" name="Google Shape;86;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1"/>
        <p:cNvGrpSpPr/>
        <p:nvPr/>
      </p:nvGrpSpPr>
      <p:grpSpPr>
        <a:xfrm>
          <a:off x="0" y="0"/>
          <a:ext cx="0" cy="0"/>
          <a:chOff x="0" y="0"/>
          <a:chExt cx="0" cy="0"/>
        </a:xfrm>
      </p:grpSpPr>
      <p:cxnSp>
        <p:nvCxnSpPr>
          <p:cNvPr id="92" name="Google Shape;92;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3" name="Google Shape;93;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5" name="Google Shape;95;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8"/>
        <p:cNvGrpSpPr/>
        <p:nvPr/>
      </p:nvGrpSpPr>
      <p:grpSpPr>
        <a:xfrm>
          <a:off x="0" y="0"/>
          <a:ext cx="0" cy="0"/>
          <a:chOff x="0" y="0"/>
          <a:chExt cx="0" cy="0"/>
        </a:xfrm>
      </p:grpSpPr>
      <p:cxnSp>
        <p:nvCxnSpPr>
          <p:cNvPr id="99" name="Google Shape;99;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0" name="Google Shape;100;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1" name="Google Shape;101;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2" name="Google Shape;102;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3" name="Google Shape;103;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4" name="Google Shape;104;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07"/>
        <p:cNvGrpSpPr/>
        <p:nvPr/>
      </p:nvGrpSpPr>
      <p:grpSpPr>
        <a:xfrm>
          <a:off x="0" y="0"/>
          <a:ext cx="0" cy="0"/>
          <a:chOff x="0" y="0"/>
          <a:chExt cx="0" cy="0"/>
        </a:xfrm>
      </p:grpSpPr>
      <p:sp>
        <p:nvSpPr>
          <p:cNvPr id="108" name="Google Shape;108;gceb051ea18_0_123"/>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rtl="0">
              <a:lnSpc>
                <a:spcPct val="120000"/>
              </a:lnSpc>
              <a:spcBef>
                <a:spcPts val="750"/>
              </a:spcBef>
              <a:spcAft>
                <a:spcPts val="0"/>
              </a:spcAft>
              <a:buSzPts val="2400"/>
              <a:buChar char="•"/>
              <a:defRPr>
                <a:solidFill>
                  <a:schemeClr val="dk2"/>
                </a:solidFill>
              </a:defRPr>
            </a:lvl1pPr>
            <a:lvl2pPr marL="914400" lvl="1" indent="-381000" algn="l" rtl="0">
              <a:lnSpc>
                <a:spcPct val="120000"/>
              </a:lnSpc>
              <a:spcBef>
                <a:spcPts val="375"/>
              </a:spcBef>
              <a:spcAft>
                <a:spcPts val="0"/>
              </a:spcAft>
              <a:buSzPts val="2400"/>
              <a:buChar char="•"/>
              <a:defRPr>
                <a:solidFill>
                  <a:schemeClr val="dk2"/>
                </a:solidFill>
              </a:defRPr>
            </a:lvl2pPr>
            <a:lvl3pPr marL="1371600" lvl="2" indent="-381000" algn="l" rtl="0">
              <a:lnSpc>
                <a:spcPct val="120000"/>
              </a:lnSpc>
              <a:spcBef>
                <a:spcPts val="375"/>
              </a:spcBef>
              <a:spcAft>
                <a:spcPts val="0"/>
              </a:spcAft>
              <a:buSzPts val="2400"/>
              <a:buChar char="•"/>
              <a:defRPr>
                <a:solidFill>
                  <a:schemeClr val="dk2"/>
                </a:solidFill>
              </a:defRPr>
            </a:lvl3pPr>
            <a:lvl4pPr marL="1828800" lvl="3" indent="-381000" algn="l" rtl="0">
              <a:lnSpc>
                <a:spcPct val="120000"/>
              </a:lnSpc>
              <a:spcBef>
                <a:spcPts val="375"/>
              </a:spcBef>
              <a:spcAft>
                <a:spcPts val="0"/>
              </a:spcAft>
              <a:buSzPts val="2400"/>
              <a:buChar char="•"/>
              <a:defRPr>
                <a:solidFill>
                  <a:schemeClr val="dk2"/>
                </a:solidFill>
              </a:defRPr>
            </a:lvl4pPr>
            <a:lvl5pPr marL="2286000" lvl="4" indent="-381000" algn="l" rtl="0">
              <a:lnSpc>
                <a:spcPct val="120000"/>
              </a:lnSpc>
              <a:spcBef>
                <a:spcPts val="375"/>
              </a:spcBef>
              <a:spcAft>
                <a:spcPts val="0"/>
              </a:spcAft>
              <a:buSzPts val="24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9" name="Google Shape;109;gceb051ea18_0_1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gceb051ea18_0_1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11" name="Google Shape;111;gceb051ea18_0_123"/>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9254" y="4683512"/>
            <a:ext cx="7824187" cy="1736660"/>
          </a:xfrm>
        </p:spPr>
        <p:txBody>
          <a:bodyPr anchor="t">
            <a:normAutofit/>
          </a:bodyPr>
          <a:lstStyle>
            <a:lvl1pPr algn="ctr">
              <a:lnSpc>
                <a:spcPct val="100000"/>
              </a:lnSpc>
              <a:defRPr sz="33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8769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152927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9" r:id="rId2"/>
    <p:sldLayoutId id="2147483661" r:id="rId3"/>
    <p:sldLayoutId id="2147483662" r:id="rId4"/>
    <p:sldLayoutId id="2147483663" r:id="rId5"/>
    <p:sldLayoutId id="2147483694" r:id="rId6"/>
    <p:sldLayoutId id="214748369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4.0" TargetMode="External"/><Relationship Id="rId5" Type="http://schemas.openxmlformats.org/officeDocument/2006/relationships/hyperlink" Target="http://asccc-oeri.org/" TargetMode="External"/><Relationship Id="rId4" Type="http://schemas.openxmlformats.org/officeDocument/2006/relationships/hyperlink" Target="https://asccc-oeri.org/webinars-and-event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hyperlink" Target="mailto:%20oeri@ascc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oeri@asccc.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asccc-oeri.org/about-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camikaos?utm_content=creditCopyText&amp;utm_medium=referral&amp;utm_source=unsplash"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unsplash.com/photos/green-plant-on-black-pot-7-6iniVCEvk?utm_content=creditCopyText&amp;utm_medium=referral&amp;utm_source=unsplas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270" y="1986980"/>
            <a:ext cx="7041459" cy="2488249"/>
          </a:xfrm>
        </p:spPr>
        <p:txBody>
          <a:bodyPr>
            <a:normAutofit/>
          </a:bodyPr>
          <a:lstStyle/>
          <a:p>
            <a:r>
              <a:rPr lang="en-US" sz="4400" dirty="0"/>
              <a:t>Approaches to Open Educational Resources (OER) Sustainability</a:t>
            </a:r>
          </a:p>
        </p:txBody>
      </p:sp>
      <p:sp>
        <p:nvSpPr>
          <p:cNvPr id="3" name="Subtitle 2"/>
          <p:cNvSpPr>
            <a:spLocks noGrp="1"/>
          </p:cNvSpPr>
          <p:nvPr>
            <p:ph type="subTitle" idx="1"/>
          </p:nvPr>
        </p:nvSpPr>
        <p:spPr>
          <a:xfrm>
            <a:off x="311726" y="5220084"/>
            <a:ext cx="8344593" cy="1333116"/>
          </a:xfrm>
        </p:spPr>
        <p:txBody>
          <a:bodyPr>
            <a:normAutofit fontScale="62500" lnSpcReduction="20000"/>
          </a:bodyPr>
          <a:lstStyle/>
          <a:p>
            <a:r>
              <a:rPr lang="en-US" sz="2200" dirty="0"/>
              <a:t>Revised September 16, 2025. Slides for OERL webinar, Monday, Sept. 15, 2025, 2:30 pm – 3:30 pm.</a:t>
            </a:r>
          </a:p>
          <a:p>
            <a:r>
              <a:rPr lang="en-US" sz="2000" dirty="0"/>
              <a:t>This work is licensed under a </a:t>
            </a:r>
            <a:r>
              <a:rPr lang="en-US" sz="2000" dirty="0">
                <a:hlinkClick r:id="rId3"/>
              </a:rPr>
              <a:t>Creative Commons Attribution 4.0 International License</a:t>
            </a:r>
            <a:r>
              <a:rPr lang="en-US" sz="2000" dirty="0"/>
              <a:t>. </a:t>
            </a:r>
          </a:p>
          <a:p>
            <a:r>
              <a:rPr lang="en-US" sz="2000" dirty="0"/>
              <a:t>Attribute this slide deck as: </a:t>
            </a:r>
            <a:r>
              <a:rPr lang="en-US" sz="2000" dirty="0">
                <a:hlinkClick r:id="rId4"/>
              </a:rPr>
              <a:t>"OER Sustainability"</a:t>
            </a:r>
            <a:r>
              <a:rPr lang="en-US" sz="2000" dirty="0"/>
              <a:t> by </a:t>
            </a:r>
            <a:r>
              <a:rPr lang="en-US" sz="2000" dirty="0">
                <a:hlinkClick r:id="rId5"/>
              </a:rPr>
              <a:t>ASCCC OERI</a:t>
            </a:r>
            <a:r>
              <a:rPr lang="en-US" sz="2000" dirty="0"/>
              <a:t> is licensed under </a:t>
            </a:r>
            <a:r>
              <a:rPr lang="en-US" sz="2000" dirty="0">
                <a:hlinkClick r:id="rId6"/>
              </a:rPr>
              <a:t>CC BY 4.0</a:t>
            </a:r>
            <a:r>
              <a:rPr lang="en-US" sz="2000" dirty="0"/>
              <a:t>.</a:t>
            </a:r>
          </a:p>
        </p:txBody>
      </p:sp>
    </p:spTree>
    <p:extLst>
      <p:ext uri="{BB962C8B-B14F-4D97-AF65-F5344CB8AC3E}">
        <p14:creationId xmlns:p14="http://schemas.microsoft.com/office/powerpoint/2010/main" val="151205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CE77-6F1C-2AF1-DE88-B374F0DDFBAC}"/>
              </a:ext>
            </a:extLst>
          </p:cNvPr>
          <p:cNvSpPr>
            <a:spLocks noGrp="1"/>
          </p:cNvSpPr>
          <p:nvPr>
            <p:ph type="title"/>
          </p:nvPr>
        </p:nvSpPr>
        <p:spPr>
          <a:xfrm>
            <a:off x="1088686" y="1307939"/>
            <a:ext cx="7202456" cy="707796"/>
          </a:xfrm>
        </p:spPr>
        <p:txBody>
          <a:bodyPr/>
          <a:lstStyle/>
          <a:p>
            <a:r>
              <a:rPr lang="en-US" sz="3600" dirty="0"/>
              <a:t>Why integrate OER into your local culture, policies, and practices?</a:t>
            </a:r>
            <a:br>
              <a:rPr lang="en-US" sz="3600" dirty="0"/>
            </a:br>
            <a:endParaRPr lang="en-US" sz="3600" dirty="0"/>
          </a:p>
        </p:txBody>
      </p:sp>
      <p:sp>
        <p:nvSpPr>
          <p:cNvPr id="3" name="Text Placeholder 2">
            <a:extLst>
              <a:ext uri="{FF2B5EF4-FFF2-40B4-BE49-F238E27FC236}">
                <a16:creationId xmlns:a16="http://schemas.microsoft.com/office/drawing/2014/main" id="{770EA6B7-7D8B-870D-0A80-AD101D1A5D5B}"/>
              </a:ext>
            </a:extLst>
          </p:cNvPr>
          <p:cNvSpPr>
            <a:spLocks noGrp="1"/>
          </p:cNvSpPr>
          <p:nvPr>
            <p:ph type="body" idx="1"/>
          </p:nvPr>
        </p:nvSpPr>
        <p:spPr/>
        <p:txBody>
          <a:bodyPr>
            <a:normAutofit/>
          </a:bodyPr>
          <a:lstStyle/>
          <a:p>
            <a:r>
              <a:rPr lang="en-US" sz="2000" dirty="0"/>
              <a:t>Support students.</a:t>
            </a:r>
          </a:p>
          <a:p>
            <a:r>
              <a:rPr lang="en-US" sz="2000" dirty="0"/>
              <a:t>Ensure OER longevity</a:t>
            </a:r>
          </a:p>
          <a:p>
            <a:r>
              <a:rPr lang="en-US" sz="2000" dirty="0"/>
              <a:t>Remove barriers to OER adoption.</a:t>
            </a:r>
          </a:p>
          <a:p>
            <a:r>
              <a:rPr lang="en-US" sz="2000" dirty="0"/>
              <a:t>Encourage OER adoption.</a:t>
            </a:r>
          </a:p>
          <a:p>
            <a:r>
              <a:rPr lang="en-US" sz="2000" dirty="0"/>
              <a:t>Unlock funding sources.</a:t>
            </a:r>
          </a:p>
          <a:p>
            <a:r>
              <a:rPr lang="en-US" sz="2000" dirty="0"/>
              <a:t>Support Academic Freedom</a:t>
            </a:r>
          </a:p>
          <a:p>
            <a:r>
              <a:rPr lang="en-US" sz="2000" dirty="0"/>
              <a:t>Encourage student participation in class resources</a:t>
            </a:r>
          </a:p>
          <a:p>
            <a:pPr marL="127000" indent="0">
              <a:buNone/>
            </a:pPr>
            <a:endParaRPr lang="en-US" sz="2000" dirty="0"/>
          </a:p>
        </p:txBody>
      </p:sp>
    </p:spTree>
    <p:extLst>
      <p:ext uri="{BB962C8B-B14F-4D97-AF65-F5344CB8AC3E}">
        <p14:creationId xmlns:p14="http://schemas.microsoft.com/office/powerpoint/2010/main" val="3475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D691-86FF-9C83-4034-18355E1823AA}"/>
              </a:ext>
            </a:extLst>
          </p:cNvPr>
          <p:cNvSpPr>
            <a:spLocks noGrp="1"/>
          </p:cNvSpPr>
          <p:nvPr>
            <p:ph type="title"/>
          </p:nvPr>
        </p:nvSpPr>
        <p:spPr>
          <a:xfrm>
            <a:off x="1088686" y="1247690"/>
            <a:ext cx="7202456" cy="893111"/>
          </a:xfrm>
        </p:spPr>
        <p:txBody>
          <a:bodyPr/>
          <a:lstStyle/>
          <a:p>
            <a:r>
              <a:rPr lang="en-US" sz="4400" dirty="0"/>
              <a:t>What does it mean to integrate OER?</a:t>
            </a:r>
            <a:br>
              <a:rPr lang="en-US" sz="4400" dirty="0"/>
            </a:br>
            <a:endParaRPr lang="en-US" sz="4400" dirty="0"/>
          </a:p>
        </p:txBody>
      </p:sp>
      <p:sp>
        <p:nvSpPr>
          <p:cNvPr id="3" name="Text Placeholder 2">
            <a:extLst>
              <a:ext uri="{FF2B5EF4-FFF2-40B4-BE49-F238E27FC236}">
                <a16:creationId xmlns:a16="http://schemas.microsoft.com/office/drawing/2014/main" id="{B5BCBF8C-9BF0-A877-533C-412810456392}"/>
              </a:ext>
            </a:extLst>
          </p:cNvPr>
          <p:cNvSpPr>
            <a:spLocks noGrp="1"/>
          </p:cNvSpPr>
          <p:nvPr>
            <p:ph type="body" idx="1"/>
          </p:nvPr>
        </p:nvSpPr>
        <p:spPr/>
        <p:txBody>
          <a:bodyPr>
            <a:normAutofit fontScale="85000" lnSpcReduction="10000"/>
          </a:bodyPr>
          <a:lstStyle/>
          <a:p>
            <a:r>
              <a:rPr lang="en-US" sz="2000" dirty="0"/>
              <a:t>Is OER part of your:</a:t>
            </a:r>
          </a:p>
          <a:p>
            <a:pPr lvl="1"/>
            <a:r>
              <a:rPr lang="en-US" sz="2000" dirty="0"/>
              <a:t>senate structure? (e.g., standing committee, regular agenda item)</a:t>
            </a:r>
          </a:p>
          <a:p>
            <a:pPr lvl="1"/>
            <a:r>
              <a:rPr lang="en-US" sz="2000" dirty="0"/>
              <a:t>onboarding/mentoring faculty?</a:t>
            </a:r>
          </a:p>
          <a:p>
            <a:pPr lvl="1"/>
            <a:r>
              <a:rPr lang="en-US" sz="2000" dirty="0"/>
              <a:t>student orientation?</a:t>
            </a:r>
          </a:p>
          <a:p>
            <a:pPr lvl="1"/>
            <a:r>
              <a:rPr lang="en-US" sz="2000" dirty="0"/>
              <a:t>counseling and student support services?</a:t>
            </a:r>
          </a:p>
          <a:p>
            <a:pPr lvl="1"/>
            <a:r>
              <a:rPr lang="en-US" sz="2000" dirty="0"/>
              <a:t>library and library activities?</a:t>
            </a:r>
          </a:p>
          <a:p>
            <a:pPr lvl="1"/>
            <a:r>
              <a:rPr lang="en-US" sz="2000" dirty="0"/>
              <a:t>curriculum? (e.g., clear processes for documenting OER in the </a:t>
            </a:r>
            <a:r>
              <a:rPr lang="en-US" sz="2000" dirty="0" err="1"/>
              <a:t>CoR</a:t>
            </a:r>
            <a:r>
              <a:rPr lang="en-US" sz="2000" dirty="0"/>
              <a:t>, prompts encouraging OER consideration during course development/revision)</a:t>
            </a:r>
          </a:p>
          <a:p>
            <a:pPr lvl="1"/>
            <a:r>
              <a:rPr lang="en-US" sz="2000" dirty="0"/>
              <a:t>hiring processes? </a:t>
            </a:r>
          </a:p>
          <a:p>
            <a:pPr lvl="1"/>
            <a:r>
              <a:rPr lang="en-US" sz="2000" dirty="0"/>
              <a:t>program review?</a:t>
            </a:r>
          </a:p>
          <a:p>
            <a:pPr marL="596900" lvl="1" indent="0">
              <a:buNone/>
            </a:pPr>
            <a:endParaRPr lang="en-US" dirty="0"/>
          </a:p>
        </p:txBody>
      </p:sp>
    </p:spTree>
    <p:extLst>
      <p:ext uri="{BB962C8B-B14F-4D97-AF65-F5344CB8AC3E}">
        <p14:creationId xmlns:p14="http://schemas.microsoft.com/office/powerpoint/2010/main" val="4181201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3B28B-C7F0-DD92-0004-8B07F401B6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C5F4D-C0BD-1A9C-9034-F1C0E8FC2CE0}"/>
              </a:ext>
            </a:extLst>
          </p:cNvPr>
          <p:cNvSpPr>
            <a:spLocks noGrp="1"/>
          </p:cNvSpPr>
          <p:nvPr>
            <p:ph type="title"/>
          </p:nvPr>
        </p:nvSpPr>
        <p:spPr>
          <a:xfrm>
            <a:off x="1088686" y="634232"/>
            <a:ext cx="7202456" cy="893111"/>
          </a:xfrm>
        </p:spPr>
        <p:txBody>
          <a:bodyPr/>
          <a:lstStyle/>
          <a:p>
            <a:r>
              <a:rPr lang="en-US" sz="4400" dirty="0"/>
              <a:t>And…</a:t>
            </a:r>
          </a:p>
        </p:txBody>
      </p:sp>
      <p:sp>
        <p:nvSpPr>
          <p:cNvPr id="3" name="Text Placeholder 2">
            <a:extLst>
              <a:ext uri="{FF2B5EF4-FFF2-40B4-BE49-F238E27FC236}">
                <a16:creationId xmlns:a16="http://schemas.microsoft.com/office/drawing/2014/main" id="{5E6A4760-4051-D5C2-A16E-EF7E0958E453}"/>
              </a:ext>
            </a:extLst>
          </p:cNvPr>
          <p:cNvSpPr>
            <a:spLocks noGrp="1"/>
          </p:cNvSpPr>
          <p:nvPr>
            <p:ph type="body" idx="1"/>
          </p:nvPr>
        </p:nvSpPr>
        <p:spPr/>
        <p:txBody>
          <a:bodyPr>
            <a:normAutofit/>
          </a:bodyPr>
          <a:lstStyle/>
          <a:p>
            <a:r>
              <a:rPr lang="en-US" sz="2000" dirty="0"/>
              <a:t>Is OER part of your:</a:t>
            </a:r>
          </a:p>
          <a:p>
            <a:pPr lvl="1"/>
            <a:r>
              <a:rPr lang="en-US" sz="2000" dirty="0"/>
              <a:t>tenure review?</a:t>
            </a:r>
          </a:p>
          <a:p>
            <a:pPr lvl="1"/>
            <a:r>
              <a:rPr lang="en-US" sz="2000" dirty="0"/>
              <a:t>sabbatical options?</a:t>
            </a:r>
          </a:p>
          <a:p>
            <a:pPr lvl="1"/>
            <a:r>
              <a:rPr lang="en-US" sz="2000" dirty="0"/>
              <a:t>strategic plan?</a:t>
            </a:r>
          </a:p>
          <a:p>
            <a:pPr lvl="1"/>
            <a:r>
              <a:rPr lang="en-US" sz="2000" dirty="0"/>
              <a:t>educational plans?</a:t>
            </a:r>
          </a:p>
          <a:p>
            <a:pPr lvl="1"/>
            <a:r>
              <a:rPr lang="en-US" sz="2000" dirty="0"/>
              <a:t>SEA/equity plans?</a:t>
            </a:r>
          </a:p>
          <a:p>
            <a:pPr lvl="1"/>
            <a:r>
              <a:rPr lang="en-US" sz="2000" dirty="0"/>
              <a:t>technology plans?</a:t>
            </a:r>
          </a:p>
          <a:p>
            <a:pPr lvl="1"/>
            <a:r>
              <a:rPr lang="en-US" sz="2000" dirty="0"/>
              <a:t>vision and values statements?</a:t>
            </a:r>
          </a:p>
        </p:txBody>
      </p:sp>
    </p:spTree>
    <p:extLst>
      <p:ext uri="{BB962C8B-B14F-4D97-AF65-F5344CB8AC3E}">
        <p14:creationId xmlns:p14="http://schemas.microsoft.com/office/powerpoint/2010/main" val="32318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B0B1-B298-D263-2E69-157A537A5E48}"/>
              </a:ext>
            </a:extLst>
          </p:cNvPr>
          <p:cNvSpPr>
            <a:spLocks noGrp="1"/>
          </p:cNvSpPr>
          <p:nvPr>
            <p:ph type="title"/>
          </p:nvPr>
        </p:nvSpPr>
        <p:spPr/>
        <p:txBody>
          <a:bodyPr/>
          <a:lstStyle/>
          <a:p>
            <a:r>
              <a:rPr lang="en-US" sz="4400" dirty="0"/>
              <a:t>What about your…</a:t>
            </a:r>
          </a:p>
        </p:txBody>
      </p:sp>
      <p:sp>
        <p:nvSpPr>
          <p:cNvPr id="3" name="Text Placeholder 2">
            <a:extLst>
              <a:ext uri="{FF2B5EF4-FFF2-40B4-BE49-F238E27FC236}">
                <a16:creationId xmlns:a16="http://schemas.microsoft.com/office/drawing/2014/main" id="{8BE4171A-6004-6D59-43D6-A18DD0795D56}"/>
              </a:ext>
            </a:extLst>
          </p:cNvPr>
          <p:cNvSpPr>
            <a:spLocks noGrp="1"/>
          </p:cNvSpPr>
          <p:nvPr>
            <p:ph type="body" idx="1"/>
          </p:nvPr>
        </p:nvSpPr>
        <p:spPr/>
        <p:txBody>
          <a:bodyPr>
            <a:normAutofit/>
          </a:bodyPr>
          <a:lstStyle/>
          <a:p>
            <a:r>
              <a:rPr lang="en-US" sz="2400" dirty="0"/>
              <a:t>bookstore?</a:t>
            </a:r>
          </a:p>
          <a:p>
            <a:r>
              <a:rPr lang="en-US" sz="2400" dirty="0"/>
              <a:t>textbook selection policies?</a:t>
            </a:r>
          </a:p>
          <a:p>
            <a:r>
              <a:rPr lang="en-US" sz="2400" dirty="0"/>
              <a:t>print services?</a:t>
            </a:r>
          </a:p>
          <a:p>
            <a:r>
              <a:rPr lang="en-US" sz="2400" dirty="0"/>
              <a:t>financial aid policies?</a:t>
            </a:r>
          </a:p>
        </p:txBody>
      </p:sp>
    </p:spTree>
    <p:extLst>
      <p:ext uri="{BB962C8B-B14F-4D97-AF65-F5344CB8AC3E}">
        <p14:creationId xmlns:p14="http://schemas.microsoft.com/office/powerpoint/2010/main" val="4188823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C4FD-10C4-1908-B325-44CE26EAA43E}"/>
              </a:ext>
            </a:extLst>
          </p:cNvPr>
          <p:cNvSpPr>
            <a:spLocks noGrp="1"/>
          </p:cNvSpPr>
          <p:nvPr>
            <p:ph type="title"/>
          </p:nvPr>
        </p:nvSpPr>
        <p:spPr/>
        <p:txBody>
          <a:bodyPr/>
          <a:lstStyle/>
          <a:p>
            <a:r>
              <a:rPr lang="en-US" dirty="0"/>
              <a:t>What about…</a:t>
            </a:r>
          </a:p>
        </p:txBody>
      </p:sp>
      <p:sp>
        <p:nvSpPr>
          <p:cNvPr id="3" name="Text Placeholder 2">
            <a:extLst>
              <a:ext uri="{FF2B5EF4-FFF2-40B4-BE49-F238E27FC236}">
                <a16:creationId xmlns:a16="http://schemas.microsoft.com/office/drawing/2014/main" id="{FAC9C99C-98CF-7B65-41B8-A97AE1ECD6D5}"/>
              </a:ext>
            </a:extLst>
          </p:cNvPr>
          <p:cNvSpPr>
            <a:spLocks noGrp="1"/>
          </p:cNvSpPr>
          <p:nvPr>
            <p:ph type="body" idx="1"/>
          </p:nvPr>
        </p:nvSpPr>
        <p:spPr/>
        <p:txBody>
          <a:bodyPr/>
          <a:lstStyle/>
          <a:p>
            <a:r>
              <a:rPr lang="en-US" dirty="0"/>
              <a:t>scheduling // course/section prioritization</a:t>
            </a:r>
          </a:p>
          <a:p>
            <a:r>
              <a:rPr lang="en-US" dirty="0"/>
              <a:t>guided pathways</a:t>
            </a:r>
          </a:p>
          <a:p>
            <a:r>
              <a:rPr lang="en-US" dirty="0"/>
              <a:t>website</a:t>
            </a:r>
          </a:p>
          <a:p>
            <a:r>
              <a:rPr lang="en-US" dirty="0"/>
              <a:t>catalog</a:t>
            </a:r>
          </a:p>
        </p:txBody>
      </p:sp>
    </p:spTree>
    <p:extLst>
      <p:ext uri="{BB962C8B-B14F-4D97-AF65-F5344CB8AC3E}">
        <p14:creationId xmlns:p14="http://schemas.microsoft.com/office/powerpoint/2010/main" val="4154753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2D0D-DA23-2584-A90A-49E89B11BDA4}"/>
              </a:ext>
            </a:extLst>
          </p:cNvPr>
          <p:cNvSpPr>
            <a:spLocks noGrp="1"/>
          </p:cNvSpPr>
          <p:nvPr>
            <p:ph type="title"/>
          </p:nvPr>
        </p:nvSpPr>
        <p:spPr/>
        <p:txBody>
          <a:bodyPr/>
          <a:lstStyle/>
          <a:p>
            <a:r>
              <a:rPr lang="en-US" dirty="0"/>
              <a:t>Integration needs to happen at all levels – with all people…</a:t>
            </a:r>
          </a:p>
        </p:txBody>
      </p:sp>
      <p:sp>
        <p:nvSpPr>
          <p:cNvPr id="3" name="Text Placeholder 2">
            <a:extLst>
              <a:ext uri="{FF2B5EF4-FFF2-40B4-BE49-F238E27FC236}">
                <a16:creationId xmlns:a16="http://schemas.microsoft.com/office/drawing/2014/main" id="{ACDD9D7C-4EE9-206A-183F-23324279D269}"/>
              </a:ext>
            </a:extLst>
          </p:cNvPr>
          <p:cNvSpPr>
            <a:spLocks noGrp="1"/>
          </p:cNvSpPr>
          <p:nvPr>
            <p:ph type="body" idx="1"/>
          </p:nvPr>
        </p:nvSpPr>
        <p:spPr/>
        <p:txBody>
          <a:bodyPr/>
          <a:lstStyle/>
          <a:p>
            <a:r>
              <a:rPr lang="en-US" dirty="0"/>
              <a:t>District</a:t>
            </a:r>
          </a:p>
          <a:p>
            <a:r>
              <a:rPr lang="en-US" dirty="0"/>
              <a:t>College</a:t>
            </a:r>
          </a:p>
          <a:p>
            <a:r>
              <a:rPr lang="en-US" dirty="0"/>
              <a:t>Division </a:t>
            </a:r>
          </a:p>
          <a:p>
            <a:r>
              <a:rPr lang="en-US" dirty="0"/>
              <a:t>Department</a:t>
            </a:r>
          </a:p>
          <a:p>
            <a:r>
              <a:rPr lang="en-US" dirty="0"/>
              <a:t>Part-time faculty </a:t>
            </a:r>
          </a:p>
          <a:p>
            <a:r>
              <a:rPr lang="en-US" dirty="0"/>
              <a:t>Full-time faculty</a:t>
            </a:r>
          </a:p>
          <a:p>
            <a:r>
              <a:rPr lang="en-US" dirty="0"/>
              <a:t>Classified professionals </a:t>
            </a:r>
          </a:p>
          <a:p>
            <a:r>
              <a:rPr lang="en-US" dirty="0"/>
              <a:t>Students</a:t>
            </a:r>
          </a:p>
          <a:p>
            <a:r>
              <a:rPr lang="en-US" dirty="0"/>
              <a:t>Administrators</a:t>
            </a:r>
          </a:p>
        </p:txBody>
      </p:sp>
    </p:spTree>
    <p:extLst>
      <p:ext uri="{BB962C8B-B14F-4D97-AF65-F5344CB8AC3E}">
        <p14:creationId xmlns:p14="http://schemas.microsoft.com/office/powerpoint/2010/main" val="987252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D423-FCC4-59AD-F657-FD3E1F0BD2D2}"/>
              </a:ext>
            </a:extLst>
          </p:cNvPr>
          <p:cNvSpPr>
            <a:spLocks noGrp="1"/>
          </p:cNvSpPr>
          <p:nvPr>
            <p:ph type="ctrTitle"/>
          </p:nvPr>
        </p:nvSpPr>
        <p:spPr>
          <a:xfrm>
            <a:off x="1333098" y="2515436"/>
            <a:ext cx="6477803" cy="1538289"/>
          </a:xfrm>
        </p:spPr>
        <p:txBody>
          <a:bodyPr>
            <a:normAutofit/>
          </a:bodyPr>
          <a:lstStyle/>
          <a:p>
            <a:r>
              <a:rPr lang="en-US" sz="4400" dirty="0"/>
              <a:t>How do you make OER the norm?</a:t>
            </a:r>
          </a:p>
        </p:txBody>
      </p:sp>
      <p:sp>
        <p:nvSpPr>
          <p:cNvPr id="3" name="Subtitle 2">
            <a:extLst>
              <a:ext uri="{FF2B5EF4-FFF2-40B4-BE49-F238E27FC236}">
                <a16:creationId xmlns:a16="http://schemas.microsoft.com/office/drawing/2014/main" id="{DBE3FD6C-5170-BBF8-01EC-9777C7482B1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16342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2FAD-18E0-1431-C9BB-FD01F8515822}"/>
              </a:ext>
            </a:extLst>
          </p:cNvPr>
          <p:cNvSpPr>
            <a:spLocks noGrp="1"/>
          </p:cNvSpPr>
          <p:nvPr>
            <p:ph type="ctrTitle"/>
          </p:nvPr>
        </p:nvSpPr>
        <p:spPr>
          <a:xfrm>
            <a:off x="1333098" y="2659855"/>
            <a:ext cx="6477803" cy="1538289"/>
          </a:xfrm>
        </p:spPr>
        <p:txBody>
          <a:bodyPr>
            <a:noAutofit/>
          </a:bodyPr>
          <a:lstStyle/>
          <a:p>
            <a:r>
              <a:rPr lang="en-US" sz="4400" dirty="0"/>
              <a:t>What should be considered when quantifying OER impact?</a:t>
            </a:r>
          </a:p>
        </p:txBody>
      </p:sp>
      <p:sp>
        <p:nvSpPr>
          <p:cNvPr id="3" name="Subtitle 2">
            <a:extLst>
              <a:ext uri="{FF2B5EF4-FFF2-40B4-BE49-F238E27FC236}">
                <a16:creationId xmlns:a16="http://schemas.microsoft.com/office/drawing/2014/main" id="{E8686F50-AAFD-E04E-2BC2-5505888C43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6043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6CDE-05D3-5115-D54D-F7A8EDF13F7B}"/>
              </a:ext>
            </a:extLst>
          </p:cNvPr>
          <p:cNvSpPr>
            <a:spLocks noGrp="1"/>
          </p:cNvSpPr>
          <p:nvPr>
            <p:ph type="title"/>
          </p:nvPr>
        </p:nvSpPr>
        <p:spPr/>
        <p:txBody>
          <a:bodyPr/>
          <a:lstStyle/>
          <a:p>
            <a:r>
              <a:rPr lang="en-US" sz="4400" dirty="0"/>
              <a:t>Quantifying OER Impact</a:t>
            </a:r>
          </a:p>
        </p:txBody>
      </p:sp>
      <p:sp>
        <p:nvSpPr>
          <p:cNvPr id="3" name="Text Placeholder 2">
            <a:extLst>
              <a:ext uri="{FF2B5EF4-FFF2-40B4-BE49-F238E27FC236}">
                <a16:creationId xmlns:a16="http://schemas.microsoft.com/office/drawing/2014/main" id="{35993632-A99C-EBB2-117C-CC8D748B4DFE}"/>
              </a:ext>
            </a:extLst>
          </p:cNvPr>
          <p:cNvSpPr>
            <a:spLocks noGrp="1"/>
          </p:cNvSpPr>
          <p:nvPr>
            <p:ph type="body" idx="1"/>
          </p:nvPr>
        </p:nvSpPr>
        <p:spPr>
          <a:xfrm>
            <a:off x="985652" y="2015735"/>
            <a:ext cx="7305490" cy="4039079"/>
          </a:xfrm>
        </p:spPr>
        <p:txBody>
          <a:bodyPr>
            <a:noAutofit/>
          </a:bodyPr>
          <a:lstStyle/>
          <a:p>
            <a:r>
              <a:rPr lang="en-US" sz="2800" dirty="0"/>
              <a:t>Consider ALL the ways to quantify impact…</a:t>
            </a:r>
          </a:p>
          <a:p>
            <a:r>
              <a:rPr lang="en-US" sz="2800" dirty="0"/>
              <a:t>Cost-savings.</a:t>
            </a:r>
          </a:p>
          <a:p>
            <a:r>
              <a:rPr lang="en-US" sz="2800" dirty="0"/>
              <a:t>Success.</a:t>
            </a:r>
          </a:p>
          <a:p>
            <a:r>
              <a:rPr lang="en-US" sz="2800" dirty="0"/>
              <a:t>Retention.</a:t>
            </a:r>
          </a:p>
          <a:p>
            <a:r>
              <a:rPr lang="en-US" sz="2800" dirty="0"/>
              <a:t>Time to completion.</a:t>
            </a:r>
          </a:p>
        </p:txBody>
      </p:sp>
    </p:spTree>
    <p:extLst>
      <p:ext uri="{BB962C8B-B14F-4D97-AF65-F5344CB8AC3E}">
        <p14:creationId xmlns:p14="http://schemas.microsoft.com/office/powerpoint/2010/main" val="113381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a:t>More Information</a:t>
            </a:r>
            <a:endParaRPr/>
          </a:p>
        </p:txBody>
      </p:sp>
      <p:sp>
        <p:nvSpPr>
          <p:cNvPr id="540" name="Google Shape;540;p1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171446" lvl="0" indent="-177800" algn="l" rtl="0">
              <a:lnSpc>
                <a:spcPct val="120000"/>
              </a:lnSpc>
              <a:spcBef>
                <a:spcPts val="0"/>
              </a:spcBef>
              <a:spcAft>
                <a:spcPts val="0"/>
              </a:spcAft>
              <a:buSzPts val="2800"/>
              <a:buChar char="•"/>
            </a:pPr>
            <a:r>
              <a:rPr lang="en-US" sz="2800" u="sng">
                <a:solidFill>
                  <a:schemeClr val="hlink"/>
                </a:solidFill>
                <a:hlinkClick r:id="rId3"/>
              </a:rPr>
              <a:t>ASCCC OERI Website </a:t>
            </a:r>
            <a:r>
              <a:rPr lang="en-US" sz="2800"/>
              <a:t>(asccc-oeri.org)</a:t>
            </a:r>
            <a:endParaRPr sz="2800"/>
          </a:p>
          <a:p>
            <a:pPr marL="514337" lvl="1" indent="-260346" algn="l" rtl="0">
              <a:lnSpc>
                <a:spcPct val="120000"/>
              </a:lnSpc>
              <a:spcBef>
                <a:spcPts val="0"/>
              </a:spcBef>
              <a:spcAft>
                <a:spcPts val="0"/>
              </a:spcAft>
              <a:buSzPts val="2800"/>
              <a:buChar char="•"/>
            </a:pPr>
            <a:r>
              <a:rPr lang="en-US" sz="2800"/>
              <a:t>Resources</a:t>
            </a:r>
            <a:endParaRPr sz="2800"/>
          </a:p>
          <a:p>
            <a:pPr marL="514337" lvl="1" indent="-260346" algn="l" rtl="0">
              <a:lnSpc>
                <a:spcPct val="120000"/>
              </a:lnSpc>
              <a:spcBef>
                <a:spcPts val="0"/>
              </a:spcBef>
              <a:spcAft>
                <a:spcPts val="0"/>
              </a:spcAft>
              <a:buSzPts val="2800"/>
              <a:buChar char="•"/>
            </a:pPr>
            <a:r>
              <a:rPr lang="en-US" sz="2800"/>
              <a:t>Webinars and Events</a:t>
            </a:r>
            <a:endParaRPr sz="2800"/>
          </a:p>
          <a:p>
            <a:pPr marL="171446" lvl="0" indent="-177800" algn="l" rtl="0">
              <a:lnSpc>
                <a:spcPct val="120000"/>
              </a:lnSpc>
              <a:spcBef>
                <a:spcPts val="750"/>
              </a:spcBef>
              <a:spcAft>
                <a:spcPts val="0"/>
              </a:spcAft>
              <a:buSzPts val="2800"/>
              <a:buChar char="•"/>
            </a:pPr>
            <a:r>
              <a:rPr lang="en-US" sz="2800" u="sng">
                <a:solidFill>
                  <a:schemeClr val="hlink"/>
                </a:solidFill>
                <a:hlinkClick r:id="rId4"/>
              </a:rPr>
              <a:t>ASCCC OER E-Mail</a:t>
            </a:r>
            <a:r>
              <a:rPr lang="en-US" sz="2800"/>
              <a:t> (</a:t>
            </a:r>
            <a:r>
              <a:rPr lang="en-US" sz="2800" u="sng">
                <a:solidFill>
                  <a:schemeClr val="hlink"/>
                </a:solidFill>
                <a:hlinkClick r:id="rId5"/>
              </a:rPr>
              <a:t>oeri@asccc.org)</a:t>
            </a:r>
            <a:endParaRPr sz="2800"/>
          </a:p>
          <a:p>
            <a:pPr marL="171446" lvl="0" indent="0" algn="l" rtl="0">
              <a:lnSpc>
                <a:spcPct val="120000"/>
              </a:lnSpc>
              <a:spcBef>
                <a:spcPts val="750"/>
              </a:spcBef>
              <a:spcAft>
                <a:spcPts val="0"/>
              </a:spcAft>
              <a:buNone/>
            </a:pPr>
            <a:endParaRPr sz="2800"/>
          </a:p>
        </p:txBody>
      </p:sp>
    </p:spTree>
    <p:extLst>
      <p:ext uri="{BB962C8B-B14F-4D97-AF65-F5344CB8AC3E}">
        <p14:creationId xmlns:p14="http://schemas.microsoft.com/office/powerpoint/2010/main" val="157849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2B970-9983-AFA6-B276-2551639896D4}"/>
              </a:ext>
            </a:extLst>
          </p:cNvPr>
          <p:cNvSpPr>
            <a:spLocks noGrp="1"/>
          </p:cNvSpPr>
          <p:nvPr>
            <p:ph type="title"/>
          </p:nvPr>
        </p:nvSpPr>
        <p:spPr/>
        <p:txBody>
          <a:bodyPr/>
          <a:lstStyle/>
          <a:p>
            <a:r>
              <a:rPr lang="en-US" sz="4400" dirty="0"/>
              <a:t>Event Description</a:t>
            </a:r>
          </a:p>
        </p:txBody>
      </p:sp>
      <p:sp>
        <p:nvSpPr>
          <p:cNvPr id="3" name="Text Placeholder 2">
            <a:extLst>
              <a:ext uri="{FF2B5EF4-FFF2-40B4-BE49-F238E27FC236}">
                <a16:creationId xmlns:a16="http://schemas.microsoft.com/office/drawing/2014/main" id="{898256A3-0F25-7A98-444E-29B1E1BC4CC6}"/>
              </a:ext>
            </a:extLst>
          </p:cNvPr>
          <p:cNvSpPr>
            <a:spLocks noGrp="1"/>
          </p:cNvSpPr>
          <p:nvPr>
            <p:ph type="body" idx="1"/>
          </p:nvPr>
        </p:nvSpPr>
        <p:spPr>
          <a:xfrm>
            <a:off x="777766" y="2015735"/>
            <a:ext cx="7513376" cy="4039079"/>
          </a:xfrm>
        </p:spPr>
        <p:txBody>
          <a:bodyPr>
            <a:noAutofit/>
          </a:bodyPr>
          <a:lstStyle/>
          <a:p>
            <a:r>
              <a:rPr lang="en-US" sz="1800" dirty="0"/>
              <a:t>The OERI’s vision for sustaining OER in the California Community Colleges has always been focused on growing the OER movement and supporting OER advocates who are integrating OER into their local culture, policies, and practices. How do we make OER the norm, as opposed to the exception? Our local academic senates have input into planning and budgetary processes, providing faculty with the ability to influence the integration of OER into college structures and demonstrating the impact of OER, thereby making dedicated funding more likely. Join us to discuss strategies to increase institutional sustainability when implementing OER at your college or district.</a:t>
            </a:r>
          </a:p>
        </p:txBody>
      </p:sp>
    </p:spTree>
    <p:extLst>
      <p:ext uri="{BB962C8B-B14F-4D97-AF65-F5344CB8AC3E}">
        <p14:creationId xmlns:p14="http://schemas.microsoft.com/office/powerpoint/2010/main" val="2280256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2"/>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And to contact us</a:t>
            </a:r>
            <a:r>
              <a:rPr lang="mr-IN" sz="4400" dirty="0">
                <a:latin typeface="+mj-lt"/>
              </a:rPr>
              <a:t>…</a:t>
            </a:r>
            <a:endParaRPr sz="4400" dirty="0">
              <a:latin typeface="+mj-lt"/>
            </a:endParaRPr>
          </a:p>
        </p:txBody>
      </p:sp>
      <p:sp>
        <p:nvSpPr>
          <p:cNvPr id="320" name="Google Shape;320;p3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171446" lvl="0" indent="-228600" algn="l" rtl="0">
              <a:lnSpc>
                <a:spcPct val="120000"/>
              </a:lnSpc>
              <a:spcBef>
                <a:spcPts val="0"/>
              </a:spcBef>
              <a:spcAft>
                <a:spcPts val="0"/>
              </a:spcAft>
              <a:buSzPts val="3600"/>
              <a:buChar char="•"/>
            </a:pPr>
            <a:r>
              <a:rPr lang="en-US" sz="3600" dirty="0">
                <a:latin typeface="+mj-lt"/>
              </a:rPr>
              <a:t>General OERI E-Mail: </a:t>
            </a:r>
            <a:r>
              <a:rPr lang="en-US" sz="3600" dirty="0">
                <a:latin typeface="+mj-lt"/>
                <a:hlinkClick r:id="rId3"/>
              </a:rPr>
              <a:t>oeri@asccc.org</a:t>
            </a:r>
            <a:endParaRPr lang="en-US" sz="3600" dirty="0">
              <a:latin typeface="+mj-lt"/>
            </a:endParaRPr>
          </a:p>
          <a:p>
            <a:pPr marL="171446" lvl="0" indent="-228600">
              <a:spcBef>
                <a:spcPts val="0"/>
              </a:spcBef>
              <a:buSzPts val="3600"/>
            </a:pPr>
            <a:r>
              <a:rPr lang="en-US" sz="3600" dirty="0">
                <a:latin typeface="+mj-lt"/>
              </a:rPr>
              <a:t>Find everyone’s e-mail at: </a:t>
            </a:r>
            <a:r>
              <a:rPr lang="en-US" sz="3600" dirty="0">
                <a:latin typeface="+mj-lt"/>
                <a:hlinkClick r:id="rId4"/>
              </a:rPr>
              <a:t>https://asccc-oeri.org</a:t>
            </a:r>
            <a:r>
              <a:rPr lang="en-US" sz="3600">
                <a:latin typeface="+mj-lt"/>
                <a:hlinkClick r:id="rId4"/>
              </a:rPr>
              <a:t>/about-us/</a:t>
            </a:r>
            <a:endParaRPr lang="en-US" sz="3600">
              <a:latin typeface="+mj-lt"/>
            </a:endParaRPr>
          </a:p>
        </p:txBody>
      </p:sp>
    </p:spTree>
    <p:extLst>
      <p:ext uri="{BB962C8B-B14F-4D97-AF65-F5344CB8AC3E}">
        <p14:creationId xmlns:p14="http://schemas.microsoft.com/office/powerpoint/2010/main" val="172539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7AB1-2E48-41C2-5A96-3C2413A4D074}"/>
              </a:ext>
            </a:extLst>
          </p:cNvPr>
          <p:cNvSpPr>
            <a:spLocks noGrp="1"/>
          </p:cNvSpPr>
          <p:nvPr>
            <p:ph type="title"/>
          </p:nvPr>
        </p:nvSpPr>
        <p:spPr/>
        <p:txBody>
          <a:bodyPr/>
          <a:lstStyle/>
          <a:p>
            <a:r>
              <a:rPr lang="en-US" sz="4400" dirty="0"/>
              <a:t>Presenters</a:t>
            </a:r>
          </a:p>
        </p:txBody>
      </p:sp>
      <p:sp>
        <p:nvSpPr>
          <p:cNvPr id="3" name="Text Placeholder 2">
            <a:extLst>
              <a:ext uri="{FF2B5EF4-FFF2-40B4-BE49-F238E27FC236}">
                <a16:creationId xmlns:a16="http://schemas.microsoft.com/office/drawing/2014/main" id="{EF0EBCB2-D307-930E-3026-83831E39B025}"/>
              </a:ext>
            </a:extLst>
          </p:cNvPr>
          <p:cNvSpPr>
            <a:spLocks noGrp="1"/>
          </p:cNvSpPr>
          <p:nvPr>
            <p:ph type="body" idx="1"/>
          </p:nvPr>
        </p:nvSpPr>
        <p:spPr>
          <a:xfrm>
            <a:off x="819396" y="2015735"/>
            <a:ext cx="8046811" cy="4039079"/>
          </a:xfrm>
        </p:spPr>
        <p:txBody>
          <a:bodyPr>
            <a:noAutofit/>
          </a:bodyPr>
          <a:lstStyle/>
          <a:p>
            <a:r>
              <a:rPr lang="en-US" sz="2200" dirty="0"/>
              <a:t>Julie Bruno, Communications Coordinator, ASCCC OERI</a:t>
            </a:r>
          </a:p>
          <a:p>
            <a:pPr lvl="1"/>
            <a:r>
              <a:rPr lang="en-US" sz="2200" dirty="0"/>
              <a:t>Communication Studies, Sierra</a:t>
            </a:r>
          </a:p>
          <a:p>
            <a:r>
              <a:rPr lang="en-US" sz="2200" dirty="0"/>
              <a:t>Michelle Pilati, Project Director, ASCCC OERI</a:t>
            </a:r>
          </a:p>
          <a:p>
            <a:pPr lvl="1"/>
            <a:r>
              <a:rPr lang="en-US" sz="2200" dirty="0"/>
              <a:t>Psychology, Rio Hondo </a:t>
            </a:r>
          </a:p>
          <a:p>
            <a:pPr marL="127000" indent="0">
              <a:buNone/>
            </a:pPr>
            <a:endParaRPr lang="en-US" sz="2200" dirty="0"/>
          </a:p>
        </p:txBody>
      </p:sp>
      <p:pic>
        <p:nvPicPr>
          <p:cNvPr id="5" name="Picture 4" descr="A potted plant sitting in a black and white polka dot planter pot&#10;">
            <a:extLst>
              <a:ext uri="{FF2B5EF4-FFF2-40B4-BE49-F238E27FC236}">
                <a16:creationId xmlns:a16="http://schemas.microsoft.com/office/drawing/2014/main" id="{BA871900-8C59-E667-C8C9-A2339F54A338}"/>
              </a:ext>
            </a:extLst>
          </p:cNvPr>
          <p:cNvPicPr>
            <a:picLocks noChangeAspect="1"/>
          </p:cNvPicPr>
          <p:nvPr/>
        </p:nvPicPr>
        <p:blipFill>
          <a:blip r:embed="rId2"/>
          <a:stretch>
            <a:fillRect/>
          </a:stretch>
        </p:blipFill>
        <p:spPr>
          <a:xfrm>
            <a:off x="5367291" y="3944515"/>
            <a:ext cx="3410259" cy="2267459"/>
          </a:xfrm>
          <a:prstGeom prst="rect">
            <a:avLst/>
          </a:prstGeom>
        </p:spPr>
      </p:pic>
      <p:sp>
        <p:nvSpPr>
          <p:cNvPr id="6" name="TextBox 5">
            <a:extLst>
              <a:ext uri="{FF2B5EF4-FFF2-40B4-BE49-F238E27FC236}">
                <a16:creationId xmlns:a16="http://schemas.microsoft.com/office/drawing/2014/main" id="{1DBFB8E1-A341-8D62-D100-035EA8F21733}"/>
              </a:ext>
            </a:extLst>
          </p:cNvPr>
          <p:cNvSpPr txBox="1"/>
          <p:nvPr/>
        </p:nvSpPr>
        <p:spPr>
          <a:xfrm>
            <a:off x="5640779" y="6369135"/>
            <a:ext cx="2863284" cy="307777"/>
          </a:xfrm>
          <a:prstGeom prst="rect">
            <a:avLst/>
          </a:prstGeom>
          <a:noFill/>
        </p:spPr>
        <p:txBody>
          <a:bodyPr wrap="none" rtlCol="0">
            <a:spAutoFit/>
          </a:bodyPr>
          <a:lstStyle/>
          <a:p>
            <a:r>
              <a:rPr lang="en-US" dirty="0"/>
              <a:t>Photo by </a:t>
            </a:r>
            <a:r>
              <a:rPr lang="en-US" dirty="0">
                <a:hlinkClick r:id="rId3"/>
              </a:rPr>
              <a:t>Cami Kaos</a:t>
            </a:r>
            <a:r>
              <a:rPr lang="en-US" dirty="0"/>
              <a:t> on </a:t>
            </a:r>
            <a:r>
              <a:rPr lang="en-US" dirty="0">
                <a:hlinkClick r:id="rId4"/>
              </a:rPr>
              <a:t>Unsplash</a:t>
            </a:r>
            <a:endParaRPr lang="en-US" dirty="0"/>
          </a:p>
        </p:txBody>
      </p:sp>
    </p:spTree>
    <p:extLst>
      <p:ext uri="{BB962C8B-B14F-4D97-AF65-F5344CB8AC3E}">
        <p14:creationId xmlns:p14="http://schemas.microsoft.com/office/powerpoint/2010/main" val="194481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Overview</a:t>
            </a:r>
            <a:endParaRPr dirty="0">
              <a:latin typeface="+mj-lt"/>
            </a:endParaRPr>
          </a:p>
        </p:txBody>
      </p:sp>
      <p:sp>
        <p:nvSpPr>
          <p:cNvPr id="144" name="Google Shape;144;p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r>
              <a:rPr lang="en-US" sz="2400" dirty="0"/>
              <a:t>The OERI - Seeding an OER movement</a:t>
            </a:r>
          </a:p>
          <a:p>
            <a:r>
              <a:rPr lang="en-US" sz="2400" dirty="0"/>
              <a:t>What does true sustainability look like?</a:t>
            </a:r>
          </a:p>
          <a:p>
            <a:r>
              <a:rPr lang="en-US" sz="2400" dirty="0"/>
              <a:t>Why integrate OER into your local culture, policies, and practices?</a:t>
            </a:r>
          </a:p>
          <a:p>
            <a:r>
              <a:rPr lang="en-US" sz="2400" dirty="0"/>
              <a:t>What does it mean to integrate OER?</a:t>
            </a:r>
          </a:p>
          <a:p>
            <a:r>
              <a:rPr lang="en-US" sz="2400" dirty="0"/>
              <a:t>Approaches to making OER the norm</a:t>
            </a:r>
          </a:p>
          <a:p>
            <a:r>
              <a:rPr lang="en-US" sz="2400" dirty="0"/>
              <a:t>Quantifying OER impact</a:t>
            </a:r>
          </a:p>
          <a:p>
            <a:endParaRPr lang="en-US" sz="2400" dirty="0"/>
          </a:p>
        </p:txBody>
      </p:sp>
    </p:spTree>
    <p:extLst>
      <p:ext uri="{BB962C8B-B14F-4D97-AF65-F5344CB8AC3E}">
        <p14:creationId xmlns:p14="http://schemas.microsoft.com/office/powerpoint/2010/main" val="124655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E90EF-4316-BED2-4BE8-078A00F84FFC}"/>
              </a:ext>
            </a:extLst>
          </p:cNvPr>
          <p:cNvSpPr>
            <a:spLocks noGrp="1"/>
          </p:cNvSpPr>
          <p:nvPr>
            <p:ph type="title"/>
          </p:nvPr>
        </p:nvSpPr>
        <p:spPr/>
        <p:txBody>
          <a:bodyPr/>
          <a:lstStyle/>
          <a:p>
            <a:r>
              <a:rPr lang="en-US" sz="4400" dirty="0"/>
              <a:t>Seeding an OER Movement</a:t>
            </a:r>
          </a:p>
        </p:txBody>
      </p:sp>
      <p:sp>
        <p:nvSpPr>
          <p:cNvPr id="3" name="Text Placeholder 2">
            <a:extLst>
              <a:ext uri="{FF2B5EF4-FFF2-40B4-BE49-F238E27FC236}">
                <a16:creationId xmlns:a16="http://schemas.microsoft.com/office/drawing/2014/main" id="{3433B873-1F77-7D4F-CB5B-C915A254C30D}"/>
              </a:ext>
            </a:extLst>
          </p:cNvPr>
          <p:cNvSpPr>
            <a:spLocks noGrp="1"/>
          </p:cNvSpPr>
          <p:nvPr>
            <p:ph type="body" idx="1"/>
          </p:nvPr>
        </p:nvSpPr>
        <p:spPr/>
        <p:txBody>
          <a:bodyPr>
            <a:noAutofit/>
          </a:bodyPr>
          <a:lstStyle/>
          <a:p>
            <a:r>
              <a:rPr lang="en-US" sz="1800" dirty="0"/>
              <a:t>Establishing a community of advocates</a:t>
            </a:r>
          </a:p>
          <a:p>
            <a:r>
              <a:rPr lang="en-US" sz="1800" dirty="0"/>
              <a:t>Establishing expectations of those advocates</a:t>
            </a:r>
          </a:p>
          <a:p>
            <a:r>
              <a:rPr lang="en-US" sz="1800" dirty="0"/>
              <a:t>Advocating for the support of OER/ZTC work at the state level</a:t>
            </a:r>
          </a:p>
          <a:p>
            <a:r>
              <a:rPr lang="en-US" sz="1800" dirty="0"/>
              <a:t>Striving to identify and respond to needs</a:t>
            </a:r>
          </a:p>
          <a:p>
            <a:r>
              <a:rPr lang="en-US" sz="1800" dirty="0"/>
              <a:t>Supporting those advocates with resources</a:t>
            </a:r>
          </a:p>
          <a:p>
            <a:pPr lvl="1"/>
            <a:r>
              <a:rPr lang="en-US" sz="1800" dirty="0"/>
              <a:t>Curated OER collections</a:t>
            </a:r>
          </a:p>
          <a:p>
            <a:pPr lvl="1"/>
            <a:r>
              <a:rPr lang="en-US" sz="1800" dirty="0"/>
              <a:t>Webinars</a:t>
            </a:r>
          </a:p>
          <a:p>
            <a:pPr lvl="1"/>
            <a:r>
              <a:rPr lang="en-US" sz="1800" dirty="0"/>
              <a:t>Surveys</a:t>
            </a:r>
          </a:p>
          <a:p>
            <a:pPr lvl="1"/>
            <a:r>
              <a:rPr lang="en-US" sz="1800" dirty="0"/>
              <a:t>Documents</a:t>
            </a:r>
          </a:p>
          <a:p>
            <a:pPr lvl="1"/>
            <a:r>
              <a:rPr lang="en-US" sz="1800" dirty="0"/>
              <a:t>Resolutions</a:t>
            </a:r>
          </a:p>
          <a:p>
            <a:pPr marL="127000" indent="0">
              <a:buNone/>
            </a:pPr>
            <a:r>
              <a:rPr lang="en-US" sz="1800" dirty="0"/>
              <a:t>Why do ASCCC resolutions matter?</a:t>
            </a:r>
          </a:p>
        </p:txBody>
      </p:sp>
    </p:spTree>
    <p:extLst>
      <p:ext uri="{BB962C8B-B14F-4D97-AF65-F5344CB8AC3E}">
        <p14:creationId xmlns:p14="http://schemas.microsoft.com/office/powerpoint/2010/main" val="352122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526" y="635736"/>
            <a:ext cx="7202456" cy="893111"/>
          </a:xfrm>
        </p:spPr>
        <p:txBody>
          <a:bodyPr/>
          <a:lstStyle/>
          <a:p>
            <a:r>
              <a:rPr lang="en-US" sz="4400" dirty="0"/>
              <a:t>ASCCC resolutions….</a:t>
            </a:r>
          </a:p>
        </p:txBody>
      </p:sp>
      <p:sp>
        <p:nvSpPr>
          <p:cNvPr id="3" name="Text Placeholder 2"/>
          <p:cNvSpPr>
            <a:spLocks noGrp="1"/>
          </p:cNvSpPr>
          <p:nvPr>
            <p:ph type="body" idx="1"/>
          </p:nvPr>
        </p:nvSpPr>
        <p:spPr>
          <a:xfrm>
            <a:off x="546538" y="2015735"/>
            <a:ext cx="8282152" cy="4039079"/>
          </a:xfrm>
        </p:spPr>
        <p:txBody>
          <a:bodyPr>
            <a:noAutofit/>
          </a:bodyPr>
          <a:lstStyle/>
          <a:p>
            <a:pPr>
              <a:lnSpc>
                <a:spcPct val="100000"/>
              </a:lnSpc>
              <a:spcAft>
                <a:spcPts val="600"/>
              </a:spcAft>
            </a:pPr>
            <a:r>
              <a:rPr lang="en-US" sz="2400" baseline="30000" dirty="0">
                <a:latin typeface="Arial" panose="020B0604020202020204" pitchFamily="34" charset="0"/>
                <a:cs typeface="Arial" panose="020B0604020202020204" pitchFamily="34" charset="0"/>
              </a:rPr>
              <a:t>… may be useful for taking positions and supporting local change.</a:t>
            </a:r>
          </a:p>
          <a:p>
            <a:pPr>
              <a:lnSpc>
                <a:spcPct val="100000"/>
              </a:lnSpc>
              <a:spcAft>
                <a:spcPts val="600"/>
              </a:spcAft>
            </a:pPr>
            <a:r>
              <a:rPr lang="en-US" sz="2400" baseline="30000" dirty="0">
                <a:latin typeface="Arial" panose="020B0604020202020204" pitchFamily="34" charset="0"/>
                <a:cs typeface="Arial" panose="020B0604020202020204" pitchFamily="34" charset="0"/>
              </a:rPr>
              <a:t>… often recommend specific actions that address local challenges. </a:t>
            </a:r>
          </a:p>
          <a:p>
            <a:pPr>
              <a:lnSpc>
                <a:spcPct val="100000"/>
              </a:lnSpc>
              <a:spcAft>
                <a:spcPts val="600"/>
              </a:spcAft>
            </a:pPr>
            <a:r>
              <a:rPr lang="en-US" sz="2400" baseline="30000" dirty="0">
                <a:latin typeface="Arial" panose="020B0604020202020204" pitchFamily="34" charset="0"/>
                <a:cs typeface="Arial" panose="020B0604020202020204" pitchFamily="34" charset="0"/>
              </a:rPr>
              <a:t>…may seek to establish a statewide recommendation or standard.</a:t>
            </a:r>
          </a:p>
          <a:p>
            <a:pPr lvl="1">
              <a:lnSpc>
                <a:spcPct val="100000"/>
              </a:lnSpc>
              <a:spcAft>
                <a:spcPts val="600"/>
              </a:spcAft>
            </a:pPr>
            <a:r>
              <a:rPr lang="en-US" sz="2200" baseline="30000" dirty="0">
                <a:latin typeface="Arial" panose="020B0604020202020204" pitchFamily="34" charset="0"/>
                <a:cs typeface="Arial" panose="020B0604020202020204" pitchFamily="34" charset="0"/>
              </a:rPr>
              <a:t>Low textbook cost definition.</a:t>
            </a:r>
          </a:p>
          <a:p>
            <a:pPr lvl="1">
              <a:lnSpc>
                <a:spcPct val="100000"/>
              </a:lnSpc>
              <a:spcAft>
                <a:spcPts val="600"/>
              </a:spcAft>
            </a:pPr>
            <a:r>
              <a:rPr lang="en-US" sz="2400" baseline="30000" dirty="0">
                <a:latin typeface="Arial" panose="020B0604020202020204" pitchFamily="34" charset="0"/>
                <a:cs typeface="Arial" panose="020B0604020202020204" pitchFamily="34" charset="0"/>
              </a:rPr>
              <a:t>Standard for calculating OER-related cost-savings (anticipated 2025 Fall)</a:t>
            </a:r>
          </a:p>
          <a:p>
            <a:pPr>
              <a:lnSpc>
                <a:spcPct val="100000"/>
              </a:lnSpc>
              <a:spcAft>
                <a:spcPts val="600"/>
              </a:spcAft>
            </a:pPr>
            <a:r>
              <a:rPr lang="en-US" sz="2400" baseline="30000" dirty="0">
                <a:latin typeface="Arial" panose="020B0604020202020204" pitchFamily="34" charset="0"/>
                <a:cs typeface="Arial" panose="020B0604020202020204" pitchFamily="34" charset="0"/>
              </a:rPr>
              <a:t>…may recommend interpretations of legislation or recommended responses to regulations</a:t>
            </a:r>
          </a:p>
          <a:p>
            <a:pPr lvl="1">
              <a:lnSpc>
                <a:spcPct val="100000"/>
              </a:lnSpc>
              <a:spcAft>
                <a:spcPts val="600"/>
              </a:spcAft>
            </a:pPr>
            <a:r>
              <a:rPr lang="en-US" sz="2400" baseline="30000" dirty="0">
                <a:latin typeface="Arial" panose="020B0604020202020204" pitchFamily="34" charset="0"/>
                <a:cs typeface="Arial" panose="020B0604020202020204" pitchFamily="34" charset="0"/>
              </a:rPr>
              <a:t>SB 1359 (ZTC marking)</a:t>
            </a:r>
          </a:p>
          <a:p>
            <a:pPr lvl="1">
              <a:lnSpc>
                <a:spcPct val="100000"/>
              </a:lnSpc>
              <a:spcAft>
                <a:spcPts val="600"/>
              </a:spcAft>
            </a:pPr>
            <a:r>
              <a:rPr lang="en-US" sz="2400" baseline="30000" dirty="0">
                <a:latin typeface="Arial" panose="020B0604020202020204" pitchFamily="34" charset="0"/>
                <a:cs typeface="Arial" panose="020B0604020202020204" pitchFamily="34" charset="0"/>
              </a:rPr>
              <a:t>Implementing § 54221 – Resolved that the ASCCC affirm that the intent of § 54221 is to ensure that students have access to course materials at no cost, thereby prioritizing the remove of cost burdens over access burdens. (anticipated 2025 Fall)</a:t>
            </a:r>
          </a:p>
          <a:p>
            <a:pPr marL="596900" lvl="1" indent="0">
              <a:lnSpc>
                <a:spcPct val="100000"/>
              </a:lnSpc>
              <a:spcAft>
                <a:spcPts val="600"/>
              </a:spcAft>
              <a:buNone/>
            </a:pPr>
            <a:endParaRPr lang="en-US" sz="2400" baseline="30000" dirty="0">
              <a:cs typeface="Times New Roman"/>
            </a:endParaRPr>
          </a:p>
        </p:txBody>
      </p:sp>
    </p:spTree>
    <p:extLst>
      <p:ext uri="{BB962C8B-B14F-4D97-AF65-F5344CB8AC3E}">
        <p14:creationId xmlns:p14="http://schemas.microsoft.com/office/powerpoint/2010/main" val="1200893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E800-A21A-5964-6EBD-01F76D7ABE32}"/>
              </a:ext>
            </a:extLst>
          </p:cNvPr>
          <p:cNvSpPr>
            <a:spLocks noGrp="1"/>
          </p:cNvSpPr>
          <p:nvPr>
            <p:ph type="title"/>
          </p:nvPr>
        </p:nvSpPr>
        <p:spPr>
          <a:xfrm>
            <a:off x="1088686" y="1270758"/>
            <a:ext cx="7202456" cy="893111"/>
          </a:xfrm>
        </p:spPr>
        <p:txBody>
          <a:bodyPr/>
          <a:lstStyle/>
          <a:p>
            <a:r>
              <a:rPr lang="en-US" sz="4000" dirty="0"/>
              <a:t>Taking Positions and Supporting Local Change</a:t>
            </a:r>
            <a:br>
              <a:rPr lang="en-US" dirty="0"/>
            </a:br>
            <a:endParaRPr lang="en-US" dirty="0"/>
          </a:p>
        </p:txBody>
      </p:sp>
      <p:sp>
        <p:nvSpPr>
          <p:cNvPr id="3" name="Text Placeholder 2">
            <a:extLst>
              <a:ext uri="{FF2B5EF4-FFF2-40B4-BE49-F238E27FC236}">
                <a16:creationId xmlns:a16="http://schemas.microsoft.com/office/drawing/2014/main" id="{32EFC2AD-E692-9D74-A39F-F7BE590C38E8}"/>
              </a:ext>
            </a:extLst>
          </p:cNvPr>
          <p:cNvSpPr>
            <a:spLocks noGrp="1"/>
          </p:cNvSpPr>
          <p:nvPr>
            <p:ph type="body" idx="1"/>
          </p:nvPr>
        </p:nvSpPr>
        <p:spPr>
          <a:xfrm>
            <a:off x="714703" y="2015734"/>
            <a:ext cx="7746125" cy="4437617"/>
          </a:xfrm>
        </p:spPr>
        <p:txBody>
          <a:bodyPr>
            <a:normAutofit fontScale="92500" lnSpcReduction="20000"/>
          </a:bodyPr>
          <a:lstStyle/>
          <a:p>
            <a:r>
              <a:rPr lang="en-US" sz="2000" dirty="0"/>
              <a:t>Resolved, That the ASCCC encourage local senates and bargaining units to work with their administration to allow the use of sabbaticals and other professional development opportunities for the development of accessible open educational resources. (Spring 2017, #12.02)</a:t>
            </a:r>
          </a:p>
          <a:p>
            <a:r>
              <a:rPr lang="en-US" sz="2000" dirty="0"/>
              <a:t>Resolved, That the ASCCC develop guidelines for how to indicate the option of using OER on course outlines of record; and encourage local academic senates to develop mechanisms to encourage faculty to consider OER when developing or revising courses and to document the use of OER on the course outline of record. (Spring 2019, #09.03)</a:t>
            </a:r>
          </a:p>
          <a:p>
            <a:r>
              <a:rPr lang="en-US" sz="2000" dirty="0"/>
              <a:t>Resolved, That the ASCCC encourage local colleges to identify and support a faculty OER coordinator. (Spring 2019, #13.02)</a:t>
            </a:r>
          </a:p>
          <a:p>
            <a:pPr marL="127000" indent="0">
              <a:buNone/>
            </a:pPr>
            <a:endParaRPr lang="en-US" dirty="0"/>
          </a:p>
          <a:p>
            <a:endParaRPr lang="en-US" dirty="0"/>
          </a:p>
        </p:txBody>
      </p:sp>
    </p:spTree>
    <p:extLst>
      <p:ext uri="{BB962C8B-B14F-4D97-AF65-F5344CB8AC3E}">
        <p14:creationId xmlns:p14="http://schemas.microsoft.com/office/powerpoint/2010/main" val="335454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8017-5528-BA55-40ED-C23C8A543BD6}"/>
              </a:ext>
            </a:extLst>
          </p:cNvPr>
          <p:cNvSpPr>
            <a:spLocks noGrp="1"/>
          </p:cNvSpPr>
          <p:nvPr>
            <p:ph type="title"/>
          </p:nvPr>
        </p:nvSpPr>
        <p:spPr/>
        <p:txBody>
          <a:bodyPr/>
          <a:lstStyle/>
          <a:p>
            <a:r>
              <a:rPr lang="en-US" sz="4000" dirty="0"/>
              <a:t>Recommendations to Address Local Challenges</a:t>
            </a:r>
          </a:p>
        </p:txBody>
      </p:sp>
      <p:sp>
        <p:nvSpPr>
          <p:cNvPr id="3" name="Text Placeholder 2">
            <a:extLst>
              <a:ext uri="{FF2B5EF4-FFF2-40B4-BE49-F238E27FC236}">
                <a16:creationId xmlns:a16="http://schemas.microsoft.com/office/drawing/2014/main" id="{49629AF4-737E-C1B4-E4A0-D66E98B22B43}"/>
              </a:ext>
            </a:extLst>
          </p:cNvPr>
          <p:cNvSpPr>
            <a:spLocks noGrp="1"/>
          </p:cNvSpPr>
          <p:nvPr>
            <p:ph type="body" idx="1"/>
          </p:nvPr>
        </p:nvSpPr>
        <p:spPr>
          <a:xfrm>
            <a:off x="856527" y="2015735"/>
            <a:ext cx="8044405" cy="4039079"/>
          </a:xfrm>
        </p:spPr>
        <p:txBody>
          <a:bodyPr>
            <a:noAutofit/>
          </a:bodyPr>
          <a:lstStyle/>
          <a:p>
            <a:r>
              <a:rPr lang="en-US" sz="1800" dirty="0"/>
              <a:t>Resolved, That ASCCC support removing the requirement of an ISBN and a copyright date from all curriculum and articulation processes when OER are specified. (Fall 2022, #09.01)</a:t>
            </a:r>
          </a:p>
          <a:p>
            <a:r>
              <a:rPr lang="en-US" sz="1800" dirty="0"/>
              <a:t>Resolved, That the ASCCC urge local academic senates to work with their administrations to develop a procedure to publish URLs, where available, to free OER in the course schedule. (Fall 2023, #20.02)</a:t>
            </a:r>
          </a:p>
          <a:p>
            <a:r>
              <a:rPr lang="en-US" sz="1800" dirty="0"/>
              <a:t>Resolved, That the ASCCC encourage local academic senates to work with local administration to ensure the online class schedule contains the clear and accurate textbook and class resource information submitted by the instructor, that their sections are properly noted with the zero-cost or low-cost icon if appropriate, and that accountability processes are established. (Spring 2022, #13.06)</a:t>
            </a:r>
          </a:p>
        </p:txBody>
      </p:sp>
    </p:spTree>
    <p:extLst>
      <p:ext uri="{BB962C8B-B14F-4D97-AF65-F5344CB8AC3E}">
        <p14:creationId xmlns:p14="http://schemas.microsoft.com/office/powerpoint/2010/main" val="163990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B9EA-ED46-5142-1462-F2EA8F4B801B}"/>
              </a:ext>
            </a:extLst>
          </p:cNvPr>
          <p:cNvSpPr>
            <a:spLocks noGrp="1"/>
          </p:cNvSpPr>
          <p:nvPr>
            <p:ph type="title"/>
          </p:nvPr>
        </p:nvSpPr>
        <p:spPr/>
        <p:txBody>
          <a:bodyPr/>
          <a:lstStyle/>
          <a:p>
            <a:r>
              <a:rPr lang="en-US" sz="4400" dirty="0"/>
              <a:t>Potential Sustainability Structures</a:t>
            </a:r>
          </a:p>
        </p:txBody>
      </p:sp>
      <p:sp>
        <p:nvSpPr>
          <p:cNvPr id="3" name="Text Placeholder 2">
            <a:extLst>
              <a:ext uri="{FF2B5EF4-FFF2-40B4-BE49-F238E27FC236}">
                <a16:creationId xmlns:a16="http://schemas.microsoft.com/office/drawing/2014/main" id="{9B7199EA-5766-676B-507B-5EAA8ABEFF7A}"/>
              </a:ext>
            </a:extLst>
          </p:cNvPr>
          <p:cNvSpPr>
            <a:spLocks noGrp="1"/>
          </p:cNvSpPr>
          <p:nvPr>
            <p:ph type="body" idx="1"/>
          </p:nvPr>
        </p:nvSpPr>
        <p:spPr>
          <a:xfrm>
            <a:off x="891251" y="2015735"/>
            <a:ext cx="7399891" cy="4039079"/>
          </a:xfrm>
        </p:spPr>
        <p:txBody>
          <a:bodyPr>
            <a:noAutofit/>
          </a:bodyPr>
          <a:lstStyle/>
          <a:p>
            <a:r>
              <a:rPr lang="en-US" sz="2000" dirty="0"/>
              <a:t>Establish a formal program with staffing and resources</a:t>
            </a:r>
          </a:p>
          <a:p>
            <a:r>
              <a:rPr lang="en-US" sz="2000" dirty="0"/>
              <a:t>Establish a standing senate committee with staffing and resources (like curriculum)</a:t>
            </a:r>
          </a:p>
          <a:p>
            <a:r>
              <a:rPr lang="en-US" sz="2000" dirty="0"/>
              <a:t>Dedicated position – OER and/or ZTC Coordinator</a:t>
            </a:r>
          </a:p>
          <a:p>
            <a:r>
              <a:rPr lang="en-US" sz="2000" dirty="0"/>
              <a:t>A stipend-supported or hourly position (not codified as permanent)</a:t>
            </a:r>
          </a:p>
          <a:p>
            <a:r>
              <a:rPr lang="en-US" sz="2000" dirty="0"/>
              <a:t>Others?</a:t>
            </a:r>
          </a:p>
        </p:txBody>
      </p:sp>
    </p:spTree>
    <p:extLst>
      <p:ext uri="{BB962C8B-B14F-4D97-AF65-F5344CB8AC3E}">
        <p14:creationId xmlns:p14="http://schemas.microsoft.com/office/powerpoint/2010/main" val="727725129"/>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23531</TotalTime>
  <Words>1053</Words>
  <Application>Microsoft Office PowerPoint</Application>
  <PresentationFormat>On-screen Show (4:3)</PresentationFormat>
  <Paragraphs>121</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Gill Sans</vt:lpstr>
      <vt:lpstr>Times New Roman</vt:lpstr>
      <vt:lpstr>Gallery</vt:lpstr>
      <vt:lpstr>Approaches to Open Educational Resources (OER) Sustainability</vt:lpstr>
      <vt:lpstr>Event Description</vt:lpstr>
      <vt:lpstr>Presenters</vt:lpstr>
      <vt:lpstr>Overview</vt:lpstr>
      <vt:lpstr>Seeding an OER Movement</vt:lpstr>
      <vt:lpstr>ASCCC resolutions….</vt:lpstr>
      <vt:lpstr>Taking Positions and Supporting Local Change </vt:lpstr>
      <vt:lpstr>Recommendations to Address Local Challenges</vt:lpstr>
      <vt:lpstr>Potential Sustainability Structures</vt:lpstr>
      <vt:lpstr>Why integrate OER into your local culture, policies, and practices? </vt:lpstr>
      <vt:lpstr>What does it mean to integrate OER? </vt:lpstr>
      <vt:lpstr>And…</vt:lpstr>
      <vt:lpstr>What about your…</vt:lpstr>
      <vt:lpstr>What about…</vt:lpstr>
      <vt:lpstr>Integration needs to happen at all levels – with all people…</vt:lpstr>
      <vt:lpstr>How do you make OER the norm?</vt:lpstr>
      <vt:lpstr>What should be considered when quantifying OER impact?</vt:lpstr>
      <vt:lpstr>Quantifying OER Impact</vt:lpstr>
      <vt:lpstr>More Information</vt:lpstr>
      <vt:lpstr>And to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dc:title>
  <dc:creator>Katie Nash</dc:creator>
  <cp:lastModifiedBy>ASCCC1</cp:lastModifiedBy>
  <cp:revision>67</cp:revision>
  <cp:lastPrinted>2025-09-03T17:27:50Z</cp:lastPrinted>
  <dcterms:created xsi:type="dcterms:W3CDTF">2020-03-05T11:04:57Z</dcterms:created>
  <dcterms:modified xsi:type="dcterms:W3CDTF">2025-09-16T18:05:01Z</dcterms:modified>
</cp:coreProperties>
</file>