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Red Hat Text" panose="02010303040201060303" pitchFamily="2" charset="0"/>
      <p:regular r:id=""/>
    </p:embeddedFont>
    <p:embeddedFont>
      <p:font typeface="Roboto Light" panose="020000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7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03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F0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Gamma.ap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hyperlink" Target="https://asccc-oeri.org/webinars-and-events/" TargetMode="Externa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hyperlink" Target="mailto:jjulius@miracosta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docs.google.com/document/d/1u1K6jCYSiCZoL2NS7CvW_fo7rCfOnp7XeBBP_yvJN7U/edit?tab=t.0" TargetMode="External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793790" y="1228606"/>
            <a:ext cx="7556421" cy="2126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Practices, Platforms, and Pitfalls: Video as Open Educational Resources (OER)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6951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Presenter:</a:t>
            </a: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Jim Julius, Faculty Coordinator of Online Education at MiraCosta College, and ASCCC OERI lead for OER and Distance Education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7606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Date:</a:t>
            </a: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Friday, October 17, 2025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9411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AI Use: Gemini was used to assist in generating content. </a:t>
            </a:r>
            <a:r>
              <a:rPr lang="en-US" sz="1750" i="1" u="sng" dirty="0">
                <a:solidFill>
                  <a:srgbClr val="488468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Gamma.app</a:t>
            </a:r>
            <a:r>
              <a:rPr lang="en-US" sz="175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was used to assist in generating slides.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2750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work is licensed under a </a:t>
            </a:r>
            <a:r>
              <a:rPr lang="en-US" sz="1750" u="sng" dirty="0">
                <a:solidFill>
                  <a:srgbClr val="488468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758071" y="1106567"/>
            <a:ext cx="7627858" cy="13537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Part 3: Lifecycle - Ensuring Your OER Lasts</a:t>
            </a:r>
            <a:endParaRPr kumimoji="0" lang="en-US" sz="4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071" y="2546866"/>
            <a:ext cx="4718090" cy="406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Some Big Questions to Consider</a:t>
            </a:r>
            <a:endParaRPr lang="en-US" sz="2550" dirty="0"/>
          </a:p>
        </p:txBody>
      </p:sp>
      <p:pic>
        <p:nvPicPr>
          <p:cNvPr id="5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72" y="3284518"/>
            <a:ext cx="324803" cy="32480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1968" y="3277791"/>
            <a:ext cx="688836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Who "owns" the video content you create at your college?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1461968" y="3746063"/>
            <a:ext cx="6923961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What happens to your video resources if you leave the institution? Understanding intellectual property policies is crucial.</a:t>
            </a:r>
            <a:endParaRPr lang="en-US" sz="1700" dirty="0"/>
          </a:p>
        </p:txBody>
      </p:sp>
      <p:pic>
        <p:nvPicPr>
          <p:cNvPr id="8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72" y="4878884"/>
            <a:ext cx="324803" cy="32480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461968" y="4872157"/>
            <a:ext cx="6753820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What is your college's process for institutional accounts?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1461968" y="5340429"/>
            <a:ext cx="6923961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do you create departmental or institutional accounts for hosting OER? How do individuals get access to those accounts when needed?</a:t>
            </a:r>
            <a:endParaRPr lang="en-US" sz="1700" dirty="0"/>
          </a:p>
        </p:txBody>
      </p:sp>
      <p:pic>
        <p:nvPicPr>
          <p:cNvPr id="11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72" y="6473250"/>
            <a:ext cx="324803" cy="32480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461968" y="6466522"/>
            <a:ext cx="6482953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How can we encourage consistent licensing practices?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477441" y="375166"/>
            <a:ext cx="3550206" cy="4263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Pitfall: Who Owns This?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441" y="1074301"/>
            <a:ext cx="6769537" cy="2575917"/>
          </a:xfrm>
          <a:prstGeom prst="roundRect">
            <a:avLst>
              <a:gd name="adj" fmla="val 2972"/>
            </a:avLst>
          </a:prstGeom>
          <a:solidFill>
            <a:srgbClr val="E7F0F0"/>
          </a:solidFill>
          <a:ln w="1524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681" y="1089541"/>
            <a:ext cx="6739057" cy="409218"/>
          </a:xfrm>
          <a:prstGeom prst="roundRect">
            <a:avLst>
              <a:gd name="adj" fmla="val 9535"/>
            </a:avLst>
          </a:prstGeom>
          <a:solidFill>
            <a:srgbClr val="D3E6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9875" y="1188006"/>
            <a:ext cx="204549" cy="20454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9007" y="1635085"/>
            <a:ext cx="3241358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How is the video tagged with a CC license?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29007" y="1930003"/>
            <a:ext cx="6466403" cy="436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Many platforms don't provide a way to add licensing metadata. In these cases, be sure to include the license information within the video itself— eg in the opening or closing frames.</a:t>
            </a:r>
            <a:endParaRPr lang="en-US" sz="1700" dirty="0"/>
          </a:p>
        </p:txBody>
      </p:sp>
      <p:sp>
        <p:nvSpPr>
          <p:cNvPr id="8" name="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3304" y="1074301"/>
            <a:ext cx="6769656" cy="2575917"/>
          </a:xfrm>
          <a:prstGeom prst="roundRect">
            <a:avLst>
              <a:gd name="adj" fmla="val 2972"/>
            </a:avLst>
          </a:prstGeom>
          <a:solidFill>
            <a:srgbClr val="E7F0F0"/>
          </a:solidFill>
          <a:ln w="1524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8544" y="1089541"/>
            <a:ext cx="6739176" cy="409218"/>
          </a:xfrm>
          <a:prstGeom prst="roundRect">
            <a:avLst>
              <a:gd name="adj" fmla="val 9535"/>
            </a:avLst>
          </a:prstGeom>
          <a:solidFill>
            <a:srgbClr val="D3E6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5857" y="1188006"/>
            <a:ext cx="204549" cy="20454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34870" y="1635085"/>
            <a:ext cx="1705451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Where is it stored?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7534870" y="1930003"/>
            <a:ext cx="6466523" cy="436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7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Personal Account</a:t>
            </a: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(e.g., your own YouTube channel) - </a:t>
            </a:r>
            <a:r>
              <a:rPr lang="en-US" sz="170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Risk:</a:t>
            </a: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The OER disappears when you leave or retire. Creates a single point of failure that undermines long-term availability.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7534870" y="2650198"/>
            <a:ext cx="6466523" cy="436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7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Institutional/Departmental Account</a:t>
            </a: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- </a:t>
            </a:r>
            <a:r>
              <a:rPr lang="en-US" sz="170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Benefit:</a:t>
            </a:r>
            <a:r>
              <a:rPr lang="en-US" sz="17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The OER is controlled by the institution and persists beyond any one person. Ensures continuity and long-term access.</a:t>
            </a:r>
            <a:endParaRPr lang="en-US" sz="1700" dirty="0"/>
          </a:p>
        </p:txBody>
      </p:sp>
      <p:pic>
        <p:nvPicPr>
          <p:cNvPr id="14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061" y="3786545"/>
            <a:ext cx="4258716" cy="4258716"/>
          </a:xfrm>
          <a:prstGeom prst="rect">
            <a:avLst/>
          </a:prstGeom>
        </p:spPr>
      </p:pic>
      <p:sp>
        <p:nvSpPr>
          <p:cNvPr id="15" name="Tex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2929" y="3309223"/>
            <a:ext cx="7867531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6" name="Tex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2929" y="3650218"/>
            <a:ext cx="7867531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7" name="Tex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2929" y="3991213"/>
            <a:ext cx="7867531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6292929" y="4332208"/>
            <a:ext cx="7867531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others struggle to find it, use it, or adapt it, it isn't truly Open.</a:t>
            </a:r>
            <a:endParaRPr lang="en-US" sz="2000" dirty="0"/>
          </a:p>
        </p:txBody>
      </p:sp>
      <p:sp>
        <p:nvSpPr>
          <p:cNvPr id="19" name="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8380" y="4164627"/>
            <a:ext cx="15240" cy="1241227"/>
          </a:xfrm>
          <a:prstGeom prst="rect">
            <a:avLst/>
          </a:prstGeom>
          <a:solidFill>
            <a:srgbClr val="6DAF9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67941" y="554474"/>
            <a:ext cx="7808119" cy="11930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Maintenance: Version Control &amp; Updates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7941" y="1823799"/>
            <a:ext cx="5959912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How Do You Update a Shared Video Resource?</a:t>
            </a:r>
            <a:endParaRPr lang="en-US" sz="2250" dirty="0"/>
          </a:p>
        </p:txBody>
      </p:sp>
      <p:sp>
        <p:nvSpPr>
          <p:cNvPr id="5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798" y="2754154"/>
            <a:ext cx="190857" cy="1118592"/>
          </a:xfrm>
          <a:prstGeom prst="roundRect">
            <a:avLst>
              <a:gd name="adj" fmla="val 42002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941" y="2628900"/>
            <a:ext cx="572572" cy="572572"/>
          </a:xfrm>
          <a:prstGeom prst="roundRect">
            <a:avLst>
              <a:gd name="adj" fmla="val 7985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54" y="2772013"/>
            <a:ext cx="286226" cy="28622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31369" y="2658785"/>
            <a:ext cx="2486739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Replace for Minor Fixes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1431369" y="3071455"/>
            <a:ext cx="7044690" cy="610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Overwrite the file for small corrections like fixing typos in captions or updating a minor detail. This approach keeps the same URL, so existing links continue to work.</a:t>
            </a:r>
            <a:endParaRPr lang="en-US" sz="1500" dirty="0"/>
          </a:p>
        </p:txBody>
      </p:sp>
      <p:sp>
        <p:nvSpPr>
          <p:cNvPr id="10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024" y="4349948"/>
            <a:ext cx="190857" cy="1423868"/>
          </a:xfrm>
          <a:prstGeom prst="roundRect">
            <a:avLst>
              <a:gd name="adj" fmla="val 42002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167" y="4224695"/>
            <a:ext cx="572572" cy="572572"/>
          </a:xfrm>
          <a:prstGeom prst="roundRect">
            <a:avLst>
              <a:gd name="adj" fmla="val 7985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367808"/>
            <a:ext cx="286226" cy="28622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717596" y="4254579"/>
            <a:ext cx="3183612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Deprecate for Major Revisions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1717596" y="4667250"/>
            <a:ext cx="6758464" cy="915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Upload a new version for significant changes to content or pedagogy. If possible, link to the updated version from the old video's description, and clearly mark the old version as outdated.</a:t>
            </a:r>
            <a:endParaRPr lang="en-US" sz="1500" dirty="0"/>
          </a:p>
        </p:txBody>
      </p:sp>
      <p:sp>
        <p:nvSpPr>
          <p:cNvPr id="15" name="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1369" y="6251019"/>
            <a:ext cx="190857" cy="1423868"/>
          </a:xfrm>
          <a:prstGeom prst="roundRect">
            <a:avLst>
              <a:gd name="adj" fmla="val 42002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512" y="6125766"/>
            <a:ext cx="572572" cy="572572"/>
          </a:xfrm>
          <a:prstGeom prst="roundRect">
            <a:avLst>
              <a:gd name="adj" fmla="val 7985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3625" y="6268879"/>
            <a:ext cx="286226" cy="28622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003941" y="6155650"/>
            <a:ext cx="3249811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Document Version Information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2003941" y="6568321"/>
            <a:ext cx="6472118" cy="915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Always note the version number and update date in your video's description (e.g., "v2.0, updated Oct 2025"). This helps adopters understand what they're working with and track changes over time.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09851" y="558046"/>
            <a:ext cx="5639038" cy="6337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Wrap-Up: Key Takeaways</a:t>
            </a:r>
            <a:endParaRPr kumimoji="0" lang="en-US" sz="39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851" y="1597462"/>
            <a:ext cx="4268391" cy="2968823"/>
          </a:xfrm>
          <a:prstGeom prst="roundRect">
            <a:avLst>
              <a:gd name="adj" fmla="val 287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34" y="1807845"/>
            <a:ext cx="608409" cy="608409"/>
          </a:xfrm>
          <a:prstGeom prst="rect">
            <a:avLst/>
          </a:prstGeom>
        </p:spPr>
      </p:pic>
      <p:pic>
        <p:nvPicPr>
          <p:cNvPr id="5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17" y="1975128"/>
            <a:ext cx="273725" cy="2737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20234" y="2619018"/>
            <a:ext cx="2535436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Design for Reuse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920234" y="3057644"/>
            <a:ext cx="3847624" cy="973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Create evergreen, chunked, accessible content from the start. Separate out context-specific humanized content.</a:t>
            </a:r>
            <a:endParaRPr lang="en-US" sz="1550" dirty="0"/>
          </a:p>
        </p:txBody>
      </p:sp>
      <p:sp>
        <p:nvSpPr>
          <p:cNvPr id="8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1005" y="1597462"/>
            <a:ext cx="4268391" cy="2968823"/>
          </a:xfrm>
          <a:prstGeom prst="roundRect">
            <a:avLst>
              <a:gd name="adj" fmla="val 287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88" y="1807845"/>
            <a:ext cx="608409" cy="608409"/>
          </a:xfrm>
          <a:prstGeom prst="rect">
            <a:avLst/>
          </a:prstGeom>
        </p:spPr>
      </p:pic>
      <p:pic>
        <p:nvPicPr>
          <p:cNvPr id="10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8671" y="1975128"/>
            <a:ext cx="273725" cy="2737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391388" y="2619018"/>
            <a:ext cx="3005614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Pick a Purposeful Platform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5391388" y="3057644"/>
            <a:ext cx="3847624" cy="1298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Select a platform that adopters will have no problem accessing. Prioritize discoverability and long-term sustainability over convenience.</a:t>
            </a:r>
            <a:endParaRPr lang="en-US" sz="1550" dirty="0"/>
          </a:p>
        </p:txBody>
      </p:sp>
      <p:sp>
        <p:nvSpPr>
          <p:cNvPr id="13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2159" y="1597462"/>
            <a:ext cx="4268391" cy="2968823"/>
          </a:xfrm>
          <a:prstGeom prst="roundRect">
            <a:avLst>
              <a:gd name="adj" fmla="val 287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542" y="1807845"/>
            <a:ext cx="608409" cy="608409"/>
          </a:xfrm>
          <a:prstGeom prst="rect">
            <a:avLst/>
          </a:prstGeom>
        </p:spPr>
      </p:pic>
      <p:pic>
        <p:nvPicPr>
          <p:cNvPr id="15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29825" y="1975128"/>
            <a:ext cx="273725" cy="27372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62542" y="2619018"/>
            <a:ext cx="2535436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Plan for the Long Haul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9862542" y="3057644"/>
            <a:ext cx="3847624" cy="1298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Add a CC license and store the video in an institutional account to ensure your hard work has a lasting impact beyond your time at the institution.</a:t>
            </a:r>
            <a:endParaRPr lang="en-US" sz="1550" dirty="0"/>
          </a:p>
        </p:txBody>
      </p:sp>
      <p:sp>
        <p:nvSpPr>
          <p:cNvPr id="18" name="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851" y="4895721"/>
            <a:ext cx="13210699" cy="32861"/>
          </a:xfrm>
          <a:prstGeom prst="rect">
            <a:avLst/>
          </a:prstGeom>
          <a:solidFill>
            <a:srgbClr val="74586E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1"/>
          <p:cNvSpPr/>
          <p:nvPr/>
        </p:nvSpPr>
        <p:spPr>
          <a:xfrm>
            <a:off x="709851" y="5232678"/>
            <a:ext cx="326743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Open Discussion &amp; Q&amp;A</a:t>
            </a:r>
            <a:endParaRPr lang="en-US" sz="2350" dirty="0"/>
          </a:p>
        </p:txBody>
      </p:sp>
      <p:sp>
        <p:nvSpPr>
          <p:cNvPr id="20" name="Text 12"/>
          <p:cNvSpPr/>
          <p:nvPr/>
        </p:nvSpPr>
        <p:spPr>
          <a:xfrm>
            <a:off x="709851" y="5917049"/>
            <a:ext cx="13210699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Let's continue the conversation! Share your experiences, challenges, and questions.</a:t>
            </a:r>
            <a:endParaRPr lang="en-US" sz="1550" dirty="0"/>
          </a:p>
        </p:txBody>
      </p:sp>
      <p:sp>
        <p:nvSpPr>
          <p:cNvPr id="21" name="Text 13"/>
          <p:cNvSpPr/>
          <p:nvPr/>
        </p:nvSpPr>
        <p:spPr>
          <a:xfrm>
            <a:off x="709851" y="6469737"/>
            <a:ext cx="13210699" cy="649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Jim Julius  </a:t>
            </a:r>
            <a:r>
              <a:rPr lang="en-US" sz="1550" u="sng" dirty="0">
                <a:solidFill>
                  <a:srgbClr val="488468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jjulius@miracosta.edu</a:t>
            </a:r>
            <a:endParaRPr lang="en-US" sz="1550" dirty="0"/>
          </a:p>
        </p:txBody>
      </p:sp>
      <p:sp>
        <p:nvSpPr>
          <p:cNvPr id="22" name="Text 14"/>
          <p:cNvSpPr/>
          <p:nvPr/>
        </p:nvSpPr>
        <p:spPr>
          <a:xfrm>
            <a:off x="709851" y="7346990"/>
            <a:ext cx="13210699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Link to this slide deck and webinar recording will be available </a:t>
            </a:r>
            <a:r>
              <a:rPr lang="en-US" sz="1550" u="sng" dirty="0">
                <a:solidFill>
                  <a:srgbClr val="488468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the OERI site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64845" y="680561"/>
            <a:ext cx="6449616" cy="5936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 Roadmap for Our Discussion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4845" y="1350169"/>
            <a:ext cx="2849642" cy="356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Why Are We Here?</a:t>
            </a:r>
            <a:endParaRPr lang="en-US" sz="2200" dirty="0"/>
          </a:p>
        </p:txBody>
      </p:sp>
      <p:sp>
        <p:nvSpPr>
          <p:cNvPr id="5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45" y="1991201"/>
            <a:ext cx="3812143" cy="2173486"/>
          </a:xfrm>
          <a:prstGeom prst="roundRect">
            <a:avLst>
              <a:gd name="adj" fmla="val 3671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0" y="2188726"/>
            <a:ext cx="569833" cy="569833"/>
          </a:xfrm>
          <a:prstGeom prst="rect">
            <a:avLst/>
          </a:prstGeom>
        </p:spPr>
      </p:pic>
      <p:pic>
        <p:nvPicPr>
          <p:cNvPr id="7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056" y="2345412"/>
            <a:ext cx="256461" cy="25646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62370" y="2948464"/>
            <a:ext cx="237470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Practices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862370" y="3359229"/>
            <a:ext cx="3417094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Content choices that make or break reusability</a:t>
            </a:r>
            <a:endParaRPr lang="en-US" sz="1450" dirty="0"/>
          </a:p>
        </p:txBody>
      </p:sp>
      <p:sp>
        <p:nvSpPr>
          <p:cNvPr id="10" name="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893" y="1991201"/>
            <a:ext cx="3812262" cy="2173486"/>
          </a:xfrm>
          <a:prstGeom prst="roundRect">
            <a:avLst>
              <a:gd name="adj" fmla="val 3671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418" y="2188726"/>
            <a:ext cx="569833" cy="569833"/>
          </a:xfrm>
          <a:prstGeom prst="rect">
            <a:avLst/>
          </a:prstGeom>
        </p:spPr>
      </p:pic>
      <p:pic>
        <p:nvPicPr>
          <p:cNvPr id="12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1104" y="2345412"/>
            <a:ext cx="256461" cy="25646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864418" y="2948464"/>
            <a:ext cx="237470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Platforms</a:t>
            </a:r>
            <a:endParaRPr lang="en-US" sz="1850" dirty="0"/>
          </a:p>
        </p:txBody>
      </p:sp>
      <p:sp>
        <p:nvSpPr>
          <p:cNvPr id="14" name="Text 7"/>
          <p:cNvSpPr/>
          <p:nvPr/>
        </p:nvSpPr>
        <p:spPr>
          <a:xfrm>
            <a:off x="4864418" y="3359229"/>
            <a:ext cx="3417213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Choosing the right tools for the job</a:t>
            </a:r>
            <a:endParaRPr lang="en-US" sz="1450" dirty="0"/>
          </a:p>
        </p:txBody>
      </p:sp>
      <p:sp>
        <p:nvSpPr>
          <p:cNvPr id="15" name="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45" y="4354592"/>
            <a:ext cx="7814310" cy="1869519"/>
          </a:xfrm>
          <a:prstGeom prst="roundRect">
            <a:avLst>
              <a:gd name="adj" fmla="val 4268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0" y="4552117"/>
            <a:ext cx="569833" cy="569833"/>
          </a:xfrm>
          <a:prstGeom prst="rect">
            <a:avLst/>
          </a:prstGeom>
        </p:spPr>
      </p:pic>
      <p:pic>
        <p:nvPicPr>
          <p:cNvPr id="17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9056" y="4708803"/>
            <a:ext cx="256461" cy="256461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862370" y="5311854"/>
            <a:ext cx="237470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Lifecycle</a:t>
            </a:r>
            <a:endParaRPr lang="en-US" sz="1850" dirty="0"/>
          </a:p>
        </p:txBody>
      </p:sp>
      <p:sp>
        <p:nvSpPr>
          <p:cNvPr id="19" name="Text 10"/>
          <p:cNvSpPr/>
          <p:nvPr/>
        </p:nvSpPr>
        <p:spPr>
          <a:xfrm>
            <a:off x="862370" y="5722620"/>
            <a:ext cx="7419261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Ensuring your OER can be found, trusted, and maintained for the long run</a:t>
            </a:r>
            <a:endParaRPr lang="en-US" sz="1450" dirty="0"/>
          </a:p>
        </p:txBody>
      </p:sp>
      <p:sp>
        <p:nvSpPr>
          <p:cNvPr id="20" name="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45" y="6437828"/>
            <a:ext cx="7814310" cy="1111091"/>
          </a:xfrm>
          <a:prstGeom prst="roundRect">
            <a:avLst>
              <a:gd name="adj" fmla="val 7181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50" y="6722269"/>
            <a:ext cx="237411" cy="189905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1282065" y="6675120"/>
            <a:ext cx="7007185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session is being recorded and will be shared on the OERI site. This is a discussion—please bring your questions and your wisdom to the chat as we go!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670917" y="527090"/>
            <a:ext cx="7035760" cy="5990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"Aha!" Moments: Why We're Here</a:t>
            </a: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7" y="1629251"/>
            <a:ext cx="6410444" cy="6410444"/>
          </a:xfrm>
          <a:prstGeom prst="rect">
            <a:avLst/>
          </a:prstGeom>
        </p:spPr>
      </p:pic>
      <p:sp>
        <p:nvSpPr>
          <p:cNvPr id="4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6659" y="1629251"/>
            <a:ext cx="6410444" cy="1840468"/>
          </a:xfrm>
          <a:prstGeom prst="roundRect">
            <a:avLst>
              <a:gd name="adj" fmla="val 4375"/>
            </a:avLst>
          </a:prstGeom>
          <a:solidFill>
            <a:srgbClr val="E7F0F0"/>
          </a:solidFill>
          <a:ln w="2286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71209" y="1843802"/>
            <a:ext cx="2396133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"Zoompocalypse"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7771209" y="2335054"/>
            <a:ext cx="5981343" cy="920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What seemed like a viable platform no longer seems wise. The landscape of video tools is constantly shifting, and we need strategies that adapt.</a:t>
            </a:r>
            <a:endParaRPr lang="en-US" sz="1500" dirty="0"/>
          </a:p>
        </p:txBody>
      </p:sp>
      <p:sp>
        <p:nvSpPr>
          <p:cNvPr id="7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6659" y="3661410"/>
            <a:ext cx="6410444" cy="1533763"/>
          </a:xfrm>
          <a:prstGeom prst="roundRect">
            <a:avLst>
              <a:gd name="adj" fmla="val 5249"/>
            </a:avLst>
          </a:prstGeom>
          <a:solidFill>
            <a:srgbClr val="E7F0F0"/>
          </a:solidFill>
          <a:ln w="2286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771209" y="3875961"/>
            <a:ext cx="4070271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Preparing to Share ZTC Pathway Work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771209" y="4367213"/>
            <a:ext cx="5981343" cy="61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What content translates well from individual creators to institutional sharing to even wider distribution? What doesn't make the journey?</a:t>
            </a:r>
            <a:endParaRPr lang="en-US" sz="1500" dirty="0"/>
          </a:p>
        </p:txBody>
      </p:sp>
      <p:sp>
        <p:nvSpPr>
          <p:cNvPr id="10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6659" y="5386864"/>
            <a:ext cx="6410444" cy="1227058"/>
          </a:xfrm>
          <a:prstGeom prst="roundRect">
            <a:avLst>
              <a:gd name="adj" fmla="val 6561"/>
            </a:avLst>
          </a:prstGeom>
          <a:solidFill>
            <a:srgbClr val="E7F0F0"/>
          </a:solidFill>
          <a:ln w="2286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771209" y="5601414"/>
            <a:ext cx="2396133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What Else?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7771209" y="6092666"/>
            <a:ext cx="5981343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What are your challenges or discoveries related to video as OER? 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93790" y="1355050"/>
            <a:ext cx="9795629" cy="708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Part 1: Practices - Content &amp; Pedagogy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54555"/>
            <a:ext cx="4941213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Some Big Questions to Consider</a:t>
            </a:r>
            <a:endParaRPr lang="en-US" sz="2650" dirty="0"/>
          </a:p>
        </p:txBody>
      </p:sp>
      <p:sp>
        <p:nvSpPr>
          <p:cNvPr id="4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790" y="292000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860" y="3005018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30906" y="2997875"/>
            <a:ext cx="123057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What elements make video difficult to reuse? How do you humanize video while avoiding these elements?</a:t>
            </a:r>
            <a:endParaRPr lang="en-US" sz="2200" dirty="0"/>
          </a:p>
        </p:txBody>
      </p:sp>
      <p:sp>
        <p:nvSpPr>
          <p:cNvPr id="7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790" y="41601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860" y="4245173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30906" y="4238030"/>
            <a:ext cx="106318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How can you design video to prompt active learning instead of passive consumption?</a:t>
            </a:r>
            <a:endParaRPr lang="en-US" sz="2200" dirty="0"/>
          </a:p>
        </p:txBody>
      </p:sp>
      <p:sp>
        <p:nvSpPr>
          <p:cNvPr id="10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790" y="51240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860" y="5209103"/>
            <a:ext cx="340162" cy="34016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530906" y="5201960"/>
            <a:ext cx="70962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What are the biggest accessibility challenges with video?</a:t>
            </a:r>
            <a:endParaRPr lang="en-US" sz="2200" dirty="0"/>
          </a:p>
        </p:txBody>
      </p:sp>
      <p:sp>
        <p:nvSpPr>
          <p:cNvPr id="13" name="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790" y="60880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860" y="6173033"/>
            <a:ext cx="340162" cy="34016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530906" y="6165890"/>
            <a:ext cx="123057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How do you ensure student privacy (FERPA compliance) from the very start, when videos include students in any capacity?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37937" y="799386"/>
            <a:ext cx="7868126" cy="1138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The Core Video Content Challenge: Context vs. Evergreen</a:t>
            </a:r>
            <a:endParaRPr kumimoji="0" lang="en-US" sz="35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937" y="2416731"/>
            <a:ext cx="3711773" cy="3246001"/>
          </a:xfrm>
          <a:prstGeom prst="roundRect">
            <a:avLst>
              <a:gd name="adj" fmla="val 3380"/>
            </a:avLst>
          </a:prstGeom>
          <a:solidFill>
            <a:srgbClr val="E7F0F0"/>
          </a:solidFill>
          <a:ln w="22860">
            <a:solidFill>
              <a:srgbClr val="6DA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077" y="2416731"/>
            <a:ext cx="91440" cy="3246001"/>
          </a:xfrm>
          <a:prstGeom prst="roundRect">
            <a:avLst>
              <a:gd name="adj" fmla="val 83725"/>
            </a:avLst>
          </a:prstGeom>
          <a:solidFill>
            <a:srgbClr val="6DAF9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11543" y="2621756"/>
            <a:ext cx="2278499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Context-Specific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11543" y="3088719"/>
            <a:ext cx="323314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"In our Week 4 Canvas module...", "As it says in our textbook..."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911543" y="3835837"/>
            <a:ext cx="3233142" cy="874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Pro:</a:t>
            </a:r>
            <a:r>
              <a:rPr lang="en-US" sz="14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Highly relevant to your students. Feels humanized and directly connected to their experience.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911543" y="4874538"/>
            <a:ext cx="323314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Pitfall:</a:t>
            </a:r>
            <a:r>
              <a:rPr lang="en-US" sz="14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Difficult for others to reuse without significant modification.</a:t>
            </a:r>
            <a:endParaRPr lang="en-US" sz="1400" dirty="0"/>
          </a:p>
        </p:txBody>
      </p:sp>
      <p:sp>
        <p:nvSpPr>
          <p:cNvPr id="10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910" y="2416731"/>
            <a:ext cx="3711773" cy="3246001"/>
          </a:xfrm>
          <a:prstGeom prst="roundRect">
            <a:avLst>
              <a:gd name="adj" fmla="val 3380"/>
            </a:avLst>
          </a:prstGeom>
          <a:solidFill>
            <a:srgbClr val="E7F0F0"/>
          </a:solidFill>
          <a:ln w="22860">
            <a:solidFill>
              <a:srgbClr val="19B9E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9050" y="2416731"/>
            <a:ext cx="91440" cy="3246001"/>
          </a:xfrm>
          <a:prstGeom prst="roundRect">
            <a:avLst>
              <a:gd name="adj" fmla="val 83725"/>
            </a:avLst>
          </a:prstGeom>
          <a:solidFill>
            <a:srgbClr val="19B9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075515" y="2621756"/>
            <a:ext cx="2278499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Evergreen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075515" y="3088719"/>
            <a:ext cx="323314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Focuses only on the core concept, avoiding course-specific references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075515" y="3835837"/>
            <a:ext cx="3233142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Pro:</a:t>
            </a:r>
            <a:r>
              <a:rPr lang="en-US" sz="14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Maximally reusable across contexts and has a long shelf life.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5075515" y="4582954"/>
            <a:ext cx="3233142" cy="874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Pitfall:</a:t>
            </a:r>
            <a:r>
              <a:rPr lang="en-US" sz="14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Requires more intentional planning and structured creation process.</a:t>
            </a:r>
            <a:endParaRPr lang="en-US" sz="1400" dirty="0"/>
          </a:p>
        </p:txBody>
      </p:sp>
      <p:sp>
        <p:nvSpPr>
          <p:cNvPr id="16" name="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937" y="6072783"/>
            <a:ext cx="7868126" cy="1357432"/>
          </a:xfrm>
          <a:prstGeom prst="roundRect">
            <a:avLst>
              <a:gd name="adj" fmla="val 5640"/>
            </a:avLst>
          </a:prstGeom>
          <a:solidFill>
            <a:srgbClr val="CEE4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03" y="6346746"/>
            <a:ext cx="227767" cy="182166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230035" y="6300430"/>
            <a:ext cx="7093863" cy="874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Key Takeaway:</a:t>
            </a: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Both approaches are important! Consider stripping out the "humanized" video as a separate piece, and provide guidance to adopters on how to create their own contextual replacements.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36640" y="581739"/>
            <a:ext cx="6011704" cy="657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Critical Content Practices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6640" y="1323499"/>
            <a:ext cx="8371880" cy="394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Accessibility is a Foundational Practice, Not an Afterthought</a:t>
            </a:r>
            <a:endParaRPr lang="en-US" sz="2450" dirty="0"/>
          </a:p>
        </p:txBody>
      </p:sp>
      <p:pic>
        <p:nvPicPr>
          <p:cNvPr id="4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640" y="2033826"/>
            <a:ext cx="526137" cy="5261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25786" y="2158722"/>
            <a:ext cx="3421142" cy="65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Accurate Captions &amp; Transcripts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525786" y="2942630"/>
            <a:ext cx="3421142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Ensure all spoken content is available in text format. Auto-generated captions need human review for accuracy.</a:t>
            </a:r>
            <a:endParaRPr lang="en-US" sz="1650" dirty="0"/>
          </a:p>
        </p:txBody>
      </p:sp>
      <p:pic>
        <p:nvPicPr>
          <p:cNvPr id="7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9937" y="2033826"/>
            <a:ext cx="526137" cy="5261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999083" y="2158722"/>
            <a:ext cx="263080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Descriptive Language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5999083" y="2613779"/>
            <a:ext cx="3421261" cy="1683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Narrate your on-screen actions and describe visuals that are essential to understanding. Don't assume viewers can see everything you're showing.</a:t>
            </a:r>
            <a:endParaRPr lang="en-US" sz="1650" dirty="0"/>
          </a:p>
        </p:txBody>
      </p:sp>
      <p:pic>
        <p:nvPicPr>
          <p:cNvPr id="10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3353" y="2033826"/>
            <a:ext cx="526137" cy="52613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72499" y="2158722"/>
            <a:ext cx="263080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High-Contrast Visuals</a:t>
            </a:r>
            <a:endParaRPr lang="en-US" sz="2050" dirty="0"/>
          </a:p>
        </p:txBody>
      </p:sp>
      <p:sp>
        <p:nvSpPr>
          <p:cNvPr id="12" name="Text 7"/>
          <p:cNvSpPr/>
          <p:nvPr/>
        </p:nvSpPr>
        <p:spPr>
          <a:xfrm>
            <a:off x="10472499" y="2613779"/>
            <a:ext cx="3421142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Ensure readable on-screen text with sufficient color contrast. Use large, clear fonts that work well at various screen sizes.</a:t>
            </a:r>
            <a:endParaRPr lang="en-US" sz="1650" dirty="0"/>
          </a:p>
        </p:txBody>
      </p:sp>
      <p:sp>
        <p:nvSpPr>
          <p:cNvPr id="13" name="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640" y="4639143"/>
            <a:ext cx="13157121" cy="33814"/>
          </a:xfrm>
          <a:prstGeom prst="rect">
            <a:avLst/>
          </a:prstGeom>
          <a:solidFill>
            <a:srgbClr val="74586E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/>
          <p:nvPr/>
        </p:nvSpPr>
        <p:spPr>
          <a:xfrm>
            <a:off x="736640" y="4988481"/>
            <a:ext cx="4973836" cy="394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Build in Engagement from the Start</a:t>
            </a:r>
            <a:endParaRPr lang="en-US" sz="2450" dirty="0"/>
          </a:p>
        </p:txBody>
      </p:sp>
      <p:sp>
        <p:nvSpPr>
          <p:cNvPr id="15" name="Text 10"/>
          <p:cNvSpPr/>
          <p:nvPr/>
        </p:nvSpPr>
        <p:spPr>
          <a:xfrm>
            <a:off x="736640" y="5909191"/>
            <a:ext cx="263080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Chunking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36640" y="6448425"/>
            <a:ext cx="6321862" cy="101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Break down big topics into short (5-7 minute) videos. This approach helps separate context-specific humanized content from universal concepts, making each piece more manageable and reusable.</a:t>
            </a:r>
            <a:endParaRPr lang="en-US" sz="1650" dirty="0"/>
          </a:p>
        </p:txBody>
      </p:sp>
      <p:sp>
        <p:nvSpPr>
          <p:cNvPr id="17" name="Text 12"/>
          <p:cNvSpPr/>
          <p:nvPr/>
        </p:nvSpPr>
        <p:spPr>
          <a:xfrm>
            <a:off x="7579519" y="5909191"/>
            <a:ext cx="263080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Prompt Action</a:t>
            </a:r>
            <a:endParaRPr lang="en-US" sz="2050" dirty="0"/>
          </a:p>
        </p:txBody>
      </p:sp>
      <p:sp>
        <p:nvSpPr>
          <p:cNvPr id="18" name="Text 13"/>
          <p:cNvSpPr/>
          <p:nvPr/>
        </p:nvSpPr>
        <p:spPr>
          <a:xfrm>
            <a:off x="7579519" y="6448425"/>
            <a:ext cx="6321862" cy="101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Ask rhetorical questions or prompt viewers to pause and reflect. Adopters using tools like Canvas Studio or PlayPosit can insert actual interactions at these strategic points.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93790" y="1708785"/>
            <a:ext cx="6988612" cy="708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Pitfalls: Copyright &amp; Privacy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790" y="2871192"/>
            <a:ext cx="6407944" cy="3649623"/>
          </a:xfrm>
          <a:prstGeom prst="roundRect">
            <a:avLst>
              <a:gd name="adj" fmla="val 261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3105626"/>
            <a:ext cx="593907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Your Video is Only OER if ALL Contents are Openly Licensed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950375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Use Creative Commons (CC) images, music, and clips 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224" y="4392573"/>
            <a:ext cx="59390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Be extremely careful about relying on Fair Use—it's context-dependent and may not apply when others adapt your work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5560576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Document the source and license of every element you include</a:t>
            </a:r>
            <a:endParaRPr lang="en-US" sz="1750" dirty="0"/>
          </a:p>
        </p:txBody>
      </p:sp>
      <p:sp>
        <p:nvSpPr>
          <p:cNvPr id="8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8548" y="2871192"/>
            <a:ext cx="6408063" cy="3649623"/>
          </a:xfrm>
          <a:prstGeom prst="roundRect">
            <a:avLst>
              <a:gd name="adj" fmla="val 2610"/>
            </a:avLst>
          </a:prstGeom>
          <a:solidFill>
            <a:srgbClr val="D3E6E6"/>
          </a:solidFill>
          <a:ln w="7620">
            <a:solidFill>
              <a:srgbClr val="B9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662982" y="3105626"/>
            <a:ext cx="41876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Protect Student Privacy (FERPA)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62982" y="359604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Never share recordings with student faces, voices, or names without explicit written consent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662982" y="440114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It's best to create videos you intend to share without students present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662982" y="5206246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students are included, they should be active co-creators who understand and consent to public sharing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790" y="3610689"/>
            <a:ext cx="10959108" cy="708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Part 2: Platforms - The Technology Toolbox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410194"/>
            <a:ext cx="4941213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307B5D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Some Big Questions to Consider</a:t>
            </a:r>
            <a:endParaRPr lang="en-US" sz="2650" dirty="0"/>
          </a:p>
        </p:txBody>
      </p:sp>
      <p:pic>
        <p:nvPicPr>
          <p:cNvPr id="5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5226606"/>
            <a:ext cx="226814" cy="226814"/>
          </a:xfrm>
          <a:prstGeom prst="rect">
            <a:avLst/>
          </a:prstGeom>
        </p:spPr>
      </p:pic>
      <p:pic>
        <p:nvPicPr>
          <p:cNvPr id="6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5530691"/>
            <a:ext cx="4196358" cy="3048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93790" y="5704999"/>
            <a:ext cx="33477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What tools are folks using?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793790" y="6195417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 video recording, editing, and captioning—what's working well in your practice?</a:t>
            </a:r>
            <a:endParaRPr lang="en-US" sz="1750" dirty="0"/>
          </a:p>
        </p:txBody>
      </p:sp>
      <p:pic>
        <p:nvPicPr>
          <p:cNvPr id="9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6962" y="5226606"/>
            <a:ext cx="226814" cy="226814"/>
          </a:xfrm>
          <a:prstGeom prst="rect">
            <a:avLst/>
          </a:prstGeom>
        </p:spPr>
      </p:pic>
      <p:pic>
        <p:nvPicPr>
          <p:cNvPr id="10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62" y="5530691"/>
            <a:ext cx="4196358" cy="3048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216962" y="5704999"/>
            <a:ext cx="35648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Where will videos be stored?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5216962" y="6195417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What are the key factors to consider when deciding on platforms for streaming and sharing?</a:t>
            </a:r>
            <a:endParaRPr lang="en-US" sz="1750" dirty="0"/>
          </a:p>
        </p:txBody>
      </p:sp>
      <p:pic>
        <p:nvPicPr>
          <p:cNvPr id="13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0133" y="5226606"/>
            <a:ext cx="226814" cy="226814"/>
          </a:xfrm>
          <a:prstGeom prst="rect">
            <a:avLst/>
          </a:prstGeom>
        </p:spPr>
      </p:pic>
      <p:pic>
        <p:nvPicPr>
          <p:cNvPr id="14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33" y="5534978"/>
            <a:ext cx="4196358" cy="30480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9640133" y="5704999"/>
            <a:ext cx="419635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Where can you find quality CC resources?</a:t>
            </a:r>
            <a:endParaRPr lang="en-US" sz="2200" dirty="0"/>
          </a:p>
        </p:txBody>
      </p:sp>
      <p:sp>
        <p:nvSpPr>
          <p:cNvPr id="16" name="Text 7"/>
          <p:cNvSpPr/>
          <p:nvPr/>
        </p:nvSpPr>
        <p:spPr>
          <a:xfrm>
            <a:off x="9640133" y="6549747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Sources for openly licensed images, music, and b-roll footage for your videos?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29020" y="576382"/>
            <a:ext cx="7612142" cy="6509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307B5D"/>
                </a:solidFill>
                <a:effectLst/>
                <a:uLnTx/>
                <a:uFillTx/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The Big Choice: Where to Share?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9020" y="1643896"/>
            <a:ext cx="13172361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is the most important strategic decision you'll make about your video OER. </a:t>
            </a:r>
            <a:r>
              <a:rPr lang="en-US" sz="1600" u="sng" dirty="0">
                <a:solidFill>
                  <a:srgbClr val="488468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a full comparison chart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.</a:t>
            </a:r>
            <a:endParaRPr lang="en-US" sz="1600" dirty="0"/>
          </a:p>
        </p:txBody>
      </p:sp>
      <p:sp>
        <p:nvSpPr>
          <p:cNvPr id="4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20" y="2758321"/>
            <a:ext cx="6332101" cy="4660582"/>
          </a:xfrm>
          <a:prstGeom prst="roundRect">
            <a:avLst>
              <a:gd name="adj" fmla="val 2354"/>
            </a:avLst>
          </a:prstGeom>
          <a:solidFill>
            <a:srgbClr val="E7F0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0" y="2735461"/>
            <a:ext cx="6332101" cy="91440"/>
          </a:xfrm>
          <a:prstGeom prst="rect">
            <a:avLst/>
          </a:prstGeom>
        </p:spPr>
      </p:pic>
      <p:pic>
        <p:nvPicPr>
          <p:cNvPr id="6" name="Imag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591" y="2445901"/>
            <a:ext cx="624840" cy="624840"/>
          </a:xfrm>
          <a:prstGeom prst="rect">
            <a:avLst/>
          </a:prstGeom>
        </p:spPr>
      </p:pic>
      <p:pic>
        <p:nvPicPr>
          <p:cNvPr id="7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9995" y="2633305"/>
            <a:ext cx="249912" cy="2499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" y="3278981"/>
            <a:ext cx="2623304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Institutional Platforms 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960120" y="3812619"/>
            <a:ext cx="58699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Examples: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Canvas Studio, Kaltura, Panopto, MS Stream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960120" y="4333399"/>
            <a:ext cx="58699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6DAF9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May offer valuable features within an LMS such as built-in quizzing, viewing analytics, and seamless integration with your existing course structure. Intra-institution sharing is generally very easy.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960120" y="5854303"/>
            <a:ext cx="58699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044F81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Pitfalls: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Sharing outside your institution varies with these from impossible (MS Stream) to no problem (Kaltura). Kaltura and Panopto are not typical within the CCC system but some colleges have licenses.</a:t>
            </a:r>
            <a:endParaRPr lang="en-US" sz="1600" dirty="0"/>
          </a:p>
        </p:txBody>
      </p:sp>
      <p:sp>
        <p:nvSpPr>
          <p:cNvPr id="12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6899" y="2758321"/>
            <a:ext cx="6332101" cy="3993833"/>
          </a:xfrm>
          <a:prstGeom prst="roundRect">
            <a:avLst>
              <a:gd name="adj" fmla="val 2747"/>
            </a:avLst>
          </a:prstGeom>
          <a:solidFill>
            <a:srgbClr val="E7F0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899" y="2735461"/>
            <a:ext cx="6332101" cy="91440"/>
          </a:xfrm>
          <a:prstGeom prst="rect">
            <a:avLst/>
          </a:prstGeom>
        </p:spPr>
      </p:pic>
      <p:pic>
        <p:nvPicPr>
          <p:cNvPr id="14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470" y="2445901"/>
            <a:ext cx="624840" cy="624840"/>
          </a:xfrm>
          <a:prstGeom prst="rect">
            <a:avLst/>
          </a:prstGeom>
        </p:spPr>
      </p:pic>
      <p:pic>
        <p:nvPicPr>
          <p:cNvPr id="15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875" y="2633305"/>
            <a:ext cx="249912" cy="249912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808000" y="3278981"/>
            <a:ext cx="5061823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586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Public-Facing Platforms (The Town Square)</a:t>
            </a:r>
            <a:endParaRPr lang="en-US" sz="2050" dirty="0"/>
          </a:p>
        </p:txBody>
      </p:sp>
      <p:sp>
        <p:nvSpPr>
          <p:cNvPr id="17" name="Text 9"/>
          <p:cNvSpPr/>
          <p:nvPr/>
        </p:nvSpPr>
        <p:spPr>
          <a:xfrm>
            <a:off x="7808000" y="3812619"/>
            <a:ext cx="5869900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Examples: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3C Media Solutions, YouTube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7808000" y="4333399"/>
            <a:ext cx="586990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6DAF9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Maximum discoverability and easiest public sharing. Easier to provide important metadata such as licensing information. </a:t>
            </a:r>
            <a:endParaRPr lang="en-US" sz="1600" dirty="0"/>
          </a:p>
        </p:txBody>
      </p:sp>
      <p:sp>
        <p:nvSpPr>
          <p:cNvPr id="19" name="Text 11"/>
          <p:cNvSpPr/>
          <p:nvPr/>
        </p:nvSpPr>
        <p:spPr>
          <a:xfrm>
            <a:off x="7808000" y="5520928"/>
            <a:ext cx="586990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044F81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Pitfalls:</a:t>
            </a:r>
            <a:r>
              <a:rPr lang="en-US" sz="1600" dirty="0">
                <a:solidFill>
                  <a:srgbClr val="74586E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Fewer integrated LMS features. May require additional tools for interactive elements or detailed analytics. Platform policies and features can change.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1435</Words>
  <Application>Microsoft Macintosh PowerPoint</Application>
  <PresentationFormat>Custom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Red Hat Text</vt:lpstr>
      <vt:lpstr>Roboto Light</vt:lpstr>
      <vt:lpstr>Arial</vt:lpstr>
      <vt:lpstr>Office Theme</vt:lpstr>
      <vt:lpstr>Practices, Platforms, and Pitfalls: Video as Open Educational Resources (OER)</vt:lpstr>
      <vt:lpstr>A Roadmap for Our Discussion</vt:lpstr>
      <vt:lpstr>"Aha!" Moments: Why We're Here</vt:lpstr>
      <vt:lpstr>Part 1: Practices - Content &amp; Pedagogy</vt:lpstr>
      <vt:lpstr>The Core Video Content Challenge: Context vs. Evergreen</vt:lpstr>
      <vt:lpstr>Critical Content Practices</vt:lpstr>
      <vt:lpstr>Pitfalls: Copyright &amp; Privacy</vt:lpstr>
      <vt:lpstr>Part 2: Platforms - The Technology Toolbox</vt:lpstr>
      <vt:lpstr>The Big Choice: Where to Share?</vt:lpstr>
      <vt:lpstr>Part 3: Lifecycle - Ensuring Your OER Lasts</vt:lpstr>
      <vt:lpstr>Pitfall: Who Owns This?</vt:lpstr>
      <vt:lpstr>Maintenance: Version Control &amp; Updates</vt:lpstr>
      <vt:lpstr>Wrap-Up: 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Jim Julius</cp:lastModifiedBy>
  <cp:revision>3</cp:revision>
  <dcterms:created xsi:type="dcterms:W3CDTF">2025-10-16T23:22:29Z</dcterms:created>
  <dcterms:modified xsi:type="dcterms:W3CDTF">2025-10-16T23:49:34Z</dcterms:modified>
</cp:coreProperties>
</file>