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0"/>
  </p:notesMasterIdLst>
  <p:sldIdLst>
    <p:sldId id="385" r:id="rId2"/>
    <p:sldId id="337" r:id="rId3"/>
    <p:sldId id="2975" r:id="rId4"/>
    <p:sldId id="258" r:id="rId5"/>
    <p:sldId id="2979" r:id="rId6"/>
    <p:sldId id="2980" r:id="rId7"/>
    <p:sldId id="281" r:id="rId8"/>
    <p:sldId id="2983" r:id="rId9"/>
    <p:sldId id="277" r:id="rId10"/>
    <p:sldId id="278" r:id="rId11"/>
    <p:sldId id="279" r:id="rId12"/>
    <p:sldId id="2976" r:id="rId13"/>
    <p:sldId id="2977" r:id="rId14"/>
    <p:sldId id="260" r:id="rId15"/>
    <p:sldId id="284" r:id="rId16"/>
    <p:sldId id="285" r:id="rId17"/>
    <p:sldId id="2985" r:id="rId18"/>
    <p:sldId id="2989" r:id="rId19"/>
    <p:sldId id="286" r:id="rId20"/>
    <p:sldId id="288" r:id="rId21"/>
    <p:sldId id="2988" r:id="rId22"/>
    <p:sldId id="289" r:id="rId23"/>
    <p:sldId id="290" r:id="rId24"/>
    <p:sldId id="3001" r:id="rId25"/>
    <p:sldId id="2838" r:id="rId26"/>
    <p:sldId id="2978" r:id="rId27"/>
    <p:sldId id="2990" r:id="rId28"/>
    <p:sldId id="2992" r:id="rId29"/>
    <p:sldId id="2991" r:id="rId30"/>
    <p:sldId id="2993" r:id="rId31"/>
    <p:sldId id="3005" r:id="rId32"/>
    <p:sldId id="2994" r:id="rId33"/>
    <p:sldId id="2995" r:id="rId34"/>
    <p:sldId id="2997" r:id="rId35"/>
    <p:sldId id="3002" r:id="rId36"/>
    <p:sldId id="2996" r:id="rId37"/>
    <p:sldId id="2998" r:id="rId38"/>
    <p:sldId id="3003" r:id="rId3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iyuWBf3DMJbOcqAJlHTlvVGkDxq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F6BF3D-3DBE-4F97-A45F-F5F7F9D688AA}">
  <a:tblStyle styleId="{44F6BF3D-3DBE-4F97-A45F-F5F7F9D688A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38"/>
    <p:restoredTop sz="94694"/>
  </p:normalViewPr>
  <p:slideViewPr>
    <p:cSldViewPr snapToGrid="0">
      <p:cViewPr varScale="1">
        <p:scale>
          <a:sx n="121" d="100"/>
          <a:sy n="121" d="100"/>
        </p:scale>
        <p:origin x="1864" y="17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61"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64"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6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hartnell.edu/about/hccdgb/bp_4042_oer_low_cost_tb.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ccco.edu/About-Us/Chancellors-Office/Divisions/Educational-Services-and-Support/burden-free-instructional-materials/Understanding-Instructional-Material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ccco.edu/-/media/CCCCO-Website/docs/report/2024-burden-free-instructional-materials-4-15-24-a11y.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ccco.edu/-/media/CCCCO-Website/docs/memo/ess-25-43-burden-free-access-to-instructional-materials-regulatory-provisions-a11y.pdf?la=en&amp;hash=D8EA4728214206D40F6892F7C0F608547E9600D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ccco.edu/-/media/CCCCO-Website/docs/memo/ess-25-63-empowering-day-one-access-through-oer-a11y.pdf?la=en&amp;hash=49398D220CAF0CA0EE8B115005E0A1BC8968501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t>1</a:t>
            </a:fld>
            <a:endParaRPr lang="en-US"/>
          </a:p>
        </p:txBody>
      </p:sp>
    </p:spTree>
    <p:extLst>
      <p:ext uri="{BB962C8B-B14F-4D97-AF65-F5344CB8AC3E}">
        <p14:creationId xmlns:p14="http://schemas.microsoft.com/office/powerpoint/2010/main" val="1861229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BP 4042 Open Educational Resources and Low-Cost Textbooks </a:t>
            </a:r>
            <a:endParaRPr lang="en-US" dirty="0"/>
          </a:p>
          <a:p>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 Textbook Selection </a:t>
            </a:r>
          </a:p>
          <a:p>
            <a:r>
              <a:rPr lang="en-US" sz="1200" b="0" i="0" u="none" strike="noStrike" cap="none" dirty="0">
                <a:solidFill>
                  <a:schemeClr val="dk1"/>
                </a:solidFill>
                <a:effectLst/>
                <a:latin typeface="Calibri"/>
                <a:ea typeface="Calibri"/>
                <a:cs typeface="Calibri"/>
                <a:sym typeface="Calibri"/>
              </a:rPr>
              <a:t>Open Educational Resources (OER) are learning resources that are no-cost and openly licensed, generally by Creative Commons licensing. Low-Cost textbooks are textbooks that cost $40 or less. Faculty are encouraged to adopt OER or a Low-Cost textbook when and if faculty judge it to be of appropriate quality and rigor for the course. </a:t>
            </a:r>
          </a:p>
          <a:p>
            <a:r>
              <a:rPr lang="en-US" sz="1200" b="0" i="0" u="none" strike="noStrike" cap="none" dirty="0">
                <a:solidFill>
                  <a:schemeClr val="dk1"/>
                </a:solidFill>
                <a:effectLst/>
                <a:latin typeface="Calibri"/>
                <a:ea typeface="Calibri"/>
                <a:cs typeface="Calibri"/>
                <a:sym typeface="Calibri"/>
              </a:rPr>
              <a:t>Compliance with Federal and State Textbook Legislation </a:t>
            </a:r>
          </a:p>
          <a:p>
            <a:r>
              <a:rPr lang="en-US" sz="1200" b="0" i="0" u="none" strike="noStrike" cap="none" dirty="0">
                <a:solidFill>
                  <a:schemeClr val="dk1"/>
                </a:solidFill>
                <a:effectLst/>
                <a:latin typeface="Calibri"/>
                <a:ea typeface="Calibri"/>
                <a:cs typeface="Calibri"/>
                <a:sym typeface="Calibri"/>
              </a:rPr>
              <a:t>To ensure student awareness, the online course schedule shall designate course sections that have adopted free or Low-Cost textbooks and shall comply with all federal and state legislation relating to textbook costs. </a:t>
            </a:r>
          </a:p>
          <a:p>
            <a:r>
              <a:rPr lang="en-US" sz="1200" b="0" i="0" u="none" strike="noStrike" cap="none" dirty="0">
                <a:solidFill>
                  <a:schemeClr val="dk1"/>
                </a:solidFill>
                <a:effectLst/>
                <a:latin typeface="Calibri"/>
                <a:ea typeface="Calibri"/>
                <a:cs typeface="Calibri"/>
                <a:sym typeface="Calibri"/>
              </a:rPr>
              <a:t>Development of ZTC and Low-Cost Credentials </a:t>
            </a:r>
          </a:p>
          <a:p>
            <a:r>
              <a:rPr lang="en-US" sz="1200" b="0" i="0" u="none" strike="noStrike" cap="none" dirty="0">
                <a:solidFill>
                  <a:schemeClr val="dk1"/>
                </a:solidFill>
                <a:effectLst/>
                <a:latin typeface="Calibri"/>
                <a:ea typeface="Calibri"/>
                <a:cs typeface="Calibri"/>
                <a:sym typeface="Calibri"/>
              </a:rPr>
              <a:t>Zero Textbook Cost (ZTC) course sections do not have a textbook cost. Low-Cost course sections have a $40 or less textbook cost. Degrees and Certificates made up solely of ZTC and/or Low-Cost course sections provide cost-effective educational pathways for students. Hartnell College supports the development and promotion of ZTC and Low-Cost credentials to enhance student access, persistence, and success.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2660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www.hartnell.edu</a:t>
            </a:r>
            <a:r>
              <a:rPr lang="en-US" dirty="0"/>
              <a:t>/about/</a:t>
            </a:r>
            <a:r>
              <a:rPr lang="en-US" dirty="0" err="1"/>
              <a:t>hccdgb</a:t>
            </a:r>
            <a:r>
              <a:rPr lang="en-US" dirty="0"/>
              <a:t>/ap_4042_lowcost_textbooks.pdf</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5351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7C80C-9695-9437-16E2-F1992E36A0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F95903-F986-E2B6-88ED-545067D839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BC9F3-6817-151D-6E45-6651D1457770}"/>
              </a:ext>
            </a:extLst>
          </p:cNvPr>
          <p:cNvSpPr>
            <a:spLocks noGrp="1"/>
          </p:cNvSpPr>
          <p:nvPr>
            <p:ph type="body" idx="1"/>
          </p:nvPr>
        </p:nvSpPr>
        <p:spPr/>
        <p:txBody>
          <a:bodyPr/>
          <a:lstStyle/>
          <a:p>
            <a:r>
              <a:rPr lang="en-US" dirty="0"/>
              <a:t>https://</a:t>
            </a:r>
            <a:r>
              <a:rPr lang="en-US" dirty="0" err="1"/>
              <a:t>www.hartnell.edu</a:t>
            </a:r>
            <a:r>
              <a:rPr lang="en-US" dirty="0"/>
              <a:t>/about/</a:t>
            </a:r>
            <a:r>
              <a:rPr lang="en-US" dirty="0" err="1"/>
              <a:t>hccdgb</a:t>
            </a:r>
            <a:r>
              <a:rPr lang="en-US" dirty="0"/>
              <a:t>/ap_4042_lowcost_textbooks.pdf</a:t>
            </a:r>
          </a:p>
        </p:txBody>
      </p:sp>
      <p:sp>
        <p:nvSpPr>
          <p:cNvPr id="4" name="Slide Number Placeholder 3">
            <a:extLst>
              <a:ext uri="{FF2B5EF4-FFF2-40B4-BE49-F238E27FC236}">
                <a16:creationId xmlns:a16="http://schemas.microsoft.com/office/drawing/2014/main" id="{1439A80E-6868-845D-2328-081B86B65D5B}"/>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1049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C2DD1-84F2-8355-1891-CC219588DD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A9ACF7-234F-6EDD-EA1C-8AABF596AA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C3A7C2-2FE6-CA69-4C6E-21AB3650C6D9}"/>
              </a:ext>
            </a:extLst>
          </p:cNvPr>
          <p:cNvSpPr>
            <a:spLocks noGrp="1"/>
          </p:cNvSpPr>
          <p:nvPr>
            <p:ph type="body" idx="1"/>
          </p:nvPr>
        </p:nvSpPr>
        <p:spPr/>
        <p:txBody>
          <a:bodyPr/>
          <a:lstStyle/>
          <a:p>
            <a:r>
              <a:rPr lang="en-US" dirty="0"/>
              <a:t>https://</a:t>
            </a:r>
            <a:r>
              <a:rPr lang="en-US" dirty="0" err="1"/>
              <a:t>www.hartnell.edu</a:t>
            </a:r>
            <a:r>
              <a:rPr lang="en-US" dirty="0"/>
              <a:t>/about/</a:t>
            </a:r>
            <a:r>
              <a:rPr lang="en-US" dirty="0" err="1"/>
              <a:t>hccdgb</a:t>
            </a:r>
            <a:r>
              <a:rPr lang="en-US" dirty="0"/>
              <a:t>/ap_4042_lowcost_textbooks.pdf</a:t>
            </a:r>
          </a:p>
        </p:txBody>
      </p:sp>
      <p:sp>
        <p:nvSpPr>
          <p:cNvPr id="4" name="Slide Number Placeholder 3">
            <a:extLst>
              <a:ext uri="{FF2B5EF4-FFF2-40B4-BE49-F238E27FC236}">
                <a16:creationId xmlns:a16="http://schemas.microsoft.com/office/drawing/2014/main" id="{0D5770D5-CC09-EBC8-2B05-307DC7B02DFC}"/>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4198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this is a draft, we’re not identifying the district. Slight edits made to save space.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285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06548-C830-B537-060B-418D799C8A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08DB6B-030D-C7D1-3FE0-39218BE964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EAF8AC-0899-6DC2-A274-E62A060ACB67}"/>
              </a:ext>
            </a:extLst>
          </p:cNvPr>
          <p:cNvSpPr>
            <a:spLocks noGrp="1"/>
          </p:cNvSpPr>
          <p:nvPr>
            <p:ph type="body" idx="1"/>
          </p:nvPr>
        </p:nvSpPr>
        <p:spPr/>
        <p:txBody>
          <a:bodyPr/>
          <a:lstStyle/>
          <a:p>
            <a:r>
              <a:rPr lang="en-US" dirty="0"/>
              <a:t>As this is a draft, we’re not identifying the district. Slight edits made to save space.</a:t>
            </a:r>
          </a:p>
        </p:txBody>
      </p:sp>
      <p:sp>
        <p:nvSpPr>
          <p:cNvPr id="4" name="Slide Number Placeholder 3">
            <a:extLst>
              <a:ext uri="{FF2B5EF4-FFF2-40B4-BE49-F238E27FC236}">
                <a16:creationId xmlns:a16="http://schemas.microsoft.com/office/drawing/2014/main" id="{A1E07FD8-119C-0BCA-6AC9-65B12A68A465}"/>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2067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draft…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9336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asccc-oeri.org</a:t>
            </a:r>
            <a:r>
              <a:rPr lang="en-US" dirty="0"/>
              <a:t>/</a:t>
            </a:r>
            <a:r>
              <a:rPr lang="en-US" dirty="0" err="1"/>
              <a:t>oer</a:t>
            </a:r>
            <a:r>
              <a:rPr lang="en-US"/>
              <a:t>-related-resolutions-under-consideration/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4697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8c507b9a57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8c507b9a5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Source</a:t>
            </a:r>
            <a:r>
              <a:rPr lang="en-US" b="0" dirty="0"/>
              <a:t>: </a:t>
            </a:r>
            <a:r>
              <a:rPr lang="en-US" b="0" dirty="0">
                <a:hlinkClick r:id="rId3"/>
              </a:rPr>
              <a:t>Understanding Instructional Materials</a:t>
            </a:r>
            <a:r>
              <a:rPr lang="en-US" b="0" dirty="0"/>
              <a:t> </a:t>
            </a:r>
            <a:r>
              <a:rPr lang="en-US" b="1" dirty="0"/>
              <a:t>(</a:t>
            </a:r>
            <a:r>
              <a:rPr lang="en-US" dirty="0"/>
              <a:t>https://</a:t>
            </a:r>
            <a:r>
              <a:rPr lang="en-US" dirty="0" err="1"/>
              <a:t>www.cccco.edu</a:t>
            </a:r>
            <a:r>
              <a:rPr lang="en-US" dirty="0"/>
              <a:t>/About-Us/Chancellors-Office/Divisions/Educational-Services-and-Support/burden-free-instructional-materials/Understanding-Instructional-Materials)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9559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Source – </a:t>
            </a:r>
            <a:r>
              <a:rPr lang="en-US" dirty="0">
                <a:hlinkClick r:id="rId3"/>
              </a:rPr>
              <a:t>Advancing Equity in Access, Support and Success through Burden-Free Instructional Materials (2024)</a:t>
            </a:r>
            <a:endParaRPr lang="en-US" dirty="0"/>
          </a:p>
          <a:p>
            <a:r>
              <a:rPr lang="en-US" dirty="0"/>
              <a:t> (https://</a:t>
            </a:r>
            <a:r>
              <a:rPr lang="en-US" dirty="0" err="1"/>
              <a:t>www.cccco.edu</a:t>
            </a:r>
            <a:r>
              <a:rPr lang="en-US" dirty="0"/>
              <a:t>/-/media/CCCCO-Website/docs/report/2024-burden-free-instructional-materials-4-15-24-a11y.pdf)</a:t>
            </a:r>
          </a:p>
          <a:p>
            <a:pPr marL="927100" lvl="1" indent="-342900">
              <a:buFont typeface="+mj-lt"/>
              <a:buAutoNum type="alphaLcPeriod"/>
            </a:pPr>
            <a:r>
              <a:rPr lang="en-US" dirty="0"/>
              <a:t>Mandate colleges provide annual updates to their respective Board of Trustees on the local level progress towards zero instructional material (IM) costs.</a:t>
            </a:r>
          </a:p>
          <a:p>
            <a:pPr marL="927100" lvl="1" indent="-342900">
              <a:buFont typeface="+mj-lt"/>
              <a:buAutoNum type="alphaLcPeriod"/>
            </a:pPr>
            <a:r>
              <a:rPr lang="en-US" dirty="0"/>
              <a:t>Prohibit institutional practices that automatically charge students for textbooks as outlined in the Student Fee Handbook.</a:t>
            </a:r>
          </a:p>
          <a:p>
            <a:pPr marL="927100" lvl="1" indent="-342900">
              <a:buFont typeface="+mj-lt"/>
              <a:buAutoNum type="alphaLcPeriod"/>
            </a:pPr>
            <a:r>
              <a:rPr lang="en-US" dirty="0"/>
              <a:t>Discourage any practices that limit student choice in accessing instructional materials.</a:t>
            </a:r>
          </a:p>
          <a:p>
            <a:pPr marL="927100" lvl="1" indent="-342900">
              <a:buFont typeface="+mj-lt"/>
              <a:buAutoNum type="alphaLcPeriod"/>
            </a:pPr>
            <a:r>
              <a:rPr lang="en-US" dirty="0"/>
              <a:t>Shift the burden of ensuring reliable internet access from students to institutions to support students’ full participation in the coursework.</a:t>
            </a:r>
          </a:p>
          <a:p>
            <a:pPr marL="927100" lvl="1" indent="-342900">
              <a:buFont typeface="+mj-lt"/>
              <a:buAutoNum type="alphaLcPeriod"/>
            </a:pPr>
            <a:r>
              <a:rPr lang="en-US" dirty="0"/>
              <a:t>Require print for textbooks or course materials as an option, as digital only does not facilitate the full participation of students who may need accommodations.</a:t>
            </a:r>
          </a:p>
          <a:p>
            <a:pPr marL="469900" indent="-342900">
              <a:buFont typeface="+mj-lt"/>
              <a:buAutoNum type="arabicPeriod" startAt="13"/>
            </a:pPr>
            <a:r>
              <a:rPr lang="en-US" dirty="0"/>
              <a:t>Develop local goals and action plans, with clear expectations and timelines, to reduce and eventually eliminate IM costs by 2030. The goals and action plans need to be supported by state and local enabling conditions, including implementation of regulations with fidelity, resource strategies, adequate data infrastructure and a robust professional development / peer-to-peer learning ecosystem.</a:t>
            </a:r>
          </a:p>
          <a:p>
            <a:pPr marL="469900" indent="-342900">
              <a:buFont typeface="+mj-lt"/>
              <a:buAutoNum type="arabicPeriod" startAt="13"/>
            </a:pPr>
            <a:r>
              <a:rPr lang="en-US" dirty="0"/>
              <a:t>Ensure the compliance of federal and state statutes and regulations related to IM transparency. Implement additional student-centered policies and practices to ensure students have visibility to the full IM costs prior to registration.</a:t>
            </a:r>
          </a:p>
          <a:p>
            <a:pPr marL="469900" indent="-342900">
              <a:buFont typeface="+mj-lt"/>
              <a:buAutoNum type="arabicPeriod" startAt="13"/>
            </a:pPr>
            <a:r>
              <a:rPr lang="en-US" dirty="0"/>
              <a:t>Foster the expansion of sustainable resources by promoting open pedagogy and OER adoption by prioritizing open-licensing and showcasing approaches to involving students in resource development.</a:t>
            </a:r>
          </a:p>
          <a:p>
            <a:pPr marL="469900" indent="-342900">
              <a:buFont typeface="+mj-lt"/>
              <a:buAutoNum type="arabicPeriod" startAt="13"/>
            </a:pPr>
            <a:r>
              <a:rPr lang="en-US" dirty="0"/>
              <a:t>Collect local data to support continuous improvement towards adoption of OER</a:t>
            </a:r>
          </a:p>
          <a:p>
            <a:r>
              <a:rPr lang="en-US" dirty="0"/>
              <a:t>and the achievement of reduced IM cost goals (e.g., IM costs by certificate and degree programs).</a:t>
            </a:r>
          </a:p>
          <a:p>
            <a:pPr marL="927100" lvl="1" indent="-342900">
              <a:buFont typeface="+mj-lt"/>
              <a:buAutoNum type="alphaLcPeriod"/>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449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Source </a:t>
            </a:r>
            <a:r>
              <a:rPr lang="en-US" dirty="0">
                <a:hlinkClick r:id="rId3"/>
              </a:rPr>
              <a:t>Burden-Free Access to Instructional Materials: Regulatory Provisions</a:t>
            </a:r>
            <a:r>
              <a:rPr lang="en-US" dirty="0"/>
              <a:t> (https://</a:t>
            </a:r>
            <a:r>
              <a:rPr lang="en-US" dirty="0" err="1"/>
              <a:t>www.cccco.edu</a:t>
            </a:r>
            <a:r>
              <a:rPr lang="en-US" dirty="0"/>
              <a:t>/-/media/CCCCO-Website/docs/memo/ess-25-43-burden-free-access-to-instructional-materials-regulatory-provisions-a11y.pdf?la=</a:t>
            </a:r>
            <a:r>
              <a:rPr lang="en-US" dirty="0" err="1"/>
              <a:t>en&amp;hash</a:t>
            </a:r>
            <a:r>
              <a:rPr lang="en-US" dirty="0"/>
              <a:t>=D8EA4728214206D40F6892F7C0F608547E9600DA)</a:t>
            </a:r>
          </a:p>
          <a:p>
            <a:pPr marL="469900" indent="-342900">
              <a:buFont typeface="+mj-lt"/>
              <a:buAutoNum type="arabicPeriod" startAt="13"/>
            </a:pPr>
            <a:r>
              <a:rPr lang="en-US" dirty="0"/>
              <a:t>Develop local goals and action plans, with clear expectations and timelines, to reduce and eventually eliminate IM costs by 2030. The goals and action plans need to be supported by state and local enabling conditions, including implementation of regulations with fidelity, resource strategies, adequate data infrastructure and a robust professional development / peer-to-peer learning ecosystem.</a:t>
            </a:r>
          </a:p>
          <a:p>
            <a:pPr marL="469900" indent="-342900">
              <a:buFont typeface="+mj-lt"/>
              <a:buAutoNum type="arabicPeriod" startAt="13"/>
            </a:pPr>
            <a:r>
              <a:rPr lang="en-US" dirty="0"/>
              <a:t>Ensure the compliance of federal and state statutes and regulations related to IM transparency. Implement additional student-centered policies and practices to ensure students have visibility to the full IM costs prior to registration.</a:t>
            </a:r>
          </a:p>
          <a:p>
            <a:pPr marL="469900" indent="-342900">
              <a:buFont typeface="+mj-lt"/>
              <a:buAutoNum type="arabicPeriod" startAt="13"/>
            </a:pPr>
            <a:r>
              <a:rPr lang="en-US" dirty="0"/>
              <a:t>Foster the expansion of sustainable resources by promoting open pedagogy and OER adoption by prioritizing open-licensing and showcasing approaches to involving students in resource development.</a:t>
            </a:r>
          </a:p>
          <a:p>
            <a:pPr marL="469900" indent="-342900">
              <a:buFont typeface="+mj-lt"/>
              <a:buAutoNum type="arabicPeriod" startAt="13"/>
            </a:pPr>
            <a:r>
              <a:rPr lang="en-US" dirty="0"/>
              <a:t>Collect local data to support continuous improvement towards adoption of OER</a:t>
            </a:r>
          </a:p>
          <a:p>
            <a:r>
              <a:rPr lang="en-US" dirty="0"/>
              <a:t>and the achievement of reduced IM cost goals (e.g., IM costs by certificate and degree programs).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2448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a:hlinkClick r:id="rId3"/>
              </a:rPr>
              <a:t>Empowering Day-One Access through OER (Title 5, § 54221) </a:t>
            </a:r>
            <a:r>
              <a:rPr lang="en-US" dirty="0"/>
              <a:t> (https://</a:t>
            </a:r>
            <a:r>
              <a:rPr lang="en-US" dirty="0" err="1"/>
              <a:t>www.cccco.edu</a:t>
            </a:r>
            <a:r>
              <a:rPr lang="en-US" dirty="0"/>
              <a:t>/-/media/CCCCO-Website/docs/memo/ess-25-63-empowering-day-one-access-through-oer-a11y.pdf?la=</a:t>
            </a:r>
            <a:r>
              <a:rPr lang="en-US" dirty="0" err="1"/>
              <a:t>en&amp;hash</a:t>
            </a:r>
            <a:r>
              <a:rPr lang="en-US" dirty="0"/>
              <a:t>=49398D220CAF0CA0EE8B115005E0A1BC8968501E)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3020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8c507b9a57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8c507b9a5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CCCCO slide from a BFIM presentation.</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9967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6010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14"/>
        <p:cNvGrpSpPr/>
        <p:nvPr/>
      </p:nvGrpSpPr>
      <p:grpSpPr>
        <a:xfrm>
          <a:off x="0" y="0"/>
          <a:ext cx="0" cy="0"/>
          <a:chOff x="0" y="0"/>
          <a:chExt cx="0" cy="0"/>
        </a:xfrm>
      </p:grpSpPr>
      <p:sp>
        <p:nvSpPr>
          <p:cNvPr id="15" name="Google Shape;15;p2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16" name="Google Shape;16;p2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17" name="Google Shape;17;p2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9" name="Google Shape;19;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80"/>
        <p:cNvGrpSpPr/>
        <p:nvPr/>
      </p:nvGrpSpPr>
      <p:grpSpPr>
        <a:xfrm>
          <a:off x="0" y="0"/>
          <a:ext cx="0" cy="0"/>
          <a:chOff x="0" y="0"/>
          <a:chExt cx="0" cy="0"/>
        </a:xfrm>
      </p:grpSpPr>
      <p:sp>
        <p:nvSpPr>
          <p:cNvPr id="81" name="Google Shape;81;p32"/>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82" name="Google Shape;82;p32"/>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83" name="Google Shape;83;p32"/>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2"/>
          <p:cNvSpPr>
            <a:spLocks noGrp="1"/>
          </p:cNvSpPr>
          <p:nvPr>
            <p:ph type="pic" idx="2"/>
          </p:nvPr>
        </p:nvSpPr>
        <p:spPr>
          <a:xfrm>
            <a:off x="5449305" y="797578"/>
            <a:ext cx="2841836" cy="5248677"/>
          </a:xfrm>
          <a:prstGeom prst="rect">
            <a:avLst/>
          </a:prstGeom>
          <a:solidFill>
            <a:srgbClr val="D8D8D8"/>
          </a:solidFill>
          <a:ln>
            <a:noFill/>
          </a:ln>
        </p:spPr>
        <p:txBody>
          <a:bodyPr spcFirstLastPara="1" wrap="square" lIns="91425" tIns="45700" rIns="91425" bIns="45700" anchor="ctr" anchorCtr="0">
            <a:normAutofit/>
          </a:bodyPr>
          <a:lstStyle>
            <a:lvl1pPr marR="0" lvl="0" algn="ctr" rtl="0">
              <a:lnSpc>
                <a:spcPct val="120000"/>
              </a:lnSpc>
              <a:spcBef>
                <a:spcPts val="750"/>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1pPr>
            <a:lvl2pPr marR="0" lvl="1" algn="l" rtl="0">
              <a:lnSpc>
                <a:spcPct val="120000"/>
              </a:lnSpc>
              <a:spcBef>
                <a:spcPts val="375"/>
              </a:spcBef>
              <a:spcAft>
                <a:spcPts val="0"/>
              </a:spcAft>
              <a:buClr>
                <a:schemeClr val="accent1"/>
              </a:buClr>
              <a:buSzPts val="2100"/>
              <a:buFont typeface="Arial"/>
              <a:buNone/>
              <a:defRPr sz="2100" b="0" i="0" u="none" strike="noStrike" cap="none">
                <a:solidFill>
                  <a:srgbClr val="3D372F"/>
                </a:solidFill>
                <a:latin typeface="Arial"/>
                <a:ea typeface="Arial"/>
                <a:cs typeface="Arial"/>
                <a:sym typeface="Arial"/>
              </a:defRPr>
            </a:lvl2pPr>
            <a:lvl3pPr marR="0" lvl="2" algn="l" rtl="0">
              <a:lnSpc>
                <a:spcPct val="120000"/>
              </a:lnSpc>
              <a:spcBef>
                <a:spcPts val="375"/>
              </a:spcBef>
              <a:spcAft>
                <a:spcPts val="0"/>
              </a:spcAft>
              <a:buClr>
                <a:schemeClr val="accent1"/>
              </a:buClr>
              <a:buSzPts val="1800"/>
              <a:buFont typeface="Arial"/>
              <a:buNone/>
              <a:defRPr sz="1800" b="0" i="0" u="none" strike="noStrike" cap="none">
                <a:solidFill>
                  <a:srgbClr val="3D372F"/>
                </a:solidFill>
                <a:latin typeface="Arial"/>
                <a:ea typeface="Arial"/>
                <a:cs typeface="Arial"/>
                <a:sym typeface="Arial"/>
              </a:defRPr>
            </a:lvl3pPr>
            <a:lvl4pPr marR="0" lvl="3"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4pPr>
            <a:lvl5pPr marR="0" lvl="4"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5pPr>
            <a:lvl6pPr marR="0" lvl="5"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85" name="Google Shape;85;p32"/>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6" name="Google Shape;86;p3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87" name="Google Shape;87;p3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91"/>
        <p:cNvGrpSpPr/>
        <p:nvPr/>
      </p:nvGrpSpPr>
      <p:grpSpPr>
        <a:xfrm>
          <a:off x="0" y="0"/>
          <a:ext cx="0" cy="0"/>
          <a:chOff x="0" y="0"/>
          <a:chExt cx="0" cy="0"/>
        </a:xfrm>
      </p:grpSpPr>
      <p:cxnSp>
        <p:nvCxnSpPr>
          <p:cNvPr id="92" name="Google Shape;92;p34"/>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93" name="Google Shape;93;p34"/>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4" name="Google Shape;94;p34"/>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5" name="Google Shape;95;p3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7" name="Google Shape;97;p3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98"/>
        <p:cNvGrpSpPr/>
        <p:nvPr/>
      </p:nvGrpSpPr>
      <p:grpSpPr>
        <a:xfrm>
          <a:off x="0" y="0"/>
          <a:ext cx="0" cy="0"/>
          <a:chOff x="0" y="0"/>
          <a:chExt cx="0" cy="0"/>
        </a:xfrm>
      </p:grpSpPr>
      <p:cxnSp>
        <p:nvCxnSpPr>
          <p:cNvPr id="99" name="Google Shape;99;p35"/>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100" name="Google Shape;100;p35"/>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1" name="Google Shape;101;p35"/>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2" name="Google Shape;102;p35"/>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3" name="Google Shape;103;p35"/>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4" name="Google Shape;104;p3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06" name="Google Shape;106;p3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107"/>
        <p:cNvGrpSpPr/>
        <p:nvPr/>
      </p:nvGrpSpPr>
      <p:grpSpPr>
        <a:xfrm>
          <a:off x="0" y="0"/>
          <a:ext cx="0" cy="0"/>
          <a:chOff x="0" y="0"/>
          <a:chExt cx="0" cy="0"/>
        </a:xfrm>
      </p:grpSpPr>
      <p:sp>
        <p:nvSpPr>
          <p:cNvPr id="108" name="Google Shape;108;gceb051ea18_0_123"/>
          <p:cNvSpPr txBox="1">
            <a:spLocks noGrp="1"/>
          </p:cNvSpPr>
          <p:nvPr>
            <p:ph type="body" idx="1"/>
          </p:nvPr>
        </p:nvSpPr>
        <p:spPr>
          <a:xfrm>
            <a:off x="1088686" y="2015732"/>
            <a:ext cx="7202400" cy="4040100"/>
          </a:xfrm>
          <a:prstGeom prst="rect">
            <a:avLst/>
          </a:prstGeom>
          <a:noFill/>
          <a:ln>
            <a:noFill/>
          </a:ln>
        </p:spPr>
        <p:txBody>
          <a:bodyPr spcFirstLastPara="1" wrap="square" lIns="91425" tIns="45700" rIns="91425" bIns="45700" anchor="t" anchorCtr="0">
            <a:normAutofit/>
          </a:bodyPr>
          <a:lstStyle>
            <a:lvl1pPr marL="457200" lvl="0" indent="-381000" algn="l" rtl="0">
              <a:lnSpc>
                <a:spcPct val="120000"/>
              </a:lnSpc>
              <a:spcBef>
                <a:spcPts val="750"/>
              </a:spcBef>
              <a:spcAft>
                <a:spcPts val="0"/>
              </a:spcAft>
              <a:buSzPts val="2400"/>
              <a:buChar char="•"/>
              <a:defRPr>
                <a:solidFill>
                  <a:schemeClr val="dk2"/>
                </a:solidFill>
              </a:defRPr>
            </a:lvl1pPr>
            <a:lvl2pPr marL="914400" lvl="1" indent="-381000" algn="l" rtl="0">
              <a:lnSpc>
                <a:spcPct val="120000"/>
              </a:lnSpc>
              <a:spcBef>
                <a:spcPts val="375"/>
              </a:spcBef>
              <a:spcAft>
                <a:spcPts val="0"/>
              </a:spcAft>
              <a:buSzPts val="2400"/>
              <a:buChar char="•"/>
              <a:defRPr>
                <a:solidFill>
                  <a:schemeClr val="dk2"/>
                </a:solidFill>
              </a:defRPr>
            </a:lvl2pPr>
            <a:lvl3pPr marL="1371600" lvl="2" indent="-381000" algn="l" rtl="0">
              <a:lnSpc>
                <a:spcPct val="120000"/>
              </a:lnSpc>
              <a:spcBef>
                <a:spcPts val="375"/>
              </a:spcBef>
              <a:spcAft>
                <a:spcPts val="0"/>
              </a:spcAft>
              <a:buSzPts val="2400"/>
              <a:buChar char="•"/>
              <a:defRPr>
                <a:solidFill>
                  <a:schemeClr val="dk2"/>
                </a:solidFill>
              </a:defRPr>
            </a:lvl3pPr>
            <a:lvl4pPr marL="1828800" lvl="3" indent="-381000" algn="l" rtl="0">
              <a:lnSpc>
                <a:spcPct val="120000"/>
              </a:lnSpc>
              <a:spcBef>
                <a:spcPts val="375"/>
              </a:spcBef>
              <a:spcAft>
                <a:spcPts val="0"/>
              </a:spcAft>
              <a:buSzPts val="2400"/>
              <a:buChar char="•"/>
              <a:defRPr>
                <a:solidFill>
                  <a:schemeClr val="dk2"/>
                </a:solidFill>
              </a:defRPr>
            </a:lvl4pPr>
            <a:lvl5pPr marL="2286000" lvl="4" indent="-381000" algn="l" rtl="0">
              <a:lnSpc>
                <a:spcPct val="120000"/>
              </a:lnSpc>
              <a:spcBef>
                <a:spcPts val="375"/>
              </a:spcBef>
              <a:spcAft>
                <a:spcPts val="0"/>
              </a:spcAft>
              <a:buSzPts val="24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09" name="Google Shape;109;gceb051ea18_0_123"/>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 name="Google Shape;110;gceb051ea18_0_123"/>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cxnSp>
        <p:nvCxnSpPr>
          <p:cNvPr id="111" name="Google Shape;111;gceb051ea18_0_123"/>
          <p:cNvCxnSpPr/>
          <p:nvPr/>
        </p:nvCxnSpPr>
        <p:spPr>
          <a:xfrm>
            <a:off x="1088686" y="1859432"/>
            <a:ext cx="72024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19254" y="4683512"/>
            <a:ext cx="7824187" cy="1736660"/>
          </a:xfrm>
        </p:spPr>
        <p:txBody>
          <a:bodyPr anchor="t">
            <a:normAutofit/>
          </a:bodyPr>
          <a:lstStyle>
            <a:lvl1pPr algn="ctr">
              <a:lnSpc>
                <a:spcPct val="100000"/>
              </a:lnSpc>
              <a:defRPr sz="33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887698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14"/>
        <p:cNvGrpSpPr/>
        <p:nvPr/>
      </p:nvGrpSpPr>
      <p:grpSpPr>
        <a:xfrm>
          <a:off x="0" y="0"/>
          <a:ext cx="0" cy="0"/>
          <a:chOff x="0" y="0"/>
          <a:chExt cx="0" cy="0"/>
        </a:xfrm>
      </p:grpSpPr>
      <p:sp>
        <p:nvSpPr>
          <p:cNvPr id="16" name="Google Shape;16;p34"/>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dirty="0"/>
          </a:p>
        </p:txBody>
      </p:sp>
      <p:sp>
        <p:nvSpPr>
          <p:cNvPr id="17" name="Google Shape;17;p3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9" name="Google Shape;19;p34"/>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1804005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with phot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0B8DF55-F427-B94E-99B5-C2DA01127894}"/>
              </a:ext>
            </a:extLst>
          </p:cNvPr>
          <p:cNvPicPr>
            <a:picLocks noChangeAspect="1"/>
          </p:cNvPicPr>
          <p:nvPr userDrawn="1"/>
        </p:nvPicPr>
        <p:blipFill>
          <a:blip r:embed="rId2"/>
          <a:stretch>
            <a:fillRect/>
          </a:stretch>
        </p:blipFill>
        <p:spPr>
          <a:xfrm>
            <a:off x="0" y="1532004"/>
            <a:ext cx="9144000" cy="3657600"/>
          </a:xfrm>
          <a:prstGeom prst="rect">
            <a:avLst/>
          </a:prstGeom>
        </p:spPr>
      </p:pic>
      <p:sp>
        <p:nvSpPr>
          <p:cNvPr id="2" name="Title 1"/>
          <p:cNvSpPr>
            <a:spLocks noGrp="1"/>
          </p:cNvSpPr>
          <p:nvPr>
            <p:ph type="ctrTitle"/>
          </p:nvPr>
        </p:nvSpPr>
        <p:spPr>
          <a:xfrm>
            <a:off x="1813336" y="3464560"/>
            <a:ext cx="6477803" cy="1538289"/>
          </a:xfrm>
        </p:spPr>
        <p:txBody>
          <a:bodyPr bIns="0"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13335" y="5189604"/>
            <a:ext cx="6477804" cy="977621"/>
          </a:xfrm>
        </p:spPr>
        <p:txBody>
          <a:bodyPr tIns="91440" bIns="91440">
            <a:normAutofit/>
          </a:bodyPr>
          <a:lstStyle>
            <a:lvl1pPr marL="0" indent="0" algn="l">
              <a:buNone/>
              <a:defRPr sz="1600" b="0" cap="none" baseline="0">
                <a:solidFill>
                  <a:schemeClr val="bg2">
                    <a:lumMod val="10000"/>
                  </a:schemeClr>
                </a:solidFill>
              </a:defRPr>
            </a:lvl1pPr>
            <a:lvl2pPr marL="342892" indent="0" algn="ctr">
              <a:buNone/>
              <a:defRPr sz="135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cxnSp>
        <p:nvCxnSpPr>
          <p:cNvPr id="15" name="Straight Connector 14"/>
          <p:cNvCxnSpPr>
            <a:cxnSpLocks/>
          </p:cNvCxnSpPr>
          <p:nvPr/>
        </p:nvCxnSpPr>
        <p:spPr>
          <a:xfrm>
            <a:off x="0" y="5187659"/>
            <a:ext cx="914400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a16="http://schemas.microsoft.com/office/drawing/2014/main" id="{40BD600D-3FD4-D74F-AB01-A60D3490DC91}"/>
              </a:ext>
            </a:extLst>
          </p:cNvPr>
          <p:cNvPicPr>
            <a:picLocks noChangeAspect="1"/>
          </p:cNvPicPr>
          <p:nvPr userDrawn="1"/>
        </p:nvPicPr>
        <p:blipFill>
          <a:blip r:embed="rId3"/>
          <a:stretch>
            <a:fillRect/>
          </a:stretch>
        </p:blipFill>
        <p:spPr>
          <a:xfrm>
            <a:off x="1695177" y="585230"/>
            <a:ext cx="4360183" cy="1350250"/>
          </a:xfrm>
          <a:prstGeom prst="rect">
            <a:avLst/>
          </a:prstGeom>
        </p:spPr>
      </p:pic>
    </p:spTree>
    <p:extLst>
      <p:ext uri="{BB962C8B-B14F-4D97-AF65-F5344CB8AC3E}">
        <p14:creationId xmlns:p14="http://schemas.microsoft.com/office/powerpoint/2010/main" val="152927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91A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50" b="0" i="0" u="none" strike="noStrike" cap="none">
                <a:solidFill>
                  <a:srgbClr val="7F7F7F"/>
                </a:solidFill>
                <a:latin typeface="Arial"/>
                <a:ea typeface="Arial"/>
                <a:cs typeface="Arial"/>
                <a:sym typeface="Arial"/>
              </a:defRPr>
            </a:lvl1pPr>
            <a:lvl2pPr marL="0" marR="0" lvl="1" indent="0" algn="l" rtl="0">
              <a:spcBef>
                <a:spcPts val="0"/>
              </a:spcBef>
              <a:buNone/>
              <a:defRPr sz="1050" b="0" i="0" u="none" strike="noStrike" cap="none">
                <a:solidFill>
                  <a:srgbClr val="7F7F7F"/>
                </a:solidFill>
                <a:latin typeface="Arial"/>
                <a:ea typeface="Arial"/>
                <a:cs typeface="Arial"/>
                <a:sym typeface="Arial"/>
              </a:defRPr>
            </a:lvl2pPr>
            <a:lvl3pPr marL="0" marR="0" lvl="2" indent="0" algn="l" rtl="0">
              <a:spcBef>
                <a:spcPts val="0"/>
              </a:spcBef>
              <a:buNone/>
              <a:defRPr sz="1050" b="0" i="0" u="none" strike="noStrike" cap="none">
                <a:solidFill>
                  <a:srgbClr val="7F7F7F"/>
                </a:solidFill>
                <a:latin typeface="Arial"/>
                <a:ea typeface="Arial"/>
                <a:cs typeface="Arial"/>
                <a:sym typeface="Arial"/>
              </a:defRPr>
            </a:lvl3pPr>
            <a:lvl4pPr marL="0" marR="0" lvl="3" indent="0" algn="l" rtl="0">
              <a:spcBef>
                <a:spcPts val="0"/>
              </a:spcBef>
              <a:buNone/>
              <a:defRPr sz="1050" b="0" i="0" u="none" strike="noStrike" cap="none">
                <a:solidFill>
                  <a:srgbClr val="7F7F7F"/>
                </a:solidFill>
                <a:latin typeface="Arial"/>
                <a:ea typeface="Arial"/>
                <a:cs typeface="Arial"/>
                <a:sym typeface="Arial"/>
              </a:defRPr>
            </a:lvl4pPr>
            <a:lvl5pPr marL="0" marR="0" lvl="4" indent="0" algn="l" rtl="0">
              <a:spcBef>
                <a:spcPts val="0"/>
              </a:spcBef>
              <a:buNone/>
              <a:defRPr sz="1050" b="0" i="0" u="none" strike="noStrike" cap="none">
                <a:solidFill>
                  <a:srgbClr val="7F7F7F"/>
                </a:solidFill>
                <a:latin typeface="Arial"/>
                <a:ea typeface="Arial"/>
                <a:cs typeface="Arial"/>
                <a:sym typeface="Arial"/>
              </a:defRPr>
            </a:lvl5pPr>
            <a:lvl6pPr marL="0" marR="0" lvl="5" indent="0" algn="l" rtl="0">
              <a:spcBef>
                <a:spcPts val="0"/>
              </a:spcBef>
              <a:buNone/>
              <a:defRPr sz="1050" b="0" i="0" u="none" strike="noStrike" cap="none">
                <a:solidFill>
                  <a:srgbClr val="7F7F7F"/>
                </a:solidFill>
                <a:latin typeface="Arial"/>
                <a:ea typeface="Arial"/>
                <a:cs typeface="Arial"/>
                <a:sym typeface="Arial"/>
              </a:defRPr>
            </a:lvl6pPr>
            <a:lvl7pPr marL="0" marR="0" lvl="6" indent="0" algn="l" rtl="0">
              <a:spcBef>
                <a:spcPts val="0"/>
              </a:spcBef>
              <a:buNone/>
              <a:defRPr sz="1050" b="0" i="0" u="none" strike="noStrike" cap="none">
                <a:solidFill>
                  <a:srgbClr val="7F7F7F"/>
                </a:solidFill>
                <a:latin typeface="Arial"/>
                <a:ea typeface="Arial"/>
                <a:cs typeface="Arial"/>
                <a:sym typeface="Arial"/>
              </a:defRPr>
            </a:lvl7pPr>
            <a:lvl8pPr marL="0" marR="0" lvl="7" indent="0" algn="l" rtl="0">
              <a:spcBef>
                <a:spcPts val="0"/>
              </a:spcBef>
              <a:buNone/>
              <a:defRPr sz="1050" b="0" i="0" u="none" strike="noStrike" cap="none">
                <a:solidFill>
                  <a:srgbClr val="7F7F7F"/>
                </a:solidFill>
                <a:latin typeface="Arial"/>
                <a:ea typeface="Arial"/>
                <a:cs typeface="Arial"/>
                <a:sym typeface="Arial"/>
              </a:defRPr>
            </a:lvl8pPr>
            <a:lvl9pPr marL="0" marR="0" lvl="8" indent="0" algn="l" rtl="0">
              <a:spcBef>
                <a:spcPts val="0"/>
              </a:spcBef>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9" r:id="rId2"/>
    <p:sldLayoutId id="2147483661" r:id="rId3"/>
    <p:sldLayoutId id="2147483662" r:id="rId4"/>
    <p:sldLayoutId id="2147483663" r:id="rId5"/>
    <p:sldLayoutId id="2147483694" r:id="rId6"/>
    <p:sldLayoutId id="2147483697" r:id="rId7"/>
    <p:sldLayoutId id="214748369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creativecommons.org/licenses/by/4.0" TargetMode="External"/><Relationship Id="rId5" Type="http://schemas.openxmlformats.org/officeDocument/2006/relationships/hyperlink" Target="http://asccc-oeri.org/" TargetMode="External"/><Relationship Id="rId4" Type="http://schemas.openxmlformats.org/officeDocument/2006/relationships/hyperlink" Target="https://asccc-oeri.org/oeri-liaiso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cccco.edu/-/media/CCCCO-Website/docs/memo/ess-25-43-burden-free-access-to-instructional-materials-regulatory-provisions-a11y.pdf?la=en&amp;hash=D8EA4728214206D40F6892F7C0F608547E9600DA"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ccco.edu/-/media/CCCCO-Website/docs/memo/ess-25-63-empowering-day-one-access-through-oer-a11y.pdf?la=en&amp;hash=49398D220CAF0CA0EE8B115005E0A1BC8968501E"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hartnell.edu/about/hccdgb/bp_4042_oer_low_cost_tb.pd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hartnell.edu/about/hccdgb/ap_4042_lowcost_textbooks.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hartnell.edu/about/hccdgb/ap_4042_lowcost_textbooks.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hartnell.edu/about/hccdgb/ap_4042_lowcost_textbook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asccc-oeri.org/oer-related-resolutions-under-consideration/"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cccco.edu/About-Us/Chancellors-Office/Divisions/Educational-Services-and-Support/burden-free-instructional-materials/Understanding-Instructional-Material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cccco.edu/About-Us/Chancellors-Office/Divisions/Educational-Services-and-Support/burden-free-instructional-materials/BFIM-Implementation-Taskforc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cccco.edu/-/media/CCCCO-Website/docs/report/2024-burden-free-instructional-materials-4-15-24-a11y.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3615" y="1975945"/>
            <a:ext cx="7041459" cy="2709491"/>
          </a:xfrm>
        </p:spPr>
        <p:txBody>
          <a:bodyPr>
            <a:noAutofit/>
          </a:bodyPr>
          <a:lstStyle/>
          <a:p>
            <a:r>
              <a:rPr lang="en-US" sz="4000" dirty="0"/>
              <a:t>Open Educational Resources and Burden-Free Access to Instructional Materials Policy Development</a:t>
            </a:r>
          </a:p>
        </p:txBody>
      </p:sp>
      <p:sp>
        <p:nvSpPr>
          <p:cNvPr id="3" name="Subtitle 2"/>
          <p:cNvSpPr>
            <a:spLocks noGrp="1"/>
          </p:cNvSpPr>
          <p:nvPr>
            <p:ph type="subTitle" idx="1"/>
          </p:nvPr>
        </p:nvSpPr>
        <p:spPr>
          <a:xfrm>
            <a:off x="311726" y="5220084"/>
            <a:ext cx="8344593" cy="1333116"/>
          </a:xfrm>
        </p:spPr>
        <p:txBody>
          <a:bodyPr>
            <a:normAutofit fontScale="55000" lnSpcReduction="20000"/>
          </a:bodyPr>
          <a:lstStyle/>
          <a:p>
            <a:r>
              <a:rPr lang="en-US" sz="2000" dirty="0"/>
              <a:t>Revised November 6, 2025.</a:t>
            </a:r>
          </a:p>
          <a:p>
            <a:r>
              <a:rPr lang="en-US" sz="2000" dirty="0"/>
              <a:t>This work is licensed under a </a:t>
            </a:r>
            <a:r>
              <a:rPr lang="en-US" sz="2000" dirty="0">
                <a:hlinkClick r:id="rId3"/>
              </a:rPr>
              <a:t>Creative Commons Attribution 4.0 International License</a:t>
            </a:r>
            <a:r>
              <a:rPr lang="en-US" sz="2000" dirty="0"/>
              <a:t>. </a:t>
            </a:r>
          </a:p>
          <a:p>
            <a:r>
              <a:rPr lang="en-US" sz="2000" dirty="0"/>
              <a:t>Attribute this slide deck as: </a:t>
            </a:r>
            <a:r>
              <a:rPr lang="en-US" sz="2000" dirty="0">
                <a:hlinkClick r:id="rId4"/>
              </a:rPr>
              <a:t>“OER and Burden-Free Access to Instructional Materials Policy Development"</a:t>
            </a:r>
            <a:endParaRPr lang="en-US" sz="2000" dirty="0"/>
          </a:p>
          <a:p>
            <a:r>
              <a:rPr lang="en-US" sz="2000" dirty="0"/>
              <a:t> by </a:t>
            </a:r>
            <a:r>
              <a:rPr lang="en-US" sz="2000" dirty="0">
                <a:hlinkClick r:id="rId5"/>
              </a:rPr>
              <a:t>ASCCC OERI</a:t>
            </a:r>
            <a:r>
              <a:rPr lang="en-US" sz="2000" dirty="0"/>
              <a:t>” is licensed under </a:t>
            </a:r>
            <a:r>
              <a:rPr lang="en-US" sz="2000" dirty="0">
                <a:hlinkClick r:id="rId6"/>
              </a:rPr>
              <a:t>CC BY 4.0</a:t>
            </a:r>
            <a:r>
              <a:rPr lang="en-US" sz="2000" dirty="0"/>
              <a:t>.</a:t>
            </a:r>
          </a:p>
        </p:txBody>
      </p:sp>
    </p:spTree>
    <p:extLst>
      <p:ext uri="{BB962C8B-B14F-4D97-AF65-F5344CB8AC3E}">
        <p14:creationId xmlns:p14="http://schemas.microsoft.com/office/powerpoint/2010/main" val="1512050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5D204-48DA-7611-90DC-43533E908B11}"/>
              </a:ext>
            </a:extLst>
          </p:cNvPr>
          <p:cNvSpPr>
            <a:spLocks noGrp="1"/>
          </p:cNvSpPr>
          <p:nvPr>
            <p:ph type="title"/>
          </p:nvPr>
        </p:nvSpPr>
        <p:spPr/>
        <p:txBody>
          <a:bodyPr>
            <a:normAutofit/>
          </a:bodyPr>
          <a:lstStyle/>
          <a:p>
            <a:r>
              <a:rPr lang="en" sz="3600" dirty="0"/>
              <a:t>(b) Governing boards shall…</a:t>
            </a:r>
            <a:endParaRPr lang="en-US" sz="3600" dirty="0"/>
          </a:p>
        </p:txBody>
      </p:sp>
      <p:sp>
        <p:nvSpPr>
          <p:cNvPr id="3" name="Text Placeholder 2">
            <a:extLst>
              <a:ext uri="{FF2B5EF4-FFF2-40B4-BE49-F238E27FC236}">
                <a16:creationId xmlns:a16="http://schemas.microsoft.com/office/drawing/2014/main" id="{444AC42A-B74A-9667-495D-DF22004618C4}"/>
              </a:ext>
            </a:extLst>
          </p:cNvPr>
          <p:cNvSpPr>
            <a:spLocks noGrp="1"/>
          </p:cNvSpPr>
          <p:nvPr>
            <p:ph type="body" idx="1"/>
          </p:nvPr>
        </p:nvSpPr>
        <p:spPr/>
        <p:txBody>
          <a:bodyPr>
            <a:normAutofit fontScale="77500" lnSpcReduction="20000"/>
          </a:bodyPr>
          <a:lstStyle/>
          <a:p>
            <a:pPr marL="0" indent="0">
              <a:lnSpc>
                <a:spcPct val="110000"/>
              </a:lnSpc>
              <a:buSzPct val="100000"/>
              <a:buNone/>
            </a:pPr>
            <a:r>
              <a:rPr lang="en-US" sz="2800" dirty="0"/>
              <a:t>… </a:t>
            </a:r>
            <a:r>
              <a:rPr lang="en-US" sz="2800" u="sng" dirty="0"/>
              <a:t>adopt policies that strengthen student access to other instructional materials before their required use </a:t>
            </a:r>
            <a:r>
              <a:rPr lang="en-US" sz="2800" dirty="0"/>
              <a:t>in any course to minimize financial and administrative burdens to students.</a:t>
            </a:r>
          </a:p>
          <a:p>
            <a:pPr marL="0" indent="0">
              <a:lnSpc>
                <a:spcPct val="110000"/>
              </a:lnSpc>
              <a:spcBef>
                <a:spcPts val="800"/>
              </a:spcBef>
              <a:buSzPct val="100000"/>
              <a:buNone/>
            </a:pPr>
            <a:r>
              <a:rPr lang="en-US" sz="2800" dirty="0"/>
              <a:t>(c) </a:t>
            </a:r>
            <a:r>
              <a:rPr lang="en-US" sz="2800" u="sng" dirty="0"/>
              <a:t>District policies shall maintain an instructor's responsibility and academic freedom to choose instructional materials</a:t>
            </a:r>
            <a:r>
              <a:rPr lang="en-US" sz="2800" dirty="0"/>
              <a:t>. District policies shall also support student-centered practices that encourage the use of zero-cost instructional materials, and leverage available resources to the maximum extent feasible, including, but not limited to, the following:</a:t>
            </a:r>
          </a:p>
          <a:p>
            <a:pPr marL="146050" indent="0">
              <a:buNone/>
            </a:pPr>
            <a:endParaRPr lang="en-US" dirty="0"/>
          </a:p>
        </p:txBody>
      </p:sp>
    </p:spTree>
    <p:extLst>
      <p:ext uri="{BB962C8B-B14F-4D97-AF65-F5344CB8AC3E}">
        <p14:creationId xmlns:p14="http://schemas.microsoft.com/office/powerpoint/2010/main" val="2199339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86F20-CE35-C122-6802-35E8CF34E599}"/>
              </a:ext>
            </a:extLst>
          </p:cNvPr>
          <p:cNvSpPr>
            <a:spLocks noGrp="1"/>
          </p:cNvSpPr>
          <p:nvPr>
            <p:ph type="title"/>
          </p:nvPr>
        </p:nvSpPr>
        <p:spPr/>
        <p:txBody>
          <a:bodyPr>
            <a:normAutofit/>
          </a:bodyPr>
          <a:lstStyle/>
          <a:p>
            <a:r>
              <a:rPr lang="en" sz="4000" dirty="0"/>
              <a:t>Including, but not limited to…</a:t>
            </a:r>
            <a:endParaRPr lang="en-US" sz="4000" dirty="0"/>
          </a:p>
        </p:txBody>
      </p:sp>
      <p:sp>
        <p:nvSpPr>
          <p:cNvPr id="3" name="Text Placeholder 2">
            <a:extLst>
              <a:ext uri="{FF2B5EF4-FFF2-40B4-BE49-F238E27FC236}">
                <a16:creationId xmlns:a16="http://schemas.microsoft.com/office/drawing/2014/main" id="{C5F8941A-CCD7-39D0-3C61-D9F30320DA1A}"/>
              </a:ext>
            </a:extLst>
          </p:cNvPr>
          <p:cNvSpPr>
            <a:spLocks noGrp="1"/>
          </p:cNvSpPr>
          <p:nvPr>
            <p:ph type="body" idx="1"/>
          </p:nvPr>
        </p:nvSpPr>
        <p:spPr>
          <a:xfrm>
            <a:off x="854184" y="1862511"/>
            <a:ext cx="7671460" cy="4349439"/>
          </a:xfrm>
        </p:spPr>
        <p:txBody>
          <a:bodyPr>
            <a:noAutofit/>
          </a:bodyPr>
          <a:lstStyle/>
          <a:p>
            <a:pPr marL="355600" indent="-254000">
              <a:lnSpc>
                <a:spcPct val="100000"/>
              </a:lnSpc>
              <a:buSzPts val="1800"/>
              <a:buFont typeface="Arial"/>
              <a:buChar char="•"/>
            </a:pPr>
            <a:r>
              <a:rPr lang="en-US" sz="2000" dirty="0"/>
              <a:t>developing and implementing sustainable ZTC degrees;</a:t>
            </a:r>
          </a:p>
          <a:p>
            <a:pPr marL="355600" indent="-254000">
              <a:lnSpc>
                <a:spcPct val="100000"/>
              </a:lnSpc>
              <a:spcBef>
                <a:spcPts val="800"/>
              </a:spcBef>
              <a:buSzPts val="1800"/>
              <a:buFont typeface="Arial"/>
              <a:buChar char="•"/>
            </a:pPr>
            <a:r>
              <a:rPr lang="en-US" sz="2000" dirty="0"/>
              <a:t>adapting OER to complete degrees and CTE certificates;</a:t>
            </a:r>
          </a:p>
          <a:p>
            <a:pPr marL="355600" indent="-254000">
              <a:lnSpc>
                <a:spcPct val="100000"/>
              </a:lnSpc>
              <a:spcBef>
                <a:spcPts val="800"/>
              </a:spcBef>
              <a:buSzPts val="1800"/>
              <a:buFont typeface="Arial"/>
              <a:buChar char="•"/>
            </a:pPr>
            <a:r>
              <a:rPr lang="en-US" sz="2000" dirty="0"/>
              <a:t>adopting OER for courses in which OER is commonly available and prioritizing courses needed to satisfy GE requirements;</a:t>
            </a:r>
          </a:p>
          <a:p>
            <a:pPr marL="355600" indent="-254000">
              <a:lnSpc>
                <a:spcPct val="100000"/>
              </a:lnSpc>
              <a:spcBef>
                <a:spcPts val="800"/>
              </a:spcBef>
              <a:buSzPts val="1800"/>
              <a:buFont typeface="Arial"/>
              <a:buChar char="•"/>
            </a:pPr>
            <a:r>
              <a:rPr lang="en-US" sz="2000" dirty="0"/>
              <a:t>establishing lending programs and maintaining college library resources to support immediate access to course materials;</a:t>
            </a:r>
          </a:p>
          <a:p>
            <a:pPr marL="355600" indent="-254000">
              <a:lnSpc>
                <a:spcPct val="100000"/>
              </a:lnSpc>
              <a:spcBef>
                <a:spcPts val="800"/>
              </a:spcBef>
              <a:buSzPts val="1800"/>
              <a:buFont typeface="Arial"/>
              <a:buChar char="•"/>
            </a:pPr>
            <a:r>
              <a:rPr lang="en-US" sz="2000" dirty="0"/>
              <a:t>developing policies that enable financial aid early disbursements;</a:t>
            </a:r>
          </a:p>
          <a:p>
            <a:pPr marL="355600" indent="-254000">
              <a:lnSpc>
                <a:spcPct val="100000"/>
              </a:lnSpc>
              <a:spcBef>
                <a:spcPts val="800"/>
              </a:spcBef>
              <a:buSzPts val="1800"/>
              <a:buFont typeface="Arial"/>
              <a:buChar char="•"/>
            </a:pPr>
            <a:r>
              <a:rPr lang="en-US" sz="2000" dirty="0"/>
              <a:t>encouraging and supporting students to complete their financial aid files early to receive timely disbursement; and</a:t>
            </a:r>
          </a:p>
          <a:p>
            <a:pPr marL="355600" indent="-254000">
              <a:lnSpc>
                <a:spcPct val="100000"/>
              </a:lnSpc>
              <a:spcBef>
                <a:spcPts val="800"/>
              </a:spcBef>
              <a:spcAft>
                <a:spcPts val="1200"/>
              </a:spcAft>
              <a:buSzPts val="1800"/>
              <a:buFont typeface="Arial"/>
              <a:buChar char="•"/>
            </a:pPr>
            <a:r>
              <a:rPr lang="en-US" sz="2000" dirty="0"/>
              <a:t>deploying other forms of direct aid and support program resources to strengthen student financial stability.</a:t>
            </a:r>
          </a:p>
        </p:txBody>
      </p:sp>
    </p:spTree>
    <p:extLst>
      <p:ext uri="{BB962C8B-B14F-4D97-AF65-F5344CB8AC3E}">
        <p14:creationId xmlns:p14="http://schemas.microsoft.com/office/powerpoint/2010/main" val="638444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0BA72-B23B-B7BB-AC00-3F5128D64E73}"/>
              </a:ext>
            </a:extLst>
          </p:cNvPr>
          <p:cNvSpPr>
            <a:spLocks noGrp="1"/>
          </p:cNvSpPr>
          <p:nvPr>
            <p:ph type="title"/>
          </p:nvPr>
        </p:nvSpPr>
        <p:spPr/>
        <p:txBody>
          <a:bodyPr/>
          <a:lstStyle/>
          <a:p>
            <a:r>
              <a:rPr lang="en-US" sz="4000" dirty="0"/>
              <a:t>Memo 1 (July 22, 2025; ESS 25-43) Highlights</a:t>
            </a:r>
          </a:p>
        </p:txBody>
      </p:sp>
      <p:sp>
        <p:nvSpPr>
          <p:cNvPr id="3" name="Text Placeholder 2">
            <a:extLst>
              <a:ext uri="{FF2B5EF4-FFF2-40B4-BE49-F238E27FC236}">
                <a16:creationId xmlns:a16="http://schemas.microsoft.com/office/drawing/2014/main" id="{0BC5BA00-A5E7-EE00-347A-22D9783FF684}"/>
              </a:ext>
            </a:extLst>
          </p:cNvPr>
          <p:cNvSpPr>
            <a:spLocks noGrp="1"/>
          </p:cNvSpPr>
          <p:nvPr>
            <p:ph type="body" idx="1"/>
          </p:nvPr>
        </p:nvSpPr>
        <p:spPr>
          <a:xfrm>
            <a:off x="878774" y="2015735"/>
            <a:ext cx="7695210" cy="4337564"/>
          </a:xfrm>
        </p:spPr>
        <p:txBody>
          <a:bodyPr>
            <a:noAutofit/>
          </a:bodyPr>
          <a:lstStyle/>
          <a:p>
            <a:r>
              <a:rPr lang="en-US" sz="1800" dirty="0">
                <a:hlinkClick r:id="rId3"/>
              </a:rPr>
              <a:t>Burden-Free Access to Instructional Materials: Regulatory Provisions</a:t>
            </a:r>
            <a:endParaRPr lang="en-US" sz="1800" dirty="0"/>
          </a:p>
          <a:p>
            <a:r>
              <a:rPr lang="en-US" sz="1800" dirty="0"/>
              <a:t>…district policies are expected to support and leverage resources to implement and sustain ZTC degrees and to prioritize the use of OER to complete degrees and CTE certificates. When OER is widely available, especially in GE courses, district policies should support adopting these resources accordingly. Additional measures include establishing lending programs, maintaining library resources that ensure immediate access to course materials, and enabling early disbursement of financial aid pursuant to federal regulations. Districts are also encouraged to promote timely completion of financial aid files and to utilize direct aid and support programs that enhance student financial stability.</a:t>
            </a:r>
          </a:p>
        </p:txBody>
      </p:sp>
    </p:spTree>
    <p:extLst>
      <p:ext uri="{BB962C8B-B14F-4D97-AF65-F5344CB8AC3E}">
        <p14:creationId xmlns:p14="http://schemas.microsoft.com/office/powerpoint/2010/main" val="623653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8CCB0-B3A1-BBA3-F59A-C9AB186743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0CFCFC-00B8-4FE4-74ED-E78F9EA4BA75}"/>
              </a:ext>
            </a:extLst>
          </p:cNvPr>
          <p:cNvSpPr>
            <a:spLocks noGrp="1"/>
          </p:cNvSpPr>
          <p:nvPr>
            <p:ph type="title"/>
          </p:nvPr>
        </p:nvSpPr>
        <p:spPr/>
        <p:txBody>
          <a:bodyPr/>
          <a:lstStyle/>
          <a:p>
            <a:r>
              <a:rPr lang="en-US" sz="4000" dirty="0"/>
              <a:t>Memo 2 (Sept. 30, 2025; ESS 25-63) Highlights</a:t>
            </a:r>
          </a:p>
        </p:txBody>
      </p:sp>
      <p:sp>
        <p:nvSpPr>
          <p:cNvPr id="3" name="Text Placeholder 2">
            <a:extLst>
              <a:ext uri="{FF2B5EF4-FFF2-40B4-BE49-F238E27FC236}">
                <a16:creationId xmlns:a16="http://schemas.microsoft.com/office/drawing/2014/main" id="{B4CDC35A-1A5C-3F75-D20A-89F7AB5F7AD7}"/>
              </a:ext>
            </a:extLst>
          </p:cNvPr>
          <p:cNvSpPr>
            <a:spLocks noGrp="1"/>
          </p:cNvSpPr>
          <p:nvPr>
            <p:ph type="body" idx="1"/>
          </p:nvPr>
        </p:nvSpPr>
        <p:spPr>
          <a:xfrm>
            <a:off x="970772" y="2010618"/>
            <a:ext cx="7202456" cy="4039079"/>
          </a:xfrm>
        </p:spPr>
        <p:txBody>
          <a:bodyPr>
            <a:noAutofit/>
          </a:bodyPr>
          <a:lstStyle/>
          <a:p>
            <a:r>
              <a:rPr lang="en-US" sz="1800" dirty="0">
                <a:hlinkClick r:id="rId3"/>
              </a:rPr>
              <a:t>Empowering Day-One Access through OER (Title 5, § 54221) </a:t>
            </a:r>
            <a:endParaRPr lang="en-US" sz="1800" dirty="0"/>
          </a:p>
          <a:p>
            <a:r>
              <a:rPr lang="en-US" sz="1800" dirty="0"/>
              <a:t>Adopted policies are not expected to result in the immediate establishment of no-cost first-day access, but to establish the conditions to achieve this goal over time. </a:t>
            </a:r>
          </a:p>
          <a:p>
            <a:r>
              <a:rPr lang="en-US" sz="1800" dirty="0"/>
              <a:t>Automatic-billing approaches—sometimes called “inclusive” or “equitable” access programs—do place materials in students’ hands on day one, but they do not eliminate instructional materials costs. These models address only one dimension of the regulation: timing. By contrast, OER and ZTC pathways embody both the letter and the spirit of the regulation by ensuring access on the first day and by eliminating costs for students over the long term. </a:t>
            </a:r>
          </a:p>
        </p:txBody>
      </p:sp>
    </p:spTree>
    <p:extLst>
      <p:ext uri="{BB962C8B-B14F-4D97-AF65-F5344CB8AC3E}">
        <p14:creationId xmlns:p14="http://schemas.microsoft.com/office/powerpoint/2010/main" val="143295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9"/>
          <p:cNvSpPr txBox="1">
            <a:spLocks noGrp="1"/>
          </p:cNvSpPr>
          <p:nvPr>
            <p:ph type="title"/>
          </p:nvPr>
        </p:nvSpPr>
        <p:spPr>
          <a:prstGeom prst="rect">
            <a:avLst/>
          </a:prstGeom>
        </p:spPr>
        <p:txBody>
          <a:bodyPr spcFirstLastPara="1" wrap="square" lIns="91425" tIns="91425" rIns="91425" bIns="91425" anchor="t" anchorCtr="0">
            <a:noAutofit/>
          </a:bodyPr>
          <a:lstStyle/>
          <a:p>
            <a:r>
              <a:rPr lang="en" sz="4400" dirty="0"/>
              <a:t>Take-Aways? </a:t>
            </a:r>
            <a:endParaRPr sz="4400" dirty="0"/>
          </a:p>
        </p:txBody>
      </p:sp>
      <p:sp>
        <p:nvSpPr>
          <p:cNvPr id="163" name="Google Shape;163;p19"/>
          <p:cNvSpPr txBox="1">
            <a:spLocks noGrp="1"/>
          </p:cNvSpPr>
          <p:nvPr>
            <p:ph type="body" idx="1"/>
          </p:nvPr>
        </p:nvSpPr>
        <p:spPr>
          <a:xfrm>
            <a:off x="855023" y="1944482"/>
            <a:ext cx="7647709" cy="4705699"/>
          </a:xfrm>
          <a:prstGeom prst="rect">
            <a:avLst/>
          </a:prstGeom>
        </p:spPr>
        <p:txBody>
          <a:bodyPr spcFirstLastPara="1" wrap="square" lIns="91425" tIns="91425" rIns="91425" bIns="91425" anchor="t" anchorCtr="0">
            <a:normAutofit lnSpcReduction="10000"/>
          </a:bodyPr>
          <a:lstStyle/>
          <a:p>
            <a:pPr marL="127000" indent="0">
              <a:buNone/>
            </a:pPr>
            <a:r>
              <a:rPr lang="en" sz="1800" dirty="0"/>
              <a:t>Requires college districts to develop policies that support eliminating costs that are passed onto students (books, materials, supplies, etc.).</a:t>
            </a:r>
            <a:endParaRPr sz="1800" dirty="0"/>
          </a:p>
          <a:p>
            <a:r>
              <a:rPr lang="en" sz="1800" dirty="0"/>
              <a:t>First, reduce costs with strategy.</a:t>
            </a:r>
            <a:endParaRPr sz="1800" dirty="0"/>
          </a:p>
          <a:p>
            <a:r>
              <a:rPr lang="en" sz="1800" dirty="0"/>
              <a:t>Second, make materials available first-day to students.</a:t>
            </a:r>
            <a:endParaRPr sz="1800" dirty="0"/>
          </a:p>
          <a:p>
            <a:pPr marL="0" indent="0">
              <a:spcBef>
                <a:spcPts val="1200"/>
              </a:spcBef>
              <a:buNone/>
            </a:pPr>
            <a:r>
              <a:rPr lang="en" sz="1800" dirty="0"/>
              <a:t>The requirement is not for colleges to be zero-cost to students overnight. </a:t>
            </a:r>
            <a:endParaRPr sz="1800" dirty="0"/>
          </a:p>
          <a:p>
            <a:pPr marL="0" indent="0">
              <a:spcBef>
                <a:spcPts val="1200"/>
              </a:spcBef>
              <a:buNone/>
            </a:pPr>
            <a:r>
              <a:rPr lang="en" sz="1800" dirty="0"/>
              <a:t>Rather, the regulation seeks to have college districts establish policies that will move colleges to be burden-free regarding costs passed onto students over time. </a:t>
            </a:r>
            <a:endParaRPr sz="1800" dirty="0"/>
          </a:p>
          <a:p>
            <a:pPr marL="0" indent="0">
              <a:spcBef>
                <a:spcPts val="1200"/>
              </a:spcBef>
              <a:buNone/>
            </a:pPr>
            <a:r>
              <a:rPr lang="en" sz="1800" dirty="0"/>
              <a:t>This is likely going to be enacted through equity plans, educational master plans, research efforts, reviews of curriculum, selection of instructional materials, collaborative cost reduction strategies leveraging partnerships, etc.</a:t>
            </a:r>
            <a:endParaRPr sz="1800" dirty="0"/>
          </a:p>
          <a:p>
            <a:pPr marL="0" indent="0">
              <a:spcBef>
                <a:spcPts val="1200"/>
              </a:spcBef>
              <a:buNone/>
            </a:pPr>
            <a:endParaRPr dirty="0"/>
          </a:p>
          <a:p>
            <a:pPr marL="0" indent="0">
              <a:spcBef>
                <a:spcPts val="1200"/>
              </a:spcBef>
              <a:spcAft>
                <a:spcPts val="120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5B639-3EA2-57A7-60AB-5DBA8212A222}"/>
              </a:ext>
            </a:extLst>
          </p:cNvPr>
          <p:cNvSpPr>
            <a:spLocks noGrp="1"/>
          </p:cNvSpPr>
          <p:nvPr>
            <p:ph type="title"/>
          </p:nvPr>
        </p:nvSpPr>
        <p:spPr>
          <a:xfrm>
            <a:off x="995605" y="606422"/>
            <a:ext cx="7461548" cy="893111"/>
          </a:xfrm>
        </p:spPr>
        <p:txBody>
          <a:bodyPr>
            <a:noAutofit/>
          </a:bodyPr>
          <a:lstStyle/>
          <a:p>
            <a:r>
              <a:rPr lang="en" sz="4000" dirty="0"/>
              <a:t>Considerations and Challenges</a:t>
            </a:r>
            <a:endParaRPr lang="en-US" sz="4000" dirty="0"/>
          </a:p>
        </p:txBody>
      </p:sp>
      <p:sp>
        <p:nvSpPr>
          <p:cNvPr id="3" name="Text Placeholder 2">
            <a:extLst>
              <a:ext uri="{FF2B5EF4-FFF2-40B4-BE49-F238E27FC236}">
                <a16:creationId xmlns:a16="http://schemas.microsoft.com/office/drawing/2014/main" id="{0FC592A2-CFBE-6251-9B54-148B9B8AB557}"/>
              </a:ext>
            </a:extLst>
          </p:cNvPr>
          <p:cNvSpPr>
            <a:spLocks noGrp="1"/>
          </p:cNvSpPr>
          <p:nvPr>
            <p:ph type="body" idx="1"/>
          </p:nvPr>
        </p:nvSpPr>
        <p:spPr>
          <a:xfrm>
            <a:off x="902525" y="2015735"/>
            <a:ext cx="7647709" cy="4039079"/>
          </a:xfrm>
        </p:spPr>
        <p:txBody>
          <a:bodyPr>
            <a:noAutofit/>
          </a:bodyPr>
          <a:lstStyle/>
          <a:p>
            <a:pPr marL="254000" indent="-219709">
              <a:lnSpc>
                <a:spcPct val="110000"/>
              </a:lnSpc>
              <a:buSzPct val="100000"/>
              <a:buFont typeface="Arial"/>
              <a:buChar char="•"/>
            </a:pPr>
            <a:r>
              <a:rPr lang="en-US" sz="2400" dirty="0"/>
              <a:t>New policies must be in effect by January 26, 2026.</a:t>
            </a:r>
          </a:p>
          <a:p>
            <a:pPr marL="254000" indent="-219709">
              <a:lnSpc>
                <a:spcPct val="110000"/>
              </a:lnSpc>
              <a:spcBef>
                <a:spcPts val="800"/>
              </a:spcBef>
              <a:buSzPct val="100000"/>
              <a:buFont typeface="Arial"/>
              <a:buChar char="•"/>
            </a:pPr>
            <a:r>
              <a:rPr lang="en-US" sz="2400" dirty="0"/>
              <a:t>CCLC templates are available – but they don’t say much.</a:t>
            </a:r>
          </a:p>
          <a:p>
            <a:pPr marL="254000" indent="-219709">
              <a:lnSpc>
                <a:spcPct val="110000"/>
              </a:lnSpc>
              <a:spcBef>
                <a:spcPts val="800"/>
              </a:spcBef>
              <a:buSzPct val="100000"/>
              <a:buFont typeface="Arial"/>
              <a:buChar char="•"/>
            </a:pPr>
            <a:r>
              <a:rPr lang="en-US" sz="2400" dirty="0"/>
              <a:t>What would a good policy look like?</a:t>
            </a:r>
          </a:p>
          <a:p>
            <a:pPr marL="254000" indent="-219709">
              <a:lnSpc>
                <a:spcPct val="110000"/>
              </a:lnSpc>
              <a:spcBef>
                <a:spcPts val="800"/>
              </a:spcBef>
              <a:buSzPct val="100000"/>
              <a:buFont typeface="Arial"/>
              <a:buChar char="•"/>
            </a:pPr>
            <a:r>
              <a:rPr lang="en-US" sz="2400" dirty="0"/>
              <a:t>The focus is on “instructional materials” – actual costs are not known.</a:t>
            </a:r>
          </a:p>
          <a:p>
            <a:pPr marL="254000" indent="-219709">
              <a:lnSpc>
                <a:spcPct val="110000"/>
              </a:lnSpc>
              <a:spcBef>
                <a:spcPts val="800"/>
              </a:spcBef>
              <a:buSzPct val="100000"/>
              <a:buFont typeface="Arial"/>
              <a:buChar char="•"/>
            </a:pPr>
            <a:r>
              <a:rPr lang="en-US" sz="2400" dirty="0"/>
              <a:t>How can a district “ensure” such access when the costs are not known – and no funds are provided? </a:t>
            </a:r>
          </a:p>
        </p:txBody>
      </p:sp>
    </p:spTree>
    <p:extLst>
      <p:ext uri="{BB962C8B-B14F-4D97-AF65-F5344CB8AC3E}">
        <p14:creationId xmlns:p14="http://schemas.microsoft.com/office/powerpoint/2010/main" val="2805821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3FE24-8B1A-61C4-D862-410B04335BE1}"/>
              </a:ext>
            </a:extLst>
          </p:cNvPr>
          <p:cNvSpPr>
            <a:spLocks noGrp="1"/>
          </p:cNvSpPr>
          <p:nvPr>
            <p:ph type="title"/>
          </p:nvPr>
        </p:nvSpPr>
        <p:spPr/>
        <p:txBody>
          <a:bodyPr>
            <a:normAutofit/>
          </a:bodyPr>
          <a:lstStyle/>
          <a:p>
            <a:r>
              <a:rPr lang="en" sz="4000" dirty="0"/>
              <a:t>Varied Interpretations</a:t>
            </a:r>
            <a:endParaRPr lang="en-US" sz="4000" dirty="0"/>
          </a:p>
        </p:txBody>
      </p:sp>
      <p:sp>
        <p:nvSpPr>
          <p:cNvPr id="3" name="Text Placeholder 2">
            <a:extLst>
              <a:ext uri="{FF2B5EF4-FFF2-40B4-BE49-F238E27FC236}">
                <a16:creationId xmlns:a16="http://schemas.microsoft.com/office/drawing/2014/main" id="{7910DD31-7C32-7B57-DA32-E4EE54574AD3}"/>
              </a:ext>
            </a:extLst>
          </p:cNvPr>
          <p:cNvSpPr>
            <a:spLocks noGrp="1"/>
          </p:cNvSpPr>
          <p:nvPr>
            <p:ph type="body" idx="1"/>
          </p:nvPr>
        </p:nvSpPr>
        <p:spPr>
          <a:xfrm>
            <a:off x="970772" y="2010618"/>
            <a:ext cx="7202456" cy="4039079"/>
          </a:xfrm>
        </p:spPr>
        <p:txBody>
          <a:bodyPr>
            <a:normAutofit/>
          </a:bodyPr>
          <a:lstStyle/>
          <a:p>
            <a:pPr indent="-361950">
              <a:spcBef>
                <a:spcPts val="800"/>
              </a:spcBef>
              <a:buSzPts val="2100"/>
            </a:pPr>
            <a:r>
              <a:rPr lang="en-US" sz="2400" dirty="0"/>
              <a:t>Are colleges </a:t>
            </a:r>
            <a:r>
              <a:rPr lang="en-US" sz="2400" b="1" dirty="0"/>
              <a:t>only</a:t>
            </a:r>
            <a:r>
              <a:rPr lang="en-US" sz="2400" dirty="0"/>
              <a:t> being asked to ensure access to resources on just the 1st day?</a:t>
            </a:r>
          </a:p>
          <a:p>
            <a:pPr indent="-361950">
              <a:buSzPts val="2100"/>
            </a:pPr>
            <a:r>
              <a:rPr lang="en-US" sz="2400" dirty="0"/>
              <a:t>How quickly do we have to make this happen - and what happens if we do not?</a:t>
            </a:r>
          </a:p>
          <a:p>
            <a:pPr indent="-361950">
              <a:buSzPts val="2100"/>
            </a:pPr>
            <a:r>
              <a:rPr lang="en-US" sz="2400" dirty="0"/>
              <a:t>While the regulation mentions “academic freedom” - how is that ensured?</a:t>
            </a:r>
          </a:p>
          <a:p>
            <a:pPr marL="146050" indent="0">
              <a:buNone/>
            </a:pPr>
            <a:endParaRPr lang="en-US" dirty="0"/>
          </a:p>
        </p:txBody>
      </p:sp>
    </p:spTree>
    <p:extLst>
      <p:ext uri="{BB962C8B-B14F-4D97-AF65-F5344CB8AC3E}">
        <p14:creationId xmlns:p14="http://schemas.microsoft.com/office/powerpoint/2010/main" val="2430557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49E92-3C77-43DF-D30A-2B613C73B12B}"/>
              </a:ext>
            </a:extLst>
          </p:cNvPr>
          <p:cNvSpPr>
            <a:spLocks noGrp="1"/>
          </p:cNvSpPr>
          <p:nvPr>
            <p:ph type="title"/>
          </p:nvPr>
        </p:nvSpPr>
        <p:spPr/>
        <p:txBody>
          <a:bodyPr/>
          <a:lstStyle/>
          <a:p>
            <a:r>
              <a:rPr lang="en-US" sz="4000" dirty="0"/>
              <a:t>CCLC Templates</a:t>
            </a:r>
          </a:p>
        </p:txBody>
      </p:sp>
      <p:sp>
        <p:nvSpPr>
          <p:cNvPr id="3" name="Text Placeholder 2">
            <a:extLst>
              <a:ext uri="{FF2B5EF4-FFF2-40B4-BE49-F238E27FC236}">
                <a16:creationId xmlns:a16="http://schemas.microsoft.com/office/drawing/2014/main" id="{79FC55BE-A4DE-77DA-B1CD-C42F13F69D74}"/>
              </a:ext>
            </a:extLst>
          </p:cNvPr>
          <p:cNvSpPr>
            <a:spLocks noGrp="1"/>
          </p:cNvSpPr>
          <p:nvPr>
            <p:ph type="body" idx="1"/>
          </p:nvPr>
        </p:nvSpPr>
        <p:spPr>
          <a:xfrm>
            <a:off x="735724" y="2015735"/>
            <a:ext cx="7555418" cy="4337564"/>
          </a:xfrm>
        </p:spPr>
        <p:txBody>
          <a:bodyPr>
            <a:noAutofit/>
          </a:bodyPr>
          <a:lstStyle/>
          <a:p>
            <a:r>
              <a:rPr lang="en-US" sz="2000" dirty="0"/>
              <a:t>The Community College League of California (CCLC) offers a Statewide Policy and Procedure Service that all districts subscribe to. </a:t>
            </a:r>
          </a:p>
          <a:p>
            <a:r>
              <a:rPr lang="en-US" sz="2000" dirty="0"/>
              <a:t>“There are over 400 board policy and administrative procedure templates that are vetted by the legal firm of Liebert Cassidy Whitmore. The language in the templates is indicated as legally required, legally advised, or suggested as good practice for boards and districts. The over 400 policy and procedure templates are available to subscribing districts electronically on the Subscribers Website.”</a:t>
            </a:r>
          </a:p>
        </p:txBody>
      </p:sp>
    </p:spTree>
    <p:extLst>
      <p:ext uri="{BB962C8B-B14F-4D97-AF65-F5344CB8AC3E}">
        <p14:creationId xmlns:p14="http://schemas.microsoft.com/office/powerpoint/2010/main" val="1217084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61396-CDC3-34FB-A268-EC9DD6FC3D24}"/>
              </a:ext>
            </a:extLst>
          </p:cNvPr>
          <p:cNvSpPr>
            <a:spLocks noGrp="1"/>
          </p:cNvSpPr>
          <p:nvPr>
            <p:ph type="title"/>
          </p:nvPr>
        </p:nvSpPr>
        <p:spPr/>
        <p:txBody>
          <a:bodyPr/>
          <a:lstStyle/>
          <a:p>
            <a:r>
              <a:rPr lang="en-US" sz="4000" dirty="0"/>
              <a:t>CCLC Templates to Address </a:t>
            </a:r>
            <a:br>
              <a:rPr lang="en-US" sz="4000" dirty="0"/>
            </a:br>
            <a:r>
              <a:rPr lang="en" sz="4000" dirty="0"/>
              <a:t>§ 54221 </a:t>
            </a:r>
            <a:endParaRPr lang="en-US" sz="4000" dirty="0"/>
          </a:p>
        </p:txBody>
      </p:sp>
      <p:sp>
        <p:nvSpPr>
          <p:cNvPr id="3" name="Text Placeholder 2">
            <a:extLst>
              <a:ext uri="{FF2B5EF4-FFF2-40B4-BE49-F238E27FC236}">
                <a16:creationId xmlns:a16="http://schemas.microsoft.com/office/drawing/2014/main" id="{E4A93F31-2C54-0372-E3C2-D481E7E2D6B4}"/>
              </a:ext>
            </a:extLst>
          </p:cNvPr>
          <p:cNvSpPr>
            <a:spLocks noGrp="1"/>
          </p:cNvSpPr>
          <p:nvPr>
            <p:ph type="body" idx="1"/>
          </p:nvPr>
        </p:nvSpPr>
        <p:spPr>
          <a:xfrm>
            <a:off x="851338" y="2015735"/>
            <a:ext cx="7439804" cy="4206389"/>
          </a:xfrm>
        </p:spPr>
        <p:txBody>
          <a:bodyPr>
            <a:normAutofit/>
          </a:bodyPr>
          <a:lstStyle/>
          <a:p>
            <a:pPr marL="127000" indent="0">
              <a:buNone/>
            </a:pPr>
            <a:r>
              <a:rPr lang="en-US" sz="2400" dirty="0"/>
              <a:t>“The Policy &amp; Procedure Subscription Service did revise the board policy template on fees as well as the administrative procedure template on instructional materials to reflect the applicable content related to burden-free access to instructional materials.”</a:t>
            </a:r>
          </a:p>
        </p:txBody>
      </p:sp>
    </p:spTree>
    <p:extLst>
      <p:ext uri="{BB962C8B-B14F-4D97-AF65-F5344CB8AC3E}">
        <p14:creationId xmlns:p14="http://schemas.microsoft.com/office/powerpoint/2010/main" val="3835063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8538C-F69E-BDAD-9DB8-D3926BE6DBD2}"/>
              </a:ext>
            </a:extLst>
          </p:cNvPr>
          <p:cNvSpPr>
            <a:spLocks noGrp="1"/>
          </p:cNvSpPr>
          <p:nvPr>
            <p:ph type="title"/>
          </p:nvPr>
        </p:nvSpPr>
        <p:spPr/>
        <p:txBody>
          <a:bodyPr>
            <a:noAutofit/>
          </a:bodyPr>
          <a:lstStyle/>
          <a:p>
            <a:r>
              <a:rPr lang="en" sz="4000" dirty="0"/>
              <a:t>CCLC Template - BP 5030 Fees</a:t>
            </a:r>
            <a:endParaRPr lang="en-US" sz="4000" dirty="0"/>
          </a:p>
        </p:txBody>
      </p:sp>
      <p:sp>
        <p:nvSpPr>
          <p:cNvPr id="3" name="Text Placeholder 2">
            <a:extLst>
              <a:ext uri="{FF2B5EF4-FFF2-40B4-BE49-F238E27FC236}">
                <a16:creationId xmlns:a16="http://schemas.microsoft.com/office/drawing/2014/main" id="{9B19961D-FAF9-6356-ECD6-FD78C33DE3C5}"/>
              </a:ext>
            </a:extLst>
          </p:cNvPr>
          <p:cNvSpPr>
            <a:spLocks noGrp="1"/>
          </p:cNvSpPr>
          <p:nvPr>
            <p:ph type="body" idx="1"/>
          </p:nvPr>
        </p:nvSpPr>
        <p:spPr>
          <a:xfrm>
            <a:off x="970771" y="2010618"/>
            <a:ext cx="7460709" cy="4568312"/>
          </a:xfrm>
        </p:spPr>
        <p:txBody>
          <a:bodyPr>
            <a:normAutofit fontScale="92500" lnSpcReduction="10000"/>
          </a:bodyPr>
          <a:lstStyle/>
          <a:p>
            <a:pPr marL="146050" indent="0">
              <a:buNone/>
            </a:pPr>
            <a:r>
              <a:rPr lang="en-US" sz="2600" dirty="0">
                <a:solidFill>
                  <a:schemeClr val="tx1">
                    <a:lumMod val="75000"/>
                  </a:schemeClr>
                </a:solidFill>
              </a:rPr>
              <a:t>Students may be required to provide required instructional and other materials for a credit or non-credit course, provided such materials are of continuing value to the student outside the classroom and provided that such materials are not solely or exclusively available from the District. </a:t>
            </a:r>
            <a:r>
              <a:rPr lang="en-US" sz="2600" u="sng" dirty="0">
                <a:solidFill>
                  <a:schemeClr val="tx1">
                    <a:lumMod val="75000"/>
                  </a:schemeClr>
                </a:solidFill>
              </a:rPr>
              <a:t>The District shall ensure student access to textbooks and supplemental materials on the first day of class and strengthen student access to other instructional materials before their required use.</a:t>
            </a:r>
          </a:p>
          <a:p>
            <a:pPr marL="146050" indent="0">
              <a:buNone/>
            </a:pPr>
            <a:endParaRPr lang="en-US" dirty="0"/>
          </a:p>
        </p:txBody>
      </p:sp>
    </p:spTree>
    <p:extLst>
      <p:ext uri="{BB962C8B-B14F-4D97-AF65-F5344CB8AC3E}">
        <p14:creationId xmlns:p14="http://schemas.microsoft.com/office/powerpoint/2010/main" val="2349604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Description</a:t>
            </a:r>
          </a:p>
        </p:txBody>
      </p:sp>
      <p:sp>
        <p:nvSpPr>
          <p:cNvPr id="3" name="Text Placeholder 2"/>
          <p:cNvSpPr>
            <a:spLocks noGrp="1"/>
          </p:cNvSpPr>
          <p:nvPr>
            <p:ph type="body" idx="1"/>
          </p:nvPr>
        </p:nvSpPr>
        <p:spPr>
          <a:xfrm>
            <a:off x="641131" y="2015735"/>
            <a:ext cx="7650011" cy="4039079"/>
          </a:xfrm>
        </p:spPr>
        <p:txBody>
          <a:bodyPr>
            <a:noAutofit/>
          </a:bodyPr>
          <a:lstStyle/>
          <a:p>
            <a:pPr marL="127000" indent="0">
              <a:buNone/>
            </a:pPr>
            <a:r>
              <a:rPr lang="en-US" sz="2400" dirty="0"/>
              <a:t>What does Title 5 §54221, Burden-Free Access to Instructional Materials, really mean? What do “policies that ensure student access to textbooks and supplemental materials that are needed on the first day of class” look like and how might they “maintain an instructor’s responsibility and academic freedom to choose instructional materials”? Join us for a discussion of what your local implementation of this regulation should – and should not consist of.</a:t>
            </a:r>
          </a:p>
        </p:txBody>
      </p:sp>
    </p:spTree>
    <p:extLst>
      <p:ext uri="{BB962C8B-B14F-4D97-AF65-F5344CB8AC3E}">
        <p14:creationId xmlns:p14="http://schemas.microsoft.com/office/powerpoint/2010/main" val="1012819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3BA52-B276-53C5-2D30-ABEA2E9406DF}"/>
              </a:ext>
            </a:extLst>
          </p:cNvPr>
          <p:cNvSpPr>
            <a:spLocks noGrp="1"/>
          </p:cNvSpPr>
          <p:nvPr>
            <p:ph type="title"/>
          </p:nvPr>
        </p:nvSpPr>
        <p:spPr/>
        <p:txBody>
          <a:bodyPr>
            <a:noAutofit/>
          </a:bodyPr>
          <a:lstStyle/>
          <a:p>
            <a:r>
              <a:rPr lang="en" sz="4000" dirty="0"/>
              <a:t>CCLC Template - AP 5031 Instructional Materials</a:t>
            </a:r>
            <a:endParaRPr lang="en-US" sz="4000" dirty="0"/>
          </a:p>
        </p:txBody>
      </p:sp>
      <p:sp>
        <p:nvSpPr>
          <p:cNvPr id="3" name="Text Placeholder 2">
            <a:extLst>
              <a:ext uri="{FF2B5EF4-FFF2-40B4-BE49-F238E27FC236}">
                <a16:creationId xmlns:a16="http://schemas.microsoft.com/office/drawing/2014/main" id="{3EB94D79-BDED-73A5-7709-862B8E10CAA8}"/>
              </a:ext>
            </a:extLst>
          </p:cNvPr>
          <p:cNvSpPr>
            <a:spLocks noGrp="1"/>
          </p:cNvSpPr>
          <p:nvPr>
            <p:ph type="body" idx="1"/>
          </p:nvPr>
        </p:nvSpPr>
        <p:spPr>
          <a:xfrm>
            <a:off x="914400" y="2015735"/>
            <a:ext cx="7202456" cy="4432566"/>
          </a:xfrm>
        </p:spPr>
        <p:txBody>
          <a:bodyPr>
            <a:normAutofit/>
          </a:bodyPr>
          <a:lstStyle/>
          <a:p>
            <a:pPr marL="342900" indent="0">
              <a:lnSpc>
                <a:spcPct val="100000"/>
              </a:lnSpc>
              <a:spcBef>
                <a:spcPts val="900"/>
              </a:spcBef>
              <a:buNone/>
            </a:pPr>
            <a:r>
              <a:rPr lang="en-US" sz="2400" u="sng" dirty="0">
                <a:solidFill>
                  <a:schemeClr val="tx1">
                    <a:lumMod val="75000"/>
                  </a:schemeClr>
                </a:solidFill>
              </a:rPr>
              <a:t>The District will ensure student access to textbooks and supplemental materials that are needed on the first day of class. The District will strengthen student access to other instructional materials before their required use in any course to minimize financial and administrative burdens to students.</a:t>
            </a:r>
            <a:endParaRPr lang="en-US" sz="1400" dirty="0">
              <a:solidFill>
                <a:schemeClr val="tx1">
                  <a:lumMod val="75000"/>
                </a:schemeClr>
              </a:solidFill>
            </a:endParaRPr>
          </a:p>
          <a:p>
            <a:pPr marL="342900" indent="0">
              <a:lnSpc>
                <a:spcPct val="100000"/>
              </a:lnSpc>
              <a:spcBef>
                <a:spcPts val="900"/>
              </a:spcBef>
              <a:buNone/>
            </a:pPr>
            <a:r>
              <a:rPr lang="en-US" sz="2400" dirty="0">
                <a:solidFill>
                  <a:schemeClr val="tx1">
                    <a:lumMod val="75000"/>
                  </a:schemeClr>
                </a:solidFill>
              </a:rPr>
              <a:t>Instructors </a:t>
            </a:r>
            <a:r>
              <a:rPr lang="en-US" sz="2400" u="sng" dirty="0">
                <a:solidFill>
                  <a:schemeClr val="tx1">
                    <a:lumMod val="75000"/>
                  </a:schemeClr>
                </a:solidFill>
              </a:rPr>
              <a:t>are responsible for selecting instructional materials and</a:t>
            </a:r>
            <a:r>
              <a:rPr lang="en-US" sz="2400" dirty="0">
                <a:solidFill>
                  <a:schemeClr val="tx1">
                    <a:lumMod val="75000"/>
                  </a:schemeClr>
                </a:solidFill>
              </a:rPr>
              <a:t> shall take reasonable steps to minimize the cost and ensure the necessity of instructional materials.</a:t>
            </a:r>
          </a:p>
          <a:p>
            <a:pPr marL="146050" indent="0">
              <a:buNone/>
            </a:pPr>
            <a:endParaRPr lang="en-US" dirty="0"/>
          </a:p>
        </p:txBody>
      </p:sp>
    </p:spTree>
    <p:extLst>
      <p:ext uri="{BB962C8B-B14F-4D97-AF65-F5344CB8AC3E}">
        <p14:creationId xmlns:p14="http://schemas.microsoft.com/office/powerpoint/2010/main" val="384523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ABBD9-5EFC-B08E-2A9F-80EE99F3852D}"/>
              </a:ext>
            </a:extLst>
          </p:cNvPr>
          <p:cNvSpPr>
            <a:spLocks noGrp="1"/>
          </p:cNvSpPr>
          <p:nvPr>
            <p:ph type="title"/>
          </p:nvPr>
        </p:nvSpPr>
        <p:spPr/>
        <p:txBody>
          <a:bodyPr/>
          <a:lstStyle/>
          <a:p>
            <a:r>
              <a:rPr lang="en-US" sz="4400" dirty="0"/>
              <a:t>What do the templates provide?</a:t>
            </a:r>
          </a:p>
        </p:txBody>
      </p:sp>
      <p:sp>
        <p:nvSpPr>
          <p:cNvPr id="3" name="Text Placeholder 2">
            <a:extLst>
              <a:ext uri="{FF2B5EF4-FFF2-40B4-BE49-F238E27FC236}">
                <a16:creationId xmlns:a16="http://schemas.microsoft.com/office/drawing/2014/main" id="{BA6D0493-7523-57B9-0737-141BD38BC8F2}"/>
              </a:ext>
            </a:extLst>
          </p:cNvPr>
          <p:cNvSpPr>
            <a:spLocks noGrp="1"/>
          </p:cNvSpPr>
          <p:nvPr>
            <p:ph type="body" idx="1"/>
          </p:nvPr>
        </p:nvSpPr>
        <p:spPr>
          <a:xfrm>
            <a:off x="1148063" y="2010618"/>
            <a:ext cx="6949230" cy="4039079"/>
          </a:xfrm>
        </p:spPr>
        <p:txBody>
          <a:bodyPr>
            <a:noAutofit/>
          </a:bodyPr>
          <a:lstStyle/>
          <a:p>
            <a:r>
              <a:rPr lang="en-US" sz="2400" dirty="0"/>
              <a:t>A minimum – a quick fix to ensure compliance.</a:t>
            </a:r>
          </a:p>
          <a:p>
            <a:r>
              <a:rPr lang="en-US" sz="2400" dirty="0"/>
              <a:t>How to integrate appropriate language to achieve the stated intent of the regulation. </a:t>
            </a:r>
          </a:p>
          <a:p>
            <a:r>
              <a:rPr lang="en-US" sz="2400" dirty="0"/>
              <a:t>What should your policies and procedures look like?</a:t>
            </a:r>
          </a:p>
          <a:p>
            <a:r>
              <a:rPr lang="en-US" sz="2400" dirty="0"/>
              <a:t>How do you achieve the intent of the regulation?</a:t>
            </a:r>
          </a:p>
        </p:txBody>
      </p:sp>
    </p:spTree>
    <p:extLst>
      <p:ext uri="{BB962C8B-B14F-4D97-AF65-F5344CB8AC3E}">
        <p14:creationId xmlns:p14="http://schemas.microsoft.com/office/powerpoint/2010/main" val="1119947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5F49E-1C78-DAC5-FCBD-1ACC5B8823E8}"/>
              </a:ext>
            </a:extLst>
          </p:cNvPr>
          <p:cNvSpPr>
            <a:spLocks noGrp="1"/>
          </p:cNvSpPr>
          <p:nvPr>
            <p:ph type="title"/>
          </p:nvPr>
        </p:nvSpPr>
        <p:spPr>
          <a:xfrm>
            <a:off x="1088686" y="808303"/>
            <a:ext cx="6962784" cy="893111"/>
          </a:xfrm>
        </p:spPr>
        <p:txBody>
          <a:bodyPr>
            <a:noAutofit/>
          </a:bodyPr>
          <a:lstStyle/>
          <a:p>
            <a:r>
              <a:rPr lang="en" sz="4000" dirty="0"/>
              <a:t>What Should Your Policies </a:t>
            </a:r>
            <a:r>
              <a:rPr lang="en" sz="4000" u="sng" dirty="0"/>
              <a:t>Not</a:t>
            </a:r>
            <a:r>
              <a:rPr lang="en" sz="4000" dirty="0"/>
              <a:t> Do?</a:t>
            </a:r>
            <a:endParaRPr lang="en-US" sz="4000" dirty="0"/>
          </a:p>
        </p:txBody>
      </p:sp>
      <p:sp>
        <p:nvSpPr>
          <p:cNvPr id="3" name="Text Placeholder 2">
            <a:extLst>
              <a:ext uri="{FF2B5EF4-FFF2-40B4-BE49-F238E27FC236}">
                <a16:creationId xmlns:a16="http://schemas.microsoft.com/office/drawing/2014/main" id="{17C97945-9DF1-D29F-0205-DB53153C7767}"/>
              </a:ext>
            </a:extLst>
          </p:cNvPr>
          <p:cNvSpPr>
            <a:spLocks noGrp="1"/>
          </p:cNvSpPr>
          <p:nvPr>
            <p:ph type="body" idx="1"/>
          </p:nvPr>
        </p:nvSpPr>
        <p:spPr/>
        <p:txBody>
          <a:bodyPr/>
          <a:lstStyle/>
          <a:p>
            <a:pPr indent="-361950">
              <a:spcBef>
                <a:spcPts val="800"/>
              </a:spcBef>
              <a:buSzPts val="2100"/>
            </a:pPr>
            <a:r>
              <a:rPr lang="en-US" sz="2400" dirty="0"/>
              <a:t>Expand automatic-billing programs</a:t>
            </a:r>
          </a:p>
          <a:p>
            <a:pPr indent="-361950">
              <a:buSzPts val="2100"/>
            </a:pPr>
            <a:r>
              <a:rPr lang="en-US" sz="2400" dirty="0"/>
              <a:t>Encourage copyright violations</a:t>
            </a:r>
          </a:p>
          <a:p>
            <a:pPr indent="-361950">
              <a:buSzPts val="2100"/>
            </a:pPr>
            <a:r>
              <a:rPr lang="en-US" sz="2400" dirty="0"/>
              <a:t>Infringe on academic freedom</a:t>
            </a:r>
          </a:p>
          <a:p>
            <a:pPr indent="-361950">
              <a:buSzPts val="2100"/>
            </a:pPr>
            <a:r>
              <a:rPr lang="en-US" sz="2400" dirty="0"/>
              <a:t>Limit focus to first day only access</a:t>
            </a:r>
          </a:p>
          <a:p>
            <a:pPr marL="146050" indent="0">
              <a:buNone/>
            </a:pPr>
            <a:endParaRPr lang="en-US" dirty="0"/>
          </a:p>
        </p:txBody>
      </p:sp>
    </p:spTree>
    <p:extLst>
      <p:ext uri="{BB962C8B-B14F-4D97-AF65-F5344CB8AC3E}">
        <p14:creationId xmlns:p14="http://schemas.microsoft.com/office/powerpoint/2010/main" val="2949649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098E-7512-DCAE-5828-874613E4E50B}"/>
              </a:ext>
            </a:extLst>
          </p:cNvPr>
          <p:cNvSpPr>
            <a:spLocks noGrp="1"/>
          </p:cNvSpPr>
          <p:nvPr>
            <p:ph type="title"/>
          </p:nvPr>
        </p:nvSpPr>
        <p:spPr/>
        <p:txBody>
          <a:bodyPr>
            <a:noAutofit/>
          </a:bodyPr>
          <a:lstStyle/>
          <a:p>
            <a:r>
              <a:rPr lang="en" sz="4000" dirty="0"/>
              <a:t>What Should Your Policies Do?</a:t>
            </a:r>
            <a:endParaRPr lang="en-US" sz="4000" dirty="0"/>
          </a:p>
        </p:txBody>
      </p:sp>
      <p:sp>
        <p:nvSpPr>
          <p:cNvPr id="3" name="Text Placeholder 2">
            <a:extLst>
              <a:ext uri="{FF2B5EF4-FFF2-40B4-BE49-F238E27FC236}">
                <a16:creationId xmlns:a16="http://schemas.microsoft.com/office/drawing/2014/main" id="{422523D7-C3ED-FF9E-7522-3DD06A814CE3}"/>
              </a:ext>
            </a:extLst>
          </p:cNvPr>
          <p:cNvSpPr>
            <a:spLocks noGrp="1"/>
          </p:cNvSpPr>
          <p:nvPr>
            <p:ph type="body" idx="1"/>
          </p:nvPr>
        </p:nvSpPr>
        <p:spPr>
          <a:xfrm>
            <a:off x="840828" y="1839311"/>
            <a:ext cx="7828159" cy="4215504"/>
          </a:xfrm>
        </p:spPr>
        <p:txBody>
          <a:bodyPr>
            <a:noAutofit/>
          </a:bodyPr>
          <a:lstStyle/>
          <a:p>
            <a:pPr indent="-351948">
              <a:spcBef>
                <a:spcPts val="800"/>
              </a:spcBef>
              <a:buSzPct val="100000"/>
            </a:pPr>
            <a:r>
              <a:rPr lang="en-US" sz="2400" dirty="0"/>
              <a:t>Elevate academic freedom and assert academic senate primacy.</a:t>
            </a:r>
          </a:p>
          <a:p>
            <a:pPr indent="-351948">
              <a:spcBef>
                <a:spcPts val="800"/>
              </a:spcBef>
              <a:buSzPct val="100000"/>
            </a:pPr>
            <a:r>
              <a:rPr lang="en-US" sz="2400" dirty="0"/>
              <a:t>Institutionalize/integrate OER/ZTC.</a:t>
            </a:r>
          </a:p>
          <a:p>
            <a:pPr indent="-351948">
              <a:spcBef>
                <a:spcPts val="800"/>
              </a:spcBef>
              <a:buSzPct val="100000"/>
            </a:pPr>
            <a:r>
              <a:rPr lang="en-US" sz="2400" dirty="0"/>
              <a:t>Focus on expanding current OER efforts and sustaining ZTC pathways.</a:t>
            </a:r>
          </a:p>
          <a:p>
            <a:pPr indent="-351948">
              <a:buSzPct val="100000"/>
            </a:pPr>
            <a:r>
              <a:rPr lang="en-US" sz="2400" dirty="0"/>
              <a:t>Identify – and promote – novel mechanisms for encouraging faculty to try OER or other no-cost resources.</a:t>
            </a:r>
          </a:p>
        </p:txBody>
      </p:sp>
    </p:spTree>
    <p:extLst>
      <p:ext uri="{BB962C8B-B14F-4D97-AF65-F5344CB8AC3E}">
        <p14:creationId xmlns:p14="http://schemas.microsoft.com/office/powerpoint/2010/main" val="1186817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4F6F7-DC0F-28D1-17D9-00B4ECD6FA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14DF8E-3889-451B-3D16-E9FFEA4D430E}"/>
              </a:ext>
            </a:extLst>
          </p:cNvPr>
          <p:cNvSpPr>
            <a:spLocks noGrp="1"/>
          </p:cNvSpPr>
          <p:nvPr>
            <p:ph type="title"/>
          </p:nvPr>
        </p:nvSpPr>
        <p:spPr/>
        <p:txBody>
          <a:bodyPr>
            <a:noAutofit/>
          </a:bodyPr>
          <a:lstStyle/>
          <a:p>
            <a:r>
              <a:rPr lang="en" sz="4000" dirty="0"/>
              <a:t>What Should Your Policies Do?</a:t>
            </a:r>
            <a:endParaRPr lang="en-US" sz="4000" dirty="0"/>
          </a:p>
        </p:txBody>
      </p:sp>
      <p:sp>
        <p:nvSpPr>
          <p:cNvPr id="3" name="Text Placeholder 2">
            <a:extLst>
              <a:ext uri="{FF2B5EF4-FFF2-40B4-BE49-F238E27FC236}">
                <a16:creationId xmlns:a16="http://schemas.microsoft.com/office/drawing/2014/main" id="{F8F342BE-AABE-1D37-34A4-7D3B4EB65E74}"/>
              </a:ext>
            </a:extLst>
          </p:cNvPr>
          <p:cNvSpPr>
            <a:spLocks noGrp="1"/>
          </p:cNvSpPr>
          <p:nvPr>
            <p:ph type="body" idx="1"/>
          </p:nvPr>
        </p:nvSpPr>
        <p:spPr>
          <a:xfrm>
            <a:off x="819807" y="1996446"/>
            <a:ext cx="6946655" cy="4215504"/>
          </a:xfrm>
        </p:spPr>
        <p:txBody>
          <a:bodyPr>
            <a:noAutofit/>
          </a:bodyPr>
          <a:lstStyle/>
          <a:p>
            <a:pPr indent="-351948">
              <a:buSzPct val="100000"/>
            </a:pPr>
            <a:r>
              <a:rPr lang="en-US" sz="2400" dirty="0"/>
              <a:t>Prioritize the strategic use of funds by identifying mechanisms to decrease instructional material costs.</a:t>
            </a:r>
          </a:p>
          <a:p>
            <a:pPr indent="-351948">
              <a:buSzPct val="100000"/>
            </a:pPr>
            <a:r>
              <a:rPr lang="en-US" sz="2400" dirty="0"/>
              <a:t>Focus on instructional materials, not just texts.</a:t>
            </a:r>
          </a:p>
          <a:p>
            <a:pPr indent="-351948">
              <a:buSzPct val="100000"/>
            </a:pPr>
            <a:r>
              <a:rPr lang="en-US" sz="2400" dirty="0"/>
              <a:t>Be clear and transparent for all audiences.</a:t>
            </a:r>
          </a:p>
        </p:txBody>
      </p:sp>
    </p:spTree>
    <p:extLst>
      <p:ext uri="{BB962C8B-B14F-4D97-AF65-F5344CB8AC3E}">
        <p14:creationId xmlns:p14="http://schemas.microsoft.com/office/powerpoint/2010/main" val="3682398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67464-5CF5-AA72-F964-4094B490108B}"/>
              </a:ext>
            </a:extLst>
          </p:cNvPr>
          <p:cNvSpPr>
            <a:spLocks noGrp="1"/>
          </p:cNvSpPr>
          <p:nvPr>
            <p:ph type="title"/>
          </p:nvPr>
        </p:nvSpPr>
        <p:spPr>
          <a:xfrm>
            <a:off x="1088686" y="463139"/>
            <a:ext cx="6440270" cy="1238276"/>
          </a:xfrm>
        </p:spPr>
        <p:txBody>
          <a:bodyPr/>
          <a:lstStyle/>
          <a:p>
            <a:r>
              <a:rPr lang="en-US" sz="4000" dirty="0"/>
              <a:t>According to the regulation, policies should focus on…</a:t>
            </a:r>
          </a:p>
        </p:txBody>
      </p:sp>
      <p:sp>
        <p:nvSpPr>
          <p:cNvPr id="3" name="Text Placeholder 2">
            <a:extLst>
              <a:ext uri="{FF2B5EF4-FFF2-40B4-BE49-F238E27FC236}">
                <a16:creationId xmlns:a16="http://schemas.microsoft.com/office/drawing/2014/main" id="{48CCC8A2-B3FF-CDA2-A12F-AF750AF07FC6}"/>
              </a:ext>
            </a:extLst>
          </p:cNvPr>
          <p:cNvSpPr>
            <a:spLocks noGrp="1"/>
          </p:cNvSpPr>
          <p:nvPr>
            <p:ph type="body" idx="1"/>
          </p:nvPr>
        </p:nvSpPr>
        <p:spPr>
          <a:xfrm>
            <a:off x="843148" y="2015735"/>
            <a:ext cx="7447994" cy="4670073"/>
          </a:xfrm>
        </p:spPr>
        <p:txBody>
          <a:bodyPr>
            <a:normAutofit/>
          </a:bodyPr>
          <a:lstStyle/>
          <a:p>
            <a:pPr marL="469900" indent="-342900">
              <a:buFont typeface="+mj-lt"/>
              <a:buAutoNum type="arabicParenR"/>
            </a:pPr>
            <a:r>
              <a:rPr lang="en-US" sz="1800" dirty="0"/>
              <a:t>developing and implementing sustainable ZTC degrees;</a:t>
            </a:r>
          </a:p>
          <a:p>
            <a:pPr marL="469900" indent="-342900">
              <a:buFont typeface="+mj-lt"/>
              <a:buAutoNum type="arabicParenR"/>
            </a:pPr>
            <a:r>
              <a:rPr lang="en-US" sz="1800" dirty="0"/>
              <a:t>adapting OER to complete degrees and CTE certificates;</a:t>
            </a:r>
          </a:p>
          <a:p>
            <a:pPr marL="469900" indent="-342900">
              <a:buFont typeface="+mj-lt"/>
              <a:buAutoNum type="arabicParenR"/>
            </a:pPr>
            <a:r>
              <a:rPr lang="en-US" sz="1800" dirty="0"/>
              <a:t>adopting OER for courses in which OER is commonly available and prioritizing courses needed to satisfy GE requirements;</a:t>
            </a:r>
          </a:p>
          <a:p>
            <a:pPr marL="469900" indent="-342900">
              <a:buFont typeface="+mj-lt"/>
              <a:buAutoNum type="arabicParenR"/>
            </a:pPr>
            <a:r>
              <a:rPr lang="en-US" sz="1800" dirty="0"/>
              <a:t>establishing lending programs and maintaining college library resources to support immediate access to course materials;</a:t>
            </a:r>
          </a:p>
          <a:p>
            <a:pPr marL="469900" indent="-342900">
              <a:buFont typeface="+mj-lt"/>
              <a:buAutoNum type="arabicParenR"/>
            </a:pPr>
            <a:r>
              <a:rPr lang="en-US" sz="1800" dirty="0"/>
              <a:t>developing policies that enable financial aid early disbursements;</a:t>
            </a:r>
          </a:p>
          <a:p>
            <a:pPr marL="469900" indent="-342900">
              <a:buFont typeface="+mj-lt"/>
              <a:buAutoNum type="arabicParenR"/>
            </a:pPr>
            <a:r>
              <a:rPr lang="en-US" sz="1800" dirty="0"/>
              <a:t>encouraging and supporting students to complete their financial aid files early to receive timely disbursement; and</a:t>
            </a:r>
          </a:p>
          <a:p>
            <a:pPr marL="469900" indent="-342900">
              <a:buFont typeface="+mj-lt"/>
              <a:buAutoNum type="arabicParenR"/>
            </a:pPr>
            <a:r>
              <a:rPr lang="en-US" sz="1800" dirty="0"/>
              <a:t>deploying other forms of direct aid and support program resources to strengthen student financial stability.</a:t>
            </a:r>
          </a:p>
        </p:txBody>
      </p:sp>
    </p:spTree>
    <p:extLst>
      <p:ext uri="{BB962C8B-B14F-4D97-AF65-F5344CB8AC3E}">
        <p14:creationId xmlns:p14="http://schemas.microsoft.com/office/powerpoint/2010/main" val="744573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2845C-49EE-503C-C0F7-721B41742F24}"/>
              </a:ext>
            </a:extLst>
          </p:cNvPr>
          <p:cNvSpPr>
            <a:spLocks noGrp="1"/>
          </p:cNvSpPr>
          <p:nvPr>
            <p:ph type="title"/>
          </p:nvPr>
        </p:nvSpPr>
        <p:spPr>
          <a:xfrm>
            <a:off x="1088686" y="475013"/>
            <a:ext cx="7202456" cy="1226401"/>
          </a:xfrm>
        </p:spPr>
        <p:txBody>
          <a:bodyPr/>
          <a:lstStyle/>
          <a:p>
            <a:r>
              <a:rPr lang="en-US" dirty="0">
                <a:hlinkClick r:id="rId3"/>
              </a:rPr>
              <a:t>BP 4042 Open Educational Resources and Low-Cost Textbooks </a:t>
            </a:r>
            <a:r>
              <a:rPr lang="en-US" dirty="0"/>
              <a:t>(Hartnell)</a:t>
            </a:r>
          </a:p>
        </p:txBody>
      </p:sp>
      <p:sp>
        <p:nvSpPr>
          <p:cNvPr id="3" name="Text Placeholder 2">
            <a:extLst>
              <a:ext uri="{FF2B5EF4-FFF2-40B4-BE49-F238E27FC236}">
                <a16:creationId xmlns:a16="http://schemas.microsoft.com/office/drawing/2014/main" id="{453BDBF0-9704-20F1-3807-D0AD2ED187D5}"/>
              </a:ext>
            </a:extLst>
          </p:cNvPr>
          <p:cNvSpPr>
            <a:spLocks noGrp="1"/>
          </p:cNvSpPr>
          <p:nvPr>
            <p:ph type="body" idx="1"/>
          </p:nvPr>
        </p:nvSpPr>
        <p:spPr>
          <a:xfrm>
            <a:off x="914400" y="2015735"/>
            <a:ext cx="7376742" cy="4539444"/>
          </a:xfrm>
        </p:spPr>
        <p:txBody>
          <a:bodyPr>
            <a:normAutofit/>
          </a:bodyPr>
          <a:lstStyle/>
          <a:p>
            <a:r>
              <a:rPr lang="en-US" sz="1800" dirty="0"/>
              <a:t>Introduction - Hartnell College is committed to the pursuit of student learning and success. The HCCD Board and faculty agree that the rising costs of textbooks and other instructional materials can create barriers to student achievement of academic goals. To promote equity and ensure that every student has the resources to access an education, persist, and succeed, Hartnell College supports faculty adoption of free and low-cost educational resources when feasible. </a:t>
            </a:r>
          </a:p>
          <a:p>
            <a:r>
              <a:rPr lang="en-US" sz="1800" dirty="0"/>
              <a:t>Academic Freedom - As set forth in BP 4030, faculty shall be free to select and use textbooks and instructional materials they deem appropriate to meet the stated learning outcomes for the course. </a:t>
            </a:r>
          </a:p>
          <a:p>
            <a:endParaRPr lang="en-US" dirty="0"/>
          </a:p>
        </p:txBody>
      </p:sp>
    </p:spTree>
    <p:extLst>
      <p:ext uri="{BB962C8B-B14F-4D97-AF65-F5344CB8AC3E}">
        <p14:creationId xmlns:p14="http://schemas.microsoft.com/office/powerpoint/2010/main" val="440554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6B829-07F4-8F0A-D2EB-A99030EEE44D}"/>
              </a:ext>
            </a:extLst>
          </p:cNvPr>
          <p:cNvSpPr>
            <a:spLocks noGrp="1"/>
          </p:cNvSpPr>
          <p:nvPr>
            <p:ph type="title"/>
          </p:nvPr>
        </p:nvSpPr>
        <p:spPr>
          <a:xfrm>
            <a:off x="1088686" y="1311810"/>
            <a:ext cx="7202456" cy="893111"/>
          </a:xfrm>
        </p:spPr>
        <p:txBody>
          <a:bodyPr/>
          <a:lstStyle/>
          <a:p>
            <a:br>
              <a:rPr lang="en-US" dirty="0"/>
            </a:br>
            <a:br>
              <a:rPr lang="en-US" dirty="0"/>
            </a:br>
            <a:r>
              <a:rPr lang="en-US" dirty="0">
                <a:hlinkClick r:id="rId3"/>
              </a:rPr>
              <a:t>AP 4042 Open Educational Resources and Low-Cost Textbooks</a:t>
            </a:r>
            <a:r>
              <a:rPr lang="en-US" dirty="0"/>
              <a:t> </a:t>
            </a:r>
            <a:br>
              <a:rPr lang="en-US" dirty="0"/>
            </a:br>
            <a:r>
              <a:rPr lang="en-US" dirty="0"/>
              <a:t>(Hartnell; Philosophy)</a:t>
            </a:r>
            <a:br>
              <a:rPr lang="en-US" dirty="0"/>
            </a:br>
            <a:endParaRPr lang="en-US" dirty="0"/>
          </a:p>
        </p:txBody>
      </p:sp>
      <p:sp>
        <p:nvSpPr>
          <p:cNvPr id="3" name="Text Placeholder 2">
            <a:extLst>
              <a:ext uri="{FF2B5EF4-FFF2-40B4-BE49-F238E27FC236}">
                <a16:creationId xmlns:a16="http://schemas.microsoft.com/office/drawing/2014/main" id="{FFCA47AF-D250-5AC6-6CE9-AE424EE81232}"/>
              </a:ext>
            </a:extLst>
          </p:cNvPr>
          <p:cNvSpPr>
            <a:spLocks noGrp="1"/>
          </p:cNvSpPr>
          <p:nvPr>
            <p:ph type="body" idx="1"/>
          </p:nvPr>
        </p:nvSpPr>
        <p:spPr>
          <a:xfrm>
            <a:off x="746234" y="2015735"/>
            <a:ext cx="7544908" cy="4301938"/>
          </a:xfrm>
        </p:spPr>
        <p:txBody>
          <a:bodyPr>
            <a:normAutofit fontScale="92500"/>
          </a:bodyPr>
          <a:lstStyle/>
          <a:p>
            <a:pPr marL="127000" indent="0">
              <a:buNone/>
            </a:pPr>
            <a:r>
              <a:rPr lang="en-US" sz="2400" dirty="0"/>
              <a:t>Hartnell College encourages faculty adoption of OER and LCT when feasible and within the parameters of academic freedom (BP 4042, BP/AP 4030). Hartnell College also supports the ongoing development of ZTC pathways to either a degree, or a certificate. The preferred mechanism for a course section to achieve ZTC status shall be the adoption of OER, as the adoption of OER supports student success and persistence by ensuring that every student gets their instructional materials on the first day of the semester. </a:t>
            </a:r>
          </a:p>
          <a:p>
            <a:endParaRPr lang="en-US" dirty="0"/>
          </a:p>
        </p:txBody>
      </p:sp>
    </p:spTree>
    <p:extLst>
      <p:ext uri="{BB962C8B-B14F-4D97-AF65-F5344CB8AC3E}">
        <p14:creationId xmlns:p14="http://schemas.microsoft.com/office/powerpoint/2010/main" val="1959860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C21BC-4F10-C4AC-E78D-B47AEE3684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6DF239-3216-0BDD-B478-3D905A7AE5D5}"/>
              </a:ext>
            </a:extLst>
          </p:cNvPr>
          <p:cNvSpPr>
            <a:spLocks noGrp="1"/>
          </p:cNvSpPr>
          <p:nvPr>
            <p:ph type="title"/>
          </p:nvPr>
        </p:nvSpPr>
        <p:spPr>
          <a:xfrm>
            <a:off x="988732" y="427512"/>
            <a:ext cx="7166535" cy="1306285"/>
          </a:xfrm>
        </p:spPr>
        <p:txBody>
          <a:bodyPr/>
          <a:lstStyle/>
          <a:p>
            <a:br>
              <a:rPr lang="en-US" dirty="0"/>
            </a:br>
            <a:br>
              <a:rPr lang="en-US" dirty="0"/>
            </a:br>
            <a:r>
              <a:rPr lang="en-US" dirty="0">
                <a:hlinkClick r:id="rId3"/>
              </a:rPr>
              <a:t>AP 4042 Open Educational Resources and Low-Cost Textbooks </a:t>
            </a:r>
            <a:br>
              <a:rPr lang="en-US" dirty="0"/>
            </a:br>
            <a:r>
              <a:rPr lang="en-US" dirty="0"/>
              <a:t>(Hartnell; Online Course Schedule)</a:t>
            </a:r>
          </a:p>
        </p:txBody>
      </p:sp>
      <p:sp>
        <p:nvSpPr>
          <p:cNvPr id="3" name="Text Placeholder 2">
            <a:extLst>
              <a:ext uri="{FF2B5EF4-FFF2-40B4-BE49-F238E27FC236}">
                <a16:creationId xmlns:a16="http://schemas.microsoft.com/office/drawing/2014/main" id="{502F6E38-499C-CD10-5D56-63E78D535554}"/>
              </a:ext>
            </a:extLst>
          </p:cNvPr>
          <p:cNvSpPr>
            <a:spLocks noGrp="1"/>
          </p:cNvSpPr>
          <p:nvPr>
            <p:ph type="body" idx="1"/>
          </p:nvPr>
        </p:nvSpPr>
        <p:spPr>
          <a:xfrm>
            <a:off x="746234" y="2015735"/>
            <a:ext cx="7685247" cy="4414753"/>
          </a:xfrm>
        </p:spPr>
        <p:txBody>
          <a:bodyPr>
            <a:normAutofit fontScale="40000" lnSpcReduction="20000"/>
          </a:bodyPr>
          <a:lstStyle/>
          <a:p>
            <a:r>
              <a:rPr lang="en-US" sz="4500" dirty="0"/>
              <a:t>The online course schedule shall comply with all relevant state and federal legislation. </a:t>
            </a:r>
          </a:p>
          <a:p>
            <a:r>
              <a:rPr lang="en-US" sz="4500" dirty="0"/>
              <a:t>The online course schedule will designate all ZTC and LCT course sections in a manner that is clearly communicated to students. This designation will be separate and distinct from the Hartnell College bookstore’s adoption services and will be updated when necessary. </a:t>
            </a:r>
          </a:p>
          <a:p>
            <a:r>
              <a:rPr lang="en-US" sz="4500" dirty="0"/>
              <a:t>The online course schedule will also be searchable for ZTC and LCT course sections, and the search process will be clearly communicated to students. </a:t>
            </a:r>
          </a:p>
          <a:p>
            <a:r>
              <a:rPr lang="en-US" sz="4500" dirty="0"/>
              <a:t>It is recommended that faculty will be responsible for providing textbook information in conjunction with the scheduling process, to ensure accuracy and streamline faculty’s obligation to report this information more than once. </a:t>
            </a:r>
          </a:p>
        </p:txBody>
      </p:sp>
    </p:spTree>
    <p:extLst>
      <p:ext uri="{BB962C8B-B14F-4D97-AF65-F5344CB8AC3E}">
        <p14:creationId xmlns:p14="http://schemas.microsoft.com/office/powerpoint/2010/main" val="2060247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49477-1B04-B775-66B6-336F771CE8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91CCA1-66E2-E45D-1B14-B58B792EE30E}"/>
              </a:ext>
            </a:extLst>
          </p:cNvPr>
          <p:cNvSpPr>
            <a:spLocks noGrp="1"/>
          </p:cNvSpPr>
          <p:nvPr>
            <p:ph type="title"/>
          </p:nvPr>
        </p:nvSpPr>
        <p:spPr>
          <a:xfrm>
            <a:off x="1088686" y="1311810"/>
            <a:ext cx="7202456" cy="893111"/>
          </a:xfrm>
        </p:spPr>
        <p:txBody>
          <a:bodyPr/>
          <a:lstStyle/>
          <a:p>
            <a:br>
              <a:rPr lang="en-US" dirty="0"/>
            </a:br>
            <a:br>
              <a:rPr lang="en-US" dirty="0"/>
            </a:br>
            <a:r>
              <a:rPr lang="en-US" dirty="0">
                <a:hlinkClick r:id="rId3"/>
              </a:rPr>
              <a:t>AP 4042 Open Educational Resources and Low-Cost Textbooks</a:t>
            </a:r>
            <a:r>
              <a:rPr lang="en-US" dirty="0"/>
              <a:t> </a:t>
            </a:r>
            <a:br>
              <a:rPr lang="en-US" dirty="0"/>
            </a:br>
            <a:r>
              <a:rPr lang="en-US" dirty="0"/>
              <a:t>(Hartnell; continued)</a:t>
            </a:r>
            <a:br>
              <a:rPr lang="en-US" dirty="0"/>
            </a:br>
            <a:endParaRPr lang="en-US" dirty="0"/>
          </a:p>
        </p:txBody>
      </p:sp>
      <p:sp>
        <p:nvSpPr>
          <p:cNvPr id="3" name="Text Placeholder 2">
            <a:extLst>
              <a:ext uri="{FF2B5EF4-FFF2-40B4-BE49-F238E27FC236}">
                <a16:creationId xmlns:a16="http://schemas.microsoft.com/office/drawing/2014/main" id="{BC0D8942-E9F7-8873-2A6E-31300858ED97}"/>
              </a:ext>
            </a:extLst>
          </p:cNvPr>
          <p:cNvSpPr>
            <a:spLocks noGrp="1"/>
          </p:cNvSpPr>
          <p:nvPr>
            <p:ph type="body" idx="1"/>
          </p:nvPr>
        </p:nvSpPr>
        <p:spPr>
          <a:xfrm>
            <a:off x="767255" y="1935679"/>
            <a:ext cx="7759228" cy="4821382"/>
          </a:xfrm>
        </p:spPr>
        <p:txBody>
          <a:bodyPr>
            <a:normAutofit fontScale="77500" lnSpcReduction="20000"/>
          </a:bodyPr>
          <a:lstStyle/>
          <a:p>
            <a:pPr marL="127000" indent="0">
              <a:buNone/>
            </a:pPr>
            <a:r>
              <a:rPr lang="en-US" sz="2100" dirty="0"/>
              <a:t>Promotion of ZTC and LCT Course Sections, and ZTC Pathways </a:t>
            </a:r>
          </a:p>
          <a:p>
            <a:r>
              <a:rPr lang="en-US" sz="2100" dirty="0"/>
              <a:t>To remove financial barriers to student enrollment, retention, success, and persistence, ZTC and LCT course sections and ZTC Pathways to Degrees and Certificates will be promoted to the greatest extent possible using Hartnell College web pages, Canvas (or the currently adopted Course Management System), and all appropriate advertising mediums. A robust marketing strategy for ZTC/LCT course sections and ZTC pathways will be developed and implemented on a regular and continuing basis in consultation with the Academic Senate or designee. </a:t>
            </a:r>
          </a:p>
          <a:p>
            <a:r>
              <a:rPr lang="en-US" sz="2100" dirty="0"/>
              <a:t>Information and Technology Resources (ITR) should take the necessary steps to ensure that external repositories promoting ZTC course sections like the California Virtual Campus (CVC) are functional. All students should be able to utilize CVC to view and register for Hartnell College course sections. </a:t>
            </a:r>
          </a:p>
          <a:p>
            <a:pPr marL="127000" indent="0">
              <a:buNone/>
            </a:pPr>
            <a:r>
              <a:rPr lang="en-US" sz="2100" dirty="0"/>
              <a:t>Inclusive Access </a:t>
            </a:r>
          </a:p>
          <a:p>
            <a:r>
              <a:rPr lang="en-US" sz="2100" dirty="0"/>
              <a:t>Inclusive Access is automatic billing where the instructional materials cost is included in the price of tuition and students must opt out. Inclusive Access is disfavored as it intrudes on student privacy interests and student choice. </a:t>
            </a:r>
          </a:p>
        </p:txBody>
      </p:sp>
    </p:spTree>
    <p:extLst>
      <p:ext uri="{BB962C8B-B14F-4D97-AF65-F5344CB8AC3E}">
        <p14:creationId xmlns:p14="http://schemas.microsoft.com/office/powerpoint/2010/main" val="277567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BF2F3-8838-3CD8-08F5-60211AEAFF6A}"/>
              </a:ext>
            </a:extLst>
          </p:cNvPr>
          <p:cNvSpPr>
            <a:spLocks noGrp="1"/>
          </p:cNvSpPr>
          <p:nvPr>
            <p:ph type="title"/>
          </p:nvPr>
        </p:nvSpPr>
        <p:spPr/>
        <p:txBody>
          <a:bodyPr/>
          <a:lstStyle/>
          <a:p>
            <a:r>
              <a:rPr lang="en-US" sz="4800" dirty="0"/>
              <a:t>Presenters</a:t>
            </a:r>
          </a:p>
        </p:txBody>
      </p:sp>
      <p:sp>
        <p:nvSpPr>
          <p:cNvPr id="3" name="Text Placeholder 2">
            <a:extLst>
              <a:ext uri="{FF2B5EF4-FFF2-40B4-BE49-F238E27FC236}">
                <a16:creationId xmlns:a16="http://schemas.microsoft.com/office/drawing/2014/main" id="{C1453866-491F-6260-62E2-0959FFF4716A}"/>
              </a:ext>
            </a:extLst>
          </p:cNvPr>
          <p:cNvSpPr>
            <a:spLocks noGrp="1"/>
          </p:cNvSpPr>
          <p:nvPr>
            <p:ph type="body" idx="1"/>
          </p:nvPr>
        </p:nvSpPr>
        <p:spPr>
          <a:xfrm>
            <a:off x="1341912" y="2122612"/>
            <a:ext cx="6863937" cy="4039079"/>
          </a:xfrm>
        </p:spPr>
        <p:txBody>
          <a:bodyPr>
            <a:normAutofit/>
          </a:bodyPr>
          <a:lstStyle/>
          <a:p>
            <a:r>
              <a:rPr lang="en-US" sz="2400" dirty="0"/>
              <a:t>Elizabeth Encarnacion, ASCCC OERI Artificial Intelligence Lead</a:t>
            </a:r>
          </a:p>
          <a:p>
            <a:pPr lvl="1"/>
            <a:r>
              <a:rPr lang="en-US" sz="2400" dirty="0"/>
              <a:t>Communication Studies, Chaffey College</a:t>
            </a:r>
          </a:p>
          <a:p>
            <a:r>
              <a:rPr lang="en-US" sz="2400" dirty="0"/>
              <a:t>Michelle Pilati, ASCCC OERI Project Director</a:t>
            </a:r>
          </a:p>
          <a:p>
            <a:pPr lvl="1"/>
            <a:r>
              <a:rPr lang="en-US" sz="2400" dirty="0"/>
              <a:t>Psychology, Rio Hondo College</a:t>
            </a:r>
            <a:br>
              <a:rPr lang="en-US" sz="2400" dirty="0"/>
            </a:br>
            <a:endParaRPr lang="en-US" sz="2400" dirty="0"/>
          </a:p>
          <a:p>
            <a:endParaRPr lang="en-US" dirty="0"/>
          </a:p>
        </p:txBody>
      </p:sp>
    </p:spTree>
    <p:extLst>
      <p:ext uri="{BB962C8B-B14F-4D97-AF65-F5344CB8AC3E}">
        <p14:creationId xmlns:p14="http://schemas.microsoft.com/office/powerpoint/2010/main" val="469936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ABF90-569C-F5A1-B5D1-3DC74376D8D2}"/>
              </a:ext>
            </a:extLst>
          </p:cNvPr>
          <p:cNvSpPr>
            <a:spLocks noGrp="1"/>
          </p:cNvSpPr>
          <p:nvPr>
            <p:ph type="title"/>
          </p:nvPr>
        </p:nvSpPr>
        <p:spPr>
          <a:xfrm>
            <a:off x="1088686" y="439388"/>
            <a:ext cx="7202456" cy="1270660"/>
          </a:xfrm>
        </p:spPr>
        <p:txBody>
          <a:bodyPr/>
          <a:lstStyle/>
          <a:p>
            <a:r>
              <a:rPr lang="en-US" dirty="0"/>
              <a:t>BP 4999 </a:t>
            </a:r>
            <a:r>
              <a:rPr lang="en-US" strike="sngStrike" dirty="0"/>
              <a:t>Open Educational Resources </a:t>
            </a:r>
            <a:r>
              <a:rPr lang="en-US" dirty="0"/>
              <a:t>(</a:t>
            </a:r>
            <a:r>
              <a:rPr lang="en-US" strike="sngStrike" dirty="0"/>
              <a:t>OER</a:t>
            </a:r>
            <a:r>
              <a:rPr lang="en-US" dirty="0"/>
              <a:t>) </a:t>
            </a:r>
            <a:r>
              <a:rPr lang="en-US" u="sng" dirty="0"/>
              <a:t>Burden-Free Access to Instructional Materials</a:t>
            </a:r>
            <a:endParaRPr lang="en-US" dirty="0"/>
          </a:p>
        </p:txBody>
      </p:sp>
      <p:sp>
        <p:nvSpPr>
          <p:cNvPr id="3" name="Text Placeholder 2">
            <a:extLst>
              <a:ext uri="{FF2B5EF4-FFF2-40B4-BE49-F238E27FC236}">
                <a16:creationId xmlns:a16="http://schemas.microsoft.com/office/drawing/2014/main" id="{DC63D8CF-C585-D0D8-3AAB-DC65A77BA737}"/>
              </a:ext>
            </a:extLst>
          </p:cNvPr>
          <p:cNvSpPr>
            <a:spLocks noGrp="1"/>
          </p:cNvSpPr>
          <p:nvPr>
            <p:ph type="body" idx="1"/>
          </p:nvPr>
        </p:nvSpPr>
        <p:spPr>
          <a:xfrm>
            <a:off x="889810" y="1968233"/>
            <a:ext cx="7600208" cy="4610696"/>
          </a:xfrm>
        </p:spPr>
        <p:txBody>
          <a:bodyPr>
            <a:noAutofit/>
          </a:bodyPr>
          <a:lstStyle/>
          <a:p>
            <a:r>
              <a:rPr lang="en-US" sz="2000" u="sng" dirty="0"/>
              <a:t>The District shall ensure student access to textbooks and supplemental materials that are needed on the first day of class. </a:t>
            </a:r>
            <a:endParaRPr lang="en-US" sz="2000" dirty="0"/>
          </a:p>
          <a:p>
            <a:r>
              <a:rPr lang="en-US" sz="2000" u="sng" dirty="0"/>
              <a:t>The District shall support student-centered practices that encourage the use of zero-cost instructional materials, and leverage available resources to the maximum extent feasible,</a:t>
            </a:r>
            <a:endParaRPr lang="en-US" sz="2000" dirty="0"/>
          </a:p>
          <a:p>
            <a:r>
              <a:rPr lang="en-US" sz="2000" u="sng" dirty="0"/>
              <a:t>Burden-free instructional materials include textbooks, supplemental materials, and supplies. Burden-free materials also include OER and ZTC Pathways, and library resources.</a:t>
            </a:r>
          </a:p>
        </p:txBody>
      </p:sp>
    </p:spTree>
    <p:extLst>
      <p:ext uri="{BB962C8B-B14F-4D97-AF65-F5344CB8AC3E}">
        <p14:creationId xmlns:p14="http://schemas.microsoft.com/office/powerpoint/2010/main" val="965550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FA00D-1576-B515-527B-C79541871E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CB0444-50E2-FF76-AA85-CB5D4F94CEAB}"/>
              </a:ext>
            </a:extLst>
          </p:cNvPr>
          <p:cNvSpPr>
            <a:spLocks noGrp="1"/>
          </p:cNvSpPr>
          <p:nvPr>
            <p:ph type="title"/>
          </p:nvPr>
        </p:nvSpPr>
        <p:spPr>
          <a:xfrm>
            <a:off x="1088686" y="439388"/>
            <a:ext cx="7202456" cy="1270660"/>
          </a:xfrm>
        </p:spPr>
        <p:txBody>
          <a:bodyPr/>
          <a:lstStyle/>
          <a:p>
            <a:r>
              <a:rPr lang="en-US" dirty="0"/>
              <a:t>BP 4999 </a:t>
            </a:r>
            <a:r>
              <a:rPr lang="en-US" strike="sngStrike" dirty="0"/>
              <a:t>Open Educational Resources </a:t>
            </a:r>
            <a:r>
              <a:rPr lang="en-US" dirty="0"/>
              <a:t>(</a:t>
            </a:r>
            <a:r>
              <a:rPr lang="en-US" strike="sngStrike" dirty="0"/>
              <a:t>OER</a:t>
            </a:r>
            <a:r>
              <a:rPr lang="en-US" dirty="0"/>
              <a:t>) </a:t>
            </a:r>
            <a:r>
              <a:rPr lang="en-US" u="sng" dirty="0"/>
              <a:t>Burden-Free Access to Instructional Materials</a:t>
            </a:r>
            <a:r>
              <a:rPr lang="en-US" dirty="0"/>
              <a:t>  (continued)</a:t>
            </a:r>
          </a:p>
        </p:txBody>
      </p:sp>
      <p:sp>
        <p:nvSpPr>
          <p:cNvPr id="3" name="Text Placeholder 2">
            <a:extLst>
              <a:ext uri="{FF2B5EF4-FFF2-40B4-BE49-F238E27FC236}">
                <a16:creationId xmlns:a16="http://schemas.microsoft.com/office/drawing/2014/main" id="{6286EB57-D274-B6F4-EEF8-73A6327D888B}"/>
              </a:ext>
            </a:extLst>
          </p:cNvPr>
          <p:cNvSpPr>
            <a:spLocks noGrp="1"/>
          </p:cNvSpPr>
          <p:nvPr>
            <p:ph type="body" idx="1"/>
          </p:nvPr>
        </p:nvSpPr>
        <p:spPr>
          <a:xfrm>
            <a:off x="889566" y="1944483"/>
            <a:ext cx="7364867" cy="4610696"/>
          </a:xfrm>
        </p:spPr>
        <p:txBody>
          <a:bodyPr>
            <a:noAutofit/>
          </a:bodyPr>
          <a:lstStyle/>
          <a:p>
            <a:r>
              <a:rPr lang="en-US" sz="1800" dirty="0"/>
              <a:t>The District and its faculty are committed to identifying, promoting the use of, and encouraging the development and/or adoption of high-quality and viable OER for course textbooks and other digital materials wherever possible. When considering an OER for a course, the OER and the associated supplemental resources must be accessible and comply with Section 508 of the Rehabilitation Act. The District shall make use of OER materials in accordance with the Creative Commons Licensing standards, applicable state and federal copyright laws, accepted best practices of the OER community, and college policies and academic standards.  </a:t>
            </a:r>
            <a:endParaRPr lang="en-US" sz="1800" u="sng" dirty="0"/>
          </a:p>
          <a:p>
            <a:r>
              <a:rPr lang="en-US" sz="1800" dirty="0"/>
              <a:t>There shall be an annual report to the Board of Trustees about the campus utilization of OER resources, estimated cost savings for students, environmental benefits, and other relevant metrics.</a:t>
            </a:r>
          </a:p>
        </p:txBody>
      </p:sp>
    </p:spTree>
    <p:extLst>
      <p:ext uri="{BB962C8B-B14F-4D97-AF65-F5344CB8AC3E}">
        <p14:creationId xmlns:p14="http://schemas.microsoft.com/office/powerpoint/2010/main" val="3703363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44555-2DC1-3408-52DF-AD3290D52E98}"/>
              </a:ext>
            </a:extLst>
          </p:cNvPr>
          <p:cNvSpPr>
            <a:spLocks noGrp="1"/>
          </p:cNvSpPr>
          <p:nvPr>
            <p:ph type="title"/>
          </p:nvPr>
        </p:nvSpPr>
        <p:spPr>
          <a:xfrm>
            <a:off x="1088686" y="1238237"/>
            <a:ext cx="7202456" cy="893111"/>
          </a:xfrm>
        </p:spPr>
        <p:txBody>
          <a:bodyPr/>
          <a:lstStyle/>
          <a:p>
            <a:r>
              <a:rPr lang="en-US" dirty="0"/>
              <a:t>AP 4999	</a:t>
            </a:r>
            <a:r>
              <a:rPr lang="en-US" strike="sngStrike" dirty="0"/>
              <a:t>Open Educational Resources (OER)</a:t>
            </a:r>
            <a:r>
              <a:rPr lang="en-US" dirty="0"/>
              <a:t> </a:t>
            </a:r>
            <a:r>
              <a:rPr lang="en-US" u="sng" dirty="0"/>
              <a:t>Burden-Free Access to Instructional Materials</a:t>
            </a:r>
            <a:br>
              <a:rPr lang="en-US" u="sng" dirty="0"/>
            </a:br>
            <a:endParaRPr lang="en-US" dirty="0"/>
          </a:p>
        </p:txBody>
      </p:sp>
      <p:sp>
        <p:nvSpPr>
          <p:cNvPr id="3" name="Text Placeholder 2">
            <a:extLst>
              <a:ext uri="{FF2B5EF4-FFF2-40B4-BE49-F238E27FC236}">
                <a16:creationId xmlns:a16="http://schemas.microsoft.com/office/drawing/2014/main" id="{7D735CF5-2A4C-47A7-2354-EE4737D96604}"/>
              </a:ext>
            </a:extLst>
          </p:cNvPr>
          <p:cNvSpPr>
            <a:spLocks noGrp="1"/>
          </p:cNvSpPr>
          <p:nvPr>
            <p:ph type="body" idx="1"/>
          </p:nvPr>
        </p:nvSpPr>
        <p:spPr>
          <a:xfrm>
            <a:off x="852858" y="1900053"/>
            <a:ext cx="7438284" cy="4750130"/>
          </a:xfrm>
        </p:spPr>
        <p:txBody>
          <a:bodyPr>
            <a:normAutofit/>
          </a:bodyPr>
          <a:lstStyle/>
          <a:p>
            <a:r>
              <a:rPr lang="en-US" b="1" dirty="0"/>
              <a:t>Responsibilities - </a:t>
            </a:r>
            <a:r>
              <a:rPr lang="en-US" dirty="0"/>
              <a:t>The Vice President of Academic Affairs shall be responsible for the overall coordination and implementation of these procedures relating to open educational resource adoption.</a:t>
            </a:r>
          </a:p>
          <a:p>
            <a:r>
              <a:rPr lang="en-US" b="1" u="sng" dirty="0"/>
              <a:t>Burden-Free Access to Instructional Materials - </a:t>
            </a:r>
            <a:r>
              <a:rPr lang="en-US" u="sng" dirty="0"/>
              <a:t>When first day access to zero-cost  resources is the norm, faculty can teach to the syllabus from the first moment; students engage immediately; and momentum toward transfer and completion strengthens—especially for learners who have historically shouldered the greatest financial burdens.</a:t>
            </a:r>
            <a:br>
              <a:rPr lang="en-US" u="sng" dirty="0"/>
            </a:br>
            <a:br>
              <a:rPr lang="en-US" u="sng" dirty="0"/>
            </a:br>
            <a:r>
              <a:rPr lang="en-US" u="sng" dirty="0"/>
              <a:t>Burden-free instructional materials are accessible to students on the first day of class at no cost. Burden-free instructional materials include zero-cost textbooks, supplemental materials, and supplies. Burden-free materials also include Open Educational Resources (OER) and Zero-Textbook-Cost (ZTC) Pathways, and library resources. </a:t>
            </a:r>
          </a:p>
        </p:txBody>
      </p:sp>
    </p:spTree>
    <p:extLst>
      <p:ext uri="{BB962C8B-B14F-4D97-AF65-F5344CB8AC3E}">
        <p14:creationId xmlns:p14="http://schemas.microsoft.com/office/powerpoint/2010/main" val="4293247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ED685C-132E-D125-B9C8-05F1C9B66E14}"/>
              </a:ext>
            </a:extLst>
          </p:cNvPr>
          <p:cNvSpPr>
            <a:spLocks noGrp="1"/>
          </p:cNvSpPr>
          <p:nvPr>
            <p:ph type="title"/>
          </p:nvPr>
        </p:nvSpPr>
        <p:spPr>
          <a:xfrm>
            <a:off x="1088686" y="142505"/>
            <a:ext cx="7202456" cy="1579418"/>
          </a:xfrm>
        </p:spPr>
        <p:txBody>
          <a:bodyPr/>
          <a:lstStyle/>
          <a:p>
            <a:br>
              <a:rPr lang="en-US" dirty="0"/>
            </a:br>
            <a:br>
              <a:rPr lang="en-US" dirty="0"/>
            </a:br>
            <a:r>
              <a:rPr lang="en-US" dirty="0"/>
              <a:t>BP XXXX Open Educational Resources (OER) and Zero Textbook Cost (ZTC) Measures </a:t>
            </a:r>
          </a:p>
        </p:txBody>
      </p:sp>
      <p:sp>
        <p:nvSpPr>
          <p:cNvPr id="6" name="Text Placeholder 5">
            <a:extLst>
              <a:ext uri="{FF2B5EF4-FFF2-40B4-BE49-F238E27FC236}">
                <a16:creationId xmlns:a16="http://schemas.microsoft.com/office/drawing/2014/main" id="{E202BFA8-3829-C872-AFEE-25F0798B58D6}"/>
              </a:ext>
            </a:extLst>
          </p:cNvPr>
          <p:cNvSpPr>
            <a:spLocks noGrp="1"/>
          </p:cNvSpPr>
          <p:nvPr>
            <p:ph type="body" idx="1"/>
          </p:nvPr>
        </p:nvSpPr>
        <p:spPr>
          <a:xfrm>
            <a:off x="874930" y="2051361"/>
            <a:ext cx="7202456" cy="4468192"/>
          </a:xfrm>
        </p:spPr>
        <p:txBody>
          <a:bodyPr>
            <a:normAutofit fontScale="92500" lnSpcReduction="20000"/>
          </a:bodyPr>
          <a:lstStyle/>
          <a:p>
            <a:r>
              <a:rPr lang="en-US" sz="2400" dirty="0"/>
              <a:t>The District is committed to promoting student success by reducing the financial barriers associated with textbook and instructional material costs. This policy establishes guidelines for the adoption, implementation, and support of OER and ZTC courses to enhance accessibility, affordability, and equity in education. </a:t>
            </a:r>
          </a:p>
          <a:p>
            <a:r>
              <a:rPr lang="en-US" sz="2400" dirty="0"/>
              <a:t>Pursuant to Title 5, Section 54221, which takes effect on xxx, the District shall support the increase, expansion, or improvement of OER and ZTC course materials to promote cost savings, academic freedom, and student success. </a:t>
            </a:r>
          </a:p>
          <a:p>
            <a:endParaRPr lang="en-US" dirty="0"/>
          </a:p>
        </p:txBody>
      </p:sp>
    </p:spTree>
    <p:extLst>
      <p:ext uri="{BB962C8B-B14F-4D97-AF65-F5344CB8AC3E}">
        <p14:creationId xmlns:p14="http://schemas.microsoft.com/office/powerpoint/2010/main" val="2050957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5BF417-DCE9-7038-C76C-B853B5D48DDA}"/>
              </a:ext>
            </a:extLst>
          </p:cNvPr>
          <p:cNvSpPr>
            <a:spLocks noGrp="1"/>
          </p:cNvSpPr>
          <p:nvPr>
            <p:ph type="title"/>
          </p:nvPr>
        </p:nvSpPr>
        <p:spPr>
          <a:xfrm>
            <a:off x="1088686" y="760802"/>
            <a:ext cx="7202456" cy="893111"/>
          </a:xfrm>
        </p:spPr>
        <p:txBody>
          <a:bodyPr/>
          <a:lstStyle/>
          <a:p>
            <a:br>
              <a:rPr lang="en-US" dirty="0"/>
            </a:br>
            <a:r>
              <a:rPr lang="en-US" sz="3600" dirty="0"/>
              <a:t>The following principles shall guide implementation: </a:t>
            </a:r>
            <a:endParaRPr lang="en-US" dirty="0"/>
          </a:p>
        </p:txBody>
      </p:sp>
      <p:sp>
        <p:nvSpPr>
          <p:cNvPr id="6" name="Text Placeholder 5">
            <a:extLst>
              <a:ext uri="{FF2B5EF4-FFF2-40B4-BE49-F238E27FC236}">
                <a16:creationId xmlns:a16="http://schemas.microsoft.com/office/drawing/2014/main" id="{BC0A5E61-C4C5-8E17-0AA4-7137130D6A1D}"/>
              </a:ext>
            </a:extLst>
          </p:cNvPr>
          <p:cNvSpPr>
            <a:spLocks noGrp="1"/>
          </p:cNvSpPr>
          <p:nvPr>
            <p:ph type="body" idx="1"/>
          </p:nvPr>
        </p:nvSpPr>
        <p:spPr>
          <a:xfrm>
            <a:off x="758938" y="2015735"/>
            <a:ext cx="7626124" cy="4842265"/>
          </a:xfrm>
        </p:spPr>
        <p:txBody>
          <a:bodyPr>
            <a:normAutofit fontScale="92500"/>
          </a:bodyPr>
          <a:lstStyle/>
          <a:p>
            <a:r>
              <a:rPr lang="en-US" sz="1800" dirty="0"/>
              <a:t>Faculty Choice: Based on their discipline expertise, faculty maintain full academic freedom in selecting instructional materials while being encouraged to consider OER and ZTC resources where pedagogically appropriate, in accordance with BP 6.35/AP 6.35.1 Academic Freedom. </a:t>
            </a:r>
          </a:p>
          <a:p>
            <a:r>
              <a:rPr lang="en-US" sz="1800" dirty="0"/>
              <a:t>Transparency and Access: The Colleges shall ensure that OER and ZTC courses and ZTC degree and certificate pathways are clearly designated in the course schedule to inform students of cost-free material options. </a:t>
            </a:r>
          </a:p>
          <a:p>
            <a:r>
              <a:rPr lang="en-US" sz="1800" dirty="0"/>
              <a:t>Institutional Support: The Colleges and/or the District shall provide professional development opportunities, incentives, and resources to faculty and staff to encourage the adoption and creation of OER and ZTC materials. This includes the necessary infrastructure to support ZTC options that may lie outside of the use of OER (e.g., subscriptions to library resources, controlled digital lending). </a:t>
            </a:r>
          </a:p>
          <a:p>
            <a:endParaRPr lang="en-US" dirty="0"/>
          </a:p>
        </p:txBody>
      </p:sp>
    </p:spTree>
    <p:extLst>
      <p:ext uri="{BB962C8B-B14F-4D97-AF65-F5344CB8AC3E}">
        <p14:creationId xmlns:p14="http://schemas.microsoft.com/office/powerpoint/2010/main" val="2158429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9AD59-59C2-3086-D5B3-37EEA6B50E7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BDB78A4-A1A5-6FEB-E73C-736AD8AC6CC5}"/>
              </a:ext>
            </a:extLst>
          </p:cNvPr>
          <p:cNvSpPr>
            <a:spLocks noGrp="1"/>
          </p:cNvSpPr>
          <p:nvPr>
            <p:ph type="title"/>
          </p:nvPr>
        </p:nvSpPr>
        <p:spPr>
          <a:xfrm>
            <a:off x="1088686" y="356261"/>
            <a:ext cx="7202456" cy="1294409"/>
          </a:xfrm>
        </p:spPr>
        <p:txBody>
          <a:bodyPr/>
          <a:lstStyle/>
          <a:p>
            <a:br>
              <a:rPr lang="en-US" dirty="0"/>
            </a:br>
            <a:r>
              <a:rPr lang="en-US" sz="3600" dirty="0"/>
              <a:t>The following principles shall guide implementation (continued)</a:t>
            </a:r>
          </a:p>
        </p:txBody>
      </p:sp>
      <p:sp>
        <p:nvSpPr>
          <p:cNvPr id="6" name="Text Placeholder 5">
            <a:extLst>
              <a:ext uri="{FF2B5EF4-FFF2-40B4-BE49-F238E27FC236}">
                <a16:creationId xmlns:a16="http://schemas.microsoft.com/office/drawing/2014/main" id="{DA4EBB7A-D2B0-AE03-BC42-89862D68317E}"/>
              </a:ext>
            </a:extLst>
          </p:cNvPr>
          <p:cNvSpPr>
            <a:spLocks noGrp="1"/>
          </p:cNvSpPr>
          <p:nvPr>
            <p:ph type="body" idx="1"/>
          </p:nvPr>
        </p:nvSpPr>
        <p:spPr>
          <a:xfrm>
            <a:off x="852858" y="1908857"/>
            <a:ext cx="7614248" cy="4842265"/>
          </a:xfrm>
        </p:spPr>
        <p:txBody>
          <a:bodyPr>
            <a:normAutofit fontScale="92500" lnSpcReduction="20000"/>
          </a:bodyPr>
          <a:lstStyle/>
          <a:p>
            <a:r>
              <a:rPr lang="en-US" sz="1800" dirty="0"/>
              <a:t>Sustainability and Collaboration: The Colleges and the District shall collaborate with local experts, statewide initiatives, consortia, transfer partners, as well as internal and external partners to enhance the development, curation, implementation, and sharing of OER. </a:t>
            </a:r>
          </a:p>
          <a:p>
            <a:r>
              <a:rPr lang="en-US" sz="1800" dirty="0"/>
              <a:t>Compliance with State and Federal Regulations: The Colleges and the District shall adhere to California Community Colleges Chancellor’s Office guidelines and state legislation regarding OER and ZTC implementation, as well as that of Copyright Law. Such guidelines and regulations can be found on the State Chancellor’s Office Zero Textbook Cost Program website. </a:t>
            </a:r>
          </a:p>
          <a:p>
            <a:r>
              <a:rPr lang="en-US" sz="1800" dirty="0"/>
              <a:t>Clear definitions of ZTC and Low Textbook Cost (LTC) Course Sections: The Colleges and the District shall agree upon common definitions for how ZTC and LTC sections are labeled, including a list of criteria under which a course section may be labeled as such. These definitions shall align with Education Code legislation and Title 5 regulation requirements. </a:t>
            </a:r>
          </a:p>
        </p:txBody>
      </p:sp>
    </p:spTree>
    <p:extLst>
      <p:ext uri="{BB962C8B-B14F-4D97-AF65-F5344CB8AC3E}">
        <p14:creationId xmlns:p14="http://schemas.microsoft.com/office/powerpoint/2010/main" val="2332802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19F2E5-32B2-59AE-CF1D-CFDA935490C1}"/>
              </a:ext>
            </a:extLst>
          </p:cNvPr>
          <p:cNvSpPr>
            <a:spLocks noGrp="1"/>
          </p:cNvSpPr>
          <p:nvPr>
            <p:ph type="title"/>
          </p:nvPr>
        </p:nvSpPr>
        <p:spPr/>
        <p:txBody>
          <a:bodyPr/>
          <a:lstStyle/>
          <a:p>
            <a:r>
              <a:rPr lang="en-US" sz="4000" dirty="0"/>
              <a:t>Next Steps?</a:t>
            </a:r>
          </a:p>
        </p:txBody>
      </p:sp>
      <p:sp>
        <p:nvSpPr>
          <p:cNvPr id="6" name="Text Placeholder 5">
            <a:extLst>
              <a:ext uri="{FF2B5EF4-FFF2-40B4-BE49-F238E27FC236}">
                <a16:creationId xmlns:a16="http://schemas.microsoft.com/office/drawing/2014/main" id="{165364E8-9CB6-DBFA-75C7-0F54927CBB16}"/>
              </a:ext>
            </a:extLst>
          </p:cNvPr>
          <p:cNvSpPr>
            <a:spLocks noGrp="1"/>
          </p:cNvSpPr>
          <p:nvPr>
            <p:ph type="body" idx="1"/>
          </p:nvPr>
        </p:nvSpPr>
        <p:spPr>
          <a:xfrm>
            <a:off x="1088686" y="2015735"/>
            <a:ext cx="7202456" cy="4563195"/>
          </a:xfrm>
        </p:spPr>
        <p:txBody>
          <a:bodyPr/>
          <a:lstStyle/>
          <a:p>
            <a:r>
              <a:rPr lang="en-US" sz="2400" dirty="0"/>
              <a:t>If appropriate, find out what your local process for updating or introducing APs/BPs is – and the associated timelines. </a:t>
            </a:r>
          </a:p>
          <a:p>
            <a:r>
              <a:rPr lang="en-US" sz="2400" dirty="0"/>
              <a:t>Local senate presidents should agendize the topic for more consideration. </a:t>
            </a:r>
          </a:p>
          <a:p>
            <a:r>
              <a:rPr lang="en-US" sz="2400" dirty="0"/>
              <a:t>Local senate presidents may want to confer with other constituencies.</a:t>
            </a:r>
          </a:p>
          <a:p>
            <a:pPr marL="127000" indent="0">
              <a:buNone/>
            </a:pPr>
            <a:endParaRPr lang="en-US" dirty="0"/>
          </a:p>
        </p:txBody>
      </p:sp>
    </p:spTree>
    <p:extLst>
      <p:ext uri="{BB962C8B-B14F-4D97-AF65-F5344CB8AC3E}">
        <p14:creationId xmlns:p14="http://schemas.microsoft.com/office/powerpoint/2010/main" val="2595849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7DAF4-3CD5-5FF0-C98A-F712ACB8EE38}"/>
              </a:ext>
            </a:extLst>
          </p:cNvPr>
          <p:cNvSpPr>
            <a:spLocks noGrp="1"/>
          </p:cNvSpPr>
          <p:nvPr>
            <p:ph type="title"/>
          </p:nvPr>
        </p:nvSpPr>
        <p:spPr/>
        <p:txBody>
          <a:bodyPr/>
          <a:lstStyle/>
          <a:p>
            <a:r>
              <a:rPr lang="en-US" sz="4000" dirty="0"/>
              <a:t>Things to keep in mind…</a:t>
            </a:r>
          </a:p>
        </p:txBody>
      </p:sp>
      <p:sp>
        <p:nvSpPr>
          <p:cNvPr id="3" name="Text Placeholder 2">
            <a:extLst>
              <a:ext uri="{FF2B5EF4-FFF2-40B4-BE49-F238E27FC236}">
                <a16:creationId xmlns:a16="http://schemas.microsoft.com/office/drawing/2014/main" id="{E0BE8F4B-F2FB-59D5-8024-7D18ABFD111C}"/>
              </a:ext>
            </a:extLst>
          </p:cNvPr>
          <p:cNvSpPr>
            <a:spLocks noGrp="1"/>
          </p:cNvSpPr>
          <p:nvPr>
            <p:ph type="body" idx="1"/>
          </p:nvPr>
        </p:nvSpPr>
        <p:spPr>
          <a:xfrm>
            <a:off x="946183" y="2010618"/>
            <a:ext cx="6891532" cy="4039079"/>
          </a:xfrm>
        </p:spPr>
        <p:txBody>
          <a:bodyPr/>
          <a:lstStyle/>
          <a:p>
            <a:r>
              <a:rPr lang="en-US" sz="2400" dirty="0"/>
              <a:t>If you’re a local senate president (SP) – contact the appropriate administrator to find out what is happening.</a:t>
            </a:r>
          </a:p>
          <a:p>
            <a:r>
              <a:rPr lang="en-US" sz="2400" dirty="0"/>
              <a:t>If you’re not a SP – contact your SP.</a:t>
            </a:r>
          </a:p>
          <a:p>
            <a:r>
              <a:rPr lang="en-US" sz="2400" dirty="0"/>
              <a:t>The APs and BPs adopted by January 26 do not need to be the beginning and the end – it’s the minimum.</a:t>
            </a:r>
          </a:p>
          <a:p>
            <a:endParaRPr lang="en-US" dirty="0"/>
          </a:p>
        </p:txBody>
      </p:sp>
    </p:spTree>
    <p:extLst>
      <p:ext uri="{BB962C8B-B14F-4D97-AF65-F5344CB8AC3E}">
        <p14:creationId xmlns:p14="http://schemas.microsoft.com/office/powerpoint/2010/main" val="2819760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8DFF3-C426-DECE-DF87-5B02A504D170}"/>
              </a:ext>
            </a:extLst>
          </p:cNvPr>
          <p:cNvSpPr>
            <a:spLocks noGrp="1"/>
          </p:cNvSpPr>
          <p:nvPr>
            <p:ph type="title"/>
          </p:nvPr>
        </p:nvSpPr>
        <p:spPr/>
        <p:txBody>
          <a:bodyPr/>
          <a:lstStyle/>
          <a:p>
            <a:r>
              <a:rPr lang="en-US" sz="4000" dirty="0"/>
              <a:t>Related Resolutions for Consideration at Plenary</a:t>
            </a:r>
          </a:p>
        </p:txBody>
      </p:sp>
      <p:sp>
        <p:nvSpPr>
          <p:cNvPr id="3" name="Text Placeholder 2">
            <a:extLst>
              <a:ext uri="{FF2B5EF4-FFF2-40B4-BE49-F238E27FC236}">
                <a16:creationId xmlns:a16="http://schemas.microsoft.com/office/drawing/2014/main" id="{F8BE11CB-F9B6-2856-ACF4-876691365B7C}"/>
              </a:ext>
            </a:extLst>
          </p:cNvPr>
          <p:cNvSpPr>
            <a:spLocks noGrp="1"/>
          </p:cNvSpPr>
          <p:nvPr>
            <p:ph type="body" idx="1"/>
          </p:nvPr>
        </p:nvSpPr>
        <p:spPr>
          <a:xfrm>
            <a:off x="973777" y="2015735"/>
            <a:ext cx="7317365" cy="4039079"/>
          </a:xfrm>
        </p:spPr>
        <p:txBody>
          <a:bodyPr/>
          <a:lstStyle/>
          <a:p>
            <a:r>
              <a:rPr lang="en-US" sz="2400" dirty="0"/>
              <a:t>111.03 F25 Supporting the Intent of Title 5 §54221 Burden-Free Access to Instructional Materials</a:t>
            </a:r>
          </a:p>
          <a:p>
            <a:r>
              <a:rPr lang="en-US" sz="2400" dirty="0"/>
              <a:t>111.04 F25 Policy Recommendations for the Implementation of Title 5 §54221 Burden-Free Access to Instructional Materials</a:t>
            </a:r>
          </a:p>
          <a:p>
            <a:r>
              <a:rPr lang="en-US" sz="2400" dirty="0">
                <a:hlinkClick r:id="rId3"/>
              </a:rPr>
              <a:t>OER-Related Resolutions Currently Under Consideration</a:t>
            </a:r>
            <a:endParaRPr lang="en-US" sz="2400" dirty="0"/>
          </a:p>
          <a:p>
            <a:endParaRPr lang="en-US" dirty="0"/>
          </a:p>
        </p:txBody>
      </p:sp>
    </p:spTree>
    <p:extLst>
      <p:ext uri="{BB962C8B-B14F-4D97-AF65-F5344CB8AC3E}">
        <p14:creationId xmlns:p14="http://schemas.microsoft.com/office/powerpoint/2010/main" val="82870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7"/>
          <p:cNvSpPr txBox="1">
            <a:spLocks noGrp="1"/>
          </p:cNvSpPr>
          <p:nvPr>
            <p:ph type="title"/>
          </p:nvPr>
        </p:nvSpPr>
        <p:spPr>
          <a:prstGeom prst="rect">
            <a:avLst/>
          </a:prstGeom>
        </p:spPr>
        <p:txBody>
          <a:bodyPr spcFirstLastPara="1" wrap="square" lIns="91425" tIns="91425" rIns="91425" bIns="91425" anchor="t" anchorCtr="0">
            <a:normAutofit/>
          </a:bodyPr>
          <a:lstStyle/>
          <a:p>
            <a:r>
              <a:rPr lang="en" sz="4800" dirty="0"/>
              <a:t>Overview</a:t>
            </a:r>
            <a:endParaRPr sz="4800" dirty="0"/>
          </a:p>
        </p:txBody>
      </p:sp>
      <p:sp>
        <p:nvSpPr>
          <p:cNvPr id="151" name="Google Shape;151;p17"/>
          <p:cNvSpPr txBox="1">
            <a:spLocks noGrp="1"/>
          </p:cNvSpPr>
          <p:nvPr>
            <p:ph type="body" idx="1"/>
          </p:nvPr>
        </p:nvSpPr>
        <p:spPr>
          <a:prstGeom prst="rect">
            <a:avLst/>
          </a:prstGeom>
        </p:spPr>
        <p:txBody>
          <a:bodyPr spcFirstLastPara="1" wrap="square" lIns="91425" tIns="91425" rIns="91425" bIns="91425" anchor="t" anchorCtr="0">
            <a:normAutofit lnSpcReduction="10000"/>
          </a:bodyPr>
          <a:lstStyle/>
          <a:p>
            <a:pPr indent="-381000">
              <a:buSzPts val="2400"/>
            </a:pPr>
            <a:r>
              <a:rPr lang="en-US" sz="2400" dirty="0">
                <a:solidFill>
                  <a:schemeClr val="bg2"/>
                </a:solidFill>
              </a:rPr>
              <a:t>Title 5 §54221 Burden-Free Access to Instructional Materials – origins, highlights, and memos</a:t>
            </a:r>
          </a:p>
          <a:p>
            <a:pPr indent="-381000">
              <a:buSzPts val="2400"/>
            </a:pPr>
            <a:r>
              <a:rPr lang="en" sz="2400" dirty="0">
                <a:solidFill>
                  <a:schemeClr val="bg2"/>
                </a:solidFill>
              </a:rPr>
              <a:t>Connecting Burden-Free, ZTC, and OER</a:t>
            </a:r>
            <a:endParaRPr sz="2400" dirty="0">
              <a:solidFill>
                <a:schemeClr val="bg2"/>
              </a:solidFill>
            </a:endParaRPr>
          </a:p>
          <a:p>
            <a:pPr indent="-381000">
              <a:buSzPts val="2400"/>
            </a:pPr>
            <a:r>
              <a:rPr lang="en" sz="2400" dirty="0">
                <a:solidFill>
                  <a:schemeClr val="bg2"/>
                </a:solidFill>
              </a:rPr>
              <a:t>Considerations and Challenges</a:t>
            </a:r>
            <a:endParaRPr sz="2400" dirty="0">
              <a:solidFill>
                <a:schemeClr val="bg2"/>
              </a:solidFill>
            </a:endParaRPr>
          </a:p>
          <a:p>
            <a:pPr indent="-381000">
              <a:buSzPts val="2400"/>
            </a:pPr>
            <a:r>
              <a:rPr lang="en" sz="2400" dirty="0">
                <a:solidFill>
                  <a:schemeClr val="bg2"/>
                </a:solidFill>
              </a:rPr>
              <a:t>What Should Not and Should Happen</a:t>
            </a:r>
          </a:p>
          <a:p>
            <a:pPr indent="-381000">
              <a:buSzPts val="2400"/>
            </a:pPr>
            <a:r>
              <a:rPr lang="en-US" sz="2400" dirty="0">
                <a:solidFill>
                  <a:schemeClr val="bg2"/>
                </a:solidFill>
              </a:rPr>
              <a:t>AP and BP Examples</a:t>
            </a:r>
            <a:endParaRPr sz="2400" dirty="0">
              <a:solidFill>
                <a:schemeClr val="bg2"/>
              </a:solidFill>
            </a:endParaRPr>
          </a:p>
          <a:p>
            <a:pPr indent="-381000">
              <a:buSzPts val="2400"/>
            </a:pPr>
            <a:r>
              <a:rPr lang="en" sz="2400" dirty="0">
                <a:solidFill>
                  <a:schemeClr val="bg2"/>
                </a:solidFill>
              </a:rPr>
              <a:t>Discussion / Questions and Answers</a:t>
            </a:r>
            <a:endParaRPr sz="3100" dirty="0">
              <a:solidFill>
                <a:schemeClr val="bg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33F2D-A8AC-28A1-8DCA-FFCC15F49FCD}"/>
              </a:ext>
            </a:extLst>
          </p:cNvPr>
          <p:cNvSpPr>
            <a:spLocks noGrp="1"/>
          </p:cNvSpPr>
          <p:nvPr>
            <p:ph type="title"/>
          </p:nvPr>
        </p:nvSpPr>
        <p:spPr/>
        <p:txBody>
          <a:bodyPr/>
          <a:lstStyle/>
          <a:p>
            <a:pPr algn="ctr"/>
            <a:r>
              <a:rPr lang="en-US" sz="4400" dirty="0">
                <a:solidFill>
                  <a:schemeClr val="bg1"/>
                </a:solidFill>
              </a:rPr>
              <a:t>“Burden-Free Access to Instructional Materials”</a:t>
            </a:r>
          </a:p>
        </p:txBody>
      </p:sp>
      <p:sp>
        <p:nvSpPr>
          <p:cNvPr id="3" name="Text Placeholder 2">
            <a:extLst>
              <a:ext uri="{FF2B5EF4-FFF2-40B4-BE49-F238E27FC236}">
                <a16:creationId xmlns:a16="http://schemas.microsoft.com/office/drawing/2014/main" id="{77665D3D-9080-77D4-BDE2-F89FA0D7CABE}"/>
              </a:ext>
            </a:extLst>
          </p:cNvPr>
          <p:cNvSpPr>
            <a:spLocks noGrp="1"/>
          </p:cNvSpPr>
          <p:nvPr>
            <p:ph type="body" idx="1"/>
          </p:nvPr>
        </p:nvSpPr>
        <p:spPr>
          <a:xfrm>
            <a:off x="518742" y="2015735"/>
            <a:ext cx="8106516" cy="4039079"/>
          </a:xfrm>
        </p:spPr>
        <p:txBody>
          <a:bodyPr>
            <a:normAutofit/>
          </a:bodyPr>
          <a:lstStyle/>
          <a:p>
            <a:r>
              <a:rPr lang="en-US" dirty="0"/>
              <a:t>What does it mean for something to be “burden-free”?</a:t>
            </a:r>
          </a:p>
          <a:p>
            <a:pPr lvl="1"/>
            <a:r>
              <a:rPr lang="en-US" dirty="0"/>
              <a:t>“</a:t>
            </a:r>
            <a:r>
              <a:rPr lang="en-US" b="1" dirty="0"/>
              <a:t>Burden-free student experience</a:t>
            </a:r>
            <a:r>
              <a:rPr lang="en-US" dirty="0"/>
              <a:t>” means the alleviation of financial, administrative, and psychological burdens that students currently grapple with, fostering an environment where they can focus on learning and, ultimately, thrive in college. </a:t>
            </a:r>
          </a:p>
          <a:p>
            <a:r>
              <a:rPr lang="en-US" dirty="0"/>
              <a:t>What are “instructional materials”</a:t>
            </a:r>
          </a:p>
          <a:p>
            <a:pPr lvl="1"/>
            <a:r>
              <a:rPr lang="en-US" dirty="0"/>
              <a:t>“Instructional materials” refers to all the required materials for a course, including textbooks, supplemental materials, and supplies.</a:t>
            </a:r>
          </a:p>
          <a:p>
            <a:r>
              <a:rPr lang="en-US" dirty="0"/>
              <a:t>Source: </a:t>
            </a:r>
            <a:r>
              <a:rPr lang="en-US" dirty="0">
                <a:hlinkClick r:id="rId3"/>
              </a:rPr>
              <a:t>Understanding Instructional Materials</a:t>
            </a:r>
            <a:endParaRPr lang="en-US" dirty="0"/>
          </a:p>
          <a:p>
            <a:endParaRPr lang="en-US" dirty="0"/>
          </a:p>
        </p:txBody>
      </p:sp>
      <p:pic>
        <p:nvPicPr>
          <p:cNvPr id="7" name="Picture 6" descr="Instructional Materials = textbooks + supplemental materials + supplies">
            <a:extLst>
              <a:ext uri="{FF2B5EF4-FFF2-40B4-BE49-F238E27FC236}">
                <a16:creationId xmlns:a16="http://schemas.microsoft.com/office/drawing/2014/main" id="{73F0C9D4-A033-0BF5-FABF-7FDFF9721C32}"/>
              </a:ext>
            </a:extLst>
          </p:cNvPr>
          <p:cNvPicPr>
            <a:picLocks noChangeAspect="1"/>
          </p:cNvPicPr>
          <p:nvPr/>
        </p:nvPicPr>
        <p:blipFill>
          <a:blip r:embed="rId4"/>
          <a:stretch>
            <a:fillRect/>
          </a:stretch>
        </p:blipFill>
        <p:spPr>
          <a:xfrm>
            <a:off x="852858" y="4849820"/>
            <a:ext cx="7772400" cy="2008180"/>
          </a:xfrm>
          <a:prstGeom prst="rect">
            <a:avLst/>
          </a:prstGeom>
        </p:spPr>
      </p:pic>
    </p:spTree>
    <p:extLst>
      <p:ext uri="{BB962C8B-B14F-4D97-AF65-F5344CB8AC3E}">
        <p14:creationId xmlns:p14="http://schemas.microsoft.com/office/powerpoint/2010/main" val="2646336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7E00E-8673-972E-07FC-68EB04948E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D25559-4AFC-8FAE-944F-E888F66D477D}"/>
              </a:ext>
            </a:extLst>
          </p:cNvPr>
          <p:cNvSpPr>
            <a:spLocks noGrp="1"/>
          </p:cNvSpPr>
          <p:nvPr>
            <p:ph type="title"/>
          </p:nvPr>
        </p:nvSpPr>
        <p:spPr>
          <a:xfrm>
            <a:off x="1136188" y="642048"/>
            <a:ext cx="7202456" cy="893111"/>
          </a:xfrm>
        </p:spPr>
        <p:txBody>
          <a:bodyPr/>
          <a:lstStyle/>
          <a:p>
            <a:r>
              <a:rPr lang="en-US" sz="4800" dirty="0">
                <a:solidFill>
                  <a:schemeClr val="bg1"/>
                </a:solidFill>
              </a:rPr>
              <a:t>Title 5 §54221 - Origins</a:t>
            </a:r>
          </a:p>
        </p:txBody>
      </p:sp>
      <p:sp>
        <p:nvSpPr>
          <p:cNvPr id="3" name="Text Placeholder 2">
            <a:extLst>
              <a:ext uri="{FF2B5EF4-FFF2-40B4-BE49-F238E27FC236}">
                <a16:creationId xmlns:a16="http://schemas.microsoft.com/office/drawing/2014/main" id="{E5A5F8D0-793A-C990-2557-1305C6CE6DDA}"/>
              </a:ext>
            </a:extLst>
          </p:cNvPr>
          <p:cNvSpPr>
            <a:spLocks noGrp="1"/>
          </p:cNvSpPr>
          <p:nvPr>
            <p:ph type="body" idx="1"/>
          </p:nvPr>
        </p:nvSpPr>
        <p:spPr>
          <a:xfrm>
            <a:off x="526131" y="2265117"/>
            <a:ext cx="8091737" cy="4206389"/>
          </a:xfrm>
        </p:spPr>
        <p:txBody>
          <a:bodyPr>
            <a:normAutofit/>
          </a:bodyPr>
          <a:lstStyle/>
          <a:p>
            <a:r>
              <a:rPr lang="en-US" sz="2400" dirty="0">
                <a:hlinkClick r:id="rId3"/>
              </a:rPr>
              <a:t>Burden-Free Instructional Materials (BFIM) Task Force</a:t>
            </a:r>
            <a:endParaRPr lang="en-US" sz="2400" dirty="0"/>
          </a:p>
          <a:p>
            <a:r>
              <a:rPr lang="en-US" sz="2400" dirty="0">
                <a:hlinkClick r:id="rId4"/>
              </a:rPr>
              <a:t>Advancing Equity in Access, Support and Success through Burden-Free Instructional Materials (2024)</a:t>
            </a:r>
            <a:endParaRPr lang="en-US" sz="2400" dirty="0"/>
          </a:p>
          <a:p>
            <a:r>
              <a:rPr lang="en-US" sz="2400" dirty="0"/>
              <a:t>Develop new regulations, revise current regulations, and/or draft guidance to address the following…</a:t>
            </a:r>
          </a:p>
        </p:txBody>
      </p:sp>
    </p:spTree>
    <p:extLst>
      <p:ext uri="{BB962C8B-B14F-4D97-AF65-F5344CB8AC3E}">
        <p14:creationId xmlns:p14="http://schemas.microsoft.com/office/powerpoint/2010/main" val="3361307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2090-8027-F5C9-6216-2CA60ED93088}"/>
              </a:ext>
            </a:extLst>
          </p:cNvPr>
          <p:cNvSpPr>
            <a:spLocks noGrp="1"/>
          </p:cNvSpPr>
          <p:nvPr>
            <p:ph type="title"/>
          </p:nvPr>
        </p:nvSpPr>
        <p:spPr>
          <a:xfrm>
            <a:off x="1088686" y="597501"/>
            <a:ext cx="7202456" cy="893111"/>
          </a:xfrm>
        </p:spPr>
        <p:txBody>
          <a:bodyPr>
            <a:noAutofit/>
          </a:bodyPr>
          <a:lstStyle/>
          <a:p>
            <a:r>
              <a:rPr lang="en" sz="3600" dirty="0"/>
              <a:t>BFIM Implementation Taskforce – Purpose and Vision</a:t>
            </a:r>
            <a:endParaRPr lang="en-US" sz="3600" dirty="0"/>
          </a:p>
        </p:txBody>
      </p:sp>
      <p:sp>
        <p:nvSpPr>
          <p:cNvPr id="3" name="Text Placeholder 2">
            <a:extLst>
              <a:ext uri="{FF2B5EF4-FFF2-40B4-BE49-F238E27FC236}">
                <a16:creationId xmlns:a16="http://schemas.microsoft.com/office/drawing/2014/main" id="{0BEF1E9E-2E75-AAF0-6639-3C7CC7F05062}"/>
              </a:ext>
            </a:extLst>
          </p:cNvPr>
          <p:cNvSpPr>
            <a:spLocks noGrp="1"/>
          </p:cNvSpPr>
          <p:nvPr>
            <p:ph type="body" idx="1"/>
          </p:nvPr>
        </p:nvSpPr>
        <p:spPr/>
        <p:txBody>
          <a:bodyPr>
            <a:normAutofit lnSpcReduction="10000"/>
          </a:bodyPr>
          <a:lstStyle/>
          <a:p>
            <a:pPr marL="342900" indent="-326548">
              <a:lnSpc>
                <a:spcPct val="110000"/>
              </a:lnSpc>
              <a:buSzPct val="100000"/>
              <a:buFont typeface="Arial"/>
              <a:buAutoNum type="arabicPeriod"/>
            </a:pPr>
            <a:r>
              <a:rPr lang="en-US" sz="2400" dirty="0"/>
              <a:t>Expanded Use of Open Educational Resources (OER):</a:t>
            </a:r>
          </a:p>
          <a:p>
            <a:pPr marL="863600" lvl="1" indent="-342900">
              <a:lnSpc>
                <a:spcPct val="110000"/>
              </a:lnSpc>
              <a:spcBef>
                <a:spcPts val="400"/>
              </a:spcBef>
              <a:buSzPct val="100000"/>
              <a:buNone/>
            </a:pPr>
            <a:r>
              <a:rPr lang="en-US" sz="2400" dirty="0"/>
              <a:t>OER for as many courses as possible</a:t>
            </a:r>
          </a:p>
          <a:p>
            <a:pPr marL="342900" indent="-326548">
              <a:lnSpc>
                <a:spcPct val="110000"/>
              </a:lnSpc>
              <a:spcBef>
                <a:spcPts val="800"/>
              </a:spcBef>
              <a:buSzPct val="100000"/>
              <a:buFont typeface="Arial"/>
              <a:buAutoNum type="arabicPeriod"/>
            </a:pPr>
            <a:r>
              <a:rPr lang="en-US" sz="2400" dirty="0"/>
              <a:t>ZTC Degree Pathways:</a:t>
            </a:r>
          </a:p>
          <a:p>
            <a:pPr marL="863600" lvl="1" indent="-342900">
              <a:lnSpc>
                <a:spcPct val="110000"/>
              </a:lnSpc>
              <a:spcBef>
                <a:spcPts val="400"/>
              </a:spcBef>
              <a:buSzPct val="100000"/>
              <a:buNone/>
            </a:pPr>
            <a:r>
              <a:rPr lang="en-US" sz="2400" dirty="0"/>
              <a:t>Complete programs without textbook costs</a:t>
            </a:r>
          </a:p>
          <a:p>
            <a:pPr marL="342900" indent="-326548">
              <a:lnSpc>
                <a:spcPct val="110000"/>
              </a:lnSpc>
              <a:spcBef>
                <a:spcPts val="800"/>
              </a:spcBef>
              <a:buSzPct val="100000"/>
              <a:buFont typeface="Arial"/>
              <a:buAutoNum type="arabicPeriod"/>
            </a:pPr>
            <a:r>
              <a:rPr lang="en-US" sz="2400" dirty="0"/>
              <a:t>Sustainable Funding Models:</a:t>
            </a:r>
          </a:p>
          <a:p>
            <a:pPr marL="863600" lvl="1" indent="-342900">
              <a:lnSpc>
                <a:spcPct val="110000"/>
              </a:lnSpc>
              <a:spcBef>
                <a:spcPts val="400"/>
              </a:spcBef>
              <a:buSzPct val="100000"/>
              <a:buNone/>
            </a:pPr>
            <a:r>
              <a:rPr lang="en-US" sz="2400" dirty="0"/>
              <a:t>Ensure long-term financial viability</a:t>
            </a:r>
          </a:p>
          <a:p>
            <a:pPr marL="342900" indent="-326548">
              <a:lnSpc>
                <a:spcPct val="110000"/>
              </a:lnSpc>
              <a:spcBef>
                <a:spcPts val="800"/>
              </a:spcBef>
              <a:buSzPct val="100000"/>
              <a:buFont typeface="Arial"/>
              <a:buAutoNum type="arabicPeriod"/>
            </a:pPr>
            <a:r>
              <a:rPr lang="en-US" sz="2400" dirty="0"/>
              <a:t>As close to Burden-Free by 2030 as feasible:</a:t>
            </a:r>
          </a:p>
          <a:p>
            <a:pPr marL="863600" lvl="1" indent="-342900">
              <a:lnSpc>
                <a:spcPct val="110000"/>
              </a:lnSpc>
              <a:spcBef>
                <a:spcPts val="400"/>
              </a:spcBef>
              <a:buSzPct val="100000"/>
              <a:buNone/>
            </a:pPr>
            <a:r>
              <a:rPr lang="en-US" sz="2400" dirty="0"/>
              <a:t>Eliminate material costs system-wide</a:t>
            </a:r>
          </a:p>
          <a:p>
            <a:pPr marL="146050" indent="0">
              <a:buNone/>
            </a:pPr>
            <a:endParaRPr lang="en-US" dirty="0"/>
          </a:p>
        </p:txBody>
      </p:sp>
    </p:spTree>
    <p:extLst>
      <p:ext uri="{BB962C8B-B14F-4D97-AF65-F5344CB8AC3E}">
        <p14:creationId xmlns:p14="http://schemas.microsoft.com/office/powerpoint/2010/main" val="1047443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84F7-8B04-B559-737E-95CE66222BAB}"/>
              </a:ext>
            </a:extLst>
          </p:cNvPr>
          <p:cNvSpPr>
            <a:spLocks noGrp="1"/>
          </p:cNvSpPr>
          <p:nvPr>
            <p:ph type="title"/>
          </p:nvPr>
        </p:nvSpPr>
        <p:spPr/>
        <p:txBody>
          <a:bodyPr/>
          <a:lstStyle/>
          <a:p>
            <a:r>
              <a:rPr lang="en" sz="4400" dirty="0"/>
              <a:t>BFIM Implementation Timeline</a:t>
            </a:r>
            <a:endParaRPr lang="en-US" sz="4400" dirty="0"/>
          </a:p>
        </p:txBody>
      </p:sp>
      <p:sp>
        <p:nvSpPr>
          <p:cNvPr id="3" name="Text Placeholder 2">
            <a:extLst>
              <a:ext uri="{FF2B5EF4-FFF2-40B4-BE49-F238E27FC236}">
                <a16:creationId xmlns:a16="http://schemas.microsoft.com/office/drawing/2014/main" id="{588F4A39-9E54-207C-B4BE-7CF244C0FF07}"/>
              </a:ext>
            </a:extLst>
          </p:cNvPr>
          <p:cNvSpPr>
            <a:spLocks noGrp="1"/>
          </p:cNvSpPr>
          <p:nvPr>
            <p:ph type="body" idx="1"/>
          </p:nvPr>
        </p:nvSpPr>
        <p:spPr>
          <a:xfrm>
            <a:off x="1088686" y="1980109"/>
            <a:ext cx="7202456" cy="4646322"/>
          </a:xfrm>
        </p:spPr>
        <p:txBody>
          <a:bodyPr>
            <a:normAutofit fontScale="92500" lnSpcReduction="20000"/>
          </a:bodyPr>
          <a:lstStyle/>
          <a:p>
            <a:r>
              <a:rPr lang="en-US" sz="2400" dirty="0"/>
              <a:t>Near-term/Now (2025 – 2026)</a:t>
            </a:r>
          </a:p>
          <a:p>
            <a:pPr lvl="1"/>
            <a:r>
              <a:rPr lang="en-US" sz="2000" dirty="0"/>
              <a:t>Implement institutional and supportive board policies </a:t>
            </a:r>
          </a:p>
          <a:p>
            <a:pPr lvl="1"/>
            <a:r>
              <a:rPr lang="en-US" sz="2000" dirty="0"/>
              <a:t>Secure ongoing funding</a:t>
            </a:r>
          </a:p>
          <a:p>
            <a:pPr lvl="1"/>
            <a:r>
              <a:rPr lang="en-US" sz="2000" dirty="0"/>
              <a:t>Continue delivering professional development</a:t>
            </a:r>
          </a:p>
          <a:p>
            <a:pPr lvl="0"/>
            <a:r>
              <a:rPr lang="en-US" sz="2400" dirty="0"/>
              <a:t>Mid-term (2026-2028)</a:t>
            </a:r>
          </a:p>
          <a:p>
            <a:pPr lvl="1"/>
            <a:r>
              <a:rPr lang="en-US" sz="2000" dirty="0"/>
              <a:t>Scale discipline-specific OER </a:t>
            </a:r>
          </a:p>
          <a:p>
            <a:pPr lvl="1"/>
            <a:r>
              <a:rPr lang="en-US" sz="2000" dirty="0"/>
              <a:t>Expand ZTC pathways in high-enrollment programs </a:t>
            </a:r>
          </a:p>
          <a:p>
            <a:pPr lvl="1"/>
            <a:r>
              <a:rPr lang="en-US" sz="2000" dirty="0"/>
              <a:t>Procure a system-wide platform for OER (in process)</a:t>
            </a:r>
          </a:p>
          <a:p>
            <a:pPr lvl="0"/>
            <a:r>
              <a:rPr lang="en-US" sz="2400" dirty="0"/>
              <a:t>Long-term (2028-2030)</a:t>
            </a:r>
          </a:p>
          <a:p>
            <a:pPr lvl="1"/>
            <a:r>
              <a:rPr lang="en-US" sz="2000" dirty="0"/>
              <a:t>Achieve system-wide adoption of effective practices</a:t>
            </a:r>
          </a:p>
          <a:p>
            <a:pPr lvl="1"/>
            <a:r>
              <a:rPr lang="en-US" sz="2000" dirty="0"/>
              <a:t>Establish self-sustaining funding models </a:t>
            </a:r>
          </a:p>
          <a:p>
            <a:pPr lvl="1"/>
            <a:r>
              <a:rPr lang="en-US" sz="2000" dirty="0"/>
              <a:t>Integrate with transfer institutions</a:t>
            </a:r>
          </a:p>
          <a:p>
            <a:endParaRPr lang="en-US" dirty="0"/>
          </a:p>
        </p:txBody>
      </p:sp>
    </p:spTree>
    <p:extLst>
      <p:ext uri="{BB962C8B-B14F-4D97-AF65-F5344CB8AC3E}">
        <p14:creationId xmlns:p14="http://schemas.microsoft.com/office/powerpoint/2010/main" val="1520811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D7539-0CA8-9BF6-13C6-58028918C717}"/>
              </a:ext>
            </a:extLst>
          </p:cNvPr>
          <p:cNvSpPr>
            <a:spLocks noGrp="1"/>
          </p:cNvSpPr>
          <p:nvPr>
            <p:ph type="title"/>
          </p:nvPr>
        </p:nvSpPr>
        <p:spPr/>
        <p:txBody>
          <a:bodyPr>
            <a:noAutofit/>
          </a:bodyPr>
          <a:lstStyle/>
          <a:p>
            <a:r>
              <a:rPr lang="en" sz="3600" dirty="0"/>
              <a:t>Title 5, § 54221 Burden-Free Access to Instructional Materials</a:t>
            </a:r>
            <a:endParaRPr lang="en-US" sz="3600" dirty="0"/>
          </a:p>
        </p:txBody>
      </p:sp>
      <p:sp>
        <p:nvSpPr>
          <p:cNvPr id="3" name="Text Placeholder 2">
            <a:extLst>
              <a:ext uri="{FF2B5EF4-FFF2-40B4-BE49-F238E27FC236}">
                <a16:creationId xmlns:a16="http://schemas.microsoft.com/office/drawing/2014/main" id="{C504AE3A-08B3-E8C6-90EE-8658980E6166}"/>
              </a:ext>
            </a:extLst>
          </p:cNvPr>
          <p:cNvSpPr>
            <a:spLocks noGrp="1"/>
          </p:cNvSpPr>
          <p:nvPr>
            <p:ph type="body" idx="1"/>
          </p:nvPr>
        </p:nvSpPr>
        <p:spPr>
          <a:xfrm>
            <a:off x="1088686" y="2015735"/>
            <a:ext cx="7202456" cy="4349439"/>
          </a:xfrm>
        </p:spPr>
        <p:txBody>
          <a:bodyPr>
            <a:normAutofit fontScale="62500" lnSpcReduction="20000"/>
          </a:bodyPr>
          <a:lstStyle/>
          <a:p>
            <a:pPr marL="0" indent="0">
              <a:lnSpc>
                <a:spcPct val="110000"/>
              </a:lnSpc>
              <a:buSzPts val="1800"/>
              <a:buNone/>
            </a:pPr>
            <a:r>
              <a:rPr lang="en-US" sz="3700" dirty="0"/>
              <a:t>(a) Governing boards shall adopt policies that </a:t>
            </a:r>
            <a:r>
              <a:rPr lang="en-US" sz="3700" u="sng" dirty="0"/>
              <a:t>ensure student access to textbooks and supplemental materials that are needed on the first day of class</a:t>
            </a:r>
            <a:r>
              <a:rPr lang="en-US" sz="3700" dirty="0"/>
              <a:t>. Practices that enable first day access to zero-cost resources include, but are not limited to, the following:</a:t>
            </a:r>
          </a:p>
          <a:p>
            <a:pPr marL="457200" lvl="1" indent="0">
              <a:lnSpc>
                <a:spcPct val="110000"/>
              </a:lnSpc>
              <a:spcBef>
                <a:spcPts val="800"/>
              </a:spcBef>
              <a:buSzPts val="1800"/>
              <a:buNone/>
            </a:pPr>
            <a:r>
              <a:rPr lang="en-US" sz="3700" dirty="0"/>
              <a:t>(1) adapting or adopting open educational resources for some or all textbook and ancillary material, when the option is available and feasible; and</a:t>
            </a:r>
          </a:p>
          <a:p>
            <a:pPr marL="457200" lvl="1" indent="0">
              <a:lnSpc>
                <a:spcPct val="110000"/>
              </a:lnSpc>
              <a:spcBef>
                <a:spcPts val="800"/>
              </a:spcBef>
              <a:spcAft>
                <a:spcPts val="1200"/>
              </a:spcAft>
              <a:buSzPts val="1800"/>
              <a:buNone/>
            </a:pPr>
            <a:r>
              <a:rPr lang="en-US" sz="3700" dirty="0"/>
              <a:t>(2) copying initial textbook chapters as permissible within copyright.</a:t>
            </a:r>
          </a:p>
          <a:p>
            <a:pPr marL="146050" indent="0">
              <a:buNone/>
            </a:pPr>
            <a:endParaRPr lang="en-US" dirty="0"/>
          </a:p>
        </p:txBody>
      </p:sp>
    </p:spTree>
    <p:extLst>
      <p:ext uri="{BB962C8B-B14F-4D97-AF65-F5344CB8AC3E}">
        <p14:creationId xmlns:p14="http://schemas.microsoft.com/office/powerpoint/2010/main" val="323033329"/>
      </p:ext>
    </p:extLst>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21847</TotalTime>
  <Words>4232</Words>
  <Application>Microsoft Macintosh PowerPoint</Application>
  <PresentationFormat>On-screen Show (4:3)</PresentationFormat>
  <Paragraphs>227</Paragraphs>
  <Slides>38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Gill Sans</vt:lpstr>
      <vt:lpstr>Gallery</vt:lpstr>
      <vt:lpstr>Open Educational Resources and Burden-Free Access to Instructional Materials Policy Development</vt:lpstr>
      <vt:lpstr>Description</vt:lpstr>
      <vt:lpstr>Presenters</vt:lpstr>
      <vt:lpstr>Overview</vt:lpstr>
      <vt:lpstr>“Burden-Free Access to Instructional Materials”</vt:lpstr>
      <vt:lpstr>Title 5 §54221 - Origins</vt:lpstr>
      <vt:lpstr>BFIM Implementation Taskforce – Purpose and Vision</vt:lpstr>
      <vt:lpstr>BFIM Implementation Timeline</vt:lpstr>
      <vt:lpstr>Title 5, § 54221 Burden-Free Access to Instructional Materials</vt:lpstr>
      <vt:lpstr>(b) Governing boards shall…</vt:lpstr>
      <vt:lpstr>Including, but not limited to…</vt:lpstr>
      <vt:lpstr>Memo 1 (July 22, 2025; ESS 25-43) Highlights</vt:lpstr>
      <vt:lpstr>Memo 2 (Sept. 30, 2025; ESS 25-63) Highlights</vt:lpstr>
      <vt:lpstr>Take-Aways? </vt:lpstr>
      <vt:lpstr>Considerations and Challenges</vt:lpstr>
      <vt:lpstr>Varied Interpretations</vt:lpstr>
      <vt:lpstr>CCLC Templates</vt:lpstr>
      <vt:lpstr>CCLC Templates to Address  § 54221 </vt:lpstr>
      <vt:lpstr>CCLC Template - BP 5030 Fees</vt:lpstr>
      <vt:lpstr>CCLC Template - AP 5031 Instructional Materials</vt:lpstr>
      <vt:lpstr>What do the templates provide?</vt:lpstr>
      <vt:lpstr>What Should Your Policies Not Do?</vt:lpstr>
      <vt:lpstr>What Should Your Policies Do?</vt:lpstr>
      <vt:lpstr>What Should Your Policies Do?</vt:lpstr>
      <vt:lpstr>According to the regulation, policies should focus on…</vt:lpstr>
      <vt:lpstr>BP 4042 Open Educational Resources and Low-Cost Textbooks (Hartnell)</vt:lpstr>
      <vt:lpstr>  AP 4042 Open Educational Resources and Low-Cost Textbooks  (Hartnell; Philosophy) </vt:lpstr>
      <vt:lpstr>  AP 4042 Open Educational Resources and Low-Cost Textbooks  (Hartnell; Online Course Schedule)</vt:lpstr>
      <vt:lpstr>  AP 4042 Open Educational Resources and Low-Cost Textbooks  (Hartnell; continued) </vt:lpstr>
      <vt:lpstr>BP 4999 Open Educational Resources (OER) Burden-Free Access to Instructional Materials</vt:lpstr>
      <vt:lpstr>BP 4999 Open Educational Resources (OER) Burden-Free Access to Instructional Materials  (continued)</vt:lpstr>
      <vt:lpstr>AP 4999 Open Educational Resources (OER) Burden-Free Access to Instructional Materials </vt:lpstr>
      <vt:lpstr>  BP XXXX Open Educational Resources (OER) and Zero Textbook Cost (ZTC) Measures </vt:lpstr>
      <vt:lpstr> The following principles shall guide implementation: </vt:lpstr>
      <vt:lpstr> The following principles shall guide implementation (continued)</vt:lpstr>
      <vt:lpstr>Next Steps?</vt:lpstr>
      <vt:lpstr>Things to keep in mind…</vt:lpstr>
      <vt:lpstr>Related Resolutions for Consideration at Plenary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Voice</dc:title>
  <dc:creator>Katie Nash</dc:creator>
  <cp:lastModifiedBy>Michelle Pilati</cp:lastModifiedBy>
  <cp:revision>76</cp:revision>
  <cp:lastPrinted>2025-11-02T15:38:33Z</cp:lastPrinted>
  <dcterms:created xsi:type="dcterms:W3CDTF">2020-03-05T11:04:57Z</dcterms:created>
  <dcterms:modified xsi:type="dcterms:W3CDTF">2025-11-06T15:18:52Z</dcterms:modified>
</cp:coreProperties>
</file>