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hoGxk6/ge8z0+6V8UvQfrzs7WWr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Flem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8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10-07T18:40:53.558" idx="1">
    <p:pos x="512" y="1237"/>
    <p:text>@krsmith1102@gmail.com I redid this slide, it now matches the order starting on slide 7, feel free to wordsmith!
_Assigned to krsmith1102@gmail.com_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s4o2zF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Rachel 1-7</a:t>
            </a:r>
            <a:endParaRPr/>
          </a:p>
        </p:txBody>
      </p:sp>
      <p:sp>
        <p:nvSpPr>
          <p:cNvPr id="125" name="Google Shape;12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8ec2e8ef35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38ec2e8ef35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Granular , accurate but labor intensive</a:t>
            </a:r>
            <a:endParaRPr/>
          </a:p>
          <a:p>
            <a:pPr marL="0" lvl="0" indent="0" algn="l" rtl="0">
              <a:lnSpc>
                <a:spcPct val="100000"/>
              </a:lnSpc>
              <a:spcBef>
                <a:spcPts val="0"/>
              </a:spcBef>
              <a:spcAft>
                <a:spcPts val="0"/>
              </a:spcAft>
              <a:buSzPts val="1400"/>
              <a:buNone/>
            </a:pPr>
            <a:r>
              <a:rPr lang="en-US"/>
              <a:t>is it with that labor? </a:t>
            </a:r>
            <a:endParaRPr/>
          </a:p>
          <a:p>
            <a:pPr marL="0" lvl="0" indent="0" algn="l" rtl="0">
              <a:lnSpc>
                <a:spcPct val="100000"/>
              </a:lnSpc>
              <a:spcBef>
                <a:spcPts val="0"/>
              </a:spcBef>
              <a:spcAft>
                <a:spcPts val="0"/>
              </a:spcAft>
              <a:buSzPts val="1400"/>
              <a:buNone/>
            </a:pPr>
            <a:r>
              <a:rPr lang="en-US"/>
              <a:t>To some extent it needs to be an estimation</a:t>
            </a:r>
            <a:endParaRPr/>
          </a:p>
          <a:p>
            <a:pPr marL="0" lvl="0" indent="0" algn="l" rtl="0">
              <a:lnSpc>
                <a:spcPct val="100000"/>
              </a:lnSpc>
              <a:spcBef>
                <a:spcPts val="0"/>
              </a:spcBef>
              <a:spcAft>
                <a:spcPts val="0"/>
              </a:spcAft>
              <a:buSzPts val="1400"/>
              <a:buNone/>
            </a:pPr>
            <a:r>
              <a:rPr lang="en-US"/>
              <a:t>balance, what we lose with standardization? </a:t>
            </a:r>
            <a:endParaRPr/>
          </a:p>
        </p:txBody>
      </p:sp>
      <p:sp>
        <p:nvSpPr>
          <p:cNvPr id="196" name="Google Shape;196;g38ec2e8ef35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8e95756b20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38e95756b20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206" name="Google Shape;206;g38e95756b20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8cb5a18cd6_0_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8cb5a18cd6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Rachel</a:t>
            </a:r>
            <a:endParaRPr/>
          </a:p>
        </p:txBody>
      </p:sp>
      <p:sp>
        <p:nvSpPr>
          <p:cNvPr id="214" name="Google Shape;214;g38cb5a18cd6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combo</a:t>
            </a:r>
            <a:endParaRPr/>
          </a:p>
        </p:txBody>
      </p:sp>
      <p:sp>
        <p:nvSpPr>
          <p:cNvPr id="221" name="Google Shape;22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8cb5a18cd6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38cb5a18cd6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combo</a:t>
            </a:r>
            <a:endParaRPr/>
          </a:p>
        </p:txBody>
      </p:sp>
      <p:sp>
        <p:nvSpPr>
          <p:cNvPr id="230" name="Google Shape;230;g38cb5a18cd6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8974e709d3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38974e709d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combo</a:t>
            </a:r>
            <a:endParaRPr/>
          </a:p>
        </p:txBody>
      </p:sp>
      <p:sp>
        <p:nvSpPr>
          <p:cNvPr id="238" name="Google Shape;238;g38974e709d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8ec2e8ef35_0_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8ec2e8ef35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combo</a:t>
            </a:r>
            <a:endParaRPr/>
          </a:p>
        </p:txBody>
      </p:sp>
      <p:sp>
        <p:nvSpPr>
          <p:cNvPr id="246" name="Google Shape;246;g38ec2e8ef35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8974e709d3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38974e709d3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combo</a:t>
            </a:r>
            <a:endParaRPr/>
          </a:p>
        </p:txBody>
      </p:sp>
      <p:sp>
        <p:nvSpPr>
          <p:cNvPr id="254" name="Google Shape;254;g38974e709d3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8e95756b20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38e95756b20_0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262" name="Google Shape;262;g38e95756b20_0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8cb5a18cd6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38cb5a18cd6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38cb5a18cd6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sz="1700">
              <a:solidFill>
                <a:srgbClr val="FF0000"/>
              </a:solidFill>
            </a:endParaRPr>
          </a:p>
        </p:txBody>
      </p:sp>
      <p:sp>
        <p:nvSpPr>
          <p:cNvPr id="131" name="Google Shape;13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8ec2e8ef35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8ec2e8ef35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38ec2e8ef35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840ba119e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840ba119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3840ba119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8ec2e8ef35_0_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8ec2e8ef35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8ec2e8ef35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8cb5a18cd6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38cb5a18cd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g38cb5a18cd6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8cb5a18cd6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8cb5a18cd6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Rachel : wrap up WHY, state vs local, what can we ask the ASCCC OERI to do for us? </a:t>
            </a:r>
            <a:endParaRPr/>
          </a:p>
        </p:txBody>
      </p:sp>
      <p:sp>
        <p:nvSpPr>
          <p:cNvPr id="310" name="Google Shape;310;g38cb5a18cd6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3" name="Google Shape;32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7" name="Google Shape;137;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8cb5a18cd6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g38cb5a18cd6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An Overview slide should be included that is an outline of the presentation.</a:t>
            </a:r>
            <a:endParaRPr/>
          </a:p>
        </p:txBody>
      </p:sp>
      <p:sp>
        <p:nvSpPr>
          <p:cNvPr id="161" name="Google Shape;161;g38cb5a18cd6_0_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8ec2e8ef35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8ec2e8ef3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8ec2e8ef3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ec2e8ef35_0_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38ec2e8ef35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Kevn 8-11</a:t>
            </a:r>
            <a:endParaRPr/>
          </a:p>
        </p:txBody>
      </p:sp>
      <p:sp>
        <p:nvSpPr>
          <p:cNvPr id="179" name="Google Shape;179;g38ec2e8ef35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ec2e8ef35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8ec2e8ef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8ec2e8ef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photo">
  <p:cSld name="Title Slide with photo">
    <p:spTree>
      <p:nvGrpSpPr>
        <p:cNvPr id="1" name="Shape 14"/>
        <p:cNvGrpSpPr/>
        <p:nvPr/>
      </p:nvGrpSpPr>
      <p:grpSpPr>
        <a:xfrm>
          <a:off x="0" y="0"/>
          <a:ext cx="0" cy="0"/>
          <a:chOff x="0" y="0"/>
          <a:chExt cx="0" cy="0"/>
        </a:xfrm>
      </p:grpSpPr>
      <p:pic>
        <p:nvPicPr>
          <p:cNvPr id="15" name="Google Shape;15;p11"/>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16" name="Google Shape;16;p1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18" name="Google Shape;18;p11"/>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19" name="Google Shape;19;p11"/>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itle only" type="titleOnly">
  <p:cSld name="TITLE_ONLY">
    <p:spTree>
      <p:nvGrpSpPr>
        <p:cNvPr id="1" name="Shape 75"/>
        <p:cNvGrpSpPr/>
        <p:nvPr/>
      </p:nvGrpSpPr>
      <p:grpSpPr>
        <a:xfrm>
          <a:off x="0" y="0"/>
          <a:ext cx="0" cy="0"/>
          <a:chOff x="0" y="0"/>
          <a:chExt cx="0" cy="0"/>
        </a:xfrm>
      </p:grpSpPr>
      <p:sp>
        <p:nvSpPr>
          <p:cNvPr id="76" name="Google Shape;76;p20"/>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77" name="Google Shape;77;p20"/>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78" name="Google Shape;78;p20"/>
          <p:cNvSpPr txBox="1">
            <a:spLocks noGrp="1"/>
          </p:cNvSpPr>
          <p:nvPr>
            <p:ph type="title"/>
          </p:nvPr>
        </p:nvSpPr>
        <p:spPr>
          <a:xfrm>
            <a:off x="1088686" y="810377"/>
            <a:ext cx="7202456" cy="94730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81"/>
        <p:cNvGrpSpPr/>
        <p:nvPr/>
      </p:nvGrpSpPr>
      <p:grpSpPr>
        <a:xfrm>
          <a:off x="0" y="0"/>
          <a:ext cx="0" cy="0"/>
          <a:chOff x="0" y="0"/>
          <a:chExt cx="0" cy="0"/>
        </a:xfrm>
      </p:grpSpPr>
      <p:sp>
        <p:nvSpPr>
          <p:cNvPr id="82" name="Google Shape;82;p2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83" name="Google Shape;83;p2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84" name="Google Shape;84;p2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86" name="Google Shape;86;p2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Side Header with picture" type="picTx">
  <p:cSld name="PICTURE_WITH_CAPTION_TEXT">
    <p:spTree>
      <p:nvGrpSpPr>
        <p:cNvPr id="1" name="Shape 89"/>
        <p:cNvGrpSpPr/>
        <p:nvPr/>
      </p:nvGrpSpPr>
      <p:grpSpPr>
        <a:xfrm>
          <a:off x="0" y="0"/>
          <a:ext cx="0" cy="0"/>
          <a:chOff x="0" y="0"/>
          <a:chExt cx="0" cy="0"/>
        </a:xfrm>
      </p:grpSpPr>
      <p:sp>
        <p:nvSpPr>
          <p:cNvPr id="90" name="Google Shape;90;p22"/>
          <p:cNvSpPr/>
          <p:nvPr/>
        </p:nvSpPr>
        <p:spPr>
          <a:xfrm>
            <a:off x="-1" y="798973"/>
            <a:ext cx="5231050"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91" name="Google Shape;91;p22"/>
          <p:cNvCxnSpPr/>
          <p:nvPr/>
        </p:nvCxnSpPr>
        <p:spPr>
          <a:xfrm rot="10800000" flipH="1">
            <a:off x="1" y="3116401"/>
            <a:ext cx="5225792" cy="9393"/>
          </a:xfrm>
          <a:prstGeom prst="straightConnector1">
            <a:avLst/>
          </a:prstGeom>
          <a:noFill/>
          <a:ln w="31750" cap="flat" cmpd="sng">
            <a:solidFill>
              <a:schemeClr val="accent1"/>
            </a:solidFill>
            <a:prstDash val="solid"/>
            <a:round/>
            <a:headEnd type="none" w="sm" len="sm"/>
            <a:tailEnd type="none" w="sm" len="sm"/>
          </a:ln>
        </p:spPr>
      </p:cxnSp>
      <p:sp>
        <p:nvSpPr>
          <p:cNvPr id="92" name="Google Shape;92;p22"/>
          <p:cNvSpPr txBox="1">
            <a:spLocks noGrp="1"/>
          </p:cNvSpPr>
          <p:nvPr>
            <p:ph type="title"/>
          </p:nvPr>
        </p:nvSpPr>
        <p:spPr>
          <a:xfrm>
            <a:off x="1088405" y="1129513"/>
            <a:ext cx="4149246"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2"/>
          <p:cNvSpPr>
            <a:spLocks noGrp="1"/>
          </p:cNvSpPr>
          <p:nvPr>
            <p:ph type="pic" idx="2"/>
          </p:nvPr>
        </p:nvSpPr>
        <p:spPr>
          <a:xfrm>
            <a:off x="5449305" y="797578"/>
            <a:ext cx="2841836" cy="5248677"/>
          </a:xfrm>
          <a:prstGeom prst="rect">
            <a:avLst/>
          </a:prstGeom>
          <a:solidFill>
            <a:srgbClr val="D8D8D8"/>
          </a:solidFill>
          <a:ln>
            <a:noFill/>
          </a:ln>
        </p:spPr>
      </p:sp>
      <p:sp>
        <p:nvSpPr>
          <p:cNvPr id="94" name="Google Shape;94;p22"/>
          <p:cNvSpPr txBox="1">
            <a:spLocks noGrp="1"/>
          </p:cNvSpPr>
          <p:nvPr>
            <p:ph type="body" idx="1"/>
          </p:nvPr>
        </p:nvSpPr>
        <p:spPr>
          <a:xfrm>
            <a:off x="1087748" y="3145994"/>
            <a:ext cx="4143303" cy="290026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95" name="Google Shape;95;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lack">
  <p:cSld name="section slide black">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23"/>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0"/>
        <p:cNvGrpSpPr/>
        <p:nvPr/>
      </p:nvGrpSpPr>
      <p:grpSpPr>
        <a:xfrm>
          <a:off x="0" y="0"/>
          <a:ext cx="0" cy="0"/>
          <a:chOff x="0" y="0"/>
          <a:chExt cx="0" cy="0"/>
        </a:xfrm>
      </p:grpSpPr>
      <p:sp>
        <p:nvSpPr>
          <p:cNvPr id="101" name="Google Shape;101;p2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3" name="Google Shape;103;p2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05" name="Google Shape;105;p24"/>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106"/>
        <p:cNvGrpSpPr/>
        <p:nvPr/>
      </p:nvGrpSpPr>
      <p:grpSpPr>
        <a:xfrm>
          <a:off x="0" y="0"/>
          <a:ext cx="0" cy="0"/>
          <a:chOff x="0" y="0"/>
          <a:chExt cx="0" cy="0"/>
        </a:xfrm>
      </p:grpSpPr>
      <p:cxnSp>
        <p:nvCxnSpPr>
          <p:cNvPr id="107" name="Google Shape;107;p25"/>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108" name="Google Shape;108;p25"/>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9" name="Google Shape;109;p25"/>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0" name="Google Shape;110;p2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2" name="Google Shape;112;p2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113"/>
        <p:cNvGrpSpPr/>
        <p:nvPr/>
      </p:nvGrpSpPr>
      <p:grpSpPr>
        <a:xfrm>
          <a:off x="0" y="0"/>
          <a:ext cx="0" cy="0"/>
          <a:chOff x="0" y="0"/>
          <a:chExt cx="0" cy="0"/>
        </a:xfrm>
      </p:grpSpPr>
      <p:cxnSp>
        <p:nvCxnSpPr>
          <p:cNvPr id="114" name="Google Shape;114;p26"/>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115" name="Google Shape;115;p26"/>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6" name="Google Shape;116;p26"/>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7" name="Google Shape;117;p26"/>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118" name="Google Shape;118;p26"/>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19" name="Google Shape;119;p2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21" name="Google Shape;121;p2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20"/>
        <p:cNvGrpSpPr/>
        <p:nvPr/>
      </p:nvGrpSpPr>
      <p:grpSpPr>
        <a:xfrm>
          <a:off x="0" y="0"/>
          <a:ext cx="0" cy="0"/>
          <a:chOff x="0" y="0"/>
          <a:chExt cx="0" cy="0"/>
        </a:xfrm>
      </p:grpSpPr>
      <p:sp>
        <p:nvSpPr>
          <p:cNvPr id="21" name="Google Shape;21;p1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2" name="Google Shape;22;p1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23" name="Google Shape;23;p1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25" name="Google Shape;25;p1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13"/>
          <p:cNvSpPr/>
          <p:nvPr/>
        </p:nvSpPr>
        <p:spPr>
          <a:xfrm>
            <a:off x="0" y="1527142"/>
            <a:ext cx="9144000" cy="365785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9" name="Google Shape;29;p13"/>
          <p:cNvSpPr txBox="1">
            <a:spLocks noGrp="1"/>
          </p:cNvSpPr>
          <p:nvPr>
            <p:ph type="ctrTitle"/>
          </p:nvPr>
        </p:nvSpPr>
        <p:spPr>
          <a:xfrm>
            <a:off x="1813336" y="3233396"/>
            <a:ext cx="6477803" cy="176945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813335" y="519032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18161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1" name="Google Shape;31;p13"/>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2" name="Google Shape;32;p13"/>
          <p:cNvPicPr preferRelativeResize="0"/>
          <p:nvPr/>
        </p:nvPicPr>
        <p:blipFill rotWithShape="1">
          <a:blip r:embed="rId2">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photo">
  <p:cSld name="1_Title Slide with photo">
    <p:spTree>
      <p:nvGrpSpPr>
        <p:cNvPr id="1" name="Shape 33"/>
        <p:cNvGrpSpPr/>
        <p:nvPr/>
      </p:nvGrpSpPr>
      <p:grpSpPr>
        <a:xfrm>
          <a:off x="0" y="0"/>
          <a:ext cx="0" cy="0"/>
          <a:chOff x="0" y="0"/>
          <a:chExt cx="0" cy="0"/>
        </a:xfrm>
      </p:grpSpPr>
      <p:pic>
        <p:nvPicPr>
          <p:cNvPr id="34" name="Google Shape;34;p14"/>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35" name="Google Shape;35;p14"/>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chemeClr val="dk2"/>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cxnSp>
        <p:nvCxnSpPr>
          <p:cNvPr id="37" name="Google Shape;37;p14"/>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p:spPr>
      </p:cxnSp>
      <p:pic>
        <p:nvPicPr>
          <p:cNvPr id="38" name="Google Shape;38;p14"/>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2" name="Google Shape;42;p1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3" name="Google Shape;43;p1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4" name="Google Shape;44;p15"/>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1_Title and Content 2">
    <p:spTree>
      <p:nvGrpSpPr>
        <p:cNvPr id="1" name="Shape 45"/>
        <p:cNvGrpSpPr/>
        <p:nvPr/>
      </p:nvGrpSpPr>
      <p:grpSpPr>
        <a:xfrm>
          <a:off x="0" y="0"/>
          <a:ext cx="0" cy="0"/>
          <a:chOff x="0" y="0"/>
          <a:chExt cx="0" cy="0"/>
        </a:xfrm>
      </p:grpSpPr>
      <p:sp>
        <p:nvSpPr>
          <p:cNvPr id="46" name="Google Shape;46;p1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6"/>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8891AA"/>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48" name="Google Shape;48;p16"/>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9" name="Google Shape;49;p16"/>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17"/>
          <p:cNvSpPr/>
          <p:nvPr/>
        </p:nvSpPr>
        <p:spPr>
          <a:xfrm>
            <a:off x="897905" y="0"/>
            <a:ext cx="6839998" cy="3803776"/>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2" name="Google Shape;52;p17"/>
          <p:cNvCxnSpPr/>
          <p:nvPr/>
        </p:nvCxnSpPr>
        <p:spPr>
          <a:xfrm>
            <a:off x="892142" y="3816299"/>
            <a:ext cx="6845761"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17"/>
          <p:cNvSpPr txBox="1">
            <a:spLocks noGrp="1"/>
          </p:cNvSpPr>
          <p:nvPr>
            <p:ph type="title"/>
          </p:nvPr>
        </p:nvSpPr>
        <p:spPr>
          <a:xfrm>
            <a:off x="1090680" y="2168168"/>
            <a:ext cx="6482366" cy="14759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1090680" y="3806198"/>
            <a:ext cx="6472835"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600"/>
              <a:buNone/>
              <a:defRPr sz="1600">
                <a:solidFill>
                  <a:srgbClr val="222222"/>
                </a:solidFill>
              </a:defRPr>
            </a:lvl1pPr>
            <a:lvl2pPr marL="914400" lvl="1" indent="-228600" algn="l">
              <a:lnSpc>
                <a:spcPct val="120000"/>
              </a:lnSpc>
              <a:spcBef>
                <a:spcPts val="375"/>
              </a:spcBef>
              <a:spcAft>
                <a:spcPts val="0"/>
              </a:spcAft>
              <a:buSzPts val="1350"/>
              <a:buNone/>
              <a:defRPr sz="1350">
                <a:solidFill>
                  <a:srgbClr val="8891AA"/>
                </a:solidFill>
              </a:defRPr>
            </a:lvl2pPr>
            <a:lvl3pPr marL="1371600" lvl="2" indent="-228600" algn="l">
              <a:lnSpc>
                <a:spcPct val="120000"/>
              </a:lnSpc>
              <a:spcBef>
                <a:spcPts val="375"/>
              </a:spcBef>
              <a:spcAft>
                <a:spcPts val="0"/>
              </a:spcAft>
              <a:buSzPts val="1350"/>
              <a:buNone/>
              <a:defRPr sz="1350">
                <a:solidFill>
                  <a:srgbClr val="8891AA"/>
                </a:solidFill>
              </a:defRPr>
            </a:lvl3pPr>
            <a:lvl4pPr marL="1828800" lvl="3" indent="-228600" algn="l">
              <a:lnSpc>
                <a:spcPct val="120000"/>
              </a:lnSpc>
              <a:spcBef>
                <a:spcPts val="375"/>
              </a:spcBef>
              <a:spcAft>
                <a:spcPts val="0"/>
              </a:spcAft>
              <a:buSzPts val="1200"/>
              <a:buNone/>
              <a:defRPr sz="1200">
                <a:solidFill>
                  <a:srgbClr val="8891AA"/>
                </a:solidFill>
              </a:defRPr>
            </a:lvl4pPr>
            <a:lvl5pPr marL="2286000" lvl="4" indent="-228600" algn="l">
              <a:lnSpc>
                <a:spcPct val="120000"/>
              </a:lnSpc>
              <a:spcBef>
                <a:spcPts val="375"/>
              </a:spcBef>
              <a:spcAft>
                <a:spcPts val="0"/>
              </a:spcAft>
              <a:buSzPts val="1200"/>
              <a:buNone/>
              <a:defRPr sz="1200">
                <a:solidFill>
                  <a:srgbClr val="8891AA"/>
                </a:solidFill>
              </a:defRPr>
            </a:lvl5pPr>
            <a:lvl6pPr marL="2743200" lvl="5" indent="-228600" algn="l">
              <a:lnSpc>
                <a:spcPct val="120000"/>
              </a:lnSpc>
              <a:spcBef>
                <a:spcPts val="375"/>
              </a:spcBef>
              <a:spcAft>
                <a:spcPts val="0"/>
              </a:spcAft>
              <a:buSzPts val="1200"/>
              <a:buNone/>
              <a:defRPr sz="1200">
                <a:solidFill>
                  <a:srgbClr val="8891AA"/>
                </a:solidFill>
              </a:defRPr>
            </a:lvl6pPr>
            <a:lvl7pPr marL="3200400" lvl="6" indent="-228600" algn="l">
              <a:lnSpc>
                <a:spcPct val="120000"/>
              </a:lnSpc>
              <a:spcBef>
                <a:spcPts val="375"/>
              </a:spcBef>
              <a:spcAft>
                <a:spcPts val="0"/>
              </a:spcAft>
              <a:buSzPts val="1200"/>
              <a:buNone/>
              <a:defRPr sz="1200">
                <a:solidFill>
                  <a:srgbClr val="8891AA"/>
                </a:solidFill>
              </a:defRPr>
            </a:lvl7pPr>
            <a:lvl8pPr marL="3657600" lvl="7" indent="-228600" algn="l">
              <a:lnSpc>
                <a:spcPct val="120000"/>
              </a:lnSpc>
              <a:spcBef>
                <a:spcPts val="375"/>
              </a:spcBef>
              <a:spcAft>
                <a:spcPts val="0"/>
              </a:spcAft>
              <a:buSzPts val="1200"/>
              <a:buNone/>
              <a:defRPr sz="1200">
                <a:solidFill>
                  <a:srgbClr val="8891AA"/>
                </a:solidFill>
              </a:defRPr>
            </a:lvl8pPr>
            <a:lvl9pPr marL="4114800" lvl="8" indent="-228600" algn="l">
              <a:lnSpc>
                <a:spcPct val="120000"/>
              </a:lnSpc>
              <a:spcBef>
                <a:spcPts val="375"/>
              </a:spcBef>
              <a:spcAft>
                <a:spcPts val="0"/>
              </a:spcAft>
              <a:buSzPts val="1200"/>
              <a:buNone/>
              <a:defRPr sz="1200">
                <a:solidFill>
                  <a:srgbClr val="8891AA"/>
                </a:solidFill>
              </a:defRPr>
            </a:lvl9pPr>
          </a:lstStyle>
          <a:p>
            <a:endParaRPr/>
          </a:p>
        </p:txBody>
      </p:sp>
      <p:sp>
        <p:nvSpPr>
          <p:cNvPr id="55" name="Google Shape;55;p17"/>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57"/>
        <p:cNvGrpSpPr/>
        <p:nvPr/>
      </p:nvGrpSpPr>
      <p:grpSpPr>
        <a:xfrm>
          <a:off x="0" y="0"/>
          <a:ext cx="0" cy="0"/>
          <a:chOff x="0" y="0"/>
          <a:chExt cx="0" cy="0"/>
        </a:xfrm>
      </p:grpSpPr>
      <p:sp>
        <p:nvSpPr>
          <p:cNvPr id="58" name="Google Shape;58;p18"/>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9" name="Google Shape;59;p18"/>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0" name="Google Shape;60;p18"/>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8"/>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2" name="Google Shape;62;p18"/>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3" name="Google Shape;63;p18"/>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with Comparison" type="twoTxTwoObj">
  <p:cSld name="TWO_OBJECTS_WITH_TEXT">
    <p:spTree>
      <p:nvGrpSpPr>
        <p:cNvPr id="1" name="Shape 65"/>
        <p:cNvGrpSpPr/>
        <p:nvPr/>
      </p:nvGrpSpPr>
      <p:grpSpPr>
        <a:xfrm>
          <a:off x="0" y="0"/>
          <a:ext cx="0" cy="0"/>
          <a:chOff x="0" y="0"/>
          <a:chExt cx="0" cy="0"/>
        </a:xfrm>
      </p:grpSpPr>
      <p:sp>
        <p:nvSpPr>
          <p:cNvPr id="66" name="Google Shape;66;p19"/>
          <p:cNvSpPr/>
          <p:nvPr/>
        </p:nvSpPr>
        <p:spPr>
          <a:xfrm>
            <a:off x="897905" y="0"/>
            <a:ext cx="7557940" cy="18443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67" name="Google Shape;67;p1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68" name="Google Shape;68;p19"/>
          <p:cNvSpPr txBox="1">
            <a:spLocks noGrp="1"/>
          </p:cNvSpPr>
          <p:nvPr>
            <p:ph type="title"/>
          </p:nvPr>
        </p:nvSpPr>
        <p:spPr>
          <a:xfrm>
            <a:off x="1085394" y="804167"/>
            <a:ext cx="7205746" cy="87952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9"/>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0" name="Google Shape;70;p19"/>
          <p:cNvSpPr txBox="1">
            <a:spLocks noGrp="1"/>
          </p:cNvSpPr>
          <p:nvPr>
            <p:ph type="body" idx="2"/>
          </p:nvPr>
        </p:nvSpPr>
        <p:spPr>
          <a:xfrm>
            <a:off x="1085393" y="2824270"/>
            <a:ext cx="3483864" cy="3230542"/>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181612"/>
                </a:solidFill>
              </a:defRPr>
            </a:lvl1pPr>
            <a:lvl2pPr marL="914400" lvl="1" indent="-317500" algn="l">
              <a:lnSpc>
                <a:spcPct val="120000"/>
              </a:lnSpc>
              <a:spcBef>
                <a:spcPts val="375"/>
              </a:spcBef>
              <a:spcAft>
                <a:spcPts val="0"/>
              </a:spcAft>
              <a:buSzPts val="1400"/>
              <a:buChar char="•"/>
              <a:defRPr>
                <a:solidFill>
                  <a:srgbClr val="181612"/>
                </a:solidFill>
              </a:defRPr>
            </a:lvl2pPr>
            <a:lvl3pPr marL="1371600" lvl="2" indent="-304800" algn="l">
              <a:lnSpc>
                <a:spcPct val="120000"/>
              </a:lnSpc>
              <a:spcBef>
                <a:spcPts val="375"/>
              </a:spcBef>
              <a:spcAft>
                <a:spcPts val="0"/>
              </a:spcAft>
              <a:buSzPts val="1200"/>
              <a:buChar char="•"/>
              <a:defRPr>
                <a:solidFill>
                  <a:srgbClr val="181612"/>
                </a:solidFill>
              </a:defRPr>
            </a:lvl3pPr>
            <a:lvl4pPr marL="1828800" lvl="3" indent="-295275" algn="l">
              <a:lnSpc>
                <a:spcPct val="120000"/>
              </a:lnSpc>
              <a:spcBef>
                <a:spcPts val="375"/>
              </a:spcBef>
              <a:spcAft>
                <a:spcPts val="0"/>
              </a:spcAft>
              <a:buSzPts val="1050"/>
              <a:buChar char="•"/>
              <a:defRPr>
                <a:solidFill>
                  <a:srgbClr val="181612"/>
                </a:solidFill>
              </a:defRPr>
            </a:lvl4pPr>
            <a:lvl5pPr marL="2286000" lvl="4" indent="-285750" algn="l">
              <a:lnSpc>
                <a:spcPct val="120000"/>
              </a:lnSpc>
              <a:spcBef>
                <a:spcPts val="375"/>
              </a:spcBef>
              <a:spcAft>
                <a:spcPts val="0"/>
              </a:spcAft>
              <a:buSzPts val="900"/>
              <a:buChar char="•"/>
              <a:defRPr>
                <a:solidFill>
                  <a:srgbClr val="18161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1" name="Google Shape;71;p19"/>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2000"/>
              <a:buNone/>
              <a:defRPr sz="20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72" name="Google Shape;72;p19"/>
          <p:cNvSpPr txBox="1">
            <a:spLocks noGrp="1"/>
          </p:cNvSpPr>
          <p:nvPr>
            <p:ph type="body" idx="4"/>
          </p:nvPr>
        </p:nvSpPr>
        <p:spPr>
          <a:xfrm>
            <a:off x="4809272" y="2821494"/>
            <a:ext cx="3483864" cy="3233321"/>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rgbClr val="222222"/>
                </a:solidFill>
              </a:defRPr>
            </a:lvl1pPr>
            <a:lvl2pPr marL="914400" lvl="1" indent="-317500" algn="l">
              <a:lnSpc>
                <a:spcPct val="120000"/>
              </a:lnSpc>
              <a:spcBef>
                <a:spcPts val="375"/>
              </a:spcBef>
              <a:spcAft>
                <a:spcPts val="0"/>
              </a:spcAft>
              <a:buSzPts val="1400"/>
              <a:buChar char="•"/>
              <a:defRPr>
                <a:solidFill>
                  <a:srgbClr val="222222"/>
                </a:solidFill>
              </a:defRPr>
            </a:lvl2pPr>
            <a:lvl3pPr marL="1371600" lvl="2" indent="-304800" algn="l">
              <a:lnSpc>
                <a:spcPct val="120000"/>
              </a:lnSpc>
              <a:spcBef>
                <a:spcPts val="375"/>
              </a:spcBef>
              <a:spcAft>
                <a:spcPts val="0"/>
              </a:spcAft>
              <a:buSzPts val="1200"/>
              <a:buChar char="•"/>
              <a:defRPr>
                <a:solidFill>
                  <a:srgbClr val="222222"/>
                </a:solidFill>
              </a:defRPr>
            </a:lvl3pPr>
            <a:lvl4pPr marL="1828800" lvl="3" indent="-295275" algn="l">
              <a:lnSpc>
                <a:spcPct val="120000"/>
              </a:lnSpc>
              <a:spcBef>
                <a:spcPts val="375"/>
              </a:spcBef>
              <a:spcAft>
                <a:spcPts val="0"/>
              </a:spcAft>
              <a:buSzPts val="1050"/>
              <a:buChar char="•"/>
              <a:defRPr>
                <a:solidFill>
                  <a:srgbClr val="222222"/>
                </a:solidFill>
              </a:defRPr>
            </a:lvl4pPr>
            <a:lvl5pPr marL="2286000" lvl="4" indent="-285750" algn="l">
              <a:lnSpc>
                <a:spcPct val="120000"/>
              </a:lnSpc>
              <a:spcBef>
                <a:spcPts val="375"/>
              </a:spcBef>
              <a:spcAft>
                <a:spcPts val="0"/>
              </a:spcAft>
              <a:buSzPts val="900"/>
              <a:buChar char="•"/>
              <a:defRPr>
                <a:solidFill>
                  <a:srgbClr val="22222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3" name="Google Shape;73;p1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181612"/>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181612"/>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181612"/>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181612"/>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181612"/>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sccc-oeri.org/webinars-and-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59937401@N07" TargetMode="External"/><Relationship Id="rId4" Type="http://schemas.openxmlformats.org/officeDocument/2006/relationships/hyperlink" Target="https://www.flickr.com/photos/59937401@N07/585763224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spreadsheets/d/1jKz4Sa_dNRWJPqFPEqJZA8K7GkV9kA0dKPnLY_hHPE8/edit?gid=1184119939#gid=1184119939"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docs.google.com/document/d/1Mi8EnHJWtCykFv_0bR0P2u9a3xjLZemGkPlQRVP70ec/edit?usp=sharin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s://unsplash.com/s/photos/reading?utm_source=unsplash&amp;utm_medium=referral&amp;utm_content=creditCopyText" TargetMode="External"/><Relationship Id="rId4" Type="http://schemas.openxmlformats.org/officeDocument/2006/relationships/hyperlink" Target="https://unsplash.com/@siora18?utm_source=unsplash&amp;utm_medium=referral&amp;utm_content=creditCopyTex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37996646802@N01" TargetMode="External"/><Relationship Id="rId4" Type="http://schemas.openxmlformats.org/officeDocument/2006/relationships/hyperlink" Target="https://www.flickr.com/photos/37996646802@N01/1121687225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creativecommons.org/licenses/by-nc-sa/2.0/deed.en" TargetMode="External"/><Relationship Id="rId5" Type="http://schemas.openxmlformats.org/officeDocument/2006/relationships/hyperlink" Target="https://www.flickr.com/photos/peterthoeny/" TargetMode="External"/><Relationship Id="rId4" Type="http://schemas.openxmlformats.org/officeDocument/2006/relationships/hyperlink" Target="https://www.flickr.com/photos/peterthoeny/18254277296/in/photolist-Nk1ceW-tP4WEU-tqAEyQ-2mUcLHD-2n1N65k-c1bV-2oQpBf7-2kizd7h-2kGknxJ-2jkesow-VGE1JR-popy1V-2mT5qCg-Vuda39-2jvntaF-2kHi1wF-2rfkyWU-2kYRxny-qvim8d-2kXgwM1-2obwk8s-2jhoggg-2nFhZVA-MvxUoJ-2qubcBx-2kQTZvJ-2nbW3ox-2hwBhiH-Uq5nkm-VGE1ve-2gM6KB-2rkecqQ-22taA8t-oof6K8-2nwPuoF-2go5yie-cTUdfh-2q3LjNr-2qJNgWJ-K43tuk-Uq5nds-22VvaD3-4N2dNM-LHCvLG-LeJnE7-K43tqT-Ujaujg-2nZsJBg-VjMFSP-eiyr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ASCCC OERI Presentation</a:t>
            </a:r>
            <a:endParaRPr/>
          </a:p>
          <a:p>
            <a:pPr marL="0" lvl="0" indent="0" algn="l" rtl="0">
              <a:lnSpc>
                <a:spcPct val="90000"/>
              </a:lnSpc>
              <a:spcBef>
                <a:spcPts val="0"/>
              </a:spcBef>
              <a:spcAft>
                <a:spcPts val="0"/>
              </a:spcAft>
              <a:buClr>
                <a:schemeClr val="lt1"/>
              </a:buClr>
              <a:buSzPct val="100000"/>
              <a:buFont typeface="Arial"/>
              <a:buNone/>
            </a:pPr>
            <a:r>
              <a:rPr lang="en-US"/>
              <a:t>Defining Return On Investment for Zero-Cost Textbooks: A Collaborative Conversation </a:t>
            </a:r>
            <a:endParaRPr/>
          </a:p>
        </p:txBody>
      </p:sp>
      <p:sp>
        <p:nvSpPr>
          <p:cNvPr id="128" name="Google Shape;128;p1"/>
          <p:cNvSpPr txBox="1">
            <a:spLocks noGrp="1"/>
          </p:cNvSpPr>
          <p:nvPr>
            <p:ph type="subTitle" idx="1"/>
          </p:nvPr>
        </p:nvSpPr>
        <p:spPr>
          <a:xfrm>
            <a:off x="311727" y="5189604"/>
            <a:ext cx="7979412" cy="977621"/>
          </a:xfrm>
          <a:prstGeom prst="rect">
            <a:avLst/>
          </a:prstGeom>
          <a:noFill/>
          <a:ln>
            <a:noFill/>
          </a:ln>
        </p:spPr>
        <p:txBody>
          <a:bodyPr spcFirstLastPara="1" wrap="square" lIns="91425" tIns="91425" rIns="91425" bIns="91425" anchor="t" anchorCtr="0">
            <a:normAutofit fontScale="77500"/>
          </a:bodyPr>
          <a:lstStyle/>
          <a:p>
            <a:pPr marL="0" lvl="0" indent="0" algn="l" rtl="0">
              <a:lnSpc>
                <a:spcPct val="120000"/>
              </a:lnSpc>
              <a:spcBef>
                <a:spcPts val="0"/>
              </a:spcBef>
              <a:spcAft>
                <a:spcPts val="0"/>
              </a:spcAft>
              <a:buSzPct val="125000"/>
              <a:buNone/>
            </a:pPr>
            <a:r>
              <a:rPr lang="en-US"/>
              <a:t>Friday 10/10, 10am – 11am</a:t>
            </a:r>
            <a:endParaRPr/>
          </a:p>
          <a:p>
            <a:pPr marL="0" lvl="0" indent="0" algn="l" rtl="0">
              <a:lnSpc>
                <a:spcPct val="120000"/>
              </a:lnSpc>
              <a:spcBef>
                <a:spcPts val="750"/>
              </a:spcBef>
              <a:spcAft>
                <a:spcPts val="0"/>
              </a:spcAft>
              <a:buSzPct val="100000"/>
              <a:buNone/>
            </a:pPr>
            <a:r>
              <a:rPr lang="en-US" sz="2000"/>
              <a:t>This work is licensed under a </a:t>
            </a:r>
            <a:r>
              <a:rPr lang="en-US" sz="2000" u="sng">
                <a:solidFill>
                  <a:schemeClr val="hlink"/>
                </a:solidFill>
                <a:hlinkClick r:id="rId3"/>
              </a:rPr>
              <a:t>Creative Commons Attribution 4.0 International License</a:t>
            </a:r>
            <a:r>
              <a:rPr lang="en-US" sz="2000"/>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8ec2e8ef35_0_2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sz="2700"/>
              <a:t>AB798: Textbook Affordability Act: Reporting Requirements [Granular]</a:t>
            </a:r>
            <a:endParaRPr sz="2700"/>
          </a:p>
        </p:txBody>
      </p:sp>
      <p:sp>
        <p:nvSpPr>
          <p:cNvPr id="199" name="Google Shape;199;g38ec2e8ef35_0_23"/>
          <p:cNvSpPr txBox="1">
            <a:spLocks noGrp="1"/>
          </p:cNvSpPr>
          <p:nvPr>
            <p:ph type="body" idx="1"/>
          </p:nvPr>
        </p:nvSpPr>
        <p:spPr>
          <a:xfrm>
            <a:off x="5565350" y="1896650"/>
            <a:ext cx="3475800" cy="4039200"/>
          </a:xfrm>
          <a:prstGeom prst="rect">
            <a:avLst/>
          </a:prstGeom>
          <a:noFill/>
          <a:ln>
            <a:noFill/>
          </a:ln>
        </p:spPr>
        <p:txBody>
          <a:bodyPr spcFirstLastPara="1" wrap="square" lIns="91425" tIns="45700" rIns="91425" bIns="45700" anchor="t" anchorCtr="0">
            <a:noAutofit/>
          </a:bodyPr>
          <a:lstStyle/>
          <a:p>
            <a:pPr marL="457200" lvl="0" indent="-406400" algn="l" rtl="0">
              <a:spcBef>
                <a:spcPts val="750"/>
              </a:spcBef>
              <a:spcAft>
                <a:spcPts val="0"/>
              </a:spcAft>
              <a:buSzPts val="2800"/>
              <a:buChar char="•"/>
            </a:pPr>
            <a:r>
              <a:rPr lang="en-US" sz="2800"/>
              <a:t>Lots of reporting and calculations for EACH section at each participating institution</a:t>
            </a:r>
            <a:endParaRPr sz="2800"/>
          </a:p>
          <a:p>
            <a:pPr marL="0" lvl="0" indent="0" algn="l" rtl="0">
              <a:lnSpc>
                <a:spcPct val="120000"/>
              </a:lnSpc>
              <a:spcBef>
                <a:spcPts val="750"/>
              </a:spcBef>
              <a:spcAft>
                <a:spcPts val="0"/>
              </a:spcAft>
              <a:buNone/>
            </a:pPr>
            <a:endParaRPr sz="2800"/>
          </a:p>
        </p:txBody>
      </p:sp>
      <p:pic>
        <p:nvPicPr>
          <p:cNvPr id="200" name="Google Shape;200;g38ec2e8ef35_0_23" descr="Visual mess&#10;"/>
          <p:cNvPicPr preferRelativeResize="0"/>
          <p:nvPr/>
        </p:nvPicPr>
        <p:blipFill>
          <a:blip r:embed="rId3">
            <a:alphaModFix/>
          </a:blip>
          <a:stretch>
            <a:fillRect/>
          </a:stretch>
        </p:blipFill>
        <p:spPr>
          <a:xfrm>
            <a:off x="0" y="5071286"/>
            <a:ext cx="9144003" cy="1317129"/>
          </a:xfrm>
          <a:prstGeom prst="rect">
            <a:avLst/>
          </a:prstGeom>
          <a:noFill/>
          <a:ln>
            <a:noFill/>
          </a:ln>
        </p:spPr>
      </p:pic>
      <p:pic>
        <p:nvPicPr>
          <p:cNvPr id="201" name="Google Shape;201;g38ec2e8ef35_0_23" descr="visual mess"/>
          <p:cNvPicPr preferRelativeResize="0"/>
          <p:nvPr/>
        </p:nvPicPr>
        <p:blipFill>
          <a:blip r:embed="rId4">
            <a:alphaModFix/>
          </a:blip>
          <a:stretch>
            <a:fillRect/>
          </a:stretch>
        </p:blipFill>
        <p:spPr>
          <a:xfrm rot="-1685559">
            <a:off x="713839" y="4243127"/>
            <a:ext cx="4398814" cy="1567271"/>
          </a:xfrm>
          <a:prstGeom prst="rect">
            <a:avLst/>
          </a:prstGeom>
          <a:noFill/>
          <a:ln>
            <a:noFill/>
          </a:ln>
        </p:spPr>
      </p:pic>
      <p:pic>
        <p:nvPicPr>
          <p:cNvPr id="202" name="Google Shape;202;g38ec2e8ef35_0_23" descr="visual mess&#10;"/>
          <p:cNvPicPr preferRelativeResize="0"/>
          <p:nvPr/>
        </p:nvPicPr>
        <p:blipFill>
          <a:blip r:embed="rId5">
            <a:alphaModFix/>
          </a:blip>
          <a:stretch>
            <a:fillRect/>
          </a:stretch>
        </p:blipFill>
        <p:spPr>
          <a:xfrm rot="2099549">
            <a:off x="-342116" y="3844323"/>
            <a:ext cx="7880505" cy="129100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38e95756b20_0_19"/>
          <p:cNvSpPr txBox="1">
            <a:spLocks noGrp="1"/>
          </p:cNvSpPr>
          <p:nvPr>
            <p:ph type="body" idx="1"/>
          </p:nvPr>
        </p:nvSpPr>
        <p:spPr>
          <a:xfrm>
            <a:off x="1119173" y="2015725"/>
            <a:ext cx="7452900" cy="4039800"/>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Is there merit to having standardized way(s) across colleges/institutions within the CCC to calculate ROI?</a:t>
            </a:r>
            <a:endParaRPr sz="2800">
              <a:solidFill>
                <a:srgbClr val="181612"/>
              </a:solidFill>
            </a:endParaRPr>
          </a:p>
          <a:p>
            <a:pPr marL="914400" lvl="1" indent="-406400" algn="l" rtl="0">
              <a:lnSpc>
                <a:spcPct val="120000"/>
              </a:lnSpc>
              <a:spcBef>
                <a:spcPts val="0"/>
              </a:spcBef>
              <a:spcAft>
                <a:spcPts val="0"/>
              </a:spcAft>
              <a:buClr>
                <a:srgbClr val="181612"/>
              </a:buClr>
              <a:buSzPts val="2800"/>
              <a:buChar char="•"/>
            </a:pPr>
            <a:r>
              <a:rPr lang="en-US" sz="2800">
                <a:solidFill>
                  <a:srgbClr val="181612"/>
                </a:solidFill>
              </a:rPr>
              <a:t>Would that be helpful to your work at the college?</a:t>
            </a:r>
            <a:endParaRPr sz="2800">
              <a:solidFill>
                <a:srgbClr val="181612"/>
              </a:solidFill>
            </a:endParaRPr>
          </a:p>
        </p:txBody>
      </p:sp>
      <p:sp>
        <p:nvSpPr>
          <p:cNvPr id="209" name="Google Shape;209;g38e95756b20_0_19"/>
          <p:cNvSpPr txBox="1">
            <a:spLocks noGrp="1"/>
          </p:cNvSpPr>
          <p:nvPr>
            <p:ph type="title" idx="4294967295"/>
          </p:nvPr>
        </p:nvSpPr>
        <p:spPr>
          <a:xfrm>
            <a:off x="982425" y="804875"/>
            <a:ext cx="57588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400"/>
              <a:t>Discussion: </a:t>
            </a:r>
            <a:r>
              <a:rPr lang="en-US" sz="4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Should the OERI proceed?</a:t>
            </a:r>
            <a:r>
              <a:rPr lang="en-US" sz="4400"/>
              <a:t> </a:t>
            </a:r>
            <a:endParaRPr>
              <a:latin typeface="Arial"/>
              <a:ea typeface="Arial"/>
              <a:cs typeface="Arial"/>
              <a:sym typeface="Arial"/>
            </a:endParaRPr>
          </a:p>
        </p:txBody>
      </p:sp>
      <p:pic>
        <p:nvPicPr>
          <p:cNvPr id="210" name="Google Shape;210;g38e95756b20_0_19" descr="Join the conversation"/>
          <p:cNvPicPr preferRelativeResize="0"/>
          <p:nvPr/>
        </p:nvPicPr>
        <p:blipFill>
          <a:blip r:embed="rId3">
            <a:alphaModFix/>
          </a:blip>
          <a:stretch>
            <a:fillRect/>
          </a:stretch>
        </p:blipFill>
        <p:spPr>
          <a:xfrm>
            <a:off x="7242048" y="254575"/>
            <a:ext cx="1533176" cy="1548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8cb5a18cd6_0_36"/>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b="1"/>
              <a:t>Why</a:t>
            </a:r>
            <a:r>
              <a:rPr lang="en-US"/>
              <a:t> is the ROI/cost savings conversation important? </a:t>
            </a:r>
            <a:endParaRPr/>
          </a:p>
        </p:txBody>
      </p:sp>
      <p:sp>
        <p:nvSpPr>
          <p:cNvPr id="217" name="Google Shape;217;g38cb5a18cd6_0_36"/>
          <p:cNvSpPr txBox="1">
            <a:spLocks noGrp="1"/>
          </p:cNvSpPr>
          <p:nvPr>
            <p:ph type="body" idx="1"/>
          </p:nvPr>
        </p:nvSpPr>
        <p:spPr>
          <a:xfrm>
            <a:off x="1088675" y="2015725"/>
            <a:ext cx="7738800" cy="4504200"/>
          </a:xfrm>
          <a:prstGeom prst="rect">
            <a:avLst/>
          </a:prstGeom>
          <a:noFill/>
          <a:ln>
            <a:noFill/>
          </a:ln>
        </p:spPr>
        <p:txBody>
          <a:bodyPr spcFirstLastPara="1" wrap="square" lIns="91425" tIns="45700" rIns="91425" bIns="45700" anchor="t" anchorCtr="0">
            <a:normAutofit fontScale="85000" lnSpcReduction="10000"/>
          </a:bodyPr>
          <a:lstStyle/>
          <a:p>
            <a:pPr marL="171446" lvl="0" indent="-170176" algn="l" rtl="0">
              <a:lnSpc>
                <a:spcPct val="120000"/>
              </a:lnSpc>
              <a:spcBef>
                <a:spcPts val="750"/>
              </a:spcBef>
              <a:spcAft>
                <a:spcPts val="0"/>
              </a:spcAft>
              <a:buSzPct val="100000"/>
              <a:buChar char="•"/>
            </a:pPr>
            <a:r>
              <a:rPr lang="en-US" sz="2800"/>
              <a:t>Advocacy and Sustainability</a:t>
            </a:r>
            <a:endParaRPr sz="2800"/>
          </a:p>
          <a:p>
            <a:pPr marL="914400" lvl="1" indent="-379730" algn="l" rtl="0">
              <a:lnSpc>
                <a:spcPct val="120000"/>
              </a:lnSpc>
              <a:spcBef>
                <a:spcPts val="750"/>
              </a:spcBef>
              <a:spcAft>
                <a:spcPts val="0"/>
              </a:spcAft>
              <a:buSzPct val="100000"/>
              <a:buChar char="•"/>
            </a:pPr>
            <a:r>
              <a:rPr lang="en-US" sz="2800"/>
              <a:t>Localization &amp; Institutional Ownership of ZTC/OER Efforts</a:t>
            </a:r>
            <a:endParaRPr sz="2800"/>
          </a:p>
          <a:p>
            <a:pPr marL="914400" lvl="1" indent="-379730" algn="l" rtl="0">
              <a:lnSpc>
                <a:spcPct val="120000"/>
              </a:lnSpc>
              <a:spcBef>
                <a:spcPts val="750"/>
              </a:spcBef>
              <a:spcAft>
                <a:spcPts val="0"/>
              </a:spcAft>
              <a:buSzPct val="100000"/>
              <a:buChar char="•"/>
            </a:pPr>
            <a:r>
              <a:rPr lang="en-US" sz="2800"/>
              <a:t>Admin will ask “What’s the ROI?”</a:t>
            </a:r>
            <a:endParaRPr sz="2800"/>
          </a:p>
          <a:p>
            <a:pPr marL="171446" lvl="0" indent="-170176" algn="l" rtl="0">
              <a:lnSpc>
                <a:spcPct val="120000"/>
              </a:lnSpc>
              <a:spcBef>
                <a:spcPts val="750"/>
              </a:spcBef>
              <a:spcAft>
                <a:spcPts val="0"/>
              </a:spcAft>
              <a:buSzPct val="100000"/>
              <a:buChar char="•"/>
            </a:pPr>
            <a:r>
              <a:rPr lang="en-US" sz="2800"/>
              <a:t>Affordability and Transparency</a:t>
            </a:r>
            <a:endParaRPr sz="2800"/>
          </a:p>
          <a:p>
            <a:pPr marL="914400" lvl="1" indent="-379730" algn="l" rtl="0">
              <a:lnSpc>
                <a:spcPct val="120000"/>
              </a:lnSpc>
              <a:spcBef>
                <a:spcPts val="750"/>
              </a:spcBef>
              <a:spcAft>
                <a:spcPts val="0"/>
              </a:spcAft>
              <a:buSzPct val="100000"/>
              <a:buChar char="•"/>
            </a:pPr>
            <a:r>
              <a:rPr lang="en-US" sz="2800"/>
              <a:t>Having clear numbers and outcomes</a:t>
            </a:r>
            <a:endParaRPr sz="2800"/>
          </a:p>
          <a:p>
            <a:pPr marL="914400" lvl="1" indent="-379730" algn="l" rtl="0">
              <a:lnSpc>
                <a:spcPct val="120000"/>
              </a:lnSpc>
              <a:spcBef>
                <a:spcPts val="750"/>
              </a:spcBef>
              <a:spcAft>
                <a:spcPts val="0"/>
              </a:spcAft>
              <a:buSzPct val="100000"/>
              <a:buChar char="•"/>
            </a:pPr>
            <a:r>
              <a:rPr lang="en-US" sz="2800"/>
              <a:t>Clear numbers can be hard to come by though  </a:t>
            </a:r>
            <a:endParaRPr sz="2800"/>
          </a:p>
          <a:p>
            <a:pPr marL="457200" lvl="0" indent="-379730" algn="l" rtl="0">
              <a:lnSpc>
                <a:spcPct val="120000"/>
              </a:lnSpc>
              <a:spcBef>
                <a:spcPts val="750"/>
              </a:spcBef>
              <a:spcAft>
                <a:spcPts val="0"/>
              </a:spcAft>
              <a:buSzPct val="100000"/>
              <a:buChar char="•"/>
            </a:pPr>
            <a:r>
              <a:rPr lang="en-US" sz="2800"/>
              <a:t>A metric for tracking progress</a:t>
            </a:r>
            <a:endParaRPr sz="2800"/>
          </a:p>
          <a:p>
            <a:pPr marL="0" lvl="0" indent="0" algn="l" rtl="0">
              <a:lnSpc>
                <a:spcPct val="120000"/>
              </a:lnSpc>
              <a:spcBef>
                <a:spcPts val="750"/>
              </a:spcBef>
              <a:spcAft>
                <a:spcPts val="0"/>
              </a:spcAft>
              <a:buNone/>
            </a:pPr>
            <a:endParaRPr sz="2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 descr="ROI formula"/>
          <p:cNvPicPr preferRelativeResize="0"/>
          <p:nvPr/>
        </p:nvPicPr>
        <p:blipFill>
          <a:blip r:embed="rId3">
            <a:alphaModFix/>
          </a:blip>
          <a:stretch>
            <a:fillRect/>
          </a:stretch>
        </p:blipFill>
        <p:spPr>
          <a:xfrm>
            <a:off x="1708488" y="3651625"/>
            <a:ext cx="5962763" cy="1413300"/>
          </a:xfrm>
          <a:prstGeom prst="rect">
            <a:avLst/>
          </a:prstGeom>
          <a:noFill/>
          <a:ln>
            <a:noFill/>
          </a:ln>
        </p:spPr>
      </p:pic>
      <p:sp>
        <p:nvSpPr>
          <p:cNvPr id="224" name="Google Shape;224;p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endParaRPr/>
          </a:p>
          <a:p>
            <a:pPr marL="0" lvl="0" indent="0" algn="l" rtl="0">
              <a:lnSpc>
                <a:spcPct val="90000"/>
              </a:lnSpc>
              <a:spcBef>
                <a:spcPts val="0"/>
              </a:spcBef>
              <a:spcAft>
                <a:spcPts val="0"/>
              </a:spcAft>
              <a:buClr>
                <a:schemeClr val="lt1"/>
              </a:buClr>
              <a:buSzPts val="3200"/>
              <a:buFont typeface="Arial"/>
              <a:buNone/>
            </a:pPr>
            <a:r>
              <a:rPr lang="en-US"/>
              <a:t>ROI Definition: Let’s dive in  </a:t>
            </a:r>
            <a:endParaRPr/>
          </a:p>
        </p:txBody>
      </p:sp>
      <p:sp>
        <p:nvSpPr>
          <p:cNvPr id="225" name="Google Shape;225;p2"/>
          <p:cNvSpPr txBox="1">
            <a:spLocks noGrp="1"/>
          </p:cNvSpPr>
          <p:nvPr>
            <p:ph type="body" idx="1"/>
          </p:nvPr>
        </p:nvSpPr>
        <p:spPr>
          <a:xfrm>
            <a:off x="1088675" y="2015731"/>
            <a:ext cx="7202400" cy="1413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750"/>
              </a:spcBef>
              <a:spcAft>
                <a:spcPts val="0"/>
              </a:spcAft>
              <a:buNone/>
            </a:pPr>
            <a:r>
              <a:rPr lang="en-US" sz="2000" b="1">
                <a:solidFill>
                  <a:srgbClr val="000000"/>
                </a:solidFill>
              </a:rPr>
              <a:t>Return on Investment (ROI)</a:t>
            </a:r>
            <a:r>
              <a:rPr lang="en-US" sz="2000">
                <a:solidFill>
                  <a:srgbClr val="000000"/>
                </a:solidFill>
              </a:rPr>
              <a:t> is a financial metric that quantifies the profitability or efficiency of an investment. It is calculated by dividing the net gain (or loss) from the investment by the cost of the investment, usually expressed as a percentage.</a:t>
            </a:r>
            <a:endParaRPr sz="2000">
              <a:solidFill>
                <a:srgbClr val="000000"/>
              </a:solidFill>
            </a:endParaRPr>
          </a:p>
          <a:p>
            <a:pPr marL="0" lvl="0" indent="0" algn="l" rtl="0">
              <a:lnSpc>
                <a:spcPct val="120000"/>
              </a:lnSpc>
              <a:spcBef>
                <a:spcPts val="750"/>
              </a:spcBef>
              <a:spcAft>
                <a:spcPts val="0"/>
              </a:spcAft>
              <a:buNone/>
            </a:pPr>
            <a:endParaRPr sz="2000">
              <a:solidFill>
                <a:srgbClr val="000000"/>
              </a:solidFill>
            </a:endParaRPr>
          </a:p>
        </p:txBody>
      </p:sp>
      <p:pic>
        <p:nvPicPr>
          <p:cNvPr id="226" name="Google Shape;226;p2" descr="ROI formula"/>
          <p:cNvPicPr preferRelativeResize="0"/>
          <p:nvPr/>
        </p:nvPicPr>
        <p:blipFill>
          <a:blip r:embed="rId4">
            <a:alphaModFix/>
          </a:blip>
          <a:stretch>
            <a:fillRect/>
          </a:stretch>
        </p:blipFill>
        <p:spPr>
          <a:xfrm>
            <a:off x="4928663" y="4736800"/>
            <a:ext cx="3629025" cy="182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38cb5a18cd6_0_15"/>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Its uh… complicated </a:t>
            </a:r>
            <a:endParaRPr/>
          </a:p>
        </p:txBody>
      </p:sp>
      <p:sp>
        <p:nvSpPr>
          <p:cNvPr id="233" name="Google Shape;233;g38cb5a18cd6_0_15"/>
          <p:cNvSpPr txBox="1">
            <a:spLocks noGrp="1"/>
          </p:cNvSpPr>
          <p:nvPr>
            <p:ph type="body" idx="1"/>
          </p:nvPr>
        </p:nvSpPr>
        <p:spPr>
          <a:xfrm>
            <a:off x="845271" y="1841324"/>
            <a:ext cx="2772600" cy="4678200"/>
          </a:xfrm>
          <a:prstGeom prst="rect">
            <a:avLst/>
          </a:prstGeom>
          <a:noFill/>
          <a:ln>
            <a:noFill/>
          </a:ln>
        </p:spPr>
        <p:txBody>
          <a:bodyPr spcFirstLastPara="1" wrap="square" lIns="91425" tIns="45700" rIns="91425" bIns="45700" anchor="t" anchorCtr="0">
            <a:noAutofit/>
          </a:bodyPr>
          <a:lstStyle/>
          <a:p>
            <a:pPr marL="171446" lvl="0" indent="-222246" algn="l" rtl="0">
              <a:lnSpc>
                <a:spcPct val="120000"/>
              </a:lnSpc>
              <a:spcBef>
                <a:spcPts val="750"/>
              </a:spcBef>
              <a:spcAft>
                <a:spcPts val="0"/>
              </a:spcAft>
              <a:buSzPts val="3200"/>
              <a:buChar char="•"/>
            </a:pPr>
            <a:r>
              <a:rPr lang="en-US" sz="2400"/>
              <a:t>Are we talking about “</a:t>
            </a:r>
            <a:r>
              <a:rPr lang="en-US" sz="2400" b="1"/>
              <a:t>true fiscal ROI</a:t>
            </a:r>
            <a:r>
              <a:rPr lang="en-US" sz="2400"/>
              <a:t>” for an institution/state investment?</a:t>
            </a:r>
            <a:endParaRPr sz="2400"/>
          </a:p>
          <a:p>
            <a:pPr marL="171446" lvl="0" indent="-171446" algn="l" rtl="0">
              <a:lnSpc>
                <a:spcPct val="120000"/>
              </a:lnSpc>
              <a:spcBef>
                <a:spcPts val="750"/>
              </a:spcBef>
              <a:spcAft>
                <a:spcPts val="0"/>
              </a:spcAft>
              <a:buSzPts val="2400"/>
              <a:buChar char="•"/>
            </a:pPr>
            <a:r>
              <a:rPr lang="en-US" sz="2400"/>
              <a:t>Are we talking about </a:t>
            </a:r>
            <a:r>
              <a:rPr lang="en-US" sz="2400" b="1"/>
              <a:t>cost savings </a:t>
            </a:r>
            <a:r>
              <a:rPr lang="en-US" sz="2400"/>
              <a:t>for STUDENTS who didn’t invest?</a:t>
            </a:r>
            <a:endParaRPr sz="2400"/>
          </a:p>
        </p:txBody>
      </p:sp>
      <p:pic>
        <p:nvPicPr>
          <p:cNvPr id="234" name="Google Shape;234;g38cb5a18cd6_0_15" descr="Traditional ROI break down"/>
          <p:cNvPicPr preferRelativeResize="0"/>
          <p:nvPr/>
        </p:nvPicPr>
        <p:blipFill>
          <a:blip r:embed="rId3">
            <a:alphaModFix/>
          </a:blip>
          <a:stretch>
            <a:fillRect/>
          </a:stretch>
        </p:blipFill>
        <p:spPr>
          <a:xfrm>
            <a:off x="3770275" y="2134925"/>
            <a:ext cx="4890575" cy="4156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38974e709d3_0_1"/>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What the state gets for their investment:</a:t>
            </a:r>
            <a:endParaRPr/>
          </a:p>
        </p:txBody>
      </p:sp>
      <p:sp>
        <p:nvSpPr>
          <p:cNvPr id="241" name="Google Shape;241;g38974e709d3_0_1"/>
          <p:cNvSpPr txBox="1">
            <a:spLocks noGrp="1"/>
          </p:cNvSpPr>
          <p:nvPr>
            <p:ph type="body" idx="1"/>
          </p:nvPr>
        </p:nvSpPr>
        <p:spPr>
          <a:xfrm>
            <a:off x="831850" y="1908400"/>
            <a:ext cx="2550600" cy="4678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750"/>
              </a:spcBef>
              <a:spcAft>
                <a:spcPts val="0"/>
              </a:spcAft>
              <a:buSzPts val="2400"/>
              <a:buChar char="•"/>
            </a:pPr>
            <a:r>
              <a:rPr lang="en-US" sz="2400"/>
              <a:t>The state invests $115m and ideally gets more tax payers paying taxes</a:t>
            </a:r>
            <a:endParaRPr sz="2400"/>
          </a:p>
        </p:txBody>
      </p:sp>
      <p:pic>
        <p:nvPicPr>
          <p:cNvPr id="242" name="Google Shape;242;g38974e709d3_0_1" descr="Investment chart"/>
          <p:cNvPicPr preferRelativeResize="0"/>
          <p:nvPr/>
        </p:nvPicPr>
        <p:blipFill>
          <a:blip r:embed="rId3">
            <a:alphaModFix/>
          </a:blip>
          <a:stretch>
            <a:fillRect/>
          </a:stretch>
        </p:blipFill>
        <p:spPr>
          <a:xfrm>
            <a:off x="3382521" y="2151753"/>
            <a:ext cx="5234753" cy="3700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38ec2e8ef35_0_37"/>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More complications </a:t>
            </a:r>
            <a:endParaRPr/>
          </a:p>
        </p:txBody>
      </p:sp>
      <p:sp>
        <p:nvSpPr>
          <p:cNvPr id="249" name="Google Shape;249;g38ec2e8ef35_0_37"/>
          <p:cNvSpPr txBox="1">
            <a:spLocks noGrp="1"/>
          </p:cNvSpPr>
          <p:nvPr>
            <p:ph type="body" idx="1"/>
          </p:nvPr>
        </p:nvSpPr>
        <p:spPr>
          <a:xfrm>
            <a:off x="831846" y="1908400"/>
            <a:ext cx="2772600" cy="4678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750"/>
              </a:spcBef>
              <a:spcAft>
                <a:spcPts val="0"/>
              </a:spcAft>
              <a:buSzPts val="2400"/>
              <a:buChar char="•"/>
            </a:pPr>
            <a:r>
              <a:rPr lang="en-US" sz="2400"/>
              <a:t>Are we talking about </a:t>
            </a:r>
            <a:r>
              <a:rPr lang="en-US" sz="2400" b="1"/>
              <a:t>non monetary positive outcomes</a:t>
            </a:r>
            <a:r>
              <a:rPr lang="en-US" sz="2400"/>
              <a:t>?</a:t>
            </a:r>
            <a:endParaRPr sz="2400"/>
          </a:p>
          <a:p>
            <a:pPr marL="171446" lvl="0" indent="-171446" algn="l" rtl="0">
              <a:lnSpc>
                <a:spcPct val="120000"/>
              </a:lnSpc>
              <a:spcBef>
                <a:spcPts val="750"/>
              </a:spcBef>
              <a:spcAft>
                <a:spcPts val="0"/>
              </a:spcAft>
              <a:buSzPts val="2400"/>
              <a:buChar char="•"/>
            </a:pPr>
            <a:r>
              <a:rPr lang="en-US" sz="2400"/>
              <a:t>Equity outcomes</a:t>
            </a:r>
            <a:endParaRPr sz="2400"/>
          </a:p>
          <a:p>
            <a:pPr marL="171446" lvl="0" indent="-171446" algn="l" rtl="0">
              <a:lnSpc>
                <a:spcPct val="120000"/>
              </a:lnSpc>
              <a:spcBef>
                <a:spcPts val="750"/>
              </a:spcBef>
              <a:spcAft>
                <a:spcPts val="0"/>
              </a:spcAft>
              <a:buSzPts val="2400"/>
              <a:buChar char="•"/>
            </a:pPr>
            <a:r>
              <a:rPr lang="en-US" sz="2400"/>
              <a:t>Achievement outcomes</a:t>
            </a:r>
            <a:endParaRPr sz="2400"/>
          </a:p>
          <a:p>
            <a:pPr marL="171446" lvl="0" indent="-171446" algn="l" rtl="0">
              <a:lnSpc>
                <a:spcPct val="120000"/>
              </a:lnSpc>
              <a:spcBef>
                <a:spcPts val="750"/>
              </a:spcBef>
              <a:spcAft>
                <a:spcPts val="0"/>
              </a:spcAft>
              <a:buSzPts val="2400"/>
              <a:buChar char="•"/>
            </a:pPr>
            <a:r>
              <a:rPr lang="en-US" sz="2400"/>
              <a:t>Persistence vs Drop </a:t>
            </a:r>
            <a:endParaRPr sz="2400"/>
          </a:p>
        </p:txBody>
      </p:sp>
      <p:pic>
        <p:nvPicPr>
          <p:cNvPr id="250" name="Google Shape;250;g38ec2e8ef35_0_37" descr="ROI chart"/>
          <p:cNvPicPr preferRelativeResize="0"/>
          <p:nvPr/>
        </p:nvPicPr>
        <p:blipFill>
          <a:blip r:embed="rId3">
            <a:alphaModFix/>
          </a:blip>
          <a:stretch>
            <a:fillRect/>
          </a:stretch>
        </p:blipFill>
        <p:spPr>
          <a:xfrm>
            <a:off x="3884797" y="2402250"/>
            <a:ext cx="4741850" cy="3192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8974e709d3_0_9"/>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But if  local college invests what do they get? </a:t>
            </a:r>
            <a:endParaRPr/>
          </a:p>
        </p:txBody>
      </p:sp>
      <p:sp>
        <p:nvSpPr>
          <p:cNvPr id="257" name="Google Shape;257;g38974e709d3_0_9"/>
          <p:cNvSpPr txBox="1">
            <a:spLocks noGrp="1"/>
          </p:cNvSpPr>
          <p:nvPr>
            <p:ph type="body" idx="1"/>
          </p:nvPr>
        </p:nvSpPr>
        <p:spPr>
          <a:xfrm>
            <a:off x="831846" y="1908400"/>
            <a:ext cx="2772600" cy="4678200"/>
          </a:xfrm>
          <a:prstGeom prst="rect">
            <a:avLst/>
          </a:prstGeom>
          <a:noFill/>
          <a:ln>
            <a:noFill/>
          </a:ln>
        </p:spPr>
        <p:txBody>
          <a:bodyPr spcFirstLastPara="1" wrap="square" lIns="91425" tIns="45700" rIns="91425" bIns="45700" anchor="t" anchorCtr="0">
            <a:noAutofit/>
          </a:bodyPr>
          <a:lstStyle/>
          <a:p>
            <a:pPr marL="171446" lvl="0" indent="-171446" algn="l" rtl="0">
              <a:lnSpc>
                <a:spcPct val="120000"/>
              </a:lnSpc>
              <a:spcBef>
                <a:spcPts val="750"/>
              </a:spcBef>
              <a:spcAft>
                <a:spcPts val="0"/>
              </a:spcAft>
              <a:buSzPts val="2400"/>
              <a:buChar char="•"/>
            </a:pPr>
            <a:r>
              <a:rPr lang="en-US" sz="2400"/>
              <a:t>Asking your college for $100,000 a year for OER/ZTC leads to what?</a:t>
            </a:r>
            <a:endParaRPr sz="2400"/>
          </a:p>
          <a:p>
            <a:pPr marL="171446" lvl="0" indent="-171446" algn="l" rtl="0">
              <a:lnSpc>
                <a:spcPct val="120000"/>
              </a:lnSpc>
              <a:spcBef>
                <a:spcPts val="750"/>
              </a:spcBef>
              <a:spcAft>
                <a:spcPts val="0"/>
              </a:spcAft>
              <a:buSzPts val="2400"/>
              <a:buChar char="•"/>
            </a:pPr>
            <a:r>
              <a:rPr lang="en-US" sz="2400"/>
              <a:t>Equity metrics?</a:t>
            </a:r>
            <a:endParaRPr sz="2400"/>
          </a:p>
          <a:p>
            <a:pPr marL="171446" lvl="0" indent="-171446" algn="l" rtl="0">
              <a:lnSpc>
                <a:spcPct val="120000"/>
              </a:lnSpc>
              <a:spcBef>
                <a:spcPts val="750"/>
              </a:spcBef>
              <a:spcAft>
                <a:spcPts val="0"/>
              </a:spcAft>
              <a:buSzPts val="2400"/>
              <a:buChar char="•"/>
            </a:pPr>
            <a:r>
              <a:rPr lang="en-US" sz="2400"/>
              <a:t>Enrollment?  </a:t>
            </a:r>
            <a:endParaRPr sz="2400"/>
          </a:p>
        </p:txBody>
      </p:sp>
      <p:pic>
        <p:nvPicPr>
          <p:cNvPr id="258" name="Google Shape;258;g38974e709d3_0_9" descr="ROI Chart"/>
          <p:cNvPicPr preferRelativeResize="0"/>
          <p:nvPr/>
        </p:nvPicPr>
        <p:blipFill>
          <a:blip r:embed="rId3">
            <a:alphaModFix/>
          </a:blip>
          <a:stretch>
            <a:fillRect/>
          </a:stretch>
        </p:blipFill>
        <p:spPr>
          <a:xfrm>
            <a:off x="3604446" y="2083903"/>
            <a:ext cx="5234753" cy="34555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8e95756b20_0_25"/>
          <p:cNvSpPr txBox="1">
            <a:spLocks noGrp="1"/>
          </p:cNvSpPr>
          <p:nvPr>
            <p:ph type="body" idx="1"/>
          </p:nvPr>
        </p:nvSpPr>
        <p:spPr>
          <a:xfrm>
            <a:off x="1088675" y="2205825"/>
            <a:ext cx="7202400" cy="3849600"/>
          </a:xfrm>
          <a:prstGeom prst="rect">
            <a:avLst/>
          </a:prstGeom>
          <a:noFill/>
          <a:ln>
            <a:noFill/>
          </a:ln>
        </p:spPr>
        <p:txBody>
          <a:bodyPr spcFirstLastPara="1" wrap="square" lIns="91425" tIns="45700" rIns="91425" bIns="45700" anchor="t" anchorCtr="0">
            <a:noAutofit/>
          </a:bodyPr>
          <a:lstStyle/>
          <a:p>
            <a:pPr marL="457200" lvl="0" indent="-393700" algn="l" rtl="0">
              <a:lnSpc>
                <a:spcPct val="120000"/>
              </a:lnSpc>
              <a:spcBef>
                <a:spcPts val="750"/>
              </a:spcBef>
              <a:spcAft>
                <a:spcPts val="0"/>
              </a:spcAft>
              <a:buClr>
                <a:srgbClr val="181612"/>
              </a:buClr>
              <a:buSzPts val="2600"/>
              <a:buChar char="•"/>
            </a:pPr>
            <a:r>
              <a:rPr lang="en-US" sz="2600">
                <a:solidFill>
                  <a:srgbClr val="181612"/>
                </a:solidFill>
              </a:rPr>
              <a:t>What other “complicating factors” should be in this discussion? </a:t>
            </a:r>
            <a:endParaRPr sz="2600">
              <a:solidFill>
                <a:srgbClr val="181612"/>
              </a:solidFill>
            </a:endParaRPr>
          </a:p>
          <a:p>
            <a:pPr marL="457200" lvl="0" indent="-393700" algn="l" rtl="0">
              <a:lnSpc>
                <a:spcPct val="120000"/>
              </a:lnSpc>
              <a:spcBef>
                <a:spcPts val="0"/>
              </a:spcBef>
              <a:spcAft>
                <a:spcPts val="0"/>
              </a:spcAft>
              <a:buClr>
                <a:srgbClr val="181612"/>
              </a:buClr>
              <a:buSzPts val="2600"/>
              <a:buChar char="•"/>
            </a:pPr>
            <a:r>
              <a:rPr lang="en-US" sz="2600">
                <a:solidFill>
                  <a:srgbClr val="181612"/>
                </a:solidFill>
              </a:rPr>
              <a:t>What does the ideal look like?</a:t>
            </a:r>
            <a:endParaRPr sz="2600">
              <a:solidFill>
                <a:srgbClr val="181612"/>
              </a:solidFill>
            </a:endParaRPr>
          </a:p>
          <a:p>
            <a:pPr marL="914400" lvl="1" indent="-393700" algn="l" rtl="0">
              <a:lnSpc>
                <a:spcPct val="120000"/>
              </a:lnSpc>
              <a:spcBef>
                <a:spcPts val="0"/>
              </a:spcBef>
              <a:spcAft>
                <a:spcPts val="0"/>
              </a:spcAft>
              <a:buClr>
                <a:srgbClr val="181612"/>
              </a:buClr>
              <a:buSzPts val="2600"/>
              <a:buChar char="•"/>
            </a:pPr>
            <a:r>
              <a:rPr lang="en-US" sz="2600">
                <a:solidFill>
                  <a:srgbClr val="181612"/>
                </a:solidFill>
              </a:rPr>
              <a:t>One calculator? </a:t>
            </a:r>
            <a:endParaRPr sz="2600">
              <a:solidFill>
                <a:srgbClr val="181612"/>
              </a:solidFill>
            </a:endParaRPr>
          </a:p>
          <a:p>
            <a:pPr marL="914400" lvl="1" indent="-393700" algn="l" rtl="0">
              <a:lnSpc>
                <a:spcPct val="120000"/>
              </a:lnSpc>
              <a:spcBef>
                <a:spcPts val="0"/>
              </a:spcBef>
              <a:spcAft>
                <a:spcPts val="0"/>
              </a:spcAft>
              <a:buClr>
                <a:srgbClr val="181612"/>
              </a:buClr>
              <a:buSzPts val="2600"/>
              <a:buChar char="•"/>
            </a:pPr>
            <a:r>
              <a:rPr lang="en-US" sz="2600">
                <a:solidFill>
                  <a:srgbClr val="181612"/>
                </a:solidFill>
              </a:rPr>
              <a:t>Multiple calculators?</a:t>
            </a:r>
            <a:endParaRPr sz="2600">
              <a:solidFill>
                <a:srgbClr val="181612"/>
              </a:solidFill>
            </a:endParaRPr>
          </a:p>
          <a:p>
            <a:pPr marL="1371600" lvl="2" indent="-393700" algn="l" rtl="0">
              <a:lnSpc>
                <a:spcPct val="120000"/>
              </a:lnSpc>
              <a:spcBef>
                <a:spcPts val="0"/>
              </a:spcBef>
              <a:spcAft>
                <a:spcPts val="0"/>
              </a:spcAft>
              <a:buClr>
                <a:srgbClr val="181612"/>
              </a:buClr>
              <a:buSzPts val="2600"/>
              <a:buChar char="•"/>
            </a:pPr>
            <a:r>
              <a:rPr lang="en-US" sz="2600">
                <a:solidFill>
                  <a:srgbClr val="181612"/>
                </a:solidFill>
              </a:rPr>
              <a:t>Cost Savings Calculator (doable by OERI)</a:t>
            </a:r>
            <a:endParaRPr sz="2600">
              <a:solidFill>
                <a:srgbClr val="181612"/>
              </a:solidFill>
            </a:endParaRPr>
          </a:p>
          <a:p>
            <a:pPr marL="1371600" lvl="2" indent="-393700" algn="l" rtl="0">
              <a:lnSpc>
                <a:spcPct val="120000"/>
              </a:lnSpc>
              <a:spcBef>
                <a:spcPts val="0"/>
              </a:spcBef>
              <a:spcAft>
                <a:spcPts val="0"/>
              </a:spcAft>
              <a:buClr>
                <a:srgbClr val="181612"/>
              </a:buClr>
              <a:buSzPts val="2600"/>
              <a:buChar char="•"/>
            </a:pPr>
            <a:r>
              <a:rPr lang="en-US" sz="2600">
                <a:solidFill>
                  <a:srgbClr val="181612"/>
                </a:solidFill>
              </a:rPr>
              <a:t>Equity Calculator (wishlist)</a:t>
            </a:r>
            <a:endParaRPr sz="2600">
              <a:solidFill>
                <a:srgbClr val="181612"/>
              </a:solidFill>
            </a:endParaRPr>
          </a:p>
        </p:txBody>
      </p:sp>
      <p:sp>
        <p:nvSpPr>
          <p:cNvPr id="265" name="Google Shape;265;g38e95756b20_0_25"/>
          <p:cNvSpPr txBox="1">
            <a:spLocks noGrp="1"/>
          </p:cNvSpPr>
          <p:nvPr>
            <p:ph type="title" idx="4294967295"/>
          </p:nvPr>
        </p:nvSpPr>
        <p:spPr>
          <a:xfrm>
            <a:off x="1088672" y="710975"/>
            <a:ext cx="55563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400"/>
              <a:t>Discussion: Complicating factors</a:t>
            </a:r>
            <a:endParaRPr>
              <a:latin typeface="Arial"/>
              <a:ea typeface="Arial"/>
              <a:cs typeface="Arial"/>
              <a:sym typeface="Arial"/>
            </a:endParaRPr>
          </a:p>
        </p:txBody>
      </p:sp>
      <p:pic>
        <p:nvPicPr>
          <p:cNvPr id="266" name="Google Shape;266;g38e95756b20_0_25" descr="Join the conversation&#10;"/>
          <p:cNvPicPr preferRelativeResize="0"/>
          <p:nvPr/>
        </p:nvPicPr>
        <p:blipFill>
          <a:blip r:embed="rId3">
            <a:alphaModFix/>
          </a:blip>
          <a:stretch>
            <a:fillRect/>
          </a:stretch>
        </p:blipFill>
        <p:spPr>
          <a:xfrm>
            <a:off x="6954193" y="160674"/>
            <a:ext cx="1979075" cy="1999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8cb5a18cd6_0_5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Different types of “ROI” Impacts/Outcomes</a:t>
            </a:r>
            <a:endParaRPr/>
          </a:p>
        </p:txBody>
      </p:sp>
      <p:sp>
        <p:nvSpPr>
          <p:cNvPr id="273" name="Google Shape;273;g38cb5a18cd6_0_53"/>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171446" lvl="0" indent="-120646" algn="l" rtl="0">
              <a:lnSpc>
                <a:spcPct val="120000"/>
              </a:lnSpc>
              <a:spcBef>
                <a:spcPts val="750"/>
              </a:spcBef>
              <a:spcAft>
                <a:spcPts val="0"/>
              </a:spcAft>
              <a:buSzPts val="1600"/>
              <a:buChar char="•"/>
            </a:pPr>
            <a:r>
              <a:rPr lang="en-US" b="1"/>
              <a:t>💵 Fiscal ROI</a:t>
            </a:r>
            <a:r>
              <a:rPr lang="en-US"/>
              <a:t>= direct institutional dollars back</a:t>
            </a:r>
            <a:endParaRPr/>
          </a:p>
          <a:p>
            <a:pPr marL="171446" lvl="0" indent="-120646" algn="l" rtl="0">
              <a:lnSpc>
                <a:spcPct val="120000"/>
              </a:lnSpc>
              <a:spcBef>
                <a:spcPts val="750"/>
              </a:spcBef>
              <a:spcAft>
                <a:spcPts val="0"/>
              </a:spcAft>
              <a:buSzPts val="1600"/>
              <a:buChar char="•"/>
            </a:pPr>
            <a:r>
              <a:rPr lang="en-US" b="1"/>
              <a:t>🎒 Student Financial ROI</a:t>
            </a:r>
            <a:r>
              <a:rPr lang="en-US"/>
              <a:t>= Student cost savings (most common)</a:t>
            </a:r>
            <a:endParaRPr/>
          </a:p>
          <a:p>
            <a:pPr marL="171446" lvl="0" indent="-120646" algn="l" rtl="0">
              <a:lnSpc>
                <a:spcPct val="120000"/>
              </a:lnSpc>
              <a:spcBef>
                <a:spcPts val="750"/>
              </a:spcBef>
              <a:spcAft>
                <a:spcPts val="0"/>
              </a:spcAft>
              <a:buSzPts val="1600"/>
              <a:buChar char="•"/>
            </a:pPr>
            <a:r>
              <a:rPr lang="en-US" b="1"/>
              <a:t>🎓 Student Academic ROI=</a:t>
            </a:r>
            <a:r>
              <a:rPr lang="en-US"/>
              <a:t> learning, retention, success</a:t>
            </a:r>
            <a:endParaRPr/>
          </a:p>
          <a:p>
            <a:pPr marL="171446" lvl="0" indent="-120646" algn="l" rtl="0">
              <a:lnSpc>
                <a:spcPct val="120000"/>
              </a:lnSpc>
              <a:spcBef>
                <a:spcPts val="750"/>
              </a:spcBef>
              <a:spcAft>
                <a:spcPts val="0"/>
              </a:spcAft>
              <a:buSzPts val="1600"/>
              <a:buChar char="•"/>
            </a:pPr>
            <a:r>
              <a:rPr lang="en-US">
                <a:solidFill>
                  <a:srgbClr val="000000"/>
                </a:solidFill>
              </a:rPr>
              <a:t>👩‍🏫 </a:t>
            </a:r>
            <a:r>
              <a:rPr lang="en-US" b="1">
                <a:solidFill>
                  <a:srgbClr val="000000"/>
                </a:solidFill>
              </a:rPr>
              <a:t>Faculty ROI</a:t>
            </a:r>
            <a:r>
              <a:rPr lang="en-US">
                <a:solidFill>
                  <a:srgbClr val="000000"/>
                </a:solidFill>
              </a:rPr>
              <a:t> = workload efficiency, academic freedom, professional development, ability to customize curriculum.</a:t>
            </a:r>
            <a:endParaRPr>
              <a:solidFill>
                <a:srgbClr val="000000"/>
              </a:solidFill>
            </a:endParaRPr>
          </a:p>
          <a:p>
            <a:pPr marL="171446" lvl="0" indent="-120646" algn="l" rtl="0">
              <a:lnSpc>
                <a:spcPct val="120000"/>
              </a:lnSpc>
              <a:spcBef>
                <a:spcPts val="750"/>
              </a:spcBef>
              <a:spcAft>
                <a:spcPts val="0"/>
              </a:spcAft>
              <a:buClr>
                <a:srgbClr val="000000"/>
              </a:buClr>
              <a:buSzPts val="1600"/>
              <a:buChar char="•"/>
            </a:pPr>
            <a:r>
              <a:rPr lang="en-US">
                <a:solidFill>
                  <a:srgbClr val="000000"/>
                </a:solidFill>
              </a:rPr>
              <a:t>♿ </a:t>
            </a:r>
            <a:r>
              <a:rPr lang="en-US" b="1">
                <a:solidFill>
                  <a:srgbClr val="000000"/>
                </a:solidFill>
              </a:rPr>
              <a:t>Accessibility ROI</a:t>
            </a:r>
            <a:r>
              <a:rPr lang="en-US">
                <a:solidFill>
                  <a:srgbClr val="000000"/>
                </a:solidFill>
              </a:rPr>
              <a:t> = compliance with ADA/UDL, improved access for students with disabilities, inclusive design baked in from the start.</a:t>
            </a:r>
            <a:endParaRPr>
              <a:solidFill>
                <a:srgbClr val="000000"/>
              </a:solidFill>
            </a:endParaRPr>
          </a:p>
          <a:p>
            <a:pPr marL="171446" lvl="0" indent="-120646" algn="l" rtl="0">
              <a:lnSpc>
                <a:spcPct val="120000"/>
              </a:lnSpc>
              <a:spcBef>
                <a:spcPts val="750"/>
              </a:spcBef>
              <a:spcAft>
                <a:spcPts val="0"/>
              </a:spcAft>
              <a:buClr>
                <a:srgbClr val="000000"/>
              </a:buClr>
              <a:buSzPts val="1600"/>
              <a:buChar char="•"/>
            </a:pPr>
            <a:r>
              <a:rPr lang="en-US">
                <a:solidFill>
                  <a:srgbClr val="000000"/>
                </a:solidFill>
              </a:rPr>
              <a:t>🤝 </a:t>
            </a:r>
            <a:r>
              <a:rPr lang="en-US" b="1">
                <a:solidFill>
                  <a:srgbClr val="000000"/>
                </a:solidFill>
              </a:rPr>
              <a:t>Community ROI</a:t>
            </a:r>
            <a:r>
              <a:rPr lang="en-US">
                <a:solidFill>
                  <a:srgbClr val="000000"/>
                </a:solidFill>
              </a:rPr>
              <a:t> = public good, lifelong learning access, partnerships with K–12, local transfer institutions, and community stakeholders.</a:t>
            </a:r>
            <a:endParaRPr>
              <a:solidFill>
                <a:srgbClr val="000000"/>
              </a:solidFill>
            </a:endParaRPr>
          </a:p>
          <a:p>
            <a:pPr marL="171446" lvl="0" indent="-120646" algn="l" rtl="0">
              <a:lnSpc>
                <a:spcPct val="120000"/>
              </a:lnSpc>
              <a:spcBef>
                <a:spcPts val="750"/>
              </a:spcBef>
              <a:spcAft>
                <a:spcPts val="0"/>
              </a:spcAft>
              <a:buSzPts val="1600"/>
              <a:buChar char="•"/>
            </a:pPr>
            <a:r>
              <a:rPr lang="en-US" b="1"/>
              <a:t>🏛️ Institutional ROI</a:t>
            </a:r>
            <a:r>
              <a:rPr lang="en-US"/>
              <a:t>= compliance, accreditation, competitive positioning </a:t>
            </a:r>
            <a:endParaRPr/>
          </a:p>
          <a:p>
            <a:pPr marL="171446" lvl="0" indent="-120646" algn="l" rtl="0">
              <a:lnSpc>
                <a:spcPct val="120000"/>
              </a:lnSpc>
              <a:spcBef>
                <a:spcPts val="750"/>
              </a:spcBef>
              <a:spcAft>
                <a:spcPts val="0"/>
              </a:spcAft>
              <a:buSzPts val="1600"/>
              <a:buChar char="•"/>
            </a:pPr>
            <a:r>
              <a:rPr lang="en-US" b="1"/>
              <a:t>🌐 State/System ROI</a:t>
            </a:r>
            <a:r>
              <a:rPr lang="en-US"/>
              <a:t>=  contribution to systemwide equity and policy goals.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134" name="Google Shape;134;p3"/>
          <p:cNvSpPr txBox="1">
            <a:spLocks noGrp="1"/>
          </p:cNvSpPr>
          <p:nvPr>
            <p:ph type="body" idx="1"/>
          </p:nvPr>
        </p:nvSpPr>
        <p:spPr>
          <a:xfrm>
            <a:off x="1088686" y="2015735"/>
            <a:ext cx="7202456" cy="3729745"/>
          </a:xfrm>
          <a:prstGeom prst="rect">
            <a:avLst/>
          </a:prstGeom>
          <a:noFill/>
          <a:ln>
            <a:noFill/>
          </a:ln>
        </p:spPr>
        <p:txBody>
          <a:bodyPr spcFirstLastPara="1" wrap="square" lIns="91425" tIns="45700" rIns="91425" bIns="45700" anchor="t" anchorCtr="0">
            <a:noAutofit/>
          </a:bodyPr>
          <a:lstStyle/>
          <a:p>
            <a:pPr marL="171446" lvl="0" indent="-146046" algn="l" rtl="0">
              <a:lnSpc>
                <a:spcPct val="120000"/>
              </a:lnSpc>
              <a:spcBef>
                <a:spcPts val="0"/>
              </a:spcBef>
              <a:spcAft>
                <a:spcPts val="0"/>
              </a:spcAft>
              <a:buSzPts val="1959"/>
              <a:buChar char="•"/>
            </a:pPr>
            <a:r>
              <a:rPr lang="en-US"/>
              <a:t>On behalf of the ASCCC OERI, we are pleased to have you here with us </a:t>
            </a:r>
            <a:r>
              <a:rPr lang="en-US">
                <a:latin typeface="arial"/>
                <a:ea typeface="arial"/>
                <a:cs typeface="arial"/>
                <a:sym typeface="arial"/>
              </a:rPr>
              <a:t>for a conversation on cost savings and ROI in OER!</a:t>
            </a:r>
            <a:endParaRPr>
              <a:latin typeface="arial"/>
              <a:ea typeface="arial"/>
              <a:cs typeface="arial"/>
              <a:sym typeface="arial"/>
            </a:endParaRPr>
          </a:p>
          <a:p>
            <a:pPr marL="171446" lvl="0" indent="-146046" algn="l" rtl="0">
              <a:lnSpc>
                <a:spcPct val="120000"/>
              </a:lnSpc>
              <a:spcBef>
                <a:spcPts val="750"/>
              </a:spcBef>
              <a:spcAft>
                <a:spcPts val="0"/>
              </a:spcAft>
              <a:buSzPts val="1959"/>
              <a:buChar char="•"/>
            </a:pPr>
            <a:r>
              <a:rPr lang="en-US"/>
              <a:t>If you are not already muted, please mute yourself upon arrival- OR </a:t>
            </a:r>
            <a:r>
              <a:rPr lang="en-US" b="1"/>
              <a:t>open your mic and say hello!!</a:t>
            </a:r>
            <a:endParaRPr sz="1200" b="1"/>
          </a:p>
          <a:p>
            <a:pPr marL="171446" lvl="0" indent="-146046" algn="l" rtl="0">
              <a:lnSpc>
                <a:spcPct val="120000"/>
              </a:lnSpc>
              <a:spcBef>
                <a:spcPts val="750"/>
              </a:spcBef>
              <a:spcAft>
                <a:spcPts val="0"/>
              </a:spcAft>
              <a:buSzPts val="1959"/>
              <a:buChar char="•"/>
            </a:pPr>
            <a:r>
              <a:rPr lang="en-US"/>
              <a:t>Please note that you are encouraged to use the Zoom “chat” feature for questions and comments.</a:t>
            </a:r>
            <a:endParaRPr sz="1200"/>
          </a:p>
          <a:p>
            <a:pPr marL="171446" lvl="0" indent="-146046" algn="l" rtl="0">
              <a:lnSpc>
                <a:spcPct val="120000"/>
              </a:lnSpc>
              <a:spcBef>
                <a:spcPts val="750"/>
              </a:spcBef>
              <a:spcAft>
                <a:spcPts val="0"/>
              </a:spcAft>
              <a:buSzPts val="1959"/>
              <a:buChar char="•"/>
            </a:pPr>
            <a:r>
              <a:rPr lang="en-US"/>
              <a:t>You’re invited to introduce yourself in the chat – please provide your name, college, discipline/role</a:t>
            </a:r>
            <a:endParaRPr sz="1200"/>
          </a:p>
          <a:p>
            <a:pPr marL="171446" lvl="0" indent="-146046" algn="l" rtl="0">
              <a:lnSpc>
                <a:spcPct val="120000"/>
              </a:lnSpc>
              <a:spcBef>
                <a:spcPts val="750"/>
              </a:spcBef>
              <a:spcAft>
                <a:spcPts val="0"/>
              </a:spcAft>
              <a:buSzPts val="1959"/>
              <a:buChar char="•"/>
            </a:pPr>
            <a:r>
              <a:rPr lang="en-US"/>
              <a:t>This event will be recorded. Archives of all ASCCC OERI events are available at asccc-oeri.org &gt; </a:t>
            </a:r>
            <a:r>
              <a:rPr lang="en-US" u="sng">
                <a:solidFill>
                  <a:schemeClr val="hlink"/>
                </a:solidFill>
                <a:hlinkClick r:id="rId3"/>
              </a:rPr>
              <a:t>Webinars and Events</a:t>
            </a:r>
            <a:endParaRPr/>
          </a:p>
          <a:p>
            <a:pPr marL="171446" lvl="0" indent="-171446" algn="l" rtl="0">
              <a:lnSpc>
                <a:spcPct val="120000"/>
              </a:lnSpc>
              <a:spcBef>
                <a:spcPts val="750"/>
              </a:spcBef>
              <a:spcAft>
                <a:spcPts val="0"/>
              </a:spcAft>
              <a:buSzPts val="2162"/>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8ec2e8ef35_0_44"/>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457200" lvl="0" indent="-406400" algn="l" rtl="0">
              <a:spcBef>
                <a:spcPts val="750"/>
              </a:spcBef>
              <a:spcAft>
                <a:spcPts val="0"/>
              </a:spcAft>
              <a:buSzPts val="2800"/>
              <a:buChar char="•"/>
            </a:pPr>
            <a:r>
              <a:rPr lang="en-US" sz="2800"/>
              <a:t>How do we simplify the process into one ask?</a:t>
            </a:r>
            <a:endParaRPr sz="2800"/>
          </a:p>
          <a:p>
            <a:pPr marL="457200" lvl="0" indent="-406400" algn="l" rtl="0">
              <a:spcBef>
                <a:spcPts val="0"/>
              </a:spcBef>
              <a:spcAft>
                <a:spcPts val="0"/>
              </a:spcAft>
              <a:buSzPts val="2800"/>
              <a:buChar char="•"/>
            </a:pPr>
            <a:r>
              <a:rPr lang="en-US" sz="2800"/>
              <a:t>What’re we willing to give up in that simplified standardized calculator?</a:t>
            </a:r>
            <a:endParaRPr sz="2800"/>
          </a:p>
          <a:p>
            <a:pPr marL="914400" lvl="1" indent="-406400" algn="l" rtl="0">
              <a:spcBef>
                <a:spcPts val="0"/>
              </a:spcBef>
              <a:spcAft>
                <a:spcPts val="0"/>
              </a:spcAft>
              <a:buSzPts val="2800"/>
              <a:buChar char="•"/>
            </a:pPr>
            <a:r>
              <a:rPr lang="en-US" sz="2800"/>
              <a:t>Standardizing across disciplines?</a:t>
            </a:r>
            <a:endParaRPr sz="2800"/>
          </a:p>
        </p:txBody>
      </p:sp>
      <p:sp>
        <p:nvSpPr>
          <p:cNvPr id="280" name="Google Shape;280;g38ec2e8ef35_0_44"/>
          <p:cNvSpPr txBox="1">
            <a:spLocks noGrp="1"/>
          </p:cNvSpPr>
          <p:nvPr>
            <p:ph type="title" idx="4294967295"/>
          </p:nvPr>
        </p:nvSpPr>
        <p:spPr>
          <a:xfrm>
            <a:off x="1088700" y="811725"/>
            <a:ext cx="5927400" cy="898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Gill Sans"/>
              <a:buNone/>
            </a:pPr>
            <a:r>
              <a:rPr lang="en-US" sz="4400"/>
              <a:t>Discussion: How to simplify?</a:t>
            </a:r>
            <a:endParaRPr>
              <a:latin typeface="Arial"/>
              <a:ea typeface="Arial"/>
              <a:cs typeface="Arial"/>
              <a:sym typeface="Arial"/>
            </a:endParaRPr>
          </a:p>
        </p:txBody>
      </p:sp>
      <p:pic>
        <p:nvPicPr>
          <p:cNvPr id="281" name="Google Shape;281;g38ec2e8ef35_0_44" descr="Join the conversation&#10;"/>
          <p:cNvPicPr preferRelativeResize="0"/>
          <p:nvPr/>
        </p:nvPicPr>
        <p:blipFill>
          <a:blip r:embed="rId3">
            <a:alphaModFix/>
          </a:blip>
          <a:stretch>
            <a:fillRect/>
          </a:stretch>
        </p:blipFill>
        <p:spPr>
          <a:xfrm>
            <a:off x="6954193" y="160674"/>
            <a:ext cx="1979075" cy="19990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840ba119ed_0_0"/>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 spectrum of options</a:t>
            </a:r>
            <a:endParaRPr/>
          </a:p>
        </p:txBody>
      </p:sp>
      <p:sp>
        <p:nvSpPr>
          <p:cNvPr id="288" name="Google Shape;288;g3840ba119ed_0_0"/>
          <p:cNvSpPr txBox="1">
            <a:spLocks noGrp="1"/>
          </p:cNvSpPr>
          <p:nvPr>
            <p:ph type="body" idx="1"/>
          </p:nvPr>
        </p:nvSpPr>
        <p:spPr>
          <a:xfrm>
            <a:off x="2652500" y="2015725"/>
            <a:ext cx="5638800" cy="4039200"/>
          </a:xfrm>
          <a:prstGeom prst="rect">
            <a:avLst/>
          </a:prstGeom>
        </p:spPr>
        <p:txBody>
          <a:bodyPr spcFirstLastPara="1" wrap="square" lIns="91425" tIns="45700" rIns="91425" bIns="45700" anchor="t" anchorCtr="0">
            <a:noAutofit/>
          </a:bodyPr>
          <a:lstStyle/>
          <a:p>
            <a:pPr marL="457200" lvl="0" indent="-342900" algn="l" rtl="0">
              <a:spcBef>
                <a:spcPts val="750"/>
              </a:spcBef>
              <a:spcAft>
                <a:spcPts val="0"/>
              </a:spcAft>
              <a:buSzPts val="1800"/>
              <a:buChar char="•"/>
            </a:pPr>
            <a:r>
              <a:rPr lang="en-US" sz="1800"/>
              <a:t>Focusing on </a:t>
            </a:r>
            <a:r>
              <a:rPr lang="en-US" sz="1800" b="1"/>
              <a:t>cost savings</a:t>
            </a:r>
            <a:endParaRPr sz="1800" b="1"/>
          </a:p>
          <a:p>
            <a:pPr marL="914400" lvl="1" indent="-342900" algn="l" rtl="0">
              <a:spcBef>
                <a:spcPts val="0"/>
              </a:spcBef>
              <a:spcAft>
                <a:spcPts val="0"/>
              </a:spcAft>
              <a:buSzPts val="1800"/>
              <a:buChar char="•"/>
            </a:pPr>
            <a:r>
              <a:rPr lang="en-US" sz="1800"/>
              <a:t>Should it be simpler?</a:t>
            </a:r>
            <a:endParaRPr sz="1800"/>
          </a:p>
          <a:p>
            <a:pPr marL="1371600" lvl="2" indent="-342900" algn="l" rtl="0">
              <a:spcBef>
                <a:spcPts val="0"/>
              </a:spcBef>
              <a:spcAft>
                <a:spcPts val="0"/>
              </a:spcAft>
              <a:buSzPts val="1800"/>
              <a:buChar char="•"/>
            </a:pPr>
            <a:r>
              <a:rPr lang="en-US" sz="1800"/>
              <a:t>For each section, assume that there are 30 students and that it would have cost $100 for the textbook.</a:t>
            </a:r>
            <a:endParaRPr sz="1800"/>
          </a:p>
          <a:p>
            <a:pPr marL="1828800" lvl="3" indent="-342900" algn="l" rtl="0">
              <a:spcBef>
                <a:spcPts val="0"/>
              </a:spcBef>
              <a:spcAft>
                <a:spcPts val="0"/>
              </a:spcAft>
              <a:buSzPts val="1800"/>
              <a:buChar char="•"/>
            </a:pPr>
            <a:r>
              <a:rPr lang="en-US" sz="1800"/>
              <a:t>Therefore, each section converted to ZTC has a savings of $3,000?</a:t>
            </a:r>
            <a:endParaRPr sz="1800"/>
          </a:p>
          <a:p>
            <a:pPr marL="914400" lvl="1" indent="-342900" algn="l" rtl="0">
              <a:spcBef>
                <a:spcPts val="0"/>
              </a:spcBef>
              <a:spcAft>
                <a:spcPts val="0"/>
              </a:spcAft>
              <a:buSzPts val="1800"/>
              <a:buChar char="•"/>
            </a:pPr>
            <a:r>
              <a:rPr lang="en-US" sz="1800"/>
              <a:t>Strike a middle ground?</a:t>
            </a:r>
            <a:endParaRPr sz="1800"/>
          </a:p>
          <a:p>
            <a:pPr marL="1371600" lvl="2" indent="-342900" algn="l" rtl="0">
              <a:spcBef>
                <a:spcPts val="0"/>
              </a:spcBef>
              <a:spcAft>
                <a:spcPts val="0"/>
              </a:spcAft>
              <a:buSzPts val="1800"/>
              <a:buChar char="•"/>
            </a:pPr>
            <a:r>
              <a:rPr lang="en-US" sz="1800"/>
              <a:t>STEM sections vs Non-STEM sections have different textbook costs used</a:t>
            </a:r>
            <a:endParaRPr sz="1800"/>
          </a:p>
          <a:p>
            <a:pPr marL="1828800" lvl="3" indent="-342900" algn="l" rtl="0">
              <a:spcBef>
                <a:spcPts val="0"/>
              </a:spcBef>
              <a:spcAft>
                <a:spcPts val="0"/>
              </a:spcAft>
              <a:buSzPts val="1800"/>
              <a:buChar char="•"/>
            </a:pPr>
            <a:r>
              <a:rPr lang="en-US" sz="1800"/>
              <a:t>STEM: average textbook is </a:t>
            </a:r>
            <a:r>
              <a:rPr lang="en-US" sz="1800">
                <a:highlight>
                  <a:srgbClr val="FFFF00"/>
                </a:highlight>
              </a:rPr>
              <a:t>$200 = $6,000</a:t>
            </a:r>
            <a:endParaRPr sz="1800">
              <a:highlight>
                <a:srgbClr val="FFFF00"/>
              </a:highlight>
            </a:endParaRPr>
          </a:p>
        </p:txBody>
      </p:sp>
      <p:pic>
        <p:nvPicPr>
          <p:cNvPr id="289" name="Google Shape;289;g3840ba119ed_0_0" descr="Piggy bank with calculator&#10;"/>
          <p:cNvPicPr preferRelativeResize="0"/>
          <p:nvPr/>
        </p:nvPicPr>
        <p:blipFill>
          <a:blip r:embed="rId3">
            <a:alphaModFix/>
          </a:blip>
          <a:stretch>
            <a:fillRect/>
          </a:stretch>
        </p:blipFill>
        <p:spPr>
          <a:xfrm>
            <a:off x="179250" y="2157700"/>
            <a:ext cx="2690300" cy="3587049"/>
          </a:xfrm>
          <a:prstGeom prst="rect">
            <a:avLst/>
          </a:prstGeom>
          <a:noFill/>
          <a:ln>
            <a:noFill/>
          </a:ln>
        </p:spPr>
      </p:pic>
      <p:sp>
        <p:nvSpPr>
          <p:cNvPr id="290" name="Google Shape;290;g3840ba119ed_0_0"/>
          <p:cNvSpPr txBox="1"/>
          <p:nvPr/>
        </p:nvSpPr>
        <p:spPr>
          <a:xfrm>
            <a:off x="137425" y="5916575"/>
            <a:ext cx="3000000" cy="25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50">
                <a:solidFill>
                  <a:srgbClr val="232323"/>
                </a:solidFill>
                <a:highlight>
                  <a:srgbClr val="FFFFFF"/>
                </a:highlight>
              </a:rPr>
              <a:t>"</a:t>
            </a:r>
            <a:r>
              <a:rPr lang="en-US" sz="450" u="sng">
                <a:solidFill>
                  <a:srgbClr val="AD1F85"/>
                </a:solidFill>
                <a:highlight>
                  <a:srgbClr val="FFFFFF"/>
                </a:highlight>
                <a:hlinkClick r:id="rId4">
                  <a:extLst>
                    <a:ext uri="{A12FA001-AC4F-418D-AE19-62706E023703}">
                      <ahyp:hlinkClr xmlns:ahyp="http://schemas.microsoft.com/office/drawing/2018/hyperlinkcolor" val="tx"/>
                    </a:ext>
                  </a:extLst>
                </a:hlinkClick>
              </a:rPr>
              <a:t>Piggy Bank and Calculator</a:t>
            </a:r>
            <a:r>
              <a:rPr lang="en-US" sz="450">
                <a:solidFill>
                  <a:srgbClr val="232323"/>
                </a:solidFill>
                <a:highlight>
                  <a:srgbClr val="FFFFFF"/>
                </a:highlight>
              </a:rPr>
              <a:t>" by </a:t>
            </a:r>
            <a:r>
              <a:rPr lang="en-US" sz="450" u="sng">
                <a:solidFill>
                  <a:srgbClr val="AD1F85"/>
                </a:solidFill>
                <a:highlight>
                  <a:srgbClr val="FFFFFF"/>
                </a:highlight>
                <a:hlinkClick r:id="rId5">
                  <a:extLst>
                    <a:ext uri="{A12FA001-AC4F-418D-AE19-62706E023703}">
                      <ahyp:hlinkClr xmlns:ahyp="http://schemas.microsoft.com/office/drawing/2018/hyperlinkcolor" val="tx"/>
                    </a:ext>
                  </a:extLst>
                </a:hlinkClick>
              </a:rPr>
              <a:t>Images_of_Money</a:t>
            </a:r>
            <a:r>
              <a:rPr lang="en-US" sz="450">
                <a:solidFill>
                  <a:srgbClr val="232323"/>
                </a:solidFill>
                <a:highlight>
                  <a:srgbClr val="FFFFFF"/>
                </a:highlight>
              </a:rPr>
              <a:t> is licensed under </a:t>
            </a:r>
            <a:r>
              <a:rPr lang="en-US" sz="450" u="sng">
                <a:solidFill>
                  <a:srgbClr val="AD1F85"/>
                </a:solidFill>
                <a:highlight>
                  <a:srgbClr val="FFFFFF"/>
                </a:highlight>
                <a:hlinkClick r:id="rId6">
                  <a:extLst>
                    <a:ext uri="{A12FA001-AC4F-418D-AE19-62706E023703}">
                      <ahyp:hlinkClr xmlns:ahyp="http://schemas.microsoft.com/office/drawing/2018/hyperlinkcolor" val="tx"/>
                    </a:ext>
                  </a:extLst>
                </a:hlinkClick>
              </a:rPr>
              <a:t>CC BY 2.0</a:t>
            </a:r>
            <a:r>
              <a:rPr lang="en-US" sz="450">
                <a:solidFill>
                  <a:srgbClr val="232323"/>
                </a:solidFill>
                <a:highlight>
                  <a:srgbClr val="FFFFFF"/>
                </a:highlight>
              </a:rPr>
              <a:t>.</a:t>
            </a:r>
            <a:endParaRPr sz="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g38ec2e8ef35_0_52"/>
          <p:cNvSpPr txBox="1">
            <a:spLocks noGrp="1"/>
          </p:cNvSpPr>
          <p:nvPr>
            <p:ph type="title"/>
          </p:nvPr>
        </p:nvSpPr>
        <p:spPr>
          <a:xfrm>
            <a:off x="1088686" y="808303"/>
            <a:ext cx="7202400" cy="8931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Or something more granular</a:t>
            </a:r>
            <a:endParaRPr/>
          </a:p>
        </p:txBody>
      </p:sp>
      <p:pic>
        <p:nvPicPr>
          <p:cNvPr id="297" name="Google Shape;297;g38ec2e8ef35_0_52" descr="Simpe database interface "/>
          <p:cNvPicPr preferRelativeResize="0"/>
          <p:nvPr/>
        </p:nvPicPr>
        <p:blipFill>
          <a:blip r:embed="rId3">
            <a:alphaModFix/>
          </a:blip>
          <a:stretch>
            <a:fillRect/>
          </a:stretch>
        </p:blipFill>
        <p:spPr>
          <a:xfrm>
            <a:off x="500300" y="2015736"/>
            <a:ext cx="4213174" cy="4231613"/>
          </a:xfrm>
          <a:prstGeom prst="rect">
            <a:avLst/>
          </a:prstGeom>
          <a:noFill/>
          <a:ln>
            <a:noFill/>
          </a:ln>
        </p:spPr>
      </p:pic>
      <p:sp>
        <p:nvSpPr>
          <p:cNvPr id="298" name="Google Shape;298;g38ec2e8ef35_0_52"/>
          <p:cNvSpPr txBox="1">
            <a:spLocks noGrp="1"/>
          </p:cNvSpPr>
          <p:nvPr>
            <p:ph type="body" idx="1"/>
          </p:nvPr>
        </p:nvSpPr>
        <p:spPr>
          <a:xfrm>
            <a:off x="4547850" y="2015725"/>
            <a:ext cx="3743400" cy="4039200"/>
          </a:xfrm>
          <a:prstGeom prst="rect">
            <a:avLst/>
          </a:prstGeom>
        </p:spPr>
        <p:txBody>
          <a:bodyPr spcFirstLastPara="1" wrap="square" lIns="91425" tIns="45700" rIns="91425" bIns="45700" anchor="t" anchorCtr="0">
            <a:noAutofit/>
          </a:bodyPr>
          <a:lstStyle/>
          <a:p>
            <a:pPr marL="457200" lvl="0" indent="-387350" algn="l" rtl="0">
              <a:spcBef>
                <a:spcPts val="750"/>
              </a:spcBef>
              <a:spcAft>
                <a:spcPts val="0"/>
              </a:spcAft>
              <a:buSzPts val="2500"/>
              <a:buChar char="•"/>
            </a:pPr>
            <a:r>
              <a:rPr lang="en-US" sz="2500"/>
              <a:t>Simplifying these calculations has a cost </a:t>
            </a:r>
            <a:endParaRPr sz="2500"/>
          </a:p>
          <a:p>
            <a:pPr marL="457200" lvl="0" indent="-387350" algn="l" rtl="0">
              <a:spcBef>
                <a:spcPts val="0"/>
              </a:spcBef>
              <a:spcAft>
                <a:spcPts val="0"/>
              </a:spcAft>
              <a:buSzPts val="2500"/>
              <a:buChar char="•"/>
            </a:pPr>
            <a:r>
              <a:rPr lang="en-US" sz="2500"/>
              <a:t>So does going granular with them though</a:t>
            </a:r>
            <a:endParaRPr sz="2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38cb5a18cd6_0_9"/>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Discussion: State-level advocacy and local guidance</a:t>
            </a:r>
            <a:endParaRPr/>
          </a:p>
        </p:txBody>
      </p:sp>
      <p:sp>
        <p:nvSpPr>
          <p:cNvPr id="305" name="Google Shape;305;g38cb5a18cd6_0_9"/>
          <p:cNvSpPr txBox="1">
            <a:spLocks noGrp="1"/>
          </p:cNvSpPr>
          <p:nvPr>
            <p:ph type="body" idx="1"/>
          </p:nvPr>
        </p:nvSpPr>
        <p:spPr>
          <a:xfrm>
            <a:off x="1088686" y="2015735"/>
            <a:ext cx="7202400" cy="4039200"/>
          </a:xfrm>
          <a:prstGeom prst="rect">
            <a:avLst/>
          </a:prstGeom>
          <a:noFill/>
          <a:ln>
            <a:noFill/>
          </a:ln>
        </p:spPr>
        <p:txBody>
          <a:bodyPr spcFirstLastPara="1" wrap="square" lIns="91425" tIns="45700" rIns="91425" bIns="45700" anchor="t" anchorCtr="0">
            <a:normAutofit/>
          </a:bodyPr>
          <a:lstStyle/>
          <a:p>
            <a:pPr marL="171446" lvl="0" indent="-196846" algn="l" rtl="0">
              <a:lnSpc>
                <a:spcPct val="120000"/>
              </a:lnSpc>
              <a:spcBef>
                <a:spcPts val="750"/>
              </a:spcBef>
              <a:spcAft>
                <a:spcPts val="0"/>
              </a:spcAft>
              <a:buSzPts val="2800"/>
              <a:buChar char="•"/>
            </a:pPr>
            <a:r>
              <a:rPr lang="en-US" sz="2800"/>
              <a:t>What do we advocate for </a:t>
            </a:r>
            <a:r>
              <a:rPr lang="en-US" sz="2800" b="1"/>
              <a:t>state</a:t>
            </a:r>
            <a:r>
              <a:rPr lang="en-US" sz="2800"/>
              <a:t> </a:t>
            </a:r>
            <a:r>
              <a:rPr lang="en-US" sz="2800" b="1"/>
              <a:t>wide</a:t>
            </a:r>
            <a:r>
              <a:rPr lang="en-US" sz="2800"/>
              <a:t>?</a:t>
            </a:r>
            <a:endParaRPr sz="2800"/>
          </a:p>
          <a:p>
            <a:pPr marL="171446" lvl="0" indent="-196846" algn="l" rtl="0">
              <a:lnSpc>
                <a:spcPct val="120000"/>
              </a:lnSpc>
              <a:spcBef>
                <a:spcPts val="750"/>
              </a:spcBef>
              <a:spcAft>
                <a:spcPts val="0"/>
              </a:spcAft>
              <a:buSzPts val="2800"/>
              <a:buChar char="•"/>
            </a:pPr>
            <a:r>
              <a:rPr lang="en-US" sz="2800"/>
              <a:t>What types of advice and suggestions can we give, in terms of guidance, for </a:t>
            </a:r>
            <a:r>
              <a:rPr lang="en-US" sz="2800" b="1"/>
              <a:t>local</a:t>
            </a:r>
            <a:r>
              <a:rPr lang="en-US" sz="2800"/>
              <a:t> calculations that go beyond cost-savings?</a:t>
            </a:r>
            <a:endParaRPr sz="2800"/>
          </a:p>
          <a:p>
            <a:pPr marL="0" lvl="0" indent="0" algn="l" rtl="0">
              <a:lnSpc>
                <a:spcPct val="120000"/>
              </a:lnSpc>
              <a:spcBef>
                <a:spcPts val="750"/>
              </a:spcBef>
              <a:spcAft>
                <a:spcPts val="0"/>
              </a:spcAft>
              <a:buNone/>
            </a:pPr>
            <a:endParaRPr sz="2800"/>
          </a:p>
        </p:txBody>
      </p:sp>
      <p:pic>
        <p:nvPicPr>
          <p:cNvPr id="306" name="Google Shape;306;g38cb5a18cd6_0_9" descr="join the conversation"/>
          <p:cNvPicPr preferRelativeResize="0"/>
          <p:nvPr/>
        </p:nvPicPr>
        <p:blipFill>
          <a:blip r:embed="rId3">
            <a:alphaModFix/>
          </a:blip>
          <a:stretch>
            <a:fillRect/>
          </a:stretch>
        </p:blipFill>
        <p:spPr>
          <a:xfrm>
            <a:off x="6809868" y="4531099"/>
            <a:ext cx="1979075" cy="19990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38cb5a18cd6_0_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Thinking about tools for advocacy</a:t>
            </a:r>
            <a:endParaRPr/>
          </a:p>
        </p:txBody>
      </p:sp>
      <p:pic>
        <p:nvPicPr>
          <p:cNvPr id="313" name="Google Shape;313;g38cb5a18cd6_0_3" descr="ROI Chart"/>
          <p:cNvPicPr preferRelativeResize="0"/>
          <p:nvPr/>
        </p:nvPicPr>
        <p:blipFill>
          <a:blip r:embed="rId3">
            <a:alphaModFix/>
          </a:blip>
          <a:stretch>
            <a:fillRect/>
          </a:stretch>
        </p:blipFill>
        <p:spPr>
          <a:xfrm>
            <a:off x="458862" y="2362224"/>
            <a:ext cx="8226275" cy="3189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400"/>
              <a:buFont typeface="Arial"/>
              <a:buNone/>
            </a:pPr>
            <a:r>
              <a:rPr lang="en-US" sz="3400"/>
              <a:t>Resources and Notes</a:t>
            </a:r>
            <a:endParaRPr sz="3400"/>
          </a:p>
        </p:txBody>
      </p:sp>
      <p:sp>
        <p:nvSpPr>
          <p:cNvPr id="319" name="Google Shape;319;p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750"/>
              </a:spcBef>
              <a:spcAft>
                <a:spcPts val="0"/>
              </a:spcAft>
              <a:buSzPts val="2400"/>
              <a:buChar char="•"/>
            </a:pPr>
            <a:r>
              <a:rPr lang="en-US" sz="2400" u="sng">
                <a:solidFill>
                  <a:schemeClr val="hlink"/>
                </a:solidFill>
                <a:hlinkClick r:id="rId3"/>
              </a:rPr>
              <a:t>AB 798 Campus Plan &amp; Reporting Template</a:t>
            </a:r>
            <a:endParaRPr sz="2400"/>
          </a:p>
          <a:p>
            <a:pPr marL="171446" lvl="0" indent="-171446" algn="l" rtl="0">
              <a:lnSpc>
                <a:spcPct val="120000"/>
              </a:lnSpc>
              <a:spcBef>
                <a:spcPts val="750"/>
              </a:spcBef>
              <a:spcAft>
                <a:spcPts val="0"/>
              </a:spcAft>
              <a:buSzPts val="2400"/>
              <a:buChar char="•"/>
            </a:pPr>
            <a:r>
              <a:rPr lang="en-US" sz="2400" u="sng">
                <a:solidFill>
                  <a:schemeClr val="hlink"/>
                </a:solidFill>
                <a:hlinkClick r:id="rId4"/>
              </a:rPr>
              <a:t>Share what you’ve done</a:t>
            </a:r>
            <a:endParaRPr sz="2400"/>
          </a:p>
          <a:p>
            <a:pPr marL="171446" lvl="0" indent="-171446" algn="l" rtl="0">
              <a:lnSpc>
                <a:spcPct val="120000"/>
              </a:lnSpc>
              <a:spcBef>
                <a:spcPts val="750"/>
              </a:spcBef>
              <a:spcAft>
                <a:spcPts val="0"/>
              </a:spcAft>
              <a:buSzPts val="2400"/>
              <a:buChar char="•"/>
            </a:pPr>
            <a:r>
              <a:rPr lang="en-US" sz="2400"/>
              <a:t>What you’d like to be done for you</a:t>
            </a:r>
            <a:endParaRPr sz="2400"/>
          </a:p>
          <a:p>
            <a:pPr marL="171446" lvl="0" indent="-19046" algn="l" rtl="0">
              <a:lnSpc>
                <a:spcPct val="120000"/>
              </a:lnSpc>
              <a:spcBef>
                <a:spcPts val="750"/>
              </a:spcBef>
              <a:spcAft>
                <a:spcPts val="0"/>
              </a:spcAft>
              <a:buSzPts val="2400"/>
              <a:buNone/>
            </a:pPr>
            <a:endParaRPr sz="2400"/>
          </a:p>
        </p:txBody>
      </p:sp>
      <p:pic>
        <p:nvPicPr>
          <p:cNvPr id="320" name="Google Shape;320;p9" descr="QR code for resources"/>
          <p:cNvPicPr preferRelativeResize="0"/>
          <p:nvPr/>
        </p:nvPicPr>
        <p:blipFill>
          <a:blip r:embed="rId5">
            <a:alphaModFix/>
          </a:blip>
          <a:stretch>
            <a:fillRect/>
          </a:stretch>
        </p:blipFill>
        <p:spPr>
          <a:xfrm>
            <a:off x="5791200" y="3668475"/>
            <a:ext cx="2133600" cy="2133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
          <p:cNvSpPr txBox="1">
            <a:spLocks noGrp="1"/>
          </p:cNvSpPr>
          <p:nvPr>
            <p:ph type="ctrTitle"/>
          </p:nvPr>
        </p:nvSpPr>
        <p:spPr>
          <a:xfrm>
            <a:off x="1279936" y="2733040"/>
            <a:ext cx="6477803" cy="1538289"/>
          </a:xfrm>
          <a:prstGeom prst="rect">
            <a:avLst/>
          </a:prstGeom>
          <a:noFill/>
          <a:ln>
            <a:noFill/>
          </a:ln>
        </p:spPr>
        <p:txBody>
          <a:bodyPr spcFirstLastPara="1" wrap="square" lIns="91425" tIns="45700" rIns="91425" bIns="0" anchor="b" anchorCtr="0">
            <a:noAutofit/>
          </a:bodyPr>
          <a:lstStyle/>
          <a:p>
            <a:pPr marL="0" lvl="0" indent="0" algn="l" rtl="0">
              <a:spcBef>
                <a:spcPts val="0"/>
              </a:spcBef>
              <a:spcAft>
                <a:spcPts val="0"/>
              </a:spcAft>
              <a:buClr>
                <a:schemeClr val="lt1"/>
              </a:buClr>
              <a:buSzPts val="3600"/>
              <a:buFont typeface="Arial"/>
              <a:buNone/>
            </a:pPr>
            <a:r>
              <a:rPr lang="en-US"/>
              <a:t>Thank you! </a:t>
            </a:r>
            <a:endParaRPr/>
          </a:p>
          <a:p>
            <a:pPr marL="0" lvl="0" indent="0" algn="l" rtl="0">
              <a:lnSpc>
                <a:spcPct val="90000"/>
              </a:lnSpc>
              <a:spcBef>
                <a:spcPts val="0"/>
              </a:spcBef>
              <a:spcAft>
                <a:spcPts val="0"/>
              </a:spcAft>
              <a:buClr>
                <a:schemeClr val="lt1"/>
              </a:buClr>
              <a:buSzPts val="3600"/>
              <a:buFont typeface="Arial"/>
              <a:buNone/>
            </a:pPr>
            <a:endParaRPr sz="4800" b="1"/>
          </a:p>
        </p:txBody>
      </p:sp>
      <p:sp>
        <p:nvSpPr>
          <p:cNvPr id="326" name="Google Shape;326;p5"/>
          <p:cNvSpPr txBox="1">
            <a:spLocks noGrp="1"/>
          </p:cNvSpPr>
          <p:nvPr>
            <p:ph type="subTitle" idx="1"/>
          </p:nvPr>
        </p:nvSpPr>
        <p:spPr>
          <a:xfrm>
            <a:off x="563880" y="5220084"/>
            <a:ext cx="7727259" cy="977621"/>
          </a:xfrm>
          <a:prstGeom prst="rect">
            <a:avLst/>
          </a:prstGeom>
          <a:noFill/>
          <a:ln>
            <a:noFill/>
          </a:ln>
        </p:spPr>
        <p:txBody>
          <a:bodyPr spcFirstLastPara="1" wrap="square" lIns="91425" tIns="91425" rIns="91425" bIns="91425" anchor="t" anchorCtr="0">
            <a:normAutofit fontScale="47500" lnSpcReduction="10000"/>
          </a:bodyPr>
          <a:lstStyle/>
          <a:p>
            <a:pPr marL="171446" lvl="0" indent="-171446" algn="l" rtl="0">
              <a:lnSpc>
                <a:spcPct val="120000"/>
              </a:lnSpc>
              <a:spcBef>
                <a:spcPts val="750"/>
              </a:spcBef>
              <a:spcAft>
                <a:spcPts val="0"/>
              </a:spcAft>
              <a:buSzPct val="108107"/>
              <a:buNone/>
            </a:pPr>
            <a:r>
              <a:rPr lang="en-US" b="1"/>
              <a:t>OERL Webinar; FRIDAY 10/10 10AM</a:t>
            </a:r>
            <a:endParaRPr/>
          </a:p>
          <a:p>
            <a:pPr marL="171446" lvl="0" indent="-171446" algn="l" rtl="0">
              <a:lnSpc>
                <a:spcPct val="120000"/>
              </a:lnSpc>
              <a:spcBef>
                <a:spcPts val="750"/>
              </a:spcBef>
              <a:spcAft>
                <a:spcPts val="0"/>
              </a:spcAft>
              <a:buSzPct val="108108"/>
              <a:buNone/>
            </a:pPr>
            <a:r>
              <a:rPr lang="en-US"/>
              <a:t>This work is licensed under a </a:t>
            </a:r>
            <a:r>
              <a:rPr lang="en-US" u="sng">
                <a:solidFill>
                  <a:schemeClr val="hlink"/>
                </a:solidFill>
                <a:hlinkClick r:id="rId3"/>
              </a:rPr>
              <a:t>Creative Commons Attribution 4.0 International License</a:t>
            </a:r>
            <a:r>
              <a:rPr lang="en-US"/>
              <a:t>.</a:t>
            </a:r>
            <a:endParaRPr/>
          </a:p>
          <a:p>
            <a:pPr marL="171446" lvl="0" indent="-171446" algn="l" rtl="0">
              <a:lnSpc>
                <a:spcPct val="120000"/>
              </a:lnSpc>
              <a:spcBef>
                <a:spcPts val="750"/>
              </a:spcBef>
              <a:spcAft>
                <a:spcPts val="0"/>
              </a:spcAft>
              <a:buSzPct val="108107"/>
              <a:buNone/>
            </a:pPr>
            <a:r>
              <a:rPr lang="en-US"/>
              <a:t>All images and infographics without attribution created with Canva and under no license. </a:t>
            </a:r>
            <a:endParaRPr/>
          </a:p>
          <a:p>
            <a:pPr marL="171446" lvl="0" indent="-171446" algn="l" rtl="0">
              <a:lnSpc>
                <a:spcPct val="120000"/>
              </a:lnSpc>
              <a:spcBef>
                <a:spcPts val="750"/>
              </a:spcBef>
              <a:spcAft>
                <a:spcPts val="0"/>
              </a:spcAft>
              <a:buSzPct val="108107"/>
              <a:buNone/>
            </a:pP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t>Description</a:t>
            </a:r>
            <a:endParaRPr sz="4800"/>
          </a:p>
        </p:txBody>
      </p:sp>
      <p:sp>
        <p:nvSpPr>
          <p:cNvPr id="140" name="Google Shape;140;p6"/>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fontScale="77500" lnSpcReduction="20000"/>
          </a:bodyPr>
          <a:lstStyle/>
          <a:p>
            <a:pPr marL="457200" lvl="0" indent="-330200" algn="l" rtl="0">
              <a:lnSpc>
                <a:spcPct val="120000"/>
              </a:lnSpc>
              <a:spcBef>
                <a:spcPts val="750"/>
              </a:spcBef>
              <a:spcAft>
                <a:spcPts val="0"/>
              </a:spcAft>
              <a:buSzPct val="73732"/>
              <a:buChar char="•"/>
            </a:pPr>
            <a:r>
              <a:rPr lang="en-US" sz="2800"/>
              <a:t>As more institutions adopt zero-cost textbook (ZTC) sections, the need for a consistent method of measuring return on investment (ROI) becomes increasingly important. But how exactly do we calculate the impact—financial, academic, and beyond—of something that costs nothing? Join us for an informal, interactive conversation exploring how we might define a standard approach to ROI for ZTC initiatives. This session isn’t about presenting a finished model—it’s about opening the door to shared ideas, challenges, and practical insights.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sz="4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Facilitators</a:t>
            </a:r>
            <a:r>
              <a:rPr lang="en-US" sz="4800"/>
              <a:t> </a:t>
            </a:r>
            <a:endParaRPr/>
          </a:p>
        </p:txBody>
      </p:sp>
      <p:sp>
        <p:nvSpPr>
          <p:cNvPr id="147" name="Google Shape;147;p7"/>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1800"/>
              <a:t>Kevin Smith, ASCCC OERI Regional Lead C</a:t>
            </a:r>
            <a:endParaRPr/>
          </a:p>
          <a:p>
            <a:pPr marL="914400" lvl="1" indent="-317500" algn="l" rtl="0">
              <a:lnSpc>
                <a:spcPct val="120000"/>
              </a:lnSpc>
              <a:spcBef>
                <a:spcPts val="375"/>
              </a:spcBef>
              <a:spcAft>
                <a:spcPts val="0"/>
              </a:spcAft>
              <a:buSzPts val="1400"/>
              <a:buChar char="•"/>
            </a:pPr>
            <a:r>
              <a:rPr lang="en-US" sz="1800"/>
              <a:t>Psychology, Rio Hondo College</a:t>
            </a:r>
            <a:endParaRPr/>
          </a:p>
          <a:p>
            <a:pPr marL="457200" lvl="0" indent="-330200" algn="l" rtl="0">
              <a:lnSpc>
                <a:spcPct val="120000"/>
              </a:lnSpc>
              <a:spcBef>
                <a:spcPts val="750"/>
              </a:spcBef>
              <a:spcAft>
                <a:spcPts val="0"/>
              </a:spcAft>
              <a:buSzPts val="1600"/>
              <a:buChar char="•"/>
            </a:pPr>
            <a:r>
              <a:rPr lang="en-US" sz="1800"/>
              <a:t>Rachel Fleming, ASCCC OERI Regional Lead D</a:t>
            </a:r>
            <a:endParaRPr/>
          </a:p>
          <a:p>
            <a:pPr marL="914400" lvl="1" indent="-317500" algn="l" rtl="0">
              <a:lnSpc>
                <a:spcPct val="120000"/>
              </a:lnSpc>
              <a:spcBef>
                <a:spcPts val="375"/>
              </a:spcBef>
              <a:spcAft>
                <a:spcPts val="0"/>
              </a:spcAft>
              <a:buSzPts val="1400"/>
              <a:buChar char="•"/>
            </a:pPr>
            <a:r>
              <a:rPr lang="en-US" sz="1800"/>
              <a:t>OER Librarian, Irvine Valley College</a:t>
            </a:r>
            <a:endParaRPr/>
          </a:p>
          <a:p>
            <a:pPr marL="914400" lvl="1" indent="-228600" algn="l" rtl="0">
              <a:lnSpc>
                <a:spcPct val="120000"/>
              </a:lnSpc>
              <a:spcBef>
                <a:spcPts val="375"/>
              </a:spcBef>
              <a:spcAft>
                <a:spcPts val="0"/>
              </a:spcAft>
              <a:buSzPts val="1400"/>
              <a:buNone/>
            </a:pPr>
            <a:endParaRPr sz="1800"/>
          </a:p>
        </p:txBody>
      </p:sp>
      <p:pic>
        <p:nvPicPr>
          <p:cNvPr id="148" name="Google Shape;148;p7" descr="A person smashing their face into a book in what might be viewed as an expression of exasperation. " title="Decorative"/>
          <p:cNvPicPr preferRelativeResize="0"/>
          <p:nvPr/>
        </p:nvPicPr>
        <p:blipFill rotWithShape="1">
          <a:blip r:embed="rId3">
            <a:alphaModFix/>
          </a:blip>
          <a:srcRect/>
          <a:stretch/>
        </p:blipFill>
        <p:spPr>
          <a:xfrm>
            <a:off x="4297680" y="3784516"/>
            <a:ext cx="4114800" cy="2703646"/>
          </a:xfrm>
          <a:prstGeom prst="rect">
            <a:avLst/>
          </a:prstGeom>
          <a:noFill/>
          <a:ln>
            <a:noFill/>
          </a:ln>
        </p:spPr>
      </p:pic>
      <p:sp>
        <p:nvSpPr>
          <p:cNvPr id="149" name="Google Shape;149;p7" title="Decorative image"/>
          <p:cNvSpPr/>
          <p:nvPr/>
        </p:nvSpPr>
        <p:spPr>
          <a:xfrm>
            <a:off x="4297680" y="6488162"/>
            <a:ext cx="351891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600" b="0" i="0" u="none" strike="noStrike" cap="none">
                <a:solidFill>
                  <a:schemeClr val="dk1"/>
                </a:solidFill>
                <a:latin typeface="Arial"/>
                <a:ea typeface="Arial"/>
                <a:cs typeface="Arial"/>
                <a:sym typeface="Arial"/>
              </a:rPr>
              <a:t>Photo by </a:t>
            </a:r>
            <a:r>
              <a:rPr lang="en-US" sz="6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Siora Photography</a:t>
            </a:r>
            <a:r>
              <a:rPr lang="en-US" sz="600" b="0" i="0" u="none" strike="noStrike" cap="none">
                <a:solidFill>
                  <a:schemeClr val="dk1"/>
                </a:solidFill>
                <a:latin typeface="Arial"/>
                <a:ea typeface="Arial"/>
                <a:cs typeface="Arial"/>
                <a:sym typeface="Arial"/>
              </a:rPr>
              <a:t> on </a:t>
            </a:r>
            <a:r>
              <a:rPr lang="en-US" sz="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r>
              <a:rPr lang="en-US" sz="600" b="0" i="0" u="none" strike="noStrike" cap="none">
                <a:solidFill>
                  <a:schemeClr val="dk1"/>
                </a:solidFill>
                <a:latin typeface="Arial"/>
                <a:ea typeface="Arial"/>
                <a:cs typeface="Arial"/>
                <a:sym typeface="Arial"/>
              </a:rPr>
              <a:t> </a:t>
            </a:r>
            <a:endParaRPr sz="6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descr="World image with logos and symbols&#10;"/>
          <p:cNvPicPr preferRelativeResize="0"/>
          <p:nvPr/>
        </p:nvPicPr>
        <p:blipFill>
          <a:blip r:embed="rId3">
            <a:alphaModFix/>
          </a:blip>
          <a:stretch>
            <a:fillRect/>
          </a:stretch>
        </p:blipFill>
        <p:spPr>
          <a:xfrm>
            <a:off x="6819131" y="129705"/>
            <a:ext cx="2143525" cy="2045725"/>
          </a:xfrm>
          <a:prstGeom prst="rect">
            <a:avLst/>
          </a:prstGeom>
          <a:noFill/>
          <a:ln>
            <a:noFill/>
          </a:ln>
        </p:spPr>
      </p:pic>
      <p:sp>
        <p:nvSpPr>
          <p:cNvPr id="156" name="Google Shape;156;p8"/>
          <p:cNvSpPr txBox="1">
            <a:spLocks noGrp="1"/>
          </p:cNvSpPr>
          <p:nvPr>
            <p:ph type="body" idx="1"/>
          </p:nvPr>
        </p:nvSpPr>
        <p:spPr>
          <a:xfrm>
            <a:off x="814086" y="1963782"/>
            <a:ext cx="7202400" cy="4039800"/>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Let’s start with you! Campus Pulse Check</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406400" algn="l" rtl="0">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Define ROI &amp; Current Status</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endParaRPr>
          </a:p>
          <a:p>
            <a:pPr marL="914400" lvl="1" indent="-406400" algn="l" rtl="0">
              <a:spcBef>
                <a:spcPts val="375"/>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Looking Back: AB798 </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endParaRPr>
          </a:p>
          <a:p>
            <a:pPr marL="914400" lvl="1" indent="-406400" algn="l" rtl="0">
              <a:spcBef>
                <a:spcPts val="375"/>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Why chat about this?</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endParaRPr>
          </a:p>
          <a:p>
            <a:pPr marL="457200" lvl="0" indent="-406400" algn="l" rtl="0">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Digging into the Details</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457200" lvl="0" indent="-406400" algn="l" rtl="0">
              <a:lnSpc>
                <a:spcPct val="120000"/>
              </a:lnSpc>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Exploring Options</a:t>
            </a:r>
            <a:endParaRPr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endParaRPr>
          </a:p>
          <a:p>
            <a:pPr marL="457200" lvl="0" indent="-406400" algn="l" rtl="0">
              <a:lnSpc>
                <a:spcPct val="120000"/>
              </a:lnSpc>
              <a:spcBef>
                <a:spcPts val="750"/>
              </a:spcBef>
              <a:spcAft>
                <a:spcPts val="0"/>
              </a:spcAft>
              <a:buClr>
                <a:srgbClr val="181612"/>
              </a:buClr>
              <a:buSzPts val="2800"/>
              <a:buChar char="•"/>
            </a:pPr>
            <a:r>
              <a:rPr lang="en-US" sz="2800">
                <a:solidFill>
                  <a:srgbClr val="1816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Discussion questions throughout! </a:t>
            </a:r>
            <a:endParaRPr sz="2800">
              <a:solidFill>
                <a:srgbClr val="181612"/>
              </a:solidFill>
            </a:endParaRPr>
          </a:p>
        </p:txBody>
      </p:sp>
      <p:sp>
        <p:nvSpPr>
          <p:cNvPr id="157" name="Google Shape;157;p8"/>
          <p:cNvSpPr txBox="1">
            <a:spLocks noGrp="1"/>
          </p:cNvSpPr>
          <p:nvPr>
            <p:ph type="title" idx="4294967295"/>
          </p:nvPr>
        </p:nvSpPr>
        <p:spPr>
          <a:xfrm>
            <a:off x="1941513" y="804863"/>
            <a:ext cx="7202487" cy="8985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latin typeface="Arial"/>
                <a:ea typeface="Arial"/>
                <a:cs typeface="Arial"/>
                <a:sym typeface="Arial"/>
              </a:rPr>
              <a:t>Overview</a:t>
            </a:r>
            <a:endParaRPr>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8cb5a18cd6_0_47"/>
          <p:cNvSpPr txBox="1">
            <a:spLocks noGrp="1"/>
          </p:cNvSpPr>
          <p:nvPr>
            <p:ph type="body" idx="1"/>
          </p:nvPr>
        </p:nvSpPr>
        <p:spPr>
          <a:xfrm>
            <a:off x="1058986" y="2015732"/>
            <a:ext cx="7202400" cy="4039800"/>
          </a:xfrm>
          <a:prstGeom prst="rect">
            <a:avLst/>
          </a:prstGeom>
          <a:noFill/>
          <a:ln>
            <a:noFill/>
          </a:ln>
        </p:spPr>
        <p:txBody>
          <a:bodyPr spcFirstLastPara="1" wrap="square" lIns="91425" tIns="45700" rIns="91425" bIns="45700" anchor="t" anchorCtr="0">
            <a:noAutofit/>
          </a:bodyPr>
          <a:lstStyle/>
          <a:p>
            <a:pPr marL="457200" lvl="0" indent="-406400" algn="l" rtl="0">
              <a:lnSpc>
                <a:spcPct val="120000"/>
              </a:lnSpc>
              <a:spcBef>
                <a:spcPts val="750"/>
              </a:spcBef>
              <a:spcAft>
                <a:spcPts val="0"/>
              </a:spcAft>
              <a:buClr>
                <a:srgbClr val="181612"/>
              </a:buClr>
              <a:buSzPts val="2800"/>
              <a:buChar char="•"/>
            </a:pPr>
            <a:r>
              <a:rPr lang="en-US" sz="2800">
                <a:solidFill>
                  <a:srgbClr val="181612"/>
                </a:solidFill>
              </a:rPr>
              <a:t>We don’t have all the answers. </a:t>
            </a:r>
            <a:endParaRPr sz="2800">
              <a:solidFill>
                <a:srgbClr val="181612"/>
              </a:solidFill>
            </a:endParaRPr>
          </a:p>
          <a:p>
            <a:pPr marL="457200" lvl="0" indent="-406400" algn="l" rtl="0">
              <a:lnSpc>
                <a:spcPct val="120000"/>
              </a:lnSpc>
              <a:spcBef>
                <a:spcPts val="0"/>
              </a:spcBef>
              <a:spcAft>
                <a:spcPts val="0"/>
              </a:spcAft>
              <a:buClr>
                <a:srgbClr val="181612"/>
              </a:buClr>
              <a:buSzPts val="2800"/>
              <a:buChar char="•"/>
            </a:pPr>
            <a:r>
              <a:rPr lang="en-US" sz="2800">
                <a:solidFill>
                  <a:srgbClr val="181612"/>
                </a:solidFill>
              </a:rPr>
              <a:t>We are not accountants or lawyers. </a:t>
            </a:r>
            <a:endParaRPr sz="2800">
              <a:solidFill>
                <a:srgbClr val="181612"/>
              </a:solidFill>
            </a:endParaRPr>
          </a:p>
          <a:p>
            <a:pPr marL="457200" lvl="0" indent="-406400" algn="l" rtl="0">
              <a:lnSpc>
                <a:spcPct val="120000"/>
              </a:lnSpc>
              <a:spcBef>
                <a:spcPts val="0"/>
              </a:spcBef>
              <a:spcAft>
                <a:spcPts val="0"/>
              </a:spcAft>
              <a:buClr>
                <a:srgbClr val="181612"/>
              </a:buClr>
              <a:buSzPts val="2800"/>
              <a:buChar char="•"/>
            </a:pPr>
            <a:r>
              <a:rPr lang="en-US" sz="2800">
                <a:solidFill>
                  <a:srgbClr val="181612"/>
                </a:solidFill>
              </a:rPr>
              <a:t>We are sharing and brainstorming with you!</a:t>
            </a:r>
            <a:endParaRPr sz="2800">
              <a:solidFill>
                <a:srgbClr val="181612"/>
              </a:solidFill>
            </a:endParaRPr>
          </a:p>
          <a:p>
            <a:pPr marL="457200" lvl="0" indent="-406400" algn="l" rtl="0">
              <a:lnSpc>
                <a:spcPct val="120000"/>
              </a:lnSpc>
              <a:spcBef>
                <a:spcPts val="0"/>
              </a:spcBef>
              <a:spcAft>
                <a:spcPts val="0"/>
              </a:spcAft>
              <a:buClr>
                <a:srgbClr val="181612"/>
              </a:buClr>
              <a:buSzPts val="2800"/>
              <a:buChar char="•"/>
            </a:pPr>
            <a:r>
              <a:rPr lang="en-US" sz="2800">
                <a:solidFill>
                  <a:srgbClr val="181612"/>
                </a:solidFill>
              </a:rPr>
              <a:t>We would love to know how you do this kind of thing!  </a:t>
            </a:r>
            <a:endParaRPr sz="2800">
              <a:solidFill>
                <a:srgbClr val="181612"/>
              </a:solidFill>
            </a:endParaRPr>
          </a:p>
        </p:txBody>
      </p:sp>
      <p:sp>
        <p:nvSpPr>
          <p:cNvPr id="164" name="Google Shape;164;g38cb5a18cd6_0_47"/>
          <p:cNvSpPr txBox="1">
            <a:spLocks noGrp="1"/>
          </p:cNvSpPr>
          <p:nvPr>
            <p:ph type="title" idx="4294967295"/>
          </p:nvPr>
        </p:nvSpPr>
        <p:spPr>
          <a:xfrm>
            <a:off x="1941513" y="804863"/>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Disclaimer</a:t>
            </a:r>
            <a:endParaRPr>
              <a:latin typeface="Arial"/>
              <a:ea typeface="Arial"/>
              <a:cs typeface="Arial"/>
              <a:sym typeface="Arial"/>
            </a:endParaRPr>
          </a:p>
        </p:txBody>
      </p:sp>
      <p:pic>
        <p:nvPicPr>
          <p:cNvPr id="165" name="Google Shape;165;g38cb5a18cd6_0_47" descr="Book about law being cancelled or crossed out"/>
          <p:cNvPicPr preferRelativeResize="0"/>
          <p:nvPr/>
        </p:nvPicPr>
        <p:blipFill>
          <a:blip r:embed="rId3">
            <a:alphaModFix/>
          </a:blip>
          <a:stretch>
            <a:fillRect/>
          </a:stretch>
        </p:blipFill>
        <p:spPr>
          <a:xfrm>
            <a:off x="4432800" y="4700968"/>
            <a:ext cx="2219850" cy="2087400"/>
          </a:xfrm>
          <a:prstGeom prst="rect">
            <a:avLst/>
          </a:prstGeom>
          <a:noFill/>
          <a:ln>
            <a:noFill/>
          </a:ln>
        </p:spPr>
      </p:pic>
      <p:pic>
        <p:nvPicPr>
          <p:cNvPr id="166" name="Google Shape;166;g38cb5a18cd6_0_47" descr="A light blub with half of a brain with the text saying &quot;Share&quot;"/>
          <p:cNvPicPr preferRelativeResize="0"/>
          <p:nvPr/>
        </p:nvPicPr>
        <p:blipFill>
          <a:blip r:embed="rId4">
            <a:alphaModFix/>
          </a:blip>
          <a:stretch>
            <a:fillRect/>
          </a:stretch>
        </p:blipFill>
        <p:spPr>
          <a:xfrm>
            <a:off x="6966537" y="4775188"/>
            <a:ext cx="1709525" cy="1844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8ec2e8ef35_0_6"/>
          <p:cNvSpPr txBox="1">
            <a:spLocks noGrp="1"/>
          </p:cNvSpPr>
          <p:nvPr>
            <p:ph type="title" idx="4294967295"/>
          </p:nvPr>
        </p:nvSpPr>
        <p:spPr>
          <a:xfrm>
            <a:off x="1941513" y="804863"/>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Introductory questions</a:t>
            </a:r>
            <a:endParaRPr>
              <a:latin typeface="Arial"/>
              <a:ea typeface="Arial"/>
              <a:cs typeface="Arial"/>
              <a:sym typeface="Arial"/>
            </a:endParaRPr>
          </a:p>
        </p:txBody>
      </p:sp>
      <p:sp>
        <p:nvSpPr>
          <p:cNvPr id="173" name="Google Shape;173;g38ec2e8ef35_0_6"/>
          <p:cNvSpPr txBox="1">
            <a:spLocks noGrp="1"/>
          </p:cNvSpPr>
          <p:nvPr>
            <p:ph type="body" idx="1"/>
          </p:nvPr>
        </p:nvSpPr>
        <p:spPr>
          <a:xfrm>
            <a:off x="3603725" y="2066875"/>
            <a:ext cx="4758300" cy="35817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750"/>
              </a:spcBef>
              <a:spcAft>
                <a:spcPts val="0"/>
              </a:spcAft>
              <a:buNone/>
            </a:pPr>
            <a:r>
              <a:rPr lang="en-US" sz="2000" b="1">
                <a:solidFill>
                  <a:srgbClr val="181612"/>
                </a:solidFill>
              </a:rPr>
              <a:t>We want to hear from you!</a:t>
            </a:r>
            <a:endParaRPr sz="2000" b="1">
              <a:solidFill>
                <a:srgbClr val="181612"/>
              </a:solidFill>
            </a:endParaRPr>
          </a:p>
          <a:p>
            <a:pPr marL="0" lvl="0" indent="0" algn="l" rtl="0">
              <a:lnSpc>
                <a:spcPct val="120000"/>
              </a:lnSpc>
              <a:spcBef>
                <a:spcPts val="750"/>
              </a:spcBef>
              <a:spcAft>
                <a:spcPts val="0"/>
              </a:spcAft>
              <a:buNone/>
            </a:pPr>
            <a:r>
              <a:rPr lang="en-US" sz="2000">
                <a:solidFill>
                  <a:srgbClr val="181612"/>
                </a:solidFill>
              </a:rPr>
              <a:t>Please post your answers in the chat:</a:t>
            </a:r>
            <a:endParaRPr sz="2000">
              <a:solidFill>
                <a:srgbClr val="181612"/>
              </a:solidFill>
            </a:endParaRPr>
          </a:p>
          <a:p>
            <a:pPr marL="457200" lvl="0" indent="-355600" algn="l" rtl="0">
              <a:lnSpc>
                <a:spcPct val="120000"/>
              </a:lnSpc>
              <a:spcBef>
                <a:spcPts val="750"/>
              </a:spcBef>
              <a:spcAft>
                <a:spcPts val="0"/>
              </a:spcAft>
              <a:buClr>
                <a:srgbClr val="181612"/>
              </a:buClr>
              <a:buSzPts val="2000"/>
              <a:buAutoNum type="arabicPeriod"/>
            </a:pPr>
            <a:r>
              <a:rPr lang="en-US" sz="2000">
                <a:solidFill>
                  <a:srgbClr val="181612"/>
                </a:solidFill>
              </a:rPr>
              <a:t>Have you ever considered/thought about ROI/cost savings with respect to OER or do you already have a system?</a:t>
            </a:r>
            <a:endParaRPr sz="2000">
              <a:solidFill>
                <a:srgbClr val="181612"/>
              </a:solidFill>
            </a:endParaRPr>
          </a:p>
          <a:p>
            <a:pPr marL="457200" lvl="0" indent="-355600" algn="l" rtl="0">
              <a:lnSpc>
                <a:spcPct val="120000"/>
              </a:lnSpc>
              <a:spcBef>
                <a:spcPts val="0"/>
              </a:spcBef>
              <a:spcAft>
                <a:spcPts val="0"/>
              </a:spcAft>
              <a:buClr>
                <a:srgbClr val="181612"/>
              </a:buClr>
              <a:buSzPts val="2000"/>
              <a:buAutoNum type="arabicPeriod"/>
            </a:pPr>
            <a:r>
              <a:rPr lang="en-US" sz="2000">
                <a:solidFill>
                  <a:srgbClr val="181612"/>
                </a:solidFill>
              </a:rPr>
              <a:t>Have you had discussions at your college about ROI/cost savings with respect to OER?</a:t>
            </a:r>
            <a:endParaRPr sz="2000">
              <a:solidFill>
                <a:srgbClr val="181612"/>
              </a:solidFill>
            </a:endParaRPr>
          </a:p>
        </p:txBody>
      </p:sp>
      <p:pic>
        <p:nvPicPr>
          <p:cNvPr id="174" name="Google Shape;174;g38ec2e8ef35_0_6" descr="Question mark drawn in a layer of snow&#10;"/>
          <p:cNvPicPr preferRelativeResize="0"/>
          <p:nvPr/>
        </p:nvPicPr>
        <p:blipFill>
          <a:blip r:embed="rId3">
            <a:alphaModFix/>
          </a:blip>
          <a:stretch>
            <a:fillRect/>
          </a:stretch>
        </p:blipFill>
        <p:spPr>
          <a:xfrm>
            <a:off x="735271" y="1943325"/>
            <a:ext cx="2776924" cy="4163351"/>
          </a:xfrm>
          <a:prstGeom prst="rect">
            <a:avLst/>
          </a:prstGeom>
          <a:noFill/>
          <a:ln>
            <a:noFill/>
          </a:ln>
        </p:spPr>
      </p:pic>
      <p:sp>
        <p:nvSpPr>
          <p:cNvPr id="175" name="Google Shape;175;g38ec2e8ef35_0_6"/>
          <p:cNvSpPr txBox="1"/>
          <p:nvPr/>
        </p:nvSpPr>
        <p:spPr>
          <a:xfrm>
            <a:off x="623738" y="6164450"/>
            <a:ext cx="3000000" cy="2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
                <a:solidFill>
                  <a:srgbClr val="232323"/>
                </a:solidFill>
                <a:highlight>
                  <a:srgbClr val="FFFFFF"/>
                </a:highlight>
              </a:rPr>
              <a:t>"</a:t>
            </a:r>
            <a:r>
              <a:rPr lang="en-US" sz="550" u="sng">
                <a:solidFill>
                  <a:srgbClr val="AD1F85"/>
                </a:solidFill>
                <a:highlight>
                  <a:srgbClr val="FFFFFF"/>
                </a:highlight>
                <a:hlinkClick r:id="rId4">
                  <a:extLst>
                    <a:ext uri="{A12FA001-AC4F-418D-AE19-62706E023703}">
                      <ahyp:hlinkClr xmlns:ahyp="http://schemas.microsoft.com/office/drawing/2018/hyperlinkcolor" val="tx"/>
                    </a:ext>
                  </a:extLst>
                </a:hlinkClick>
              </a:rPr>
              <a:t>That is the Question</a:t>
            </a:r>
            <a:r>
              <a:rPr lang="en-US" sz="550">
                <a:solidFill>
                  <a:srgbClr val="232323"/>
                </a:solidFill>
                <a:highlight>
                  <a:srgbClr val="FFFFFF"/>
                </a:highlight>
              </a:rPr>
              <a:t>" by </a:t>
            </a:r>
            <a:r>
              <a:rPr lang="en-US" sz="550" u="sng">
                <a:solidFill>
                  <a:srgbClr val="AD1F85"/>
                </a:solidFill>
                <a:highlight>
                  <a:srgbClr val="FFFFFF"/>
                </a:highlight>
                <a:hlinkClick r:id="rId5">
                  <a:extLst>
                    <a:ext uri="{A12FA001-AC4F-418D-AE19-62706E023703}">
                      <ahyp:hlinkClr xmlns:ahyp="http://schemas.microsoft.com/office/drawing/2018/hyperlinkcolor" val="tx"/>
                    </a:ext>
                  </a:extLst>
                </a:hlinkClick>
              </a:rPr>
              <a:t>cogdogblog</a:t>
            </a:r>
            <a:r>
              <a:rPr lang="en-US" sz="550">
                <a:solidFill>
                  <a:srgbClr val="232323"/>
                </a:solidFill>
                <a:highlight>
                  <a:srgbClr val="FFFFFF"/>
                </a:highlight>
              </a:rPr>
              <a:t> is licensed under </a:t>
            </a:r>
            <a:r>
              <a:rPr lang="en-US" sz="550" u="sng">
                <a:solidFill>
                  <a:srgbClr val="AD1F85"/>
                </a:solidFill>
                <a:highlight>
                  <a:srgbClr val="FFFFFF"/>
                </a:highlight>
                <a:hlinkClick r:id="rId6">
                  <a:extLst>
                    <a:ext uri="{A12FA001-AC4F-418D-AE19-62706E023703}">
                      <ahyp:hlinkClr xmlns:ahyp="http://schemas.microsoft.com/office/drawing/2018/hyperlinkcolor" val="tx"/>
                    </a:ext>
                  </a:extLst>
                </a:hlinkClick>
              </a:rPr>
              <a:t>CC BY 2.0</a:t>
            </a:r>
            <a:r>
              <a:rPr lang="en-US" sz="550">
                <a:solidFill>
                  <a:srgbClr val="232323"/>
                </a:solidFill>
                <a:highlight>
                  <a:srgbClr val="FFFFFF"/>
                </a:highlight>
              </a:rPr>
              <a:t>.</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8ec2e8ef35_0_13"/>
          <p:cNvSpPr txBox="1">
            <a:spLocks noGrp="1"/>
          </p:cNvSpPr>
          <p:nvPr>
            <p:ph type="title"/>
          </p:nvPr>
        </p:nvSpPr>
        <p:spPr>
          <a:xfrm>
            <a:off x="1088686" y="808303"/>
            <a:ext cx="7202400" cy="893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What does ROI/cost savings mean? </a:t>
            </a:r>
            <a:endParaRPr/>
          </a:p>
        </p:txBody>
      </p:sp>
      <p:pic>
        <p:nvPicPr>
          <p:cNvPr id="182" name="Google Shape;182;g38ec2e8ef35_0_13" descr="A visual chart showing money invested in a project will make more money."/>
          <p:cNvPicPr preferRelativeResize="0"/>
          <p:nvPr/>
        </p:nvPicPr>
        <p:blipFill>
          <a:blip r:embed="rId3">
            <a:alphaModFix/>
          </a:blip>
          <a:stretch>
            <a:fillRect/>
          </a:stretch>
        </p:blipFill>
        <p:spPr>
          <a:xfrm>
            <a:off x="1088675" y="3429735"/>
            <a:ext cx="7202400" cy="2764015"/>
          </a:xfrm>
          <a:prstGeom prst="rect">
            <a:avLst/>
          </a:prstGeom>
          <a:noFill/>
          <a:ln>
            <a:noFill/>
          </a:ln>
        </p:spPr>
      </p:pic>
      <p:sp>
        <p:nvSpPr>
          <p:cNvPr id="183" name="Google Shape;183;g38ec2e8ef35_0_13"/>
          <p:cNvSpPr txBox="1"/>
          <p:nvPr/>
        </p:nvSpPr>
        <p:spPr>
          <a:xfrm>
            <a:off x="902375" y="2296925"/>
            <a:ext cx="7645500" cy="1132800"/>
          </a:xfrm>
          <a:prstGeom prst="rect">
            <a:avLst/>
          </a:prstGeom>
          <a:noFill/>
          <a:ln>
            <a:noFill/>
          </a:ln>
        </p:spPr>
        <p:txBody>
          <a:bodyPr spcFirstLastPara="1" wrap="square" lIns="91425" tIns="91425" rIns="91425" bIns="91425" anchor="t" anchorCtr="0">
            <a:spAutoFit/>
          </a:bodyPr>
          <a:lstStyle/>
          <a:p>
            <a:pPr marL="457200" lvl="0" indent="-381000" algn="l" rtl="0">
              <a:lnSpc>
                <a:spcPct val="120000"/>
              </a:lnSpc>
              <a:spcBef>
                <a:spcPts val="750"/>
              </a:spcBef>
              <a:spcAft>
                <a:spcPts val="0"/>
              </a:spcAft>
              <a:buClr>
                <a:schemeClr val="accent1"/>
              </a:buClr>
              <a:buSzPts val="2400"/>
              <a:buChar char="•"/>
            </a:pPr>
            <a:r>
              <a:rPr lang="en-US" sz="2800">
                <a:solidFill>
                  <a:srgbClr val="181612"/>
                </a:solidFill>
              </a:rPr>
              <a:t>General idea is simple, but things get complicated fast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8ec2e8ef35_0_0"/>
          <p:cNvSpPr txBox="1">
            <a:spLocks noGrp="1"/>
          </p:cNvSpPr>
          <p:nvPr>
            <p:ph type="body" idx="1"/>
          </p:nvPr>
        </p:nvSpPr>
        <p:spPr>
          <a:xfrm>
            <a:off x="1088686" y="2015732"/>
            <a:ext cx="7202400" cy="40398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None/>
            </a:pPr>
            <a:r>
              <a:rPr lang="en-US" sz="2800"/>
              <a:t>What has been done previously for ROI?</a:t>
            </a:r>
            <a:endParaRPr sz="2800"/>
          </a:p>
          <a:p>
            <a:pPr marL="0" lvl="0" indent="0" algn="l" rtl="0">
              <a:spcBef>
                <a:spcPts val="750"/>
              </a:spcBef>
              <a:spcAft>
                <a:spcPts val="0"/>
              </a:spcAft>
              <a:buNone/>
            </a:pPr>
            <a:r>
              <a:rPr lang="en-US" sz="2800"/>
              <a:t>	</a:t>
            </a:r>
            <a:r>
              <a:rPr lang="en-US" sz="2800" b="1"/>
              <a:t>Wild Wild West</a:t>
            </a:r>
            <a:r>
              <a:rPr lang="en-US" sz="2800"/>
              <a:t>!</a:t>
            </a:r>
            <a:endParaRPr sz="2800"/>
          </a:p>
        </p:txBody>
      </p:sp>
      <p:sp>
        <p:nvSpPr>
          <p:cNvPr id="190" name="Google Shape;190;g38ec2e8ef35_0_0"/>
          <p:cNvSpPr txBox="1">
            <a:spLocks noGrp="1"/>
          </p:cNvSpPr>
          <p:nvPr>
            <p:ph type="title" idx="4294967295"/>
          </p:nvPr>
        </p:nvSpPr>
        <p:spPr>
          <a:xfrm>
            <a:off x="1941513" y="804863"/>
            <a:ext cx="7202400" cy="898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Gill Sans"/>
              <a:buNone/>
            </a:pPr>
            <a:r>
              <a:rPr lang="en-US" sz="4400"/>
              <a:t>Current status</a:t>
            </a:r>
            <a:endParaRPr>
              <a:latin typeface="Arial"/>
              <a:ea typeface="Arial"/>
              <a:cs typeface="Arial"/>
              <a:sym typeface="Arial"/>
            </a:endParaRPr>
          </a:p>
        </p:txBody>
      </p:sp>
      <p:pic>
        <p:nvPicPr>
          <p:cNvPr id="191" name="Google Shape;191;g38ec2e8ef35_0_0" descr="Wild Midwest scenary in blue tint."/>
          <p:cNvPicPr preferRelativeResize="0"/>
          <p:nvPr/>
        </p:nvPicPr>
        <p:blipFill>
          <a:blip r:embed="rId3">
            <a:alphaModFix/>
          </a:blip>
          <a:stretch>
            <a:fillRect/>
          </a:stretch>
        </p:blipFill>
        <p:spPr>
          <a:xfrm>
            <a:off x="3662675" y="3281050"/>
            <a:ext cx="4813424" cy="3002383"/>
          </a:xfrm>
          <a:prstGeom prst="rect">
            <a:avLst/>
          </a:prstGeom>
          <a:noFill/>
          <a:ln>
            <a:noFill/>
          </a:ln>
        </p:spPr>
      </p:pic>
      <p:sp>
        <p:nvSpPr>
          <p:cNvPr id="192" name="Google Shape;192;g38ec2e8ef35_0_0"/>
          <p:cNvSpPr txBox="1"/>
          <p:nvPr/>
        </p:nvSpPr>
        <p:spPr>
          <a:xfrm>
            <a:off x="3988875" y="6283425"/>
            <a:ext cx="5093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u="sng">
                <a:solidFill>
                  <a:schemeClr val="hlink"/>
                </a:solidFill>
                <a:hlinkClick r:id="rId4"/>
              </a:rPr>
              <a:t>Wild west blues</a:t>
            </a:r>
            <a:r>
              <a:rPr lang="en-US" sz="800">
                <a:solidFill>
                  <a:srgbClr val="181612"/>
                </a:solidFill>
              </a:rPr>
              <a:t> by </a:t>
            </a:r>
            <a:r>
              <a:rPr lang="en-US" sz="800" u="sng">
                <a:solidFill>
                  <a:schemeClr val="hlink"/>
                </a:solidFill>
                <a:hlinkClick r:id="rId5"/>
              </a:rPr>
              <a:t>Peter Thoeny</a:t>
            </a:r>
            <a:r>
              <a:rPr lang="en-US" sz="800">
                <a:solidFill>
                  <a:srgbClr val="181612"/>
                </a:solidFill>
              </a:rPr>
              <a:t> is licensed </a:t>
            </a:r>
            <a:r>
              <a:rPr lang="en-US" sz="800" u="sng">
                <a:solidFill>
                  <a:schemeClr val="hlink"/>
                </a:solidFill>
                <a:hlinkClick r:id="rId6"/>
              </a:rPr>
              <a:t>CC BY NC SA 2.0</a:t>
            </a:r>
            <a:endParaRPr sz="800">
              <a:solidFill>
                <a:srgbClr val="181612"/>
              </a:solidFill>
            </a:endParaRPr>
          </a:p>
        </p:txBody>
      </p:sp>
    </p:spTree>
  </p:cSld>
  <p:clrMapOvr>
    <a:masterClrMapping/>
  </p:clrMapOvr>
</p:sld>
</file>

<file path=ppt/theme/theme1.xml><?xml version="1.0" encoding="utf-8"?>
<a:theme xmlns:a="http://schemas.openxmlformats.org/drawingml/2006/main" name="Gallery">
  <a:themeElements>
    <a:clrScheme name="Custom 1">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1822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On-screen Show (4:3)</PresentationFormat>
  <Paragraphs>152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vt:lpstr>
      <vt:lpstr>Calibri</vt:lpstr>
      <vt:lpstr>Gill Sans</vt:lpstr>
      <vt:lpstr>Gallery</vt:lpstr>
      <vt:lpstr>ASCCC OERI Presentation Defining Return On Investment for Zero-Cost Textbooks: A Collaborative Conversation </vt:lpstr>
      <vt:lpstr>Welcome!</vt:lpstr>
      <vt:lpstr>Description</vt:lpstr>
      <vt:lpstr>Facilitators </vt:lpstr>
      <vt:lpstr>Overview</vt:lpstr>
      <vt:lpstr>Disclaimer</vt:lpstr>
      <vt:lpstr>Introductory questions</vt:lpstr>
      <vt:lpstr>What does ROI/cost savings mean? </vt:lpstr>
      <vt:lpstr>Current status</vt:lpstr>
      <vt:lpstr>AB798: Textbook Affordability Act: Reporting Requirements [Granular]</vt:lpstr>
      <vt:lpstr>Discussion: Should the OERI proceed? </vt:lpstr>
      <vt:lpstr>Why is the ROI/cost savings conversation important? </vt:lpstr>
      <vt:lpstr> ROI Definition: Let’s dive in  </vt:lpstr>
      <vt:lpstr>Its uh… complicated </vt:lpstr>
      <vt:lpstr>What the state gets for their investment:</vt:lpstr>
      <vt:lpstr>More complications </vt:lpstr>
      <vt:lpstr>But if  local college invests what do they get? </vt:lpstr>
      <vt:lpstr>Discussion: Complicating factors</vt:lpstr>
      <vt:lpstr>Different types of “ROI” Impacts/Outcomes</vt:lpstr>
      <vt:lpstr>Discussion: How to simplify?</vt:lpstr>
      <vt:lpstr>A spectrum of options</vt:lpstr>
      <vt:lpstr>Or something more granular</vt:lpstr>
      <vt:lpstr>Discussion: State-level advocacy and local guidance</vt:lpstr>
      <vt:lpstr>Thinking about tools for advocacy</vt:lpstr>
      <vt:lpstr>Resources and Notes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2019-09-18T18:31:08Z</dcterms:created>
  <dcterms:modified xsi:type="dcterms:W3CDTF">2025-11-07T20:16:10Z</dcterms:modified>
</cp:coreProperties>
</file>