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8" r:id="rId3"/>
    <p:sldId id="259" r:id="rId4"/>
    <p:sldId id="261" r:id="rId5"/>
    <p:sldId id="262" r:id="rId6"/>
    <p:sldId id="293" r:id="rId7"/>
    <p:sldId id="263" r:id="rId8"/>
    <p:sldId id="267" r:id="rId9"/>
    <p:sldId id="270" r:id="rId10"/>
    <p:sldId id="268" r:id="rId11"/>
    <p:sldId id="292" r:id="rId12"/>
    <p:sldId id="260"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300" r:id="rId33"/>
    <p:sldId id="303" r:id="rId34"/>
    <p:sldId id="301" r:id="rId35"/>
    <p:sldId id="264" r:id="rId36"/>
    <p:sldId id="302"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fNiS5BPrsua7IaN2aUz0aPM8V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p:restoredTop sz="83547" autoAdjust="0"/>
  </p:normalViewPr>
  <p:slideViewPr>
    <p:cSldViewPr snapToGrid="0">
      <p:cViewPr varScale="1">
        <p:scale>
          <a:sx n="101" d="100"/>
          <a:sy n="101" d="100"/>
        </p:scale>
        <p:origin x="1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CDF1F8C0-8B8C-E00F-C88E-2BBB2550390E}"/>
            </a:ext>
          </a:extLst>
        </p:cNvPr>
        <p:cNvGrpSpPr/>
        <p:nvPr/>
      </p:nvGrpSpPr>
      <p:grpSpPr>
        <a:xfrm>
          <a:off x="0" y="0"/>
          <a:ext cx="0" cy="0"/>
          <a:chOff x="0" y="0"/>
          <a:chExt cx="0" cy="0"/>
        </a:xfrm>
      </p:grpSpPr>
      <p:sp>
        <p:nvSpPr>
          <p:cNvPr id="149" name="Google Shape;149;p5:notes">
            <a:extLst>
              <a:ext uri="{FF2B5EF4-FFF2-40B4-BE49-F238E27FC236}">
                <a16:creationId xmlns:a16="http://schemas.microsoft.com/office/drawing/2014/main" id="{647A9617-3338-F194-ECB7-76CDE0CFAB5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0" name="Google Shape;150;p5:notes">
            <a:extLst>
              <a:ext uri="{FF2B5EF4-FFF2-40B4-BE49-F238E27FC236}">
                <a16:creationId xmlns:a16="http://schemas.microsoft.com/office/drawing/2014/main" id="{4D873DED-558D-CFEB-7FEB-97B0C725E0D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691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38" name="Google Shape;13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56" name="Google Shape;15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07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dirty="0"/>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0" name="Google Shape;15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4D873458-919E-E79A-5560-E788FF0254D4}"/>
            </a:ext>
          </a:extLst>
        </p:cNvPr>
        <p:cNvGrpSpPr/>
        <p:nvPr/>
      </p:nvGrpSpPr>
      <p:grpSpPr>
        <a:xfrm>
          <a:off x="0" y="0"/>
          <a:ext cx="0" cy="0"/>
          <a:chOff x="0" y="0"/>
          <a:chExt cx="0" cy="0"/>
        </a:xfrm>
      </p:grpSpPr>
      <p:sp>
        <p:nvSpPr>
          <p:cNvPr id="149" name="Google Shape;149;p5:notes">
            <a:extLst>
              <a:ext uri="{FF2B5EF4-FFF2-40B4-BE49-F238E27FC236}">
                <a16:creationId xmlns:a16="http://schemas.microsoft.com/office/drawing/2014/main" id="{3805E125-C600-AC29-3512-7518CAE1740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0" name="Google Shape;150;p5:notes">
            <a:extLst>
              <a:ext uri="{FF2B5EF4-FFF2-40B4-BE49-F238E27FC236}">
                <a16:creationId xmlns:a16="http://schemas.microsoft.com/office/drawing/2014/main" id="{87F8875E-3DCC-2E18-C30D-BB2B5C425F1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006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91" name="Google Shape;91;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2" name="Google Shape;92;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a:spLocks noGrp="1"/>
          </p:cNvSpPr>
          <p:nvPr>
            <p:ph type="pic" idx="2"/>
          </p:nvPr>
        </p:nvSpPr>
        <p:spPr>
          <a:xfrm>
            <a:off x="5449305" y="797578"/>
            <a:ext cx="2841836" cy="5248677"/>
          </a:xfrm>
          <a:prstGeom prst="rect">
            <a:avLst/>
          </a:prstGeom>
          <a:solidFill>
            <a:srgbClr val="D8D8D8"/>
          </a:solidFill>
          <a:ln>
            <a:noFill/>
          </a:ln>
        </p:spPr>
      </p:sp>
      <p:sp>
        <p:nvSpPr>
          <p:cNvPr id="94" name="Google Shape;94;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gcno_iexf_zHniU7_P02l7hBn6VmheqZb_NLCDorASA/edit?usp=sharing" TargetMode="External"/><Relationship Id="rId2" Type="http://schemas.openxmlformats.org/officeDocument/2006/relationships/hyperlink" Target="https://asccc-oeri.org/open-educational-resources-and-englis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human.libretexts.org/Bookshelves/Literature_and_Literacy/Book%3A_88_Open_Essays_-_A_Reader_for_Students_of_Composition_and_Rhetoric_(Wangler_and_Ulrich)"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cuny.manifoldapp.org/read/my-slipper-floated-away-new-american-memoirs/section/2090182d-14b2-40cb-8f0a-e99509e5d348"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gutenberg.org/"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library.cscc.edu/compreadingbank/welcome"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theconversation.com/"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pb.openlcc.net/writinglcc/"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ibrary.oercommons.org/oh-cr/engl_2261_reader/index.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openoregon.pressbooks.pub/poetry/"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human.libretexts.org/Bookshelves/Composition/Introductory_Composition/Rhetoric_-_What_Why_and_How"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lor.instructure.com/resources/62ea1856b6684273ba01fb253f0ffc0e?shared" TargetMode="External"/><Relationship Id="rId2" Type="http://schemas.openxmlformats.org/officeDocument/2006/relationships/hyperlink" Target="https://commons.libretexts.org/book/human-27104"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human.libretexts.org/Bookshelves/Composition/Introductory_Composition/About_Writing_Guide_with_Handbook_-_A_textbook_for_English_Composition_(OpenStax)"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human.libretexts.org/Courses/City_College_of_San_Francisco/Writing%2C_Reading%2C_and_College_Success%3A_A_First-Year_Composition_Course_for_All_Learners_(Kashyap_and_Dyquisto)"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human.libretexts.org/Bookshelves/Composition/Introductory_Composition/Let's_Get_Writing_(Browning_DeVries_Boylan_Kurtz_and_Burton)"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pressbooks.ulib.csuohio.edu/csueng100101fall2023/"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lor.instructure.com/resources/f7daf47856f24d0dafd8403c935f553f?shared" TargetMode="External"/><Relationship Id="rId2" Type="http://schemas.openxmlformats.org/officeDocument/2006/relationships/hyperlink" Target="https://human.libretexts.org/Bookshelves/Composition/Introductory_Composition/Book%3A_Writing_for_Success_(Weaver_et_al.)"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openoregon.pressbooks.pub/wrd/"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human.libretexts.org/Bookshelves/Composition/Introductory_Composition/Book%3A_Grammar_Essentials_(Excelsior_Online_Writing_Lab)"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human.libretexts.org/Bookshelves/Composition/Introductory_Composition/Write-What-Matters_(Liza_Long_Amy_Minervini_and_Joel_Gladd)" TargetMode="External"/><Relationship Id="rId2" Type="http://schemas.openxmlformats.org/officeDocument/2006/relationships/hyperlink" Target="https://human.libretexts.org/Courses/Citrus_College/Rhetoric_and_Composition_(Wikibooks)" TargetMode="External"/><Relationship Id="rId1" Type="http://schemas.openxmlformats.org/officeDocument/2006/relationships/slideLayout" Target="../slideLayouts/slideLayout5.xml"/><Relationship Id="rId4" Type="http://schemas.openxmlformats.org/officeDocument/2006/relationships/hyperlink" Target="https://ohiostate.pressbooks.pub/choosingsourc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er.galileo.usg.edu/english-textbooks/8/" TargetMode="External"/><Relationship Id="rId2" Type="http://schemas.openxmlformats.org/officeDocument/2006/relationships/hyperlink" Target="https://human.libretexts.org/Bookshelves/Composition/Introductory_Composition/Informed_Arguments%3A_A_Guide_to_Writing_and_Research_(Pantuso_LeMire_and_Anders)" TargetMode="External"/><Relationship Id="rId1" Type="http://schemas.openxmlformats.org/officeDocument/2006/relationships/slideLayout" Target="../slideLayouts/slideLayout5.xml"/><Relationship Id="rId4" Type="http://schemas.openxmlformats.org/officeDocument/2006/relationships/hyperlink" Target="https://oercommons.org/courses/advanced-englis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asccc-oeri.org/resources-for-college-composition-c-id-engl-100/" TargetMode="External"/><Relationship Id="rId7" Type="http://schemas.openxmlformats.org/officeDocument/2006/relationships/hyperlink" Target="https://caccl-citrus.primo.exlibrisgroup.com/discovery/collectionDiscovery?vid=01CACCL_CITRUS:CITRUS&amp;collectionId=812843541000535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ocs.google.com/spreadsheets/d/1ROn4M41gW5Fmzhjr6DcCmjQI8CachuSxzEEpyBU-3pY/edit?gid=1740060647#gid=1740060647" TargetMode="External"/><Relationship Id="rId5" Type="http://schemas.openxmlformats.org/officeDocument/2006/relationships/hyperlink" Target="https://docs.google.com/document/d/1su_96YDAylLof51bHyOeCEETKVKJhzp9g_keF4eR0Gg/edit?usp=sharing" TargetMode="External"/><Relationship Id="rId4" Type="http://schemas.openxmlformats.org/officeDocument/2006/relationships/hyperlink" Target="https://asccc-oeri.org/open-educational-resources-and-english/"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data-c-idsystem.org/descriptors/final/show/308" TargetMode="External"/><Relationship Id="rId2" Type="http://schemas.openxmlformats.org/officeDocument/2006/relationships/hyperlink" Target="https://www.cccco.edu/-/media/CCCCO-Website/docs/template/ccn-template-final-academic-reading-and-writing-aug2024c1000-a11y.pdf?la=en&amp;hash=BA0658FCC4395754046989A1054424AD17F91F3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b="1" i="0" dirty="0">
                <a:effectLst/>
                <a:latin typeface="Roboto" panose="02000000000000000000" pitchFamily="2" charset="0"/>
              </a:rPr>
              <a:t>Exploring Open Educational Resources (OER) for ENGL C1000: A Conversation</a:t>
            </a:r>
            <a:endParaRPr dirty="0"/>
          </a:p>
        </p:txBody>
      </p:sp>
      <p:sp>
        <p:nvSpPr>
          <p:cNvPr id="128" name="Google Shape;128;p1"/>
          <p:cNvSpPr txBox="1">
            <a:spLocks noGrp="1"/>
          </p:cNvSpPr>
          <p:nvPr>
            <p:ph type="subTitle" idx="1"/>
          </p:nvPr>
        </p:nvSpPr>
        <p:spPr>
          <a:xfrm>
            <a:off x="311727" y="5189604"/>
            <a:ext cx="7979412" cy="977621"/>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ct val="100000"/>
              <a:buNone/>
            </a:pPr>
            <a:r>
              <a:rPr lang="en-US" sz="2000" dirty="0"/>
              <a:t>Presented by Karen Crozer, Ph.D.</a:t>
            </a:r>
          </a:p>
          <a:p>
            <a:pPr marL="0" lvl="0" indent="0" algn="l" rtl="0">
              <a:lnSpc>
                <a:spcPct val="120000"/>
              </a:lnSpc>
              <a:spcBef>
                <a:spcPts val="0"/>
              </a:spcBef>
              <a:spcAft>
                <a:spcPts val="0"/>
              </a:spcAft>
              <a:buSzPct val="100000"/>
              <a:buNone/>
            </a:pPr>
            <a:r>
              <a:rPr lang="en-US" sz="2000" dirty="0"/>
              <a:t>October 9,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8732-FDD5-F037-D9EB-4D9FA468AE95}"/>
              </a:ext>
            </a:extLst>
          </p:cNvPr>
          <p:cNvSpPr>
            <a:spLocks noGrp="1"/>
          </p:cNvSpPr>
          <p:nvPr>
            <p:ph type="title"/>
          </p:nvPr>
        </p:nvSpPr>
        <p:spPr/>
        <p:txBody>
          <a:bodyPr/>
          <a:lstStyle/>
          <a:p>
            <a:r>
              <a:rPr lang="en-US" dirty="0"/>
              <a:t>Key Points from the CCN</a:t>
            </a:r>
          </a:p>
        </p:txBody>
      </p:sp>
      <p:sp>
        <p:nvSpPr>
          <p:cNvPr id="3" name="Text Placeholder 2">
            <a:extLst>
              <a:ext uri="{FF2B5EF4-FFF2-40B4-BE49-F238E27FC236}">
                <a16:creationId xmlns:a16="http://schemas.microsoft.com/office/drawing/2014/main" id="{A46728C4-782B-C286-144E-062007DBC683}"/>
              </a:ext>
            </a:extLst>
          </p:cNvPr>
          <p:cNvSpPr>
            <a:spLocks noGrp="1"/>
          </p:cNvSpPr>
          <p:nvPr>
            <p:ph type="body" idx="1"/>
          </p:nvPr>
        </p:nvSpPr>
        <p:spPr/>
        <p:txBody>
          <a:bodyPr>
            <a:normAutofit/>
          </a:bodyPr>
          <a:lstStyle/>
          <a:p>
            <a:pPr marL="127000" indent="0">
              <a:buNone/>
            </a:pPr>
            <a:r>
              <a:rPr lang="en-US" dirty="0"/>
              <a:t>These could be the same text or a text you “</a:t>
            </a:r>
            <a:r>
              <a:rPr lang="en-US" dirty="0" err="1"/>
              <a:t>frankenstein</a:t>
            </a:r>
            <a:r>
              <a:rPr lang="en-US" dirty="0"/>
              <a:t>” together from many sources, but the CCN points to two major areas that we need:</a:t>
            </a:r>
          </a:p>
          <a:p>
            <a:r>
              <a:rPr lang="en-US" dirty="0"/>
              <a:t>#1: An anthology or reader with diverse, mostly non-fiction readings</a:t>
            </a:r>
          </a:p>
          <a:p>
            <a:r>
              <a:rPr lang="en-US" dirty="0"/>
              <a:t>#2: A college-level handbook on writing and documentation</a:t>
            </a:r>
          </a:p>
        </p:txBody>
      </p:sp>
    </p:spTree>
    <p:extLst>
      <p:ext uri="{BB962C8B-B14F-4D97-AF65-F5344CB8AC3E}">
        <p14:creationId xmlns:p14="http://schemas.microsoft.com/office/powerpoint/2010/main" val="382799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7C11-F978-A2E3-F8AC-4E782FC0272D}"/>
              </a:ext>
            </a:extLst>
          </p:cNvPr>
          <p:cNvSpPr>
            <a:spLocks noGrp="1"/>
          </p:cNvSpPr>
          <p:nvPr>
            <p:ph type="title"/>
          </p:nvPr>
        </p:nvSpPr>
        <p:spPr/>
        <p:txBody>
          <a:bodyPr/>
          <a:lstStyle/>
          <a:p>
            <a:r>
              <a:rPr lang="en-US" dirty="0"/>
              <a:t>My Curated List</a:t>
            </a:r>
          </a:p>
        </p:txBody>
      </p:sp>
      <p:sp>
        <p:nvSpPr>
          <p:cNvPr id="3" name="Text Placeholder 2">
            <a:extLst>
              <a:ext uri="{FF2B5EF4-FFF2-40B4-BE49-F238E27FC236}">
                <a16:creationId xmlns:a16="http://schemas.microsoft.com/office/drawing/2014/main" id="{F1AE0A1C-0C5A-A023-81BF-31AE1BFCC763}"/>
              </a:ext>
            </a:extLst>
          </p:cNvPr>
          <p:cNvSpPr>
            <a:spLocks noGrp="1"/>
          </p:cNvSpPr>
          <p:nvPr>
            <p:ph type="body" idx="1"/>
          </p:nvPr>
        </p:nvSpPr>
        <p:spPr/>
        <p:txBody>
          <a:bodyPr/>
          <a:lstStyle/>
          <a:p>
            <a:r>
              <a:rPr lang="en-US" dirty="0"/>
              <a:t>While interpretations of these guidelines may vary, here is a curated list I put together for my faculty, drawn from the current </a:t>
            </a:r>
            <a:r>
              <a:rPr lang="en-US" b="1" dirty="0">
                <a:hlinkClick r:id="rId2"/>
              </a:rPr>
              <a:t>OERI English list.</a:t>
            </a:r>
            <a:endParaRPr lang="en-US" b="1" dirty="0"/>
          </a:p>
          <a:p>
            <a:r>
              <a:rPr lang="en-US" dirty="0"/>
              <a:t>Check out </a:t>
            </a:r>
            <a:r>
              <a:rPr lang="en-US" b="1" dirty="0">
                <a:hlinkClick r:id="rId3"/>
              </a:rPr>
              <a:t>Karen’s Curated List of OER Resources for ENGL C1000 </a:t>
            </a:r>
            <a:r>
              <a:rPr lang="en-US" dirty="0"/>
              <a:t>(Google doc).</a:t>
            </a:r>
          </a:p>
          <a:p>
            <a:r>
              <a:rPr lang="en-US" dirty="0"/>
              <a:t>Feel free to view it, copy it, or add to it!</a:t>
            </a:r>
          </a:p>
        </p:txBody>
      </p:sp>
    </p:spTree>
    <p:extLst>
      <p:ext uri="{BB962C8B-B14F-4D97-AF65-F5344CB8AC3E}">
        <p14:creationId xmlns:p14="http://schemas.microsoft.com/office/powerpoint/2010/main" val="12643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ctrTitle"/>
          </p:nvPr>
        </p:nvSpPr>
        <p:spPr>
          <a:xfrm>
            <a:off x="1279936" y="2733040"/>
            <a:ext cx="6477803" cy="1538289"/>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sz="4800" b="1" dirty="0"/>
              <a:t>Examples of Nonfiction Readers/ Anthologies</a:t>
            </a:r>
            <a:endParaRPr dirty="0"/>
          </a:p>
        </p:txBody>
      </p:sp>
      <p:sp>
        <p:nvSpPr>
          <p:cNvPr id="153" name="Google Shape;153;p5"/>
          <p:cNvSpPr txBox="1">
            <a:spLocks noGrp="1"/>
          </p:cNvSpPr>
          <p:nvPr>
            <p:ph type="subTitle" idx="1"/>
          </p:nvPr>
        </p:nvSpPr>
        <p:spPr>
          <a:xfrm>
            <a:off x="563880" y="5220084"/>
            <a:ext cx="7727259" cy="977621"/>
          </a:xfrm>
          <a:prstGeom prst="rect">
            <a:avLst/>
          </a:prstGeom>
          <a:noFill/>
          <a:ln>
            <a:noFill/>
          </a:ln>
        </p:spPr>
        <p:txBody>
          <a:bodyPr spcFirstLastPara="1" wrap="square" lIns="91425" tIns="91425" rIns="91425" bIns="91425" anchor="t" anchorCtr="0">
            <a:normAutofit/>
          </a:bodyPr>
          <a:lstStyle/>
          <a:p>
            <a:pPr marL="171446" lvl="0" indent="-171446" algn="l" rtl="0">
              <a:lnSpc>
                <a:spcPct val="120000"/>
              </a:lnSpc>
              <a:spcBef>
                <a:spcPts val="750"/>
              </a:spcBef>
              <a:spcAft>
                <a:spcPts val="0"/>
              </a:spcAft>
              <a:buSzPct val="108108"/>
              <a:buNone/>
            </a:pP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AD2A-357B-62A0-6C82-741303EF1C1A}"/>
              </a:ext>
            </a:extLst>
          </p:cNvPr>
          <p:cNvSpPr>
            <a:spLocks noGrp="1"/>
          </p:cNvSpPr>
          <p:nvPr>
            <p:ph type="title"/>
          </p:nvPr>
        </p:nvSpPr>
        <p:spPr/>
        <p:txBody>
          <a:bodyPr/>
          <a:lstStyle/>
          <a:p>
            <a:r>
              <a:rPr lang="en-US" dirty="0">
                <a:hlinkClick r:id="rId2"/>
              </a:rPr>
              <a:t>88 Open Essays (Wangler and Ulrich, 2020)</a:t>
            </a:r>
            <a:r>
              <a:rPr lang="en-US" dirty="0"/>
              <a:t> </a:t>
            </a:r>
          </a:p>
        </p:txBody>
      </p:sp>
      <p:sp>
        <p:nvSpPr>
          <p:cNvPr id="3" name="Text Placeholder 2">
            <a:extLst>
              <a:ext uri="{FF2B5EF4-FFF2-40B4-BE49-F238E27FC236}">
                <a16:creationId xmlns:a16="http://schemas.microsoft.com/office/drawing/2014/main" id="{956CE6F0-FE7B-B53D-665A-11D5C97EDE5C}"/>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Source: </a:t>
            </a:r>
            <a:r>
              <a:rPr lang="en-US" dirty="0" err="1"/>
              <a:t>LibreTexts</a:t>
            </a:r>
            <a:r>
              <a:rPr lang="en-US" dirty="0"/>
              <a:t> </a:t>
            </a:r>
          </a:p>
          <a:p>
            <a:pPr algn="l" rtl="0" fontAlgn="base">
              <a:lnSpc>
                <a:spcPts val="1569"/>
              </a:lnSpc>
              <a:buFont typeface="Arial" panose="020B0604020202020204" pitchFamily="34" charset="0"/>
              <a:buChar char="•"/>
            </a:pPr>
            <a:r>
              <a:rPr lang="en-US" dirty="0"/>
              <a:t>Licensing: Licenses vary (generally open access with some variations) </a:t>
            </a:r>
          </a:p>
          <a:p>
            <a:pPr algn="l" rtl="0" fontAlgn="base">
              <a:lnSpc>
                <a:spcPts val="1569"/>
              </a:lnSpc>
              <a:buFont typeface="Arial" panose="020B0604020202020204" pitchFamily="34" charset="0"/>
              <a:buChar char="•"/>
            </a:pPr>
            <a:r>
              <a:rPr lang="en-US" dirty="0"/>
              <a:t>Description: This resource is a collection of diverse essays suitable for college-level composition courses. The essays cover a wide range of topics, writing styles, and rhetorical approaches, making them flexible and broadly useful for composition instruction. </a:t>
            </a:r>
          </a:p>
          <a:p>
            <a:pPr algn="l" rtl="0" fontAlgn="base">
              <a:lnSpc>
                <a:spcPts val="1569"/>
              </a:lnSpc>
              <a:buFont typeface="Arial" panose="020B0604020202020204" pitchFamily="34" charset="0"/>
              <a:buChar char="•"/>
            </a:pPr>
            <a:r>
              <a:rPr lang="en-US" dirty="0"/>
              <a:t>Used by many participants in the OER Conversation because of its diverse selection of essays.</a:t>
            </a:r>
          </a:p>
          <a:p>
            <a:pPr marL="127000" indent="0">
              <a:buNone/>
            </a:pPr>
            <a:endParaRPr lang="en-US" dirty="0"/>
          </a:p>
        </p:txBody>
      </p:sp>
    </p:spTree>
    <p:extLst>
      <p:ext uri="{BB962C8B-B14F-4D97-AF65-F5344CB8AC3E}">
        <p14:creationId xmlns:p14="http://schemas.microsoft.com/office/powerpoint/2010/main" val="143343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50E2-CF87-7BCE-90EF-2498429D305D}"/>
              </a:ext>
            </a:extLst>
          </p:cNvPr>
          <p:cNvSpPr>
            <a:spLocks noGrp="1"/>
          </p:cNvSpPr>
          <p:nvPr>
            <p:ph type="title"/>
          </p:nvPr>
        </p:nvSpPr>
        <p:spPr/>
        <p:txBody>
          <a:bodyPr/>
          <a:lstStyle/>
          <a:p>
            <a:r>
              <a:rPr lang="en-US" dirty="0">
                <a:hlinkClick r:id="rId2"/>
              </a:rPr>
              <a:t>My Slipper Floated Away: New American Memoirs (Blau, 2020)</a:t>
            </a:r>
            <a:r>
              <a:rPr lang="en-US" dirty="0"/>
              <a:t> </a:t>
            </a:r>
          </a:p>
        </p:txBody>
      </p:sp>
      <p:sp>
        <p:nvSpPr>
          <p:cNvPr id="3" name="Text Placeholder 2">
            <a:extLst>
              <a:ext uri="{FF2B5EF4-FFF2-40B4-BE49-F238E27FC236}">
                <a16:creationId xmlns:a16="http://schemas.microsoft.com/office/drawing/2014/main" id="{819EA38D-434F-7725-2656-FAB046AE1799}"/>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BY-NC-ND (Creative Commons Attribution-</a:t>
            </a:r>
            <a:r>
              <a:rPr lang="en-US" dirty="0" err="1"/>
              <a:t>NonCommercial</a:t>
            </a:r>
            <a:r>
              <a:rPr lang="en-US" dirty="0"/>
              <a:t>-</a:t>
            </a:r>
            <a:r>
              <a:rPr lang="en-US" dirty="0" err="1"/>
              <a:t>NoDerivatives</a:t>
            </a:r>
            <a:r>
              <a:rPr lang="en-US" dirty="0"/>
              <a:t>) </a:t>
            </a:r>
          </a:p>
          <a:p>
            <a:pPr algn="l" rtl="0" fontAlgn="base">
              <a:lnSpc>
                <a:spcPts val="1569"/>
              </a:lnSpc>
              <a:buFont typeface="Arial" panose="020B0604020202020204" pitchFamily="34" charset="0"/>
              <a:buChar char="•"/>
            </a:pPr>
            <a:r>
              <a:rPr lang="en-US" dirty="0"/>
              <a:t>Description: A carefully curated anthology featuring contemporary American memoirs. It offers authentic, diverse perspectives and personal narratives exploring various facets of modern American life. The "</a:t>
            </a:r>
            <a:r>
              <a:rPr lang="en-US" dirty="0" err="1"/>
              <a:t>NoDerivatives</a:t>
            </a:r>
            <a:r>
              <a:rPr lang="en-US" dirty="0"/>
              <a:t>" clause indicates the content cannot be modified. </a:t>
            </a:r>
          </a:p>
          <a:p>
            <a:endParaRPr lang="en-US" dirty="0"/>
          </a:p>
        </p:txBody>
      </p:sp>
    </p:spTree>
    <p:extLst>
      <p:ext uri="{BB962C8B-B14F-4D97-AF65-F5344CB8AC3E}">
        <p14:creationId xmlns:p14="http://schemas.microsoft.com/office/powerpoint/2010/main" val="75605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814B-2F93-4242-E4A9-76107319E6E5}"/>
              </a:ext>
            </a:extLst>
          </p:cNvPr>
          <p:cNvSpPr>
            <a:spLocks noGrp="1"/>
          </p:cNvSpPr>
          <p:nvPr>
            <p:ph type="title"/>
          </p:nvPr>
        </p:nvSpPr>
        <p:spPr/>
        <p:txBody>
          <a:bodyPr/>
          <a:lstStyle/>
          <a:p>
            <a:r>
              <a:rPr lang="en-US" dirty="0">
                <a:hlinkClick r:id="rId2"/>
              </a:rPr>
              <a:t>Project Gutenberg</a:t>
            </a:r>
            <a:r>
              <a:rPr lang="en-US" dirty="0"/>
              <a:t> </a:t>
            </a:r>
          </a:p>
        </p:txBody>
      </p:sp>
      <p:sp>
        <p:nvSpPr>
          <p:cNvPr id="3" name="Text Placeholder 2">
            <a:extLst>
              <a:ext uri="{FF2B5EF4-FFF2-40B4-BE49-F238E27FC236}">
                <a16:creationId xmlns:a16="http://schemas.microsoft.com/office/drawing/2014/main" id="{47126A8F-383F-5819-579C-36167D2231BA}"/>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Public domain, or unlimited non-commercial use (varies by title) </a:t>
            </a:r>
          </a:p>
          <a:p>
            <a:pPr algn="l" rtl="0" fontAlgn="base">
              <a:lnSpc>
                <a:spcPts val="1569"/>
              </a:lnSpc>
              <a:buFont typeface="Arial" panose="020B0604020202020204" pitchFamily="34" charset="0"/>
              <a:buChar char="•"/>
            </a:pPr>
            <a:r>
              <a:rPr lang="en-US" dirty="0"/>
              <a:t>Description: Project Gutenberg is a vast digital library offering over 53,000 free </a:t>
            </a:r>
            <a:r>
              <a:rPr lang="en-US" dirty="0" err="1"/>
              <a:t>ebooks</a:t>
            </a:r>
            <a:r>
              <a:rPr lang="en-US" dirty="0"/>
              <a:t>. It primarily includes classic texts from Early Modern literature through the early 20th century, with works ranging from Shakespearean dramas to classic novels by Austen, Dickens, and many more. Ideal for literature classes needing accessible, foundational texts. </a:t>
            </a:r>
          </a:p>
          <a:p>
            <a:endParaRPr lang="en-US" dirty="0"/>
          </a:p>
        </p:txBody>
      </p:sp>
    </p:spTree>
    <p:extLst>
      <p:ext uri="{BB962C8B-B14F-4D97-AF65-F5344CB8AC3E}">
        <p14:creationId xmlns:p14="http://schemas.microsoft.com/office/powerpoint/2010/main" val="14766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F184-CA34-9CED-B0AC-38C386F7A77A}"/>
              </a:ext>
            </a:extLst>
          </p:cNvPr>
          <p:cNvSpPr>
            <a:spLocks noGrp="1"/>
          </p:cNvSpPr>
          <p:nvPr>
            <p:ph type="title"/>
          </p:nvPr>
        </p:nvSpPr>
        <p:spPr/>
        <p:txBody>
          <a:bodyPr/>
          <a:lstStyle/>
          <a:p>
            <a:r>
              <a:rPr lang="en-US" dirty="0">
                <a:hlinkClick r:id="rId2"/>
              </a:rPr>
              <a:t>The Composition Reading Bank (Brooks-Pannell et al., 2020)</a:t>
            </a:r>
            <a:r>
              <a:rPr lang="en-US" dirty="0"/>
              <a:t> </a:t>
            </a:r>
          </a:p>
        </p:txBody>
      </p:sp>
      <p:sp>
        <p:nvSpPr>
          <p:cNvPr id="3" name="Text Placeholder 2">
            <a:extLst>
              <a:ext uri="{FF2B5EF4-FFF2-40B4-BE49-F238E27FC236}">
                <a16:creationId xmlns:a16="http://schemas.microsoft.com/office/drawing/2014/main" id="{AECDE5C2-05A5-88E9-7F03-64F34F75BE9A}"/>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BY-NC-SA (Creative Commons Attribution-</a:t>
            </a:r>
            <a:r>
              <a:rPr lang="en-US" dirty="0" err="1"/>
              <a:t>NonCommercial</a:t>
            </a:r>
            <a:r>
              <a:rPr lang="en-US" dirty="0"/>
              <a:t>-</a:t>
            </a:r>
            <a:r>
              <a:rPr lang="en-US" dirty="0" err="1"/>
              <a:t>ShareAlike</a:t>
            </a:r>
            <a:r>
              <a:rPr lang="en-US" dirty="0"/>
              <a:t>) </a:t>
            </a:r>
          </a:p>
          <a:p>
            <a:pPr algn="l" rtl="0" fontAlgn="base">
              <a:lnSpc>
                <a:spcPts val="1569"/>
              </a:lnSpc>
              <a:buFont typeface="Arial" panose="020B0604020202020204" pitchFamily="34" charset="0"/>
              <a:buChar char="•"/>
            </a:pPr>
            <a:r>
              <a:rPr lang="en-US" dirty="0"/>
              <a:t>Description: Developed at Columbus State Community College, this resource provides a thematic compilation of nonfiction articles suited for composition courses. Organized around various cultural, social, and technological themes, it emphasizes critical thinking, rhetorical analysis, and diverse viewpoints. Some options have limited access, so just avoid those essays. </a:t>
            </a:r>
          </a:p>
          <a:p>
            <a:endParaRPr lang="en-US" dirty="0"/>
          </a:p>
        </p:txBody>
      </p:sp>
    </p:spTree>
    <p:extLst>
      <p:ext uri="{BB962C8B-B14F-4D97-AF65-F5344CB8AC3E}">
        <p14:creationId xmlns:p14="http://schemas.microsoft.com/office/powerpoint/2010/main" val="308185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0629-85DF-7BB4-B236-A1F86C376593}"/>
              </a:ext>
            </a:extLst>
          </p:cNvPr>
          <p:cNvSpPr>
            <a:spLocks noGrp="1"/>
          </p:cNvSpPr>
          <p:nvPr>
            <p:ph type="title"/>
          </p:nvPr>
        </p:nvSpPr>
        <p:spPr/>
        <p:txBody>
          <a:bodyPr/>
          <a:lstStyle/>
          <a:p>
            <a:r>
              <a:rPr lang="en-US" dirty="0">
                <a:hlinkClick r:id="rId2"/>
              </a:rPr>
              <a:t>TheConversation.com</a:t>
            </a:r>
            <a:r>
              <a:rPr lang="en-US" dirty="0"/>
              <a:t> </a:t>
            </a:r>
          </a:p>
        </p:txBody>
      </p:sp>
      <p:sp>
        <p:nvSpPr>
          <p:cNvPr id="3" name="Text Placeholder 2">
            <a:extLst>
              <a:ext uri="{FF2B5EF4-FFF2-40B4-BE49-F238E27FC236}">
                <a16:creationId xmlns:a16="http://schemas.microsoft.com/office/drawing/2014/main" id="{92AF31D2-87D8-3321-2F50-1F1A2EF5FAF1}"/>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BY-ND (Creative Commons Attribution-</a:t>
            </a:r>
            <a:r>
              <a:rPr lang="en-US" dirty="0" err="1"/>
              <a:t>NoDerivatives</a:t>
            </a:r>
            <a:r>
              <a:rPr lang="en-US" dirty="0"/>
              <a:t>) </a:t>
            </a:r>
          </a:p>
          <a:p>
            <a:pPr algn="l" rtl="0" fontAlgn="base">
              <a:lnSpc>
                <a:spcPts val="1569"/>
              </a:lnSpc>
              <a:buFont typeface="Arial" panose="020B0604020202020204" pitchFamily="34" charset="0"/>
              <a:buChar char="•"/>
            </a:pPr>
            <a:r>
              <a:rPr lang="en-US" dirty="0"/>
              <a:t>Description: A platform offering essays and articles authored exclusively by academics, covering timely current events and issues. Each piece combines scholarly insight with clear, accessible journalistic style. The site’s motto, "Academic rigor, journalistic flair," highlights its dual aim of maintaining scholarly credibility and public accessibility. The "</a:t>
            </a:r>
            <a:r>
              <a:rPr lang="en-US" dirty="0" err="1"/>
              <a:t>NoDerivatives</a:t>
            </a:r>
            <a:r>
              <a:rPr lang="en-US" dirty="0"/>
              <a:t>" clause means content must remain unchanged when redistributed. </a:t>
            </a:r>
          </a:p>
          <a:p>
            <a:pPr algn="l" rtl="0" fontAlgn="base">
              <a:lnSpc>
                <a:spcPts val="1569"/>
              </a:lnSpc>
              <a:buFont typeface="Arial" panose="020B0604020202020204" pitchFamily="34" charset="0"/>
              <a:buChar char="•"/>
            </a:pPr>
            <a:r>
              <a:rPr lang="en-US" dirty="0"/>
              <a:t>Used by some participants for more current events and because it’s easily accessible on many devices.</a:t>
            </a:r>
          </a:p>
          <a:p>
            <a:endParaRPr lang="en-US" dirty="0"/>
          </a:p>
        </p:txBody>
      </p:sp>
    </p:spTree>
    <p:extLst>
      <p:ext uri="{BB962C8B-B14F-4D97-AF65-F5344CB8AC3E}">
        <p14:creationId xmlns:p14="http://schemas.microsoft.com/office/powerpoint/2010/main" val="22633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76E7-6934-61B4-1CC8-5F5D8D65E595}"/>
              </a:ext>
            </a:extLst>
          </p:cNvPr>
          <p:cNvSpPr>
            <a:spLocks noGrp="1"/>
          </p:cNvSpPr>
          <p:nvPr>
            <p:ph type="title"/>
          </p:nvPr>
        </p:nvSpPr>
        <p:spPr/>
        <p:txBody>
          <a:bodyPr/>
          <a:lstStyle/>
          <a:p>
            <a:r>
              <a:rPr lang="en-US" dirty="0">
                <a:hlinkClick r:id="rId2"/>
              </a:rPr>
              <a:t>Writing LCC: An Anthology of Student Writing (Warnke, 2021)</a:t>
            </a:r>
            <a:r>
              <a:rPr lang="en-US" dirty="0"/>
              <a:t> </a:t>
            </a:r>
          </a:p>
        </p:txBody>
      </p:sp>
      <p:sp>
        <p:nvSpPr>
          <p:cNvPr id="3" name="Text Placeholder 2">
            <a:extLst>
              <a:ext uri="{FF2B5EF4-FFF2-40B4-BE49-F238E27FC236}">
                <a16:creationId xmlns:a16="http://schemas.microsoft.com/office/drawing/2014/main" id="{DBADC3A3-C8A8-DC7E-F91E-4BB1F2183D98}"/>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 (Creative Commons Attribution) </a:t>
            </a:r>
          </a:p>
          <a:p>
            <a:pPr algn="l" rtl="0" fontAlgn="base">
              <a:lnSpc>
                <a:spcPts val="1569"/>
              </a:lnSpc>
              <a:buFont typeface="Arial" panose="020B0604020202020204" pitchFamily="34" charset="0"/>
              <a:buChar char="•"/>
            </a:pPr>
            <a:r>
              <a:rPr lang="en-US" dirty="0"/>
              <a:t>Description: This anthology, developed at Lansing Community College, showcases exemplary student writing across various genres and academic contexts. It is ideal for composition classes aiming to highlight peer work, model effective writing techniques, and encourage students’ own writing practices. The CC BY license allows wide-ranging adaptation and distribution. </a:t>
            </a:r>
          </a:p>
          <a:p>
            <a:endParaRPr lang="en-US" dirty="0"/>
          </a:p>
        </p:txBody>
      </p:sp>
    </p:spTree>
    <p:extLst>
      <p:ext uri="{BB962C8B-B14F-4D97-AF65-F5344CB8AC3E}">
        <p14:creationId xmlns:p14="http://schemas.microsoft.com/office/powerpoint/2010/main" val="61574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29357E28-CD50-CAC5-8833-7A652F87ED9A}"/>
            </a:ext>
          </a:extLst>
        </p:cNvPr>
        <p:cNvGrpSpPr/>
        <p:nvPr/>
      </p:nvGrpSpPr>
      <p:grpSpPr>
        <a:xfrm>
          <a:off x="0" y="0"/>
          <a:ext cx="0" cy="0"/>
          <a:chOff x="0" y="0"/>
          <a:chExt cx="0" cy="0"/>
        </a:xfrm>
      </p:grpSpPr>
      <p:sp>
        <p:nvSpPr>
          <p:cNvPr id="152" name="Google Shape;152;p5">
            <a:extLst>
              <a:ext uri="{FF2B5EF4-FFF2-40B4-BE49-F238E27FC236}">
                <a16:creationId xmlns:a16="http://schemas.microsoft.com/office/drawing/2014/main" id="{952336A8-98AE-57C2-171C-782C5FCA424D}"/>
              </a:ext>
            </a:extLst>
          </p:cNvPr>
          <p:cNvSpPr txBox="1">
            <a:spLocks noGrp="1"/>
          </p:cNvSpPr>
          <p:nvPr>
            <p:ph type="ctrTitle"/>
          </p:nvPr>
        </p:nvSpPr>
        <p:spPr>
          <a:xfrm>
            <a:off x="1279936" y="2733040"/>
            <a:ext cx="6477803" cy="1538289"/>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dirty="0"/>
              <a:t>Examples of Anthologies/ Readers in Other Genres</a:t>
            </a:r>
            <a:endParaRPr dirty="0"/>
          </a:p>
        </p:txBody>
      </p:sp>
      <p:sp>
        <p:nvSpPr>
          <p:cNvPr id="153" name="Google Shape;153;p5">
            <a:extLst>
              <a:ext uri="{FF2B5EF4-FFF2-40B4-BE49-F238E27FC236}">
                <a16:creationId xmlns:a16="http://schemas.microsoft.com/office/drawing/2014/main" id="{AACA06D2-256F-8521-1129-CBFBB856396C}"/>
              </a:ext>
            </a:extLst>
          </p:cNvPr>
          <p:cNvSpPr txBox="1">
            <a:spLocks noGrp="1"/>
          </p:cNvSpPr>
          <p:nvPr>
            <p:ph type="subTitle" idx="1"/>
          </p:nvPr>
        </p:nvSpPr>
        <p:spPr>
          <a:xfrm>
            <a:off x="563880" y="5220084"/>
            <a:ext cx="7727259" cy="977621"/>
          </a:xfrm>
          <a:prstGeom prst="rect">
            <a:avLst/>
          </a:prstGeom>
          <a:noFill/>
          <a:ln>
            <a:noFill/>
          </a:ln>
        </p:spPr>
        <p:txBody>
          <a:bodyPr spcFirstLastPara="1" wrap="square" lIns="91425" tIns="91425" rIns="91425" bIns="91425" anchor="t" anchorCtr="0">
            <a:normAutofit/>
          </a:bodyPr>
          <a:lstStyle/>
          <a:p>
            <a:pPr marL="171446" lvl="0" indent="-171446" algn="l" rtl="0">
              <a:lnSpc>
                <a:spcPct val="120000"/>
              </a:lnSpc>
              <a:spcBef>
                <a:spcPts val="750"/>
              </a:spcBef>
              <a:spcAft>
                <a:spcPts val="0"/>
              </a:spcAft>
              <a:buSzPct val="108108"/>
              <a:buNone/>
            </a:pPr>
            <a:endParaRPr b="1" dirty="0"/>
          </a:p>
        </p:txBody>
      </p:sp>
    </p:spTree>
    <p:extLst>
      <p:ext uri="{BB962C8B-B14F-4D97-AF65-F5344CB8AC3E}">
        <p14:creationId xmlns:p14="http://schemas.microsoft.com/office/powerpoint/2010/main" val="253105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41" name="Google Shape;141;p3"/>
          <p:cNvSpPr txBox="1">
            <a:spLocks noGrp="1"/>
          </p:cNvSpPr>
          <p:nvPr>
            <p:ph type="body" idx="1"/>
          </p:nvPr>
        </p:nvSpPr>
        <p:spPr>
          <a:xfrm>
            <a:off x="1088686" y="2015735"/>
            <a:ext cx="7202456" cy="3729745"/>
          </a:xfrm>
          <a:prstGeom prst="rect">
            <a:avLst/>
          </a:prstGeom>
          <a:noFill/>
          <a:ln>
            <a:noFill/>
          </a:ln>
        </p:spPr>
        <p:txBody>
          <a:bodyPr spcFirstLastPara="1" wrap="square" lIns="91425" tIns="45700" rIns="91425" bIns="45700" anchor="t" anchorCtr="0">
            <a:noAutofit/>
          </a:bodyPr>
          <a:lstStyle/>
          <a:p>
            <a:pPr marL="171446" indent="-171446">
              <a:spcBef>
                <a:spcPts val="0"/>
              </a:spcBef>
              <a:buSzPts val="2359"/>
            </a:pPr>
            <a:r>
              <a:rPr lang="en-US" sz="2000" dirty="0"/>
              <a:t>On behalf of the ASCCC OERI, we are pleased to have you here with us </a:t>
            </a:r>
            <a:r>
              <a:rPr lang="en-US" sz="2000" dirty="0">
                <a:latin typeface="arial"/>
                <a:ea typeface="arial"/>
                <a:cs typeface="arial"/>
                <a:sym typeface="arial"/>
              </a:rPr>
              <a:t>for “</a:t>
            </a:r>
            <a:r>
              <a:rPr lang="en-US" sz="2000" dirty="0"/>
              <a:t>Exploring Open Educational Resources (OER) for ENGL C1000.”</a:t>
            </a:r>
            <a:endParaRPr sz="2000" dirty="0">
              <a:latin typeface="arial"/>
              <a:ea typeface="arial"/>
              <a:cs typeface="arial"/>
              <a:sym typeface="arial"/>
            </a:endParaRPr>
          </a:p>
          <a:p>
            <a:pPr marL="171446" lvl="0" indent="-171446" algn="l" rtl="0">
              <a:lnSpc>
                <a:spcPct val="120000"/>
              </a:lnSpc>
              <a:spcBef>
                <a:spcPts val="750"/>
              </a:spcBef>
              <a:spcAft>
                <a:spcPts val="0"/>
              </a:spcAft>
              <a:buSzPts val="2359"/>
              <a:buChar char="•"/>
            </a:pPr>
            <a:r>
              <a:rPr lang="en-US" sz="2000" dirty="0"/>
              <a:t>If you are not already muted, please mute yourself upon arrival.</a:t>
            </a:r>
            <a:endParaRPr dirty="0"/>
          </a:p>
          <a:p>
            <a:pPr marL="171446" lvl="0" indent="-171446" algn="l" rtl="0">
              <a:lnSpc>
                <a:spcPct val="120000"/>
              </a:lnSpc>
              <a:spcBef>
                <a:spcPts val="750"/>
              </a:spcBef>
              <a:spcAft>
                <a:spcPts val="0"/>
              </a:spcAft>
              <a:buSzPts val="2359"/>
              <a:buChar char="•"/>
            </a:pPr>
            <a:r>
              <a:rPr lang="en-US" sz="2000" dirty="0"/>
              <a:t>Please note that you are encouraged to use the Zoom “chat” feature for questions and comments.</a:t>
            </a:r>
            <a:endParaRPr dirty="0"/>
          </a:p>
          <a:p>
            <a:pPr marL="171446" lvl="0" indent="-171446" algn="l" rtl="0">
              <a:lnSpc>
                <a:spcPct val="120000"/>
              </a:lnSpc>
              <a:spcBef>
                <a:spcPts val="750"/>
              </a:spcBef>
              <a:spcAft>
                <a:spcPts val="0"/>
              </a:spcAft>
              <a:buSzPts val="2359"/>
              <a:buChar char="•"/>
            </a:pPr>
            <a:r>
              <a:rPr lang="en-US" sz="2000" dirty="0"/>
              <a:t>You’re invited to introduce yourself in the chat – please provide your name, college, discipline/role</a:t>
            </a:r>
            <a:endParaRPr dirty="0"/>
          </a:p>
          <a:p>
            <a:pPr marL="171446" lvl="0" indent="-171446" algn="l" rtl="0">
              <a:lnSpc>
                <a:spcPct val="120000"/>
              </a:lnSpc>
              <a:spcBef>
                <a:spcPts val="750"/>
              </a:spcBef>
              <a:spcAft>
                <a:spcPts val="0"/>
              </a:spcAft>
              <a:buSzPts val="2162"/>
              <a:buNone/>
            </a:pP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54B6-4D1E-5009-8F83-C66830A3F323}"/>
              </a:ext>
            </a:extLst>
          </p:cNvPr>
          <p:cNvSpPr>
            <a:spLocks noGrp="1"/>
          </p:cNvSpPr>
          <p:nvPr>
            <p:ph type="title"/>
          </p:nvPr>
        </p:nvSpPr>
        <p:spPr/>
        <p:txBody>
          <a:bodyPr>
            <a:normAutofit fontScale="90000"/>
          </a:bodyPr>
          <a:lstStyle/>
          <a:p>
            <a:r>
              <a:rPr lang="en-US" dirty="0">
                <a:hlinkClick r:id="rId2"/>
              </a:rPr>
              <a:t>Off the Shelf: A Digital Anthology of Classic and Contemporary Short Stories (Stephen Logan and Heather Thompson-Gillis) </a:t>
            </a:r>
            <a:endParaRPr lang="en-US" dirty="0"/>
          </a:p>
        </p:txBody>
      </p:sp>
      <p:sp>
        <p:nvSpPr>
          <p:cNvPr id="3" name="Text Placeholder 2">
            <a:extLst>
              <a:ext uri="{FF2B5EF4-FFF2-40B4-BE49-F238E27FC236}">
                <a16:creationId xmlns:a16="http://schemas.microsoft.com/office/drawing/2014/main" id="{41C2E7B9-BB2C-86C5-6BB9-BCF0D621A394}"/>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BY-NC-SA (Creative Commons Attribution-</a:t>
            </a:r>
            <a:r>
              <a:rPr lang="en-US" dirty="0" err="1"/>
              <a:t>NonCommercial</a:t>
            </a:r>
            <a:r>
              <a:rPr lang="en-US" dirty="0"/>
              <a:t>-</a:t>
            </a:r>
            <a:r>
              <a:rPr lang="en-US" dirty="0" err="1"/>
              <a:t>ShareAlike</a:t>
            </a:r>
            <a:r>
              <a:rPr lang="en-US" dirty="0"/>
              <a:t>) </a:t>
            </a:r>
          </a:p>
          <a:p>
            <a:pPr algn="l" rtl="0" fontAlgn="base">
              <a:lnSpc>
                <a:spcPts val="1569"/>
              </a:lnSpc>
              <a:buFont typeface="Arial" panose="020B0604020202020204" pitchFamily="34" charset="0"/>
              <a:buChar char="•"/>
            </a:pPr>
            <a:r>
              <a:rPr lang="en-US" dirty="0"/>
              <a:t>Description: A curated digital anthology featuring classic and contemporary short stories. It aims to provide instructors and students with readily accessible, high-quality literary texts suitable for analysis, discussion, and writing assignments. The content promotes literary appreciation, critical thinking, and narrative analysis. </a:t>
            </a:r>
          </a:p>
          <a:p>
            <a:endParaRPr lang="en-US" dirty="0"/>
          </a:p>
        </p:txBody>
      </p:sp>
    </p:spTree>
    <p:extLst>
      <p:ext uri="{BB962C8B-B14F-4D97-AF65-F5344CB8AC3E}">
        <p14:creationId xmlns:p14="http://schemas.microsoft.com/office/powerpoint/2010/main" val="335719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60AA-F08D-0713-C7A6-9EF2E477F9C8}"/>
              </a:ext>
            </a:extLst>
          </p:cNvPr>
          <p:cNvSpPr>
            <a:spLocks noGrp="1"/>
          </p:cNvSpPr>
          <p:nvPr>
            <p:ph type="title"/>
          </p:nvPr>
        </p:nvSpPr>
        <p:spPr/>
        <p:txBody>
          <a:bodyPr/>
          <a:lstStyle/>
          <a:p>
            <a:r>
              <a:rPr lang="en-US" dirty="0">
                <a:hlinkClick r:id="rId2"/>
              </a:rPr>
              <a:t>Towards an Open Anthology of Poetry (Mount, 2017) </a:t>
            </a:r>
            <a:endParaRPr lang="en-US" dirty="0"/>
          </a:p>
        </p:txBody>
      </p:sp>
      <p:sp>
        <p:nvSpPr>
          <p:cNvPr id="3" name="Text Placeholder 2">
            <a:extLst>
              <a:ext uri="{FF2B5EF4-FFF2-40B4-BE49-F238E27FC236}">
                <a16:creationId xmlns:a16="http://schemas.microsoft.com/office/drawing/2014/main" id="{6A519D9A-2F6F-A882-AC2F-8F7BE19DB3A7}"/>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 (Creative Commons Attribution-</a:t>
            </a:r>
            <a:r>
              <a:rPr lang="en-US" dirty="0" err="1"/>
              <a:t>NonCommercial</a:t>
            </a:r>
            <a:r>
              <a:rPr lang="en-US" dirty="0"/>
              <a:t>) </a:t>
            </a:r>
          </a:p>
          <a:p>
            <a:pPr algn="l" rtl="0" fontAlgn="base">
              <a:lnSpc>
                <a:spcPts val="1569"/>
              </a:lnSpc>
              <a:buFont typeface="Arial" panose="020B0604020202020204" pitchFamily="34" charset="0"/>
              <a:buChar char="•"/>
            </a:pPr>
            <a:r>
              <a:rPr lang="en-US" dirty="0"/>
              <a:t>Description: A digital anthology that includes a variety of poetry selections, from classics to contemporary poems. The resource is specifically designed to be open and freely accessible for poetry instruction in educational contexts. It encourages educators to adapt content to their instructional needs, given its permissive license. </a:t>
            </a:r>
          </a:p>
          <a:p>
            <a:endParaRPr lang="en-US" dirty="0"/>
          </a:p>
        </p:txBody>
      </p:sp>
    </p:spTree>
    <p:extLst>
      <p:ext uri="{BB962C8B-B14F-4D97-AF65-F5344CB8AC3E}">
        <p14:creationId xmlns:p14="http://schemas.microsoft.com/office/powerpoint/2010/main" val="279543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EA96C459-CF26-439B-C10B-0A611374EF52}"/>
            </a:ext>
          </a:extLst>
        </p:cNvPr>
        <p:cNvGrpSpPr/>
        <p:nvPr/>
      </p:nvGrpSpPr>
      <p:grpSpPr>
        <a:xfrm>
          <a:off x="0" y="0"/>
          <a:ext cx="0" cy="0"/>
          <a:chOff x="0" y="0"/>
          <a:chExt cx="0" cy="0"/>
        </a:xfrm>
      </p:grpSpPr>
      <p:sp>
        <p:nvSpPr>
          <p:cNvPr id="152" name="Google Shape;152;p5">
            <a:extLst>
              <a:ext uri="{FF2B5EF4-FFF2-40B4-BE49-F238E27FC236}">
                <a16:creationId xmlns:a16="http://schemas.microsoft.com/office/drawing/2014/main" id="{4EB685E3-4A41-824D-B8D9-9A0D4AAABB56}"/>
              </a:ext>
            </a:extLst>
          </p:cNvPr>
          <p:cNvSpPr txBox="1">
            <a:spLocks noGrp="1"/>
          </p:cNvSpPr>
          <p:nvPr>
            <p:ph type="ctrTitle"/>
          </p:nvPr>
        </p:nvSpPr>
        <p:spPr>
          <a:xfrm>
            <a:off x="1279936" y="2733040"/>
            <a:ext cx="6477803" cy="1538289"/>
          </a:xfrm>
          <a:prstGeom prst="rect">
            <a:avLst/>
          </a:prstGeom>
          <a:noFill/>
          <a:ln>
            <a:noFill/>
          </a:ln>
        </p:spPr>
        <p:txBody>
          <a:bodyPr spcFirstLastPara="1" wrap="square" lIns="91425" tIns="45700" rIns="91425" bIns="0" anchor="b" anchorCtr="0">
            <a:noAutofit/>
          </a:bodyPr>
          <a:lstStyle/>
          <a:p>
            <a:r>
              <a:rPr lang="en-US" dirty="0"/>
              <a:t>Examples of College-Level Writing and Documentation Handbooks </a:t>
            </a:r>
            <a:endParaRPr dirty="0"/>
          </a:p>
        </p:txBody>
      </p:sp>
      <p:sp>
        <p:nvSpPr>
          <p:cNvPr id="153" name="Google Shape;153;p5">
            <a:extLst>
              <a:ext uri="{FF2B5EF4-FFF2-40B4-BE49-F238E27FC236}">
                <a16:creationId xmlns:a16="http://schemas.microsoft.com/office/drawing/2014/main" id="{A19C6CE9-4EC6-7FCA-401B-2FE14B181F02}"/>
              </a:ext>
            </a:extLst>
          </p:cNvPr>
          <p:cNvSpPr txBox="1">
            <a:spLocks noGrp="1"/>
          </p:cNvSpPr>
          <p:nvPr>
            <p:ph type="subTitle" idx="1"/>
          </p:nvPr>
        </p:nvSpPr>
        <p:spPr>
          <a:xfrm>
            <a:off x="563880" y="5220084"/>
            <a:ext cx="7727259" cy="977621"/>
          </a:xfrm>
          <a:prstGeom prst="rect">
            <a:avLst/>
          </a:prstGeom>
          <a:noFill/>
          <a:ln>
            <a:noFill/>
          </a:ln>
        </p:spPr>
        <p:txBody>
          <a:bodyPr spcFirstLastPara="1" wrap="square" lIns="91425" tIns="91425" rIns="91425" bIns="91425" anchor="t" anchorCtr="0">
            <a:normAutofit/>
          </a:bodyPr>
          <a:lstStyle/>
          <a:p>
            <a:pPr marL="171446" lvl="0" indent="-171446" algn="l" rtl="0">
              <a:lnSpc>
                <a:spcPct val="120000"/>
              </a:lnSpc>
              <a:spcBef>
                <a:spcPts val="750"/>
              </a:spcBef>
              <a:spcAft>
                <a:spcPts val="0"/>
              </a:spcAft>
              <a:buSzPct val="108108"/>
              <a:buNone/>
            </a:pPr>
            <a:endParaRPr b="1" dirty="0"/>
          </a:p>
        </p:txBody>
      </p:sp>
    </p:spTree>
    <p:extLst>
      <p:ext uri="{BB962C8B-B14F-4D97-AF65-F5344CB8AC3E}">
        <p14:creationId xmlns:p14="http://schemas.microsoft.com/office/powerpoint/2010/main" val="302754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F74AC-F2DF-022C-88ED-8EF58FB82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61343-3C6A-3BE6-B264-A5688FE799AB}"/>
              </a:ext>
            </a:extLst>
          </p:cNvPr>
          <p:cNvSpPr>
            <a:spLocks noGrp="1"/>
          </p:cNvSpPr>
          <p:nvPr>
            <p:ph type="title"/>
          </p:nvPr>
        </p:nvSpPr>
        <p:spPr/>
        <p:txBody>
          <a:bodyPr/>
          <a:lstStyle/>
          <a:p>
            <a:r>
              <a:rPr lang="en-US" dirty="0">
                <a:hlinkClick r:id="rId2"/>
              </a:rPr>
              <a:t>Rhetoric – What, Why, and How? (Skyline College English, 2023)</a:t>
            </a:r>
            <a:r>
              <a:rPr lang="en-US" dirty="0"/>
              <a:t>  </a:t>
            </a:r>
          </a:p>
        </p:txBody>
      </p:sp>
      <p:sp>
        <p:nvSpPr>
          <p:cNvPr id="3" name="Text Placeholder 2">
            <a:extLst>
              <a:ext uri="{FF2B5EF4-FFF2-40B4-BE49-F238E27FC236}">
                <a16:creationId xmlns:a16="http://schemas.microsoft.com/office/drawing/2014/main" id="{11A1E9BE-F6C6-5235-6B33-E103989B6DB1}"/>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BY-NC-SA (Creative Commons Attribution-</a:t>
            </a:r>
            <a:r>
              <a:rPr lang="en-US" dirty="0" err="1"/>
              <a:t>NonCommercial</a:t>
            </a:r>
            <a:r>
              <a:rPr lang="en-US" dirty="0"/>
              <a:t>-</a:t>
            </a:r>
            <a:r>
              <a:rPr lang="en-US" dirty="0" err="1"/>
              <a:t>ShareAlike</a:t>
            </a:r>
            <a:r>
              <a:rPr lang="en-US" dirty="0"/>
              <a:t>) </a:t>
            </a:r>
          </a:p>
          <a:p>
            <a:pPr algn="l" rtl="0" fontAlgn="base">
              <a:lnSpc>
                <a:spcPts val="1569"/>
              </a:lnSpc>
              <a:buFont typeface="Arial" panose="020B0604020202020204" pitchFamily="34" charset="0"/>
              <a:buChar char="•"/>
            </a:pPr>
            <a:r>
              <a:rPr lang="en-US" dirty="0"/>
              <a:t>Description: A modern rhetoric text developed at Skyline College that introduces students to rhetorical principles, academic inquiry, and argument. Designed for use in first-year composition and writing-intensive courses. </a:t>
            </a:r>
          </a:p>
          <a:p>
            <a:endParaRPr lang="en-US" dirty="0"/>
          </a:p>
        </p:txBody>
      </p:sp>
    </p:spTree>
    <p:extLst>
      <p:ext uri="{BB962C8B-B14F-4D97-AF65-F5344CB8AC3E}">
        <p14:creationId xmlns:p14="http://schemas.microsoft.com/office/powerpoint/2010/main" val="2343962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F61F-E50C-1496-034C-3468B113BB9F}"/>
              </a:ext>
            </a:extLst>
          </p:cNvPr>
          <p:cNvSpPr>
            <a:spLocks noGrp="1"/>
          </p:cNvSpPr>
          <p:nvPr>
            <p:ph type="title"/>
          </p:nvPr>
        </p:nvSpPr>
        <p:spPr/>
        <p:txBody>
          <a:bodyPr>
            <a:normAutofit fontScale="90000"/>
          </a:bodyPr>
          <a:lstStyle/>
          <a:p>
            <a:r>
              <a:rPr lang="en-US" dirty="0">
                <a:hlinkClick r:id="rId2"/>
              </a:rPr>
              <a:t>How Arguments Work: A Guide to Writing and Analyzing Texts in College (Mills et al., ASCCC OERI, 2022)</a:t>
            </a:r>
            <a:r>
              <a:rPr lang="en-US" dirty="0"/>
              <a:t> </a:t>
            </a:r>
          </a:p>
        </p:txBody>
      </p:sp>
      <p:sp>
        <p:nvSpPr>
          <p:cNvPr id="3" name="Text Placeholder 2">
            <a:extLst>
              <a:ext uri="{FF2B5EF4-FFF2-40B4-BE49-F238E27FC236}">
                <a16:creationId xmlns:a16="http://schemas.microsoft.com/office/drawing/2014/main" id="{39A53F98-1EA3-75E4-E89D-B07C367BFF39}"/>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BY-NC-SA (Creative Commons Attribution-</a:t>
            </a:r>
            <a:r>
              <a:rPr lang="en-US" dirty="0" err="1"/>
              <a:t>NonCommercial</a:t>
            </a:r>
            <a:r>
              <a:rPr lang="en-US" dirty="0"/>
              <a:t>-</a:t>
            </a:r>
            <a:r>
              <a:rPr lang="en-US" dirty="0" err="1"/>
              <a:t>ShareAlike</a:t>
            </a:r>
            <a:r>
              <a:rPr lang="en-US" dirty="0"/>
              <a:t>) </a:t>
            </a:r>
          </a:p>
          <a:p>
            <a:pPr algn="l" rtl="0" fontAlgn="base">
              <a:lnSpc>
                <a:spcPts val="1569"/>
              </a:lnSpc>
              <a:buFont typeface="Arial" panose="020B0604020202020204" pitchFamily="34" charset="0"/>
              <a:buChar char="•"/>
            </a:pPr>
            <a:r>
              <a:rPr lang="en-US" dirty="0"/>
              <a:t>Description: A rhetorically grounded text that introduces students to academic argumentation. Covers claims, evidence, reasoning, and counterargument, using student-friendly language and real-world examples. Some elements may work better for English C1001 (formerly, English 103). </a:t>
            </a:r>
          </a:p>
          <a:p>
            <a:pPr algn="l" rtl="0" fontAlgn="base">
              <a:lnSpc>
                <a:spcPts val="1569"/>
              </a:lnSpc>
              <a:buFont typeface="Arial" panose="020B0604020202020204" pitchFamily="34" charset="0"/>
              <a:buChar char="•"/>
            </a:pPr>
            <a:r>
              <a:rPr lang="en-US" dirty="0">
                <a:hlinkClick r:id="rId3"/>
              </a:rPr>
              <a:t>Ancillaries for How Arguments Work</a:t>
            </a:r>
            <a:r>
              <a:rPr lang="en-US" dirty="0"/>
              <a:t> in Canvas Commons </a:t>
            </a:r>
          </a:p>
          <a:p>
            <a:endParaRPr lang="en-US" dirty="0"/>
          </a:p>
        </p:txBody>
      </p:sp>
    </p:spTree>
    <p:extLst>
      <p:ext uri="{BB962C8B-B14F-4D97-AF65-F5344CB8AC3E}">
        <p14:creationId xmlns:p14="http://schemas.microsoft.com/office/powerpoint/2010/main" val="1692277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CF63-5355-6A51-5703-E28F1628A1D2}"/>
              </a:ext>
            </a:extLst>
          </p:cNvPr>
          <p:cNvSpPr>
            <a:spLocks noGrp="1"/>
          </p:cNvSpPr>
          <p:nvPr>
            <p:ph type="title"/>
          </p:nvPr>
        </p:nvSpPr>
        <p:spPr/>
        <p:txBody>
          <a:bodyPr/>
          <a:lstStyle/>
          <a:p>
            <a:r>
              <a:rPr lang="en-US" dirty="0">
                <a:hlinkClick r:id="rId2"/>
              </a:rPr>
              <a:t>Writing Guide with Handbook (Libretexts, Bachelor-Robinson, 2022)</a:t>
            </a:r>
            <a:r>
              <a:rPr lang="en-US" dirty="0"/>
              <a:t>  </a:t>
            </a:r>
          </a:p>
        </p:txBody>
      </p:sp>
      <p:sp>
        <p:nvSpPr>
          <p:cNvPr id="3" name="Text Placeholder 2">
            <a:extLst>
              <a:ext uri="{FF2B5EF4-FFF2-40B4-BE49-F238E27FC236}">
                <a16:creationId xmlns:a16="http://schemas.microsoft.com/office/drawing/2014/main" id="{6DD70833-1414-425B-7AA3-41D1204C7713}"/>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 (Creative Commons Attribution) </a:t>
            </a:r>
          </a:p>
          <a:p>
            <a:pPr algn="l" rtl="0" fontAlgn="base">
              <a:lnSpc>
                <a:spcPts val="1569"/>
              </a:lnSpc>
              <a:buFont typeface="Arial" panose="020B0604020202020204" pitchFamily="34" charset="0"/>
              <a:buChar char="•"/>
            </a:pPr>
            <a:r>
              <a:rPr lang="en-US" dirty="0"/>
              <a:t>Description: A genre-based guide that blends practical writing instruction with a detailed handbook on mechanics and usage. Includes tools like graphic organizers and scaffolds to support students with diverse learning needs. </a:t>
            </a:r>
          </a:p>
          <a:p>
            <a:endParaRPr lang="en-US" dirty="0"/>
          </a:p>
        </p:txBody>
      </p:sp>
    </p:spTree>
    <p:extLst>
      <p:ext uri="{BB962C8B-B14F-4D97-AF65-F5344CB8AC3E}">
        <p14:creationId xmlns:p14="http://schemas.microsoft.com/office/powerpoint/2010/main" val="109764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18D4-4BAC-D473-A076-796CCA5EB548}"/>
              </a:ext>
            </a:extLst>
          </p:cNvPr>
          <p:cNvSpPr>
            <a:spLocks noGrp="1"/>
          </p:cNvSpPr>
          <p:nvPr>
            <p:ph type="title"/>
          </p:nvPr>
        </p:nvSpPr>
        <p:spPr/>
        <p:txBody>
          <a:bodyPr>
            <a:normAutofit fontScale="90000"/>
          </a:bodyPr>
          <a:lstStyle/>
          <a:p>
            <a:r>
              <a:rPr lang="en-US" dirty="0">
                <a:hlinkClick r:id="rId2"/>
              </a:rPr>
              <a:t>Writing, Reading, and College Success: A First-Year Composition Course for All Learners (Kashyap and Dyquisto, 2020)</a:t>
            </a:r>
            <a:r>
              <a:rPr lang="en-US" dirty="0"/>
              <a:t>  </a:t>
            </a:r>
          </a:p>
        </p:txBody>
      </p:sp>
      <p:sp>
        <p:nvSpPr>
          <p:cNvPr id="3" name="Text Placeholder 2">
            <a:extLst>
              <a:ext uri="{FF2B5EF4-FFF2-40B4-BE49-F238E27FC236}">
                <a16:creationId xmlns:a16="http://schemas.microsoft.com/office/drawing/2014/main" id="{D00F9466-2518-E259-8D71-53DA217AFEE1}"/>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 (Creative Commons Attribution-</a:t>
            </a:r>
            <a:r>
              <a:rPr lang="en-US" dirty="0" err="1"/>
              <a:t>NonCommercial</a:t>
            </a:r>
            <a:r>
              <a:rPr lang="en-US" dirty="0"/>
              <a:t>) </a:t>
            </a:r>
          </a:p>
          <a:p>
            <a:pPr algn="l" rtl="0" fontAlgn="base">
              <a:lnSpc>
                <a:spcPts val="1569"/>
              </a:lnSpc>
              <a:buFont typeface="Arial" panose="020B0604020202020204" pitchFamily="34" charset="0"/>
              <a:buChar char="•"/>
            </a:pPr>
            <a:r>
              <a:rPr lang="en-US" dirty="0"/>
              <a:t>Description: This inclusive textbook supports diverse learners with a scaffolded approach to academic literacy. It covers reading strategies, the writing process, grammar, and college success habits, making it particularly useful for co-requisite and developmental composition contexts. </a:t>
            </a:r>
          </a:p>
          <a:p>
            <a:endParaRPr lang="en-US" dirty="0"/>
          </a:p>
        </p:txBody>
      </p:sp>
    </p:spTree>
    <p:extLst>
      <p:ext uri="{BB962C8B-B14F-4D97-AF65-F5344CB8AC3E}">
        <p14:creationId xmlns:p14="http://schemas.microsoft.com/office/powerpoint/2010/main" val="117569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0A7B-D0B7-BEE6-7ACA-BDCBB826B3EB}"/>
              </a:ext>
            </a:extLst>
          </p:cNvPr>
          <p:cNvSpPr>
            <a:spLocks noGrp="1"/>
          </p:cNvSpPr>
          <p:nvPr>
            <p:ph type="title"/>
          </p:nvPr>
        </p:nvSpPr>
        <p:spPr/>
        <p:txBody>
          <a:bodyPr/>
          <a:lstStyle/>
          <a:p>
            <a:r>
              <a:rPr lang="en-US" dirty="0">
                <a:hlinkClick r:id="rId2"/>
              </a:rPr>
              <a:t>Let’s Get Writing (Browning et al., 2018)</a:t>
            </a:r>
            <a:r>
              <a:rPr lang="en-US" dirty="0"/>
              <a:t>  </a:t>
            </a:r>
          </a:p>
        </p:txBody>
      </p:sp>
      <p:sp>
        <p:nvSpPr>
          <p:cNvPr id="3" name="Text Placeholder 2">
            <a:extLst>
              <a:ext uri="{FF2B5EF4-FFF2-40B4-BE49-F238E27FC236}">
                <a16:creationId xmlns:a16="http://schemas.microsoft.com/office/drawing/2014/main" id="{A353D1C1-2618-98BA-BCCA-62FEDDCDF908}"/>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BY-NC-SA (Creative Commons Attribution-</a:t>
            </a:r>
            <a:r>
              <a:rPr lang="en-US" dirty="0" err="1"/>
              <a:t>NonCommercial</a:t>
            </a:r>
            <a:r>
              <a:rPr lang="en-US" dirty="0"/>
              <a:t>-</a:t>
            </a:r>
            <a:r>
              <a:rPr lang="en-US" dirty="0" err="1"/>
              <a:t>ShareAlike</a:t>
            </a:r>
            <a:r>
              <a:rPr lang="en-US" dirty="0"/>
              <a:t>) </a:t>
            </a:r>
          </a:p>
          <a:p>
            <a:pPr algn="l" rtl="0" fontAlgn="base">
              <a:lnSpc>
                <a:spcPts val="1569"/>
              </a:lnSpc>
              <a:buFont typeface="Arial" panose="020B0604020202020204" pitchFamily="34" charset="0"/>
              <a:buChar char="•"/>
            </a:pPr>
            <a:r>
              <a:rPr lang="en-US" dirty="0"/>
              <a:t>Description: A modular writing textbook focused on process, purpose, and practice. Covers rhetorical modes, writing development, grammar, and documentation. Flexible in structure and useful across multiple levels of composition instruction. </a:t>
            </a:r>
          </a:p>
          <a:p>
            <a:r>
              <a:rPr lang="en-US" dirty="0"/>
              <a:t>Great for rhetorical situations.</a:t>
            </a:r>
          </a:p>
          <a:p>
            <a:r>
              <a:rPr lang="en-US" dirty="0"/>
              <a:t>Chelsea Ouellette noted she likes to use this for the first half of her ENGL C1000 class and combine it with Choosing and Using Sources, linked later in this presentation.</a:t>
            </a:r>
          </a:p>
          <a:p>
            <a:pPr algn="l" rtl="0" fontAlgn="base">
              <a:lnSpc>
                <a:spcPts val="1569"/>
              </a:lnSpc>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394115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2680-0E4A-6834-6B2F-BF80929A73DA}"/>
              </a:ext>
            </a:extLst>
          </p:cNvPr>
          <p:cNvSpPr>
            <a:spLocks noGrp="1"/>
          </p:cNvSpPr>
          <p:nvPr>
            <p:ph type="title"/>
          </p:nvPr>
        </p:nvSpPr>
        <p:spPr/>
        <p:txBody>
          <a:bodyPr>
            <a:normAutofit fontScale="90000"/>
          </a:bodyPr>
          <a:lstStyle/>
          <a:p>
            <a:r>
              <a:rPr lang="en-US" dirty="0">
                <a:hlinkClick r:id="rId2"/>
              </a:rPr>
              <a:t>A Guide to Rhetoric, Genre, and Success in First-Year Writing, 2nd Edition (Gagich and Zickel, 2023)</a:t>
            </a:r>
            <a:r>
              <a:rPr lang="en-US" dirty="0"/>
              <a:t>  </a:t>
            </a:r>
          </a:p>
        </p:txBody>
      </p:sp>
      <p:sp>
        <p:nvSpPr>
          <p:cNvPr id="3" name="Text Placeholder 2">
            <a:extLst>
              <a:ext uri="{FF2B5EF4-FFF2-40B4-BE49-F238E27FC236}">
                <a16:creationId xmlns:a16="http://schemas.microsoft.com/office/drawing/2014/main" id="{946E69A6-D67B-460A-B9C3-523307FF5400}"/>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BY-NC-SA (Creative Commons Attribution-</a:t>
            </a:r>
            <a:r>
              <a:rPr lang="en-US" dirty="0" err="1"/>
              <a:t>NonCommercial</a:t>
            </a:r>
            <a:r>
              <a:rPr lang="en-US" dirty="0"/>
              <a:t>-</a:t>
            </a:r>
            <a:r>
              <a:rPr lang="en-US" dirty="0" err="1"/>
              <a:t>ShareAlike</a:t>
            </a:r>
            <a:r>
              <a:rPr lang="en-US" dirty="0"/>
              <a:t>) </a:t>
            </a:r>
          </a:p>
          <a:p>
            <a:pPr algn="l" rtl="0" fontAlgn="base">
              <a:lnSpc>
                <a:spcPts val="1569"/>
              </a:lnSpc>
              <a:buFont typeface="Arial" panose="020B0604020202020204" pitchFamily="34" charset="0"/>
              <a:buChar char="•"/>
            </a:pPr>
            <a:r>
              <a:rPr lang="en-US" dirty="0"/>
              <a:t>Description: Combines instruction in rhetorical awareness and academic writing with examples of student work. Emphasizes the role of genre in communication and supports the development of college-level writing through scaffolded learning. </a:t>
            </a:r>
          </a:p>
        </p:txBody>
      </p:sp>
    </p:spTree>
    <p:extLst>
      <p:ext uri="{BB962C8B-B14F-4D97-AF65-F5344CB8AC3E}">
        <p14:creationId xmlns:p14="http://schemas.microsoft.com/office/powerpoint/2010/main" val="2574895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F7736-77D4-FA34-1AC9-C09B7A633C1E}"/>
              </a:ext>
            </a:extLst>
          </p:cNvPr>
          <p:cNvSpPr>
            <a:spLocks noGrp="1"/>
          </p:cNvSpPr>
          <p:nvPr>
            <p:ph type="title"/>
          </p:nvPr>
        </p:nvSpPr>
        <p:spPr/>
        <p:txBody>
          <a:bodyPr/>
          <a:lstStyle/>
          <a:p>
            <a:r>
              <a:rPr lang="en-US" dirty="0">
                <a:hlinkClick r:id="rId2"/>
              </a:rPr>
              <a:t>Writing for Success – Affordable Learning Georgia adaptation (Weaver et al., 2019)</a:t>
            </a:r>
            <a:r>
              <a:rPr lang="en-US" dirty="0"/>
              <a:t>  </a:t>
            </a:r>
          </a:p>
        </p:txBody>
      </p:sp>
      <p:sp>
        <p:nvSpPr>
          <p:cNvPr id="3" name="Text Placeholder 2">
            <a:extLst>
              <a:ext uri="{FF2B5EF4-FFF2-40B4-BE49-F238E27FC236}">
                <a16:creationId xmlns:a16="http://schemas.microsoft.com/office/drawing/2014/main" id="{30FA16BF-2176-8F80-B7DC-A489F03861AF}"/>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BY-NC-SA (Creative Commons Attribution-</a:t>
            </a:r>
            <a:r>
              <a:rPr lang="en-US" dirty="0" err="1"/>
              <a:t>NonCommercial</a:t>
            </a:r>
            <a:r>
              <a:rPr lang="en-US" dirty="0"/>
              <a:t>-</a:t>
            </a:r>
            <a:r>
              <a:rPr lang="en-US" dirty="0" err="1"/>
              <a:t>ShareAlike</a:t>
            </a:r>
            <a:r>
              <a:rPr lang="en-US" dirty="0"/>
              <a:t>) </a:t>
            </a:r>
          </a:p>
          <a:p>
            <a:pPr algn="l" rtl="0" fontAlgn="base">
              <a:lnSpc>
                <a:spcPts val="1569"/>
              </a:lnSpc>
              <a:buFont typeface="Arial" panose="020B0604020202020204" pitchFamily="34" charset="0"/>
              <a:buChar char="•"/>
            </a:pPr>
            <a:r>
              <a:rPr lang="en-US" dirty="0"/>
              <a:t>Description: An updated and contextualized version of Writing for Success, adapted for broader accessibility and modern relevance. Features expanded content and improved navigation for online or modular use. </a:t>
            </a:r>
          </a:p>
          <a:p>
            <a:pPr algn="l" rtl="0" fontAlgn="base">
              <a:lnSpc>
                <a:spcPts val="1569"/>
              </a:lnSpc>
              <a:buFont typeface="Arial" panose="020B0604020202020204" pitchFamily="34" charset="0"/>
              <a:buChar char="•"/>
            </a:pPr>
            <a:r>
              <a:rPr lang="en-US" dirty="0">
                <a:hlinkClick r:id="rId3"/>
              </a:rPr>
              <a:t>Ancillaries for Writing for Success</a:t>
            </a:r>
            <a:r>
              <a:rPr lang="en-US" dirty="0"/>
              <a:t> in Canvas Commons </a:t>
            </a:r>
          </a:p>
          <a:p>
            <a:endParaRPr lang="en-US" dirty="0"/>
          </a:p>
        </p:txBody>
      </p:sp>
    </p:spTree>
    <p:extLst>
      <p:ext uri="{BB962C8B-B14F-4D97-AF65-F5344CB8AC3E}">
        <p14:creationId xmlns:p14="http://schemas.microsoft.com/office/powerpoint/2010/main" val="314545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b="1" i="0" dirty="0">
                <a:effectLst/>
                <a:latin typeface="Roboto" panose="02000000000000000000" pitchFamily="2" charset="0"/>
              </a:rPr>
              <a:t>Exploring Open Educational Resources (OER) for ENGL C1000</a:t>
            </a:r>
            <a:endParaRPr dirty="0"/>
          </a:p>
        </p:txBody>
      </p:sp>
      <p:sp>
        <p:nvSpPr>
          <p:cNvPr id="147" name="Google Shape;147;p4"/>
          <p:cNvSpPr txBox="1">
            <a:spLocks noGrp="1"/>
          </p:cNvSpPr>
          <p:nvPr>
            <p:ph type="subTitle" idx="1"/>
          </p:nvPr>
        </p:nvSpPr>
        <p:spPr>
          <a:xfrm>
            <a:off x="141514" y="5190324"/>
            <a:ext cx="8149625" cy="977621"/>
          </a:xfrm>
          <a:prstGeom prst="rect">
            <a:avLst/>
          </a:prstGeom>
          <a:noFill/>
          <a:ln>
            <a:noFill/>
          </a:ln>
        </p:spPr>
        <p:txBody>
          <a:bodyPr spcFirstLastPara="1" wrap="square" lIns="91425" tIns="91425" rIns="91425" bIns="91425" anchor="t" anchorCtr="0">
            <a:normAutofit/>
          </a:bodyPr>
          <a:lstStyle/>
          <a:p>
            <a:pPr marL="0" indent="0">
              <a:spcBef>
                <a:spcPts val="0"/>
              </a:spcBef>
              <a:buSzPct val="100000"/>
            </a:pPr>
            <a:r>
              <a:rPr lang="en-US" cap="none" dirty="0"/>
              <a:t>An OER-DL Conversation. </a:t>
            </a:r>
            <a:r>
              <a:rPr lang="en-US" sz="1600" dirty="0"/>
              <a:t>October 9, 2025. Created by Karen Crozer.</a:t>
            </a:r>
            <a:endParaRPr lang="en-US" dirty="0"/>
          </a:p>
          <a:p>
            <a:pPr marL="0" lvl="0" indent="0" algn="l" rtl="0">
              <a:lnSpc>
                <a:spcPct val="120000"/>
              </a:lnSpc>
              <a:spcBef>
                <a:spcPts val="750"/>
              </a:spcBef>
              <a:spcAft>
                <a:spcPts val="0"/>
              </a:spcAft>
              <a:buSzPct val="100000"/>
              <a:buNone/>
            </a:pPr>
            <a:r>
              <a:rPr lang="en-US" dirty="0"/>
              <a:t>This work is licensed under a </a:t>
            </a:r>
            <a:r>
              <a:rPr lang="en-US" u="sng" dirty="0">
                <a:solidFill>
                  <a:schemeClr val="hlink"/>
                </a:solidFill>
                <a:hlinkClick r:id="rId3"/>
              </a:rPr>
              <a:t>Creative Commons Attribution 4.0 International License</a:t>
            </a:r>
            <a:r>
              <a:rPr lang="en-US" dirty="0"/>
              <a:t>.</a:t>
            </a:r>
            <a:endParaRPr lang="en-US" cap="non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FE0D-0B43-51F0-1E23-ABF59607C28B}"/>
              </a:ext>
            </a:extLst>
          </p:cNvPr>
          <p:cNvSpPr>
            <a:spLocks noGrp="1"/>
          </p:cNvSpPr>
          <p:nvPr>
            <p:ph type="title"/>
          </p:nvPr>
        </p:nvSpPr>
        <p:spPr/>
        <p:txBody>
          <a:bodyPr/>
          <a:lstStyle/>
          <a:p>
            <a:r>
              <a:rPr lang="en-US" dirty="0">
                <a:hlinkClick r:id="rId2"/>
              </a:rPr>
              <a:t>The Word on College Reading and Writing (Babin et al., 2017)</a:t>
            </a:r>
            <a:r>
              <a:rPr lang="en-US" dirty="0"/>
              <a:t> </a:t>
            </a:r>
          </a:p>
        </p:txBody>
      </p:sp>
      <p:sp>
        <p:nvSpPr>
          <p:cNvPr id="3" name="Text Placeholder 2">
            <a:extLst>
              <a:ext uri="{FF2B5EF4-FFF2-40B4-BE49-F238E27FC236}">
                <a16:creationId xmlns:a16="http://schemas.microsoft.com/office/drawing/2014/main" id="{4162E2DA-A6FC-B043-AE71-D7F6DF9E11E7}"/>
              </a:ext>
            </a:extLst>
          </p:cNvPr>
          <p:cNvSpPr>
            <a:spLocks noGrp="1"/>
          </p:cNvSpPr>
          <p:nvPr>
            <p:ph type="body" idx="1"/>
          </p:nvPr>
        </p:nvSpPr>
        <p:spPr/>
        <p:txBody>
          <a:bodyPr/>
          <a:lstStyle/>
          <a:p>
            <a:pPr algn="l" rtl="0" fontAlgn="base">
              <a:lnSpc>
                <a:spcPts val="1569"/>
              </a:lnSpc>
              <a:buFont typeface="Arial" panose="020B0604020202020204" pitchFamily="34" charset="0"/>
              <a:buChar char="•"/>
            </a:pPr>
            <a:r>
              <a:rPr lang="en-US" dirty="0"/>
              <a:t>License: CC BY-NC (Creative Commons Attribution-</a:t>
            </a:r>
            <a:r>
              <a:rPr lang="en-US" dirty="0" err="1"/>
              <a:t>NonCommercial</a:t>
            </a:r>
            <a:r>
              <a:rPr lang="en-US" dirty="0"/>
              <a:t>) </a:t>
            </a:r>
          </a:p>
          <a:p>
            <a:pPr algn="l" rtl="0" fontAlgn="base">
              <a:lnSpc>
                <a:spcPts val="1569"/>
              </a:lnSpc>
              <a:buFont typeface="Arial" panose="020B0604020202020204" pitchFamily="34" charset="0"/>
              <a:buChar char="•"/>
            </a:pPr>
            <a:r>
              <a:rPr lang="en-US" dirty="0"/>
              <a:t>Description: A practical, student-centered introduction to academic reading and writing. Emphasizes reading strategies, drafting, revision, and rhetorical awareness. Developed collaboratively by instructors with experience teaching first-year writing. </a:t>
            </a:r>
          </a:p>
          <a:p>
            <a:endParaRPr lang="en-US" dirty="0"/>
          </a:p>
        </p:txBody>
      </p:sp>
    </p:spTree>
    <p:extLst>
      <p:ext uri="{BB962C8B-B14F-4D97-AF65-F5344CB8AC3E}">
        <p14:creationId xmlns:p14="http://schemas.microsoft.com/office/powerpoint/2010/main" val="2189349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8279-20CD-E3D2-A097-A905862968CF}"/>
              </a:ext>
            </a:extLst>
          </p:cNvPr>
          <p:cNvSpPr>
            <a:spLocks noGrp="1"/>
          </p:cNvSpPr>
          <p:nvPr>
            <p:ph type="title"/>
          </p:nvPr>
        </p:nvSpPr>
        <p:spPr/>
        <p:txBody>
          <a:bodyPr/>
          <a:lstStyle/>
          <a:p>
            <a:r>
              <a:rPr lang="en-US" dirty="0">
                <a:hlinkClick r:id="rId2"/>
              </a:rPr>
              <a:t>Grammar Essentials (Excelsior Online Writing Lab)</a:t>
            </a:r>
            <a:r>
              <a:rPr lang="en-US" dirty="0"/>
              <a:t> </a:t>
            </a:r>
          </a:p>
        </p:txBody>
      </p:sp>
      <p:sp>
        <p:nvSpPr>
          <p:cNvPr id="3" name="Text Placeholder 2">
            <a:extLst>
              <a:ext uri="{FF2B5EF4-FFF2-40B4-BE49-F238E27FC236}">
                <a16:creationId xmlns:a16="http://schemas.microsoft.com/office/drawing/2014/main" id="{81C78735-0E59-4CED-94FE-97FE6F1D8D96}"/>
              </a:ext>
            </a:extLst>
          </p:cNvPr>
          <p:cNvSpPr>
            <a:spLocks noGrp="1"/>
          </p:cNvSpPr>
          <p:nvPr>
            <p:ph type="body" idx="1"/>
          </p:nvPr>
        </p:nvSpPr>
        <p:spPr/>
        <p:txBody>
          <a:bodyPr/>
          <a:lstStyle/>
          <a:p>
            <a:r>
              <a:rPr lang="en-US" dirty="0"/>
              <a:t>Grammar only.</a:t>
            </a:r>
          </a:p>
          <a:p>
            <a:pPr algn="l" rtl="0" fontAlgn="base">
              <a:lnSpc>
                <a:spcPts val="1569"/>
              </a:lnSpc>
              <a:buFont typeface="Arial" panose="020B0604020202020204" pitchFamily="34" charset="0"/>
              <a:buChar char="•"/>
            </a:pPr>
            <a:r>
              <a:rPr lang="en-US" dirty="0"/>
              <a:t>License: CC BY-NC (Creative Commons Attribution-</a:t>
            </a:r>
            <a:r>
              <a:rPr lang="en-US" dirty="0" err="1"/>
              <a:t>NonCommercial</a:t>
            </a:r>
            <a:r>
              <a:rPr lang="en-US" dirty="0"/>
              <a:t>) </a:t>
            </a:r>
          </a:p>
          <a:p>
            <a:pPr algn="l" rtl="0" fontAlgn="base">
              <a:lnSpc>
                <a:spcPts val="1569"/>
              </a:lnSpc>
              <a:buFont typeface="Arial" panose="020B0604020202020204" pitchFamily="34" charset="0"/>
              <a:buChar char="•"/>
            </a:pPr>
            <a:r>
              <a:rPr lang="en-US" dirty="0"/>
              <a:t>Description: A practical, student-centered introduction to academic reading and writing. Emphasizes reading strategies, drafting, revision, and rhetorical awareness. Developed collaboratively by instructors with experience teaching first-year writing. </a:t>
            </a:r>
          </a:p>
          <a:p>
            <a:endParaRPr lang="en-US" dirty="0"/>
          </a:p>
        </p:txBody>
      </p:sp>
    </p:spTree>
    <p:extLst>
      <p:ext uri="{BB962C8B-B14F-4D97-AF65-F5344CB8AC3E}">
        <p14:creationId xmlns:p14="http://schemas.microsoft.com/office/powerpoint/2010/main" val="1081654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38AC-BC07-BD2B-0805-71A1A5E01C3B}"/>
              </a:ext>
            </a:extLst>
          </p:cNvPr>
          <p:cNvSpPr>
            <a:spLocks noGrp="1"/>
          </p:cNvSpPr>
          <p:nvPr>
            <p:ph type="title"/>
          </p:nvPr>
        </p:nvSpPr>
        <p:spPr/>
        <p:txBody>
          <a:bodyPr/>
          <a:lstStyle/>
          <a:p>
            <a:r>
              <a:rPr lang="en-US" dirty="0"/>
              <a:t>Shared During the Conversation</a:t>
            </a:r>
          </a:p>
        </p:txBody>
      </p:sp>
      <p:sp>
        <p:nvSpPr>
          <p:cNvPr id="3" name="Text Placeholder 2">
            <a:extLst>
              <a:ext uri="{FF2B5EF4-FFF2-40B4-BE49-F238E27FC236}">
                <a16:creationId xmlns:a16="http://schemas.microsoft.com/office/drawing/2014/main" id="{3174341E-0409-303F-82CA-391B16D985E1}"/>
              </a:ext>
            </a:extLst>
          </p:cNvPr>
          <p:cNvSpPr>
            <a:spLocks noGrp="1"/>
          </p:cNvSpPr>
          <p:nvPr>
            <p:ph type="body" idx="1"/>
          </p:nvPr>
        </p:nvSpPr>
        <p:spPr/>
        <p:txBody>
          <a:bodyPr/>
          <a:lstStyle/>
          <a:p>
            <a:pPr marL="127000" indent="0">
              <a:buNone/>
            </a:pPr>
            <a:r>
              <a:rPr lang="en-US" dirty="0">
                <a:hlinkClick r:id="rId2"/>
              </a:rPr>
              <a:t>Rhetoric and Composition (Wikibooks)</a:t>
            </a:r>
            <a:endParaRPr lang="en-US" dirty="0"/>
          </a:p>
          <a:p>
            <a:r>
              <a:rPr lang="en-US" dirty="0"/>
              <a:t>Shared by Sarah Bosler</a:t>
            </a:r>
          </a:p>
          <a:p>
            <a:r>
              <a:rPr lang="en-US" dirty="0"/>
              <a:t>Used at Citrus College</a:t>
            </a:r>
          </a:p>
          <a:p>
            <a:pPr marL="127000" indent="0">
              <a:buNone/>
            </a:pPr>
            <a:r>
              <a:rPr lang="en-US" dirty="0">
                <a:hlinkClick r:id="rId3"/>
              </a:rPr>
              <a:t>Write What Matters </a:t>
            </a:r>
            <a:endParaRPr lang="en-US" dirty="0"/>
          </a:p>
          <a:p>
            <a:r>
              <a:rPr lang="en-US" dirty="0"/>
              <a:t>Shared by Angie </a:t>
            </a:r>
            <a:r>
              <a:rPr lang="en-US" dirty="0" err="1"/>
              <a:t>Misaghi</a:t>
            </a:r>
            <a:r>
              <a:rPr lang="en-US" dirty="0"/>
              <a:t> </a:t>
            </a:r>
          </a:p>
          <a:p>
            <a:pPr marL="127000" indent="0">
              <a:buNone/>
            </a:pPr>
            <a:r>
              <a:rPr lang="en-US" dirty="0">
                <a:hlinkClick r:id="rId4"/>
              </a:rPr>
              <a:t>Choosing and Using Sources</a:t>
            </a:r>
            <a:endParaRPr lang="en-US" dirty="0"/>
          </a:p>
          <a:p>
            <a:r>
              <a:rPr lang="en-US" dirty="0"/>
              <a:t>Shared by Chelsea Ouellette</a:t>
            </a:r>
          </a:p>
          <a:p>
            <a:r>
              <a:rPr lang="en-US" dirty="0"/>
              <a:t>Used in the second half of her ENGL C1000 class</a:t>
            </a:r>
          </a:p>
        </p:txBody>
      </p:sp>
    </p:spTree>
    <p:extLst>
      <p:ext uri="{BB962C8B-B14F-4D97-AF65-F5344CB8AC3E}">
        <p14:creationId xmlns:p14="http://schemas.microsoft.com/office/powerpoint/2010/main" val="2710958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FD6C9-7472-657E-6F0C-16C4D3A38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50599-1F19-7614-1E25-DAF65BB03111}"/>
              </a:ext>
            </a:extLst>
          </p:cNvPr>
          <p:cNvSpPr>
            <a:spLocks noGrp="1"/>
          </p:cNvSpPr>
          <p:nvPr>
            <p:ph type="title"/>
          </p:nvPr>
        </p:nvSpPr>
        <p:spPr/>
        <p:txBody>
          <a:bodyPr/>
          <a:lstStyle/>
          <a:p>
            <a:r>
              <a:rPr lang="en-US" dirty="0"/>
              <a:t>Shared During the Conversation, Part 2</a:t>
            </a:r>
          </a:p>
        </p:txBody>
      </p:sp>
      <p:sp>
        <p:nvSpPr>
          <p:cNvPr id="3" name="Text Placeholder 2">
            <a:extLst>
              <a:ext uri="{FF2B5EF4-FFF2-40B4-BE49-F238E27FC236}">
                <a16:creationId xmlns:a16="http://schemas.microsoft.com/office/drawing/2014/main" id="{FC08F239-51C2-C593-F3C5-158C4D3B9519}"/>
              </a:ext>
            </a:extLst>
          </p:cNvPr>
          <p:cNvSpPr>
            <a:spLocks noGrp="1"/>
          </p:cNvSpPr>
          <p:nvPr>
            <p:ph type="body" idx="1"/>
          </p:nvPr>
        </p:nvSpPr>
        <p:spPr/>
        <p:txBody>
          <a:bodyPr/>
          <a:lstStyle/>
          <a:p>
            <a:pPr marL="127000" indent="0">
              <a:buNone/>
            </a:pPr>
            <a:r>
              <a:rPr lang="en-US" dirty="0">
                <a:hlinkClick r:id="rId2"/>
              </a:rPr>
              <a:t>Informed Arguments: A Guide to Writing and Research</a:t>
            </a:r>
            <a:endParaRPr lang="en-US" dirty="0"/>
          </a:p>
          <a:p>
            <a:r>
              <a:rPr lang="en-US" dirty="0"/>
              <a:t>Shared by Nikki Grose.</a:t>
            </a:r>
          </a:p>
          <a:p>
            <a:pPr marL="127000" indent="0">
              <a:buNone/>
            </a:pPr>
            <a:r>
              <a:rPr lang="en-US" dirty="0">
                <a:hlinkClick r:id="rId3"/>
              </a:rPr>
              <a:t>Successful College Composition</a:t>
            </a:r>
            <a:endParaRPr lang="en-US" dirty="0"/>
          </a:p>
          <a:p>
            <a:r>
              <a:rPr lang="en-US" dirty="0"/>
              <a:t>Shared by Sarah Bosler.</a:t>
            </a:r>
          </a:p>
          <a:p>
            <a:pPr marL="127000" indent="0">
              <a:buNone/>
            </a:pPr>
            <a:r>
              <a:rPr lang="en-US" dirty="0">
                <a:hlinkClick r:id="rId4"/>
              </a:rPr>
              <a:t>Advanced English</a:t>
            </a:r>
            <a:endParaRPr lang="en-US" dirty="0"/>
          </a:p>
          <a:p>
            <a:r>
              <a:rPr lang="en-US" dirty="0"/>
              <a:t>Shared by Tamara </a:t>
            </a:r>
            <a:r>
              <a:rPr lang="en-US" dirty="0" err="1"/>
              <a:t>Fritzchle</a:t>
            </a:r>
            <a:r>
              <a:rPr lang="en-US" dirty="0"/>
              <a:t>.</a:t>
            </a:r>
          </a:p>
        </p:txBody>
      </p:sp>
    </p:spTree>
    <p:extLst>
      <p:ext uri="{BB962C8B-B14F-4D97-AF65-F5344CB8AC3E}">
        <p14:creationId xmlns:p14="http://schemas.microsoft.com/office/powerpoint/2010/main" val="2196918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387F-645C-3552-4BEF-EF7EC2882C55}"/>
              </a:ext>
            </a:extLst>
          </p:cNvPr>
          <p:cNvSpPr>
            <a:spLocks noGrp="1"/>
          </p:cNvSpPr>
          <p:nvPr>
            <p:ph type="title"/>
          </p:nvPr>
        </p:nvSpPr>
        <p:spPr/>
        <p:txBody>
          <a:bodyPr/>
          <a:lstStyle/>
          <a:p>
            <a:r>
              <a:rPr lang="en-US" dirty="0"/>
              <a:t>Gaps in Support: Ideas from the Conversation</a:t>
            </a:r>
          </a:p>
        </p:txBody>
      </p:sp>
      <p:sp>
        <p:nvSpPr>
          <p:cNvPr id="3" name="Text Placeholder 2">
            <a:extLst>
              <a:ext uri="{FF2B5EF4-FFF2-40B4-BE49-F238E27FC236}">
                <a16:creationId xmlns:a16="http://schemas.microsoft.com/office/drawing/2014/main" id="{8CC5BB25-25BB-39A2-9919-C24C8D7A12F8}"/>
              </a:ext>
            </a:extLst>
          </p:cNvPr>
          <p:cNvSpPr>
            <a:spLocks noGrp="1"/>
          </p:cNvSpPr>
          <p:nvPr>
            <p:ph type="body" idx="1"/>
          </p:nvPr>
        </p:nvSpPr>
        <p:spPr/>
        <p:txBody>
          <a:bodyPr>
            <a:normAutofit/>
          </a:bodyPr>
          <a:lstStyle/>
          <a:p>
            <a:r>
              <a:rPr lang="en-US" dirty="0"/>
              <a:t>We would love to see more ENGL C1000 texts with ancillary support in Canvas Commons.</a:t>
            </a:r>
          </a:p>
          <a:p>
            <a:pPr lvl="1"/>
            <a:r>
              <a:rPr lang="en-US" sz="1600" dirty="0"/>
              <a:t>We could ask ASCCC OERI to consider funding more ancillary OER support in the future.</a:t>
            </a:r>
          </a:p>
          <a:p>
            <a:r>
              <a:rPr lang="en-US" dirty="0"/>
              <a:t>We should continue to check OER resources for gaps in accessibility.</a:t>
            </a:r>
          </a:p>
          <a:p>
            <a:endParaRPr lang="en-US" dirty="0"/>
          </a:p>
        </p:txBody>
      </p:sp>
    </p:spTree>
    <p:extLst>
      <p:ext uri="{BB962C8B-B14F-4D97-AF65-F5344CB8AC3E}">
        <p14:creationId xmlns:p14="http://schemas.microsoft.com/office/powerpoint/2010/main" val="377345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dirty="0"/>
              <a:t>Resources</a:t>
            </a:r>
            <a:endParaRPr sz="3400" dirty="0"/>
          </a:p>
        </p:txBody>
      </p:sp>
      <p:sp>
        <p:nvSpPr>
          <p:cNvPr id="181" name="Google Shape;181;p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algn="l" fontAlgn="base">
              <a:spcAft>
                <a:spcPts val="300"/>
              </a:spcAft>
            </a:pPr>
            <a:r>
              <a:rPr lang="en-US" dirty="0">
                <a:hlinkClick r:id="rId3"/>
              </a:rPr>
              <a:t>OERI Resources for College Composition (C-ID ENGL 100): </a:t>
            </a:r>
            <a:r>
              <a:rPr lang="en-US" dirty="0"/>
              <a:t>Texts curated to the original C-ID.</a:t>
            </a:r>
          </a:p>
          <a:p>
            <a:pPr algn="l" fontAlgn="base">
              <a:spcAft>
                <a:spcPts val="300"/>
              </a:spcAft>
            </a:pPr>
            <a:r>
              <a:rPr lang="en-US" dirty="0">
                <a:hlinkClick r:id="rId4"/>
              </a:rPr>
              <a:t>OERI English page:</a:t>
            </a:r>
            <a:r>
              <a:rPr lang="en-US" dirty="0"/>
              <a:t> Our existing OERI English page for texts across multiple classes. Don’t forget to tell us what you’ve adopted already! </a:t>
            </a:r>
            <a:r>
              <a:rPr lang="en-US" dirty="0">
                <a:sym typeface="Wingdings" pitchFamily="2" charset="2"/>
              </a:rPr>
              <a:t></a:t>
            </a:r>
            <a:endParaRPr lang="en-US" dirty="0"/>
          </a:p>
          <a:p>
            <a:pPr algn="l" fontAlgn="base">
              <a:spcAft>
                <a:spcPts val="300"/>
              </a:spcAft>
            </a:pPr>
            <a:r>
              <a:rPr lang="en-US" dirty="0">
                <a:hlinkClick r:id="rId5"/>
              </a:rPr>
              <a:t>Lit2Go Overview</a:t>
            </a:r>
            <a:r>
              <a:rPr lang="en-US" dirty="0"/>
              <a:t>: Text/Audio Resource Connections to ENGL C1000: Karen’s linking of Lit2Go resources to ENGL C1000.</a:t>
            </a:r>
          </a:p>
          <a:p>
            <a:pPr algn="l" fontAlgn="base">
              <a:spcAft>
                <a:spcPts val="300"/>
              </a:spcAft>
            </a:pPr>
            <a:r>
              <a:rPr lang="en-US" dirty="0">
                <a:hlinkClick r:id="rId6"/>
              </a:rPr>
              <a:t>Librarians’ Curated Ebook Collection</a:t>
            </a:r>
            <a:r>
              <a:rPr lang="en-US" dirty="0"/>
              <a:t>: Curated English tab, but you can also check out the literature tab; look for unlimited user access</a:t>
            </a:r>
          </a:p>
          <a:p>
            <a:pPr algn="l" fontAlgn="base">
              <a:spcAft>
                <a:spcPts val="300"/>
              </a:spcAft>
            </a:pPr>
            <a:r>
              <a:rPr lang="en-US" dirty="0">
                <a:hlinkClick r:id="rId7"/>
              </a:rPr>
              <a:t>Citrus College List:</a:t>
            </a:r>
            <a:r>
              <a:rPr lang="en-US" dirty="0"/>
              <a:t> Current OERs used in ENGL C1000</a:t>
            </a:r>
          </a:p>
          <a:p>
            <a:pPr algn="l" fontAlgn="base">
              <a:spcAft>
                <a:spcPts val="300"/>
              </a:spcAft>
            </a:pPr>
            <a:endParaRP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5AB8-5FE4-DD5C-B6B8-8FE8F9D7FFA2}"/>
              </a:ext>
            </a:extLst>
          </p:cNvPr>
          <p:cNvSpPr>
            <a:spLocks noGrp="1"/>
          </p:cNvSpPr>
          <p:nvPr>
            <p:ph type="title"/>
          </p:nvPr>
        </p:nvSpPr>
        <p:spPr/>
        <p:txBody>
          <a:bodyPr/>
          <a:lstStyle/>
          <a:p>
            <a:r>
              <a:rPr lang="en-US" dirty="0"/>
              <a:t>Contact Me!</a:t>
            </a:r>
          </a:p>
        </p:txBody>
      </p:sp>
      <p:sp>
        <p:nvSpPr>
          <p:cNvPr id="3" name="Text Placeholder 2">
            <a:extLst>
              <a:ext uri="{FF2B5EF4-FFF2-40B4-BE49-F238E27FC236}">
                <a16:creationId xmlns:a16="http://schemas.microsoft.com/office/drawing/2014/main" id="{B9559F96-8281-9638-C513-AAA39C08DE6C}"/>
              </a:ext>
            </a:extLst>
          </p:cNvPr>
          <p:cNvSpPr>
            <a:spLocks noGrp="1"/>
          </p:cNvSpPr>
          <p:nvPr>
            <p:ph type="body" idx="1"/>
          </p:nvPr>
        </p:nvSpPr>
        <p:spPr/>
        <p:txBody>
          <a:bodyPr/>
          <a:lstStyle/>
          <a:p>
            <a:pPr marL="127000" indent="0">
              <a:buNone/>
            </a:pPr>
            <a:r>
              <a:rPr lang="en-US" b="1" dirty="0"/>
              <a:t>Questions? Ideas? Resources? </a:t>
            </a:r>
          </a:p>
          <a:p>
            <a:pPr marL="127000" indent="0">
              <a:buNone/>
            </a:pPr>
            <a:r>
              <a:rPr lang="en-US" dirty="0"/>
              <a:t>Reach out! You can email me (Karen Crozer) at </a:t>
            </a:r>
            <a:r>
              <a:rPr lang="en-US" b="1" dirty="0" err="1"/>
              <a:t>crozerkj@laccd.edu</a:t>
            </a:r>
            <a:r>
              <a:rPr lang="en-US" b="1" dirty="0"/>
              <a:t>.</a:t>
            </a:r>
          </a:p>
        </p:txBody>
      </p:sp>
    </p:spTree>
    <p:extLst>
      <p:ext uri="{BB962C8B-B14F-4D97-AF65-F5344CB8AC3E}">
        <p14:creationId xmlns:p14="http://schemas.microsoft.com/office/powerpoint/2010/main" val="86614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Description</a:t>
            </a:r>
            <a:endParaRPr sz="4800"/>
          </a:p>
        </p:txBody>
      </p:sp>
      <p:sp>
        <p:nvSpPr>
          <p:cNvPr id="159" name="Google Shape;159;p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lvl="0">
              <a:buSzPct val="73732"/>
            </a:pPr>
            <a:r>
              <a:rPr lang="en-US" b="0" i="0" dirty="0">
                <a:effectLst/>
                <a:latin typeface="Roboto" panose="02000000000000000000" pitchFamily="2" charset="0"/>
              </a:rPr>
              <a:t>Curious about how OER can support the new ENGL C1000 template? This conversation will give English faculty space to share ideas, explore existing OER texts, and identify gaps. Together, we’ll consider how common course numbering shapes resource adoption and what tools might ease the transition. Bring your questions and experiences; your insights will help guide next steps in making ENGL C1000 truly zero-textbook-cost.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dirty="0"/>
              <a:t>Presenter</a:t>
            </a:r>
            <a:endParaRPr dirty="0"/>
          </a:p>
        </p:txBody>
      </p:sp>
      <p:sp>
        <p:nvSpPr>
          <p:cNvPr id="166" name="Google Shape;166;p7"/>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rtl="0" fontAlgn="base">
              <a:buFont typeface="Arial" panose="020B0604020202020204" pitchFamily="34" charset="0"/>
              <a:buChar char="•"/>
            </a:pPr>
            <a:r>
              <a:rPr lang="en-US" dirty="0"/>
              <a:t>Karen Crozer, Ph.D. (</a:t>
            </a:r>
            <a:r>
              <a:rPr lang="en-US" dirty="0" err="1"/>
              <a:t>crozerkj@laccd.edu</a:t>
            </a:r>
            <a:r>
              <a:rPr lang="en-US" dirty="0"/>
              <a:t>)</a:t>
            </a:r>
          </a:p>
          <a:p>
            <a:pPr marL="742950" lvl="1" indent="-285750" rtl="0" fontAlgn="base">
              <a:buFont typeface="Arial" panose="020B0604020202020204" pitchFamily="34" charset="0"/>
              <a:buChar char="•"/>
            </a:pPr>
            <a:r>
              <a:rPr lang="en-US" dirty="0"/>
              <a:t>New English OERI lead</a:t>
            </a:r>
          </a:p>
          <a:p>
            <a:pPr marL="742950" lvl="1" indent="-285750" rtl="0" fontAlgn="base">
              <a:buFont typeface="Arial" panose="020B0604020202020204" pitchFamily="34" charset="0"/>
              <a:buChar char="•"/>
            </a:pPr>
            <a:r>
              <a:rPr lang="en-US" dirty="0"/>
              <a:t>Chair of English, Comm Studies, and Journalism at L.A. Mission College</a:t>
            </a:r>
          </a:p>
          <a:p>
            <a:pPr marL="742950" lvl="1" indent="-285750" rtl="0" fontAlgn="base">
              <a:buFont typeface="Arial" panose="020B0604020202020204" pitchFamily="34" charset="0"/>
              <a:buChar char="•"/>
            </a:pPr>
            <a:r>
              <a:rPr lang="en-US" dirty="0"/>
              <a:t>Associate Professor of English</a:t>
            </a:r>
          </a:p>
          <a:p>
            <a:pPr marL="742950" lvl="1" indent="-285750" rtl="0" fontAlgn="base">
              <a:buFont typeface="Arial" panose="020B0604020202020204" pitchFamily="34" charset="0"/>
              <a:buChar char="•"/>
            </a:pPr>
            <a:r>
              <a:rPr lang="en-US" dirty="0"/>
              <a:t>LACCD Facilitator of Accessibility Courses</a:t>
            </a:r>
          </a:p>
          <a:p>
            <a:pPr marL="914400" lvl="1" indent="-228600" algn="l" rtl="0">
              <a:lnSpc>
                <a:spcPct val="120000"/>
              </a:lnSpc>
              <a:spcBef>
                <a:spcPts val="375"/>
              </a:spcBef>
              <a:spcAft>
                <a:spcPts val="0"/>
              </a:spcAft>
              <a:buSzPts val="1400"/>
              <a:buNone/>
            </a:pP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22F8-E151-11CF-B619-98F4C2A4F2D7}"/>
              </a:ext>
            </a:extLst>
          </p:cNvPr>
          <p:cNvSpPr>
            <a:spLocks noGrp="1"/>
          </p:cNvSpPr>
          <p:nvPr>
            <p:ph type="title"/>
          </p:nvPr>
        </p:nvSpPr>
        <p:spPr/>
        <p:txBody>
          <a:bodyPr>
            <a:normAutofit/>
          </a:bodyPr>
          <a:lstStyle/>
          <a:p>
            <a:pPr rtl="0"/>
            <a:r>
              <a:rPr lang="en-US" dirty="0"/>
              <a:t>Icebreaker</a:t>
            </a:r>
          </a:p>
        </p:txBody>
      </p:sp>
      <p:sp>
        <p:nvSpPr>
          <p:cNvPr id="3" name="Text Placeholder 2">
            <a:extLst>
              <a:ext uri="{FF2B5EF4-FFF2-40B4-BE49-F238E27FC236}">
                <a16:creationId xmlns:a16="http://schemas.microsoft.com/office/drawing/2014/main" id="{D6E3A540-27CB-D8E8-DCED-424080211CE3}"/>
              </a:ext>
            </a:extLst>
          </p:cNvPr>
          <p:cNvSpPr>
            <a:spLocks noGrp="1"/>
          </p:cNvSpPr>
          <p:nvPr>
            <p:ph type="body" idx="1"/>
          </p:nvPr>
        </p:nvSpPr>
        <p:spPr>
          <a:xfrm>
            <a:off x="601580" y="2465713"/>
            <a:ext cx="2562726" cy="4127592"/>
          </a:xfrm>
        </p:spPr>
        <p:txBody>
          <a:bodyPr>
            <a:normAutofit lnSpcReduction="10000"/>
          </a:bodyPr>
          <a:lstStyle/>
          <a:p>
            <a:r>
              <a:rPr lang="en-US" dirty="0"/>
              <a:t>On a scale of 1-9, how are you feeling today?</a:t>
            </a:r>
          </a:p>
          <a:p>
            <a:r>
              <a:rPr lang="en-US" dirty="0"/>
              <a:t>Use the chat to share your number.</a:t>
            </a:r>
          </a:p>
          <a:p>
            <a:r>
              <a:rPr lang="en-US" dirty="0"/>
              <a:t>Then, tell us which do you currently rely on more: anthologies, handbooks, or single-author texts?</a:t>
            </a:r>
          </a:p>
          <a:p>
            <a:pPr>
              <a:buNone/>
            </a:pPr>
            <a:br>
              <a:rPr lang="en-US" dirty="0"/>
            </a:br>
            <a:endParaRPr lang="en-US" dirty="0"/>
          </a:p>
        </p:txBody>
      </p:sp>
      <p:pic>
        <p:nvPicPr>
          <p:cNvPr id="1026" name="Picture 2" descr="On a 1-9 rubber duck scale, how are things going today? 1 is duck floating tall, 2 is slightly deflated, 3 is deflated more, 4 is starting to fall, 5 is half empty, 6 is beak into water, 7 is face plant into water, 8 is you can only see the head, and 9 is you can only see one eye.">
            <a:extLst>
              <a:ext uri="{FF2B5EF4-FFF2-40B4-BE49-F238E27FC236}">
                <a16:creationId xmlns:a16="http://schemas.microsoft.com/office/drawing/2014/main" id="{ED5D0199-1372-878B-6A60-0E4B8A64B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823" y="789527"/>
            <a:ext cx="5372601" cy="606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8"/>
          <p:cNvSpPr txBox="1">
            <a:spLocks/>
          </p:cNvSpPr>
          <p:nvPr>
            <p:ph type="title" idx="4294967295"/>
          </p:nvPr>
        </p:nvSpPr>
        <p:spPr>
          <a:xfrm>
            <a:off x="1088686" y="830004"/>
            <a:ext cx="7202487" cy="8985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Arial"/>
                <a:ea typeface="Arial"/>
                <a:cs typeface="Arial"/>
                <a:sym typeface="Arial"/>
              </a:rPr>
              <a:t>Overview</a:t>
            </a:r>
            <a:endParaRPr dirty="0">
              <a:latin typeface="Arial"/>
              <a:ea typeface="Arial"/>
              <a:cs typeface="Arial"/>
              <a:sym typeface="Arial"/>
            </a:endParaRPr>
          </a:p>
        </p:txBody>
      </p:sp>
      <p:sp>
        <p:nvSpPr>
          <p:cNvPr id="174" name="Google Shape;174;p8"/>
          <p:cNvSpPr txBox="1">
            <a:spLocks/>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457200" lvl="0" indent="-381000" algn="l" rtl="0">
              <a:lnSpc>
                <a:spcPct val="120000"/>
              </a:lnSpc>
              <a:spcBef>
                <a:spcPts val="750"/>
              </a:spcBef>
              <a:spcAft>
                <a:spcPts val="0"/>
              </a:spcAft>
              <a:buSzPts val="2400"/>
              <a:buChar char="•"/>
            </a:pPr>
            <a:r>
              <a:rPr lang="en-US" sz="1800" dirty="0"/>
              <a:t>What is ENGL C1000?</a:t>
            </a:r>
          </a:p>
          <a:p>
            <a:pPr marL="457200" lvl="0" indent="-381000" algn="l" rtl="0">
              <a:lnSpc>
                <a:spcPct val="120000"/>
              </a:lnSpc>
              <a:spcBef>
                <a:spcPts val="750"/>
              </a:spcBef>
              <a:spcAft>
                <a:spcPts val="0"/>
              </a:spcAft>
              <a:buSzPts val="2400"/>
              <a:buChar char="•"/>
            </a:pPr>
            <a:r>
              <a:rPr lang="en-US" sz="1800" dirty="0"/>
              <a:t>ENGL C1000: Guidance for Texts</a:t>
            </a:r>
          </a:p>
          <a:p>
            <a:pPr marL="457200" lvl="0" indent="-381000" algn="l" rtl="0">
              <a:lnSpc>
                <a:spcPct val="120000"/>
              </a:lnSpc>
              <a:spcBef>
                <a:spcPts val="750"/>
              </a:spcBef>
              <a:spcAft>
                <a:spcPts val="0"/>
              </a:spcAft>
              <a:buSzPts val="2400"/>
              <a:buChar char="•"/>
            </a:pPr>
            <a:r>
              <a:rPr lang="en-US" sz="1800" dirty="0"/>
              <a:t>Key Points from the CCN</a:t>
            </a:r>
          </a:p>
          <a:p>
            <a:pPr marL="457200" lvl="0" indent="-381000" algn="l" rtl="0">
              <a:lnSpc>
                <a:spcPct val="120000"/>
              </a:lnSpc>
              <a:spcBef>
                <a:spcPts val="750"/>
              </a:spcBef>
              <a:spcAft>
                <a:spcPts val="0"/>
              </a:spcAft>
              <a:buSzPts val="2400"/>
              <a:buChar char="•"/>
            </a:pPr>
            <a:r>
              <a:rPr lang="en-US" sz="1800" dirty="0"/>
              <a:t>Karen’s Curated List</a:t>
            </a:r>
          </a:p>
          <a:p>
            <a:pPr lvl="1">
              <a:spcBef>
                <a:spcPts val="750"/>
              </a:spcBef>
            </a:pPr>
            <a:r>
              <a:rPr lang="en-US" sz="1800" dirty="0"/>
              <a:t>Anthologies</a:t>
            </a:r>
          </a:p>
          <a:p>
            <a:pPr lvl="1">
              <a:spcBef>
                <a:spcPts val="750"/>
              </a:spcBef>
            </a:pPr>
            <a:r>
              <a:rPr lang="en-US" sz="1800" dirty="0"/>
              <a:t>Handbook</a:t>
            </a:r>
          </a:p>
          <a:p>
            <a:r>
              <a:rPr lang="en-US" sz="1800" dirty="0"/>
              <a:t>Reflection and Brainstorm</a:t>
            </a:r>
          </a:p>
          <a:p>
            <a:r>
              <a:rPr lang="en-US" sz="1800" dirty="0"/>
              <a:t>Resource List</a:t>
            </a:r>
          </a:p>
          <a:p>
            <a:pPr marL="457200" lvl="0" indent="-381000" algn="l" rtl="0">
              <a:lnSpc>
                <a:spcPct val="120000"/>
              </a:lnSpc>
              <a:spcBef>
                <a:spcPts val="750"/>
              </a:spcBef>
              <a:spcAft>
                <a:spcPts val="0"/>
              </a:spcAft>
              <a:buSzPts val="2400"/>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467D-DEFB-08C4-9AD1-C776066DCFDA}"/>
              </a:ext>
            </a:extLst>
          </p:cNvPr>
          <p:cNvSpPr>
            <a:spLocks noGrp="1"/>
          </p:cNvSpPr>
          <p:nvPr>
            <p:ph type="title"/>
          </p:nvPr>
        </p:nvSpPr>
        <p:spPr/>
        <p:txBody>
          <a:bodyPr/>
          <a:lstStyle/>
          <a:p>
            <a:r>
              <a:rPr lang="en-US" dirty="0"/>
              <a:t>What is ENGL C1000?</a:t>
            </a:r>
          </a:p>
        </p:txBody>
      </p:sp>
      <p:sp>
        <p:nvSpPr>
          <p:cNvPr id="3" name="Text Placeholder 2">
            <a:extLst>
              <a:ext uri="{FF2B5EF4-FFF2-40B4-BE49-F238E27FC236}">
                <a16:creationId xmlns:a16="http://schemas.microsoft.com/office/drawing/2014/main" id="{33C021C4-76B3-7447-4E8C-DA0D6AD3F948}"/>
              </a:ext>
            </a:extLst>
          </p:cNvPr>
          <p:cNvSpPr>
            <a:spLocks noGrp="1"/>
          </p:cNvSpPr>
          <p:nvPr>
            <p:ph type="body" idx="1"/>
          </p:nvPr>
        </p:nvSpPr>
        <p:spPr/>
        <p:txBody>
          <a:bodyPr/>
          <a:lstStyle/>
          <a:p>
            <a:r>
              <a:rPr lang="en-US" dirty="0"/>
              <a:t>ENGL C1000 is one of the new courses created as part of Common Course Numbering. </a:t>
            </a:r>
          </a:p>
          <a:p>
            <a:r>
              <a:rPr lang="en-US" dirty="0"/>
              <a:t>It is called “Academic Reading and Writing” and has consistent template elements across all CA Community Colleges.</a:t>
            </a:r>
          </a:p>
          <a:p>
            <a:r>
              <a:rPr lang="en-US" dirty="0"/>
              <a:t>Former names included things like English 101, English 1A, etc. but all were based on C-ID English 100.</a:t>
            </a:r>
          </a:p>
          <a:p>
            <a:r>
              <a:rPr lang="en-US" dirty="0"/>
              <a:t>All CCCs rolled this out the new ENGL C1000 in Fall 2025.</a:t>
            </a:r>
          </a:p>
          <a:p>
            <a:pPr marL="127000" indent="0">
              <a:buNone/>
            </a:pPr>
            <a:r>
              <a:rPr lang="en-US" b="1" dirty="0"/>
              <a:t>Resources</a:t>
            </a:r>
          </a:p>
          <a:p>
            <a:r>
              <a:rPr lang="en-US" dirty="0">
                <a:hlinkClick r:id="rId2"/>
              </a:rPr>
              <a:t>ENGL C1000 CCN Template</a:t>
            </a:r>
            <a:r>
              <a:rPr lang="en-US" dirty="0"/>
              <a:t>: Academic Reading and Writing</a:t>
            </a:r>
          </a:p>
          <a:p>
            <a:r>
              <a:rPr lang="en-US" dirty="0">
                <a:hlinkClick r:id="rId3"/>
              </a:rPr>
              <a:t>English 100 C-ID: </a:t>
            </a:r>
            <a:r>
              <a:rPr lang="en-US" dirty="0"/>
              <a:t>College Composition</a:t>
            </a:r>
          </a:p>
        </p:txBody>
      </p:sp>
    </p:spTree>
    <p:extLst>
      <p:ext uri="{BB962C8B-B14F-4D97-AF65-F5344CB8AC3E}">
        <p14:creationId xmlns:p14="http://schemas.microsoft.com/office/powerpoint/2010/main" val="356622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7D28-3055-B12F-F84F-6F649700B43B}"/>
              </a:ext>
            </a:extLst>
          </p:cNvPr>
          <p:cNvSpPr>
            <a:spLocks noGrp="1"/>
          </p:cNvSpPr>
          <p:nvPr>
            <p:ph type="title"/>
          </p:nvPr>
        </p:nvSpPr>
        <p:spPr/>
        <p:txBody>
          <a:bodyPr/>
          <a:lstStyle/>
          <a:p>
            <a:r>
              <a:rPr lang="en-US" dirty="0"/>
              <a:t>ENGL C1000: Guidance for Texts</a:t>
            </a:r>
          </a:p>
        </p:txBody>
      </p:sp>
      <p:sp>
        <p:nvSpPr>
          <p:cNvPr id="3" name="Text Placeholder 2">
            <a:extLst>
              <a:ext uri="{FF2B5EF4-FFF2-40B4-BE49-F238E27FC236}">
                <a16:creationId xmlns:a16="http://schemas.microsoft.com/office/drawing/2014/main" id="{2C7E7C20-7103-417B-3458-B40CA2130BF7}"/>
              </a:ext>
            </a:extLst>
          </p:cNvPr>
          <p:cNvSpPr>
            <a:spLocks noGrp="1"/>
          </p:cNvSpPr>
          <p:nvPr>
            <p:ph type="body" idx="1"/>
          </p:nvPr>
        </p:nvSpPr>
        <p:spPr/>
        <p:txBody>
          <a:bodyPr/>
          <a:lstStyle/>
          <a:p>
            <a:r>
              <a:rPr lang="en-US" dirty="0">
                <a:solidFill>
                  <a:schemeClr val="bg2">
                    <a:lumMod val="50000"/>
                  </a:schemeClr>
                </a:solidFill>
              </a:rPr>
              <a:t>Topic 1: Read, analyze, and evaluate </a:t>
            </a:r>
            <a:r>
              <a:rPr lang="en-US" b="1" dirty="0">
                <a:solidFill>
                  <a:schemeClr val="bg2">
                    <a:lumMod val="50000"/>
                  </a:schemeClr>
                </a:solidFill>
              </a:rPr>
              <a:t>diverse texts, primarily non-fiction</a:t>
            </a:r>
            <a:r>
              <a:rPr lang="en-US" dirty="0">
                <a:solidFill>
                  <a:schemeClr val="bg2">
                    <a:lumMod val="50000"/>
                  </a:schemeClr>
                </a:solidFill>
              </a:rPr>
              <a:t>, for rhetorical strategies and styles. </a:t>
            </a:r>
          </a:p>
          <a:p>
            <a:r>
              <a:rPr lang="en-US" dirty="0">
                <a:solidFill>
                  <a:schemeClr val="bg2">
                    <a:lumMod val="50000"/>
                  </a:schemeClr>
                </a:solidFill>
              </a:rPr>
              <a:t>Objective 1: Read analytically to understand and respond to </a:t>
            </a:r>
            <a:r>
              <a:rPr lang="en-US" b="1" dirty="0">
                <a:solidFill>
                  <a:schemeClr val="bg2">
                    <a:lumMod val="50000"/>
                  </a:schemeClr>
                </a:solidFill>
              </a:rPr>
              <a:t>diverse academic texts. </a:t>
            </a:r>
          </a:p>
          <a:p>
            <a:r>
              <a:rPr lang="en-US" b="1" dirty="0">
                <a:solidFill>
                  <a:schemeClr val="bg2">
                    <a:lumMod val="50000"/>
                  </a:schemeClr>
                </a:solidFill>
              </a:rPr>
              <a:t>Representative Texts:</a:t>
            </a:r>
          </a:p>
          <a:p>
            <a:pPr lvl="1"/>
            <a:r>
              <a:rPr lang="en-US" sz="1600" b="1" dirty="0">
                <a:solidFill>
                  <a:schemeClr val="bg2">
                    <a:lumMod val="50000"/>
                  </a:schemeClr>
                </a:solidFill>
              </a:rPr>
              <a:t>An anthology</a:t>
            </a:r>
            <a:r>
              <a:rPr lang="en-US" sz="1600" dirty="0">
                <a:solidFill>
                  <a:schemeClr val="bg2">
                    <a:lumMod val="50000"/>
                  </a:schemeClr>
                </a:solidFill>
              </a:rPr>
              <a:t>, or appropriate Open Educational Resources (OER) </a:t>
            </a:r>
            <a:r>
              <a:rPr lang="en-US" sz="1600" b="1" dirty="0">
                <a:solidFill>
                  <a:schemeClr val="bg2">
                    <a:lumMod val="50000"/>
                  </a:schemeClr>
                </a:solidFill>
              </a:rPr>
              <a:t>containing culturally diverse college-level essays, articles, or other texts. </a:t>
            </a:r>
          </a:p>
          <a:p>
            <a:pPr lvl="1"/>
            <a:r>
              <a:rPr lang="en-US" sz="1600" b="1" dirty="0">
                <a:solidFill>
                  <a:schemeClr val="bg2">
                    <a:lumMod val="50000"/>
                  </a:schemeClr>
                </a:solidFill>
              </a:rPr>
              <a:t>A college-level handbook on writing and documentation </a:t>
            </a:r>
            <a:r>
              <a:rPr lang="en-US" sz="1600" dirty="0">
                <a:solidFill>
                  <a:schemeClr val="bg2">
                    <a:lumMod val="50000"/>
                  </a:schemeClr>
                </a:solidFill>
              </a:rPr>
              <a:t>or evidence of similar writing pedagogy. </a:t>
            </a:r>
          </a:p>
          <a:p>
            <a:pPr lvl="1"/>
            <a:r>
              <a:rPr lang="en-US" sz="1600" dirty="0">
                <a:solidFill>
                  <a:schemeClr val="bg2">
                    <a:lumMod val="50000"/>
                  </a:schemeClr>
                </a:solidFill>
              </a:rPr>
              <a:t>Course texts may include book-length works. </a:t>
            </a:r>
          </a:p>
          <a:p>
            <a:endParaRPr lang="en-US" dirty="0"/>
          </a:p>
        </p:txBody>
      </p:sp>
    </p:spTree>
    <p:extLst>
      <p:ext uri="{BB962C8B-B14F-4D97-AF65-F5344CB8AC3E}">
        <p14:creationId xmlns:p14="http://schemas.microsoft.com/office/powerpoint/2010/main" val="2731991548"/>
      </p:ext>
    </p:extLst>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2142</Words>
  <Application>Microsoft Macintosh PowerPoint</Application>
  <PresentationFormat>On-screen Show (4:3)</PresentationFormat>
  <Paragraphs>150</Paragraphs>
  <Slides>36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vt:lpstr>
      <vt:lpstr>Calibri</vt:lpstr>
      <vt:lpstr>Gill Sans</vt:lpstr>
      <vt:lpstr>Roboto</vt:lpstr>
      <vt:lpstr>Wingdings</vt:lpstr>
      <vt:lpstr>Gallery</vt:lpstr>
      <vt:lpstr>Exploring Open Educational Resources (OER) for ENGL C1000: A Conversation</vt:lpstr>
      <vt:lpstr>Welcome!</vt:lpstr>
      <vt:lpstr>Exploring Open Educational Resources (OER) for ENGL C1000</vt:lpstr>
      <vt:lpstr>Description</vt:lpstr>
      <vt:lpstr>Presenter</vt:lpstr>
      <vt:lpstr>Icebreaker</vt:lpstr>
      <vt:lpstr>Overview</vt:lpstr>
      <vt:lpstr>What is ENGL C1000?</vt:lpstr>
      <vt:lpstr>ENGL C1000: Guidance for Texts</vt:lpstr>
      <vt:lpstr>Key Points from the CCN</vt:lpstr>
      <vt:lpstr>My Curated List</vt:lpstr>
      <vt:lpstr>Examples of Nonfiction Readers/ Anthologies</vt:lpstr>
      <vt:lpstr>88 Open Essays (Wangler and Ulrich, 2020) </vt:lpstr>
      <vt:lpstr>My Slipper Floated Away: New American Memoirs (Blau, 2020) </vt:lpstr>
      <vt:lpstr>Project Gutenberg </vt:lpstr>
      <vt:lpstr>The Composition Reading Bank (Brooks-Pannell et al., 2020) </vt:lpstr>
      <vt:lpstr>TheConversation.com </vt:lpstr>
      <vt:lpstr>Writing LCC: An Anthology of Student Writing (Warnke, 2021) </vt:lpstr>
      <vt:lpstr>Examples of Anthologies/ Readers in Other Genres</vt:lpstr>
      <vt:lpstr>Off the Shelf: A Digital Anthology of Classic and Contemporary Short Stories (Stephen Logan and Heather Thompson-Gillis) </vt:lpstr>
      <vt:lpstr>Towards an Open Anthology of Poetry (Mount, 2017) </vt:lpstr>
      <vt:lpstr>Examples of College-Level Writing and Documentation Handbooks </vt:lpstr>
      <vt:lpstr>Rhetoric – What, Why, and How? (Skyline College English, 2023)  </vt:lpstr>
      <vt:lpstr>How Arguments Work: A Guide to Writing and Analyzing Texts in College (Mills et al., ASCCC OERI, 2022) </vt:lpstr>
      <vt:lpstr>Writing Guide with Handbook (Libretexts, Bachelor-Robinson, 2022)  </vt:lpstr>
      <vt:lpstr>Writing, Reading, and College Success: A First-Year Composition Course for All Learners (Kashyap and Dyquisto, 2020)  </vt:lpstr>
      <vt:lpstr>Let’s Get Writing (Browning et al., 2018)  </vt:lpstr>
      <vt:lpstr>A Guide to Rhetoric, Genre, and Success in First-Year Writing, 2nd Edition (Gagich and Zickel, 2023)  </vt:lpstr>
      <vt:lpstr>Writing for Success – Affordable Learning Georgia adaptation (Weaver et al., 2019)  </vt:lpstr>
      <vt:lpstr>The Word on College Reading and Writing (Babin et al., 2017) </vt:lpstr>
      <vt:lpstr>Grammar Essentials (Excelsior Online Writing Lab) </vt:lpstr>
      <vt:lpstr>Shared During the Conversation</vt:lpstr>
      <vt:lpstr>Shared During the Conversation, Part 2</vt:lpstr>
      <vt:lpstr>Gaps in Support: Ideas from the Conversation</vt:lpstr>
      <vt:lpstr>Resources</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OERI Presentation Template</dc:title>
  <dc:creator>Katie Nash</dc:creator>
  <cp:lastModifiedBy>Crozer, Karen J</cp:lastModifiedBy>
  <cp:revision>14</cp:revision>
  <dcterms:created xsi:type="dcterms:W3CDTF">2019-09-18T18:31:08Z</dcterms:created>
  <dcterms:modified xsi:type="dcterms:W3CDTF">2025-10-10T00:25:28Z</dcterms:modified>
</cp:coreProperties>
</file>