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97" r:id="rId3"/>
    <p:sldId id="301" r:id="rId4"/>
    <p:sldId id="259" r:id="rId5"/>
    <p:sldId id="298" r:id="rId6"/>
    <p:sldId id="300" r:id="rId7"/>
    <p:sldId id="302" r:id="rId8"/>
    <p:sldId id="303" r:id="rId9"/>
    <p:sldId id="305" r:id="rId10"/>
    <p:sldId id="306" r:id="rId11"/>
    <p:sldId id="299" r:id="rId12"/>
    <p:sldId id="304" r:id="rId13"/>
    <p:sldId id="307" r:id="rId14"/>
    <p:sldId id="308" r:id="rId15"/>
    <p:sldId id="278" r:id="rId16"/>
  </p:sldIdLst>
  <p:sldSz cx="9144000" cy="5143500" type="screen16x9"/>
  <p:notesSz cx="6858000" cy="9144000"/>
  <p:embeddedFontLst>
    <p:embeddedFont>
      <p:font typeface="Oswald" panose="00000500000000000000" pitchFamily="2" charset="0"/>
      <p:regular r:id="rId18"/>
      <p:bold r:id="rId19"/>
    </p:embeddedFont>
    <p:embeddedFont>
      <p:font typeface="Source Sans Pro" panose="020B0503030403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1A1956-3D7E-41C0-9DF7-105A978C6925}">
  <a:tblStyle styleId="{891A1956-3D7E-41C0-9DF7-105A978C69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82E05BE-877C-40BA-BEE6-E4ECDAF45F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5173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52042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00012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79989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9307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5457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5381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2570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1997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7370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260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76" name="Google Shape;76;p3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77" name="Google Shape;77;p3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3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3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81" name="Google Shape;81;p3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2" name="Google Shape;82;p3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3" name="Google Shape;83;p3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84" name="Google Shape;84;p3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85" name="Google Shape;85;p3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3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"/>
          <p:cNvSpPr txBox="1">
            <a:spLocks noGrp="1"/>
          </p:cNvSpPr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3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62" name="Google Shape;162;p5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3" name="Google Shape;163;p5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7" name="Google Shape;167;p5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8" name="Google Shape;168;p5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9" name="Google Shape;169;p5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0" name="Google Shape;170;p5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171" name="Google Shape;171;p5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5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5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5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2" name="Google Shape;202;p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0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78" name="Google Shape;378;p10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79" name="Google Shape;379;p10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10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10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2" name="Google Shape;382;p10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383" name="Google Shape;383;p10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4" name="Google Shape;384;p10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5" name="Google Shape;385;p10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86" name="Google Shape;386;p10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387" name="Google Shape;387;p10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0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0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0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0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0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2" name="Google Shape;412;p10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0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0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10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10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◉"/>
              <a:defRPr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◉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6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view?r=eyJrIjoiMTJiNjdiZWItMzM4NS00MmQyLThhNTktZTgyOTk5OTk0MGUwIiwidCI6IjUxOWU5ZjMzLWFhNjYtNDQ3Ni05OTgyLWQxNzBlNjg0NjI1NyIsImMiOjZ9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lpccdorg-my.sharepoint.com/:f:/r/personal/akaran_chabotcollege_edu/Documents/ZTC%20Dashboard%20Templates?csf=1&amp;web=1&amp;e=6MCDDQ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view?r=eyJrIjoiZGIyMDVmYzYtY2I1ZS00ZjczLWI4NzgtMDVjYmNjNmU1M2Y2IiwidCI6IjUxOWU5ZjMzLWFhNjYtNDQ3Ni05OTgyLWQxNzBlNjg0NjI1NyIsImMiOjZ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-304801" y="2753825"/>
            <a:ext cx="9375913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Making Zero Textbook Cost (ZTC) Data Available With Data Dashboards</a:t>
            </a:r>
            <a:endParaRPr sz="4400" dirty="0"/>
          </a:p>
        </p:txBody>
      </p:sp>
      <p:sp>
        <p:nvSpPr>
          <p:cNvPr id="5" name="Google Shape;464;p13"/>
          <p:cNvSpPr txBox="1">
            <a:spLocks/>
          </p:cNvSpPr>
          <p:nvPr/>
        </p:nvSpPr>
        <p:spPr>
          <a:xfrm>
            <a:off x="-397567" y="3983700"/>
            <a:ext cx="9375913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rPr lang="en-US" sz="2400" dirty="0"/>
              <a:t>Alex Karan</a:t>
            </a:r>
          </a:p>
          <a:p>
            <a:r>
              <a:rPr lang="en-US" sz="2400" dirty="0"/>
              <a:t>Chabot College</a:t>
            </a:r>
          </a:p>
          <a:p>
            <a:r>
              <a:rPr lang="en-US" sz="2400" dirty="0"/>
              <a:t>11/21/25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0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Example Dashboard 2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dirty="0">
                <a:hlinkClick r:id="rId3"/>
              </a:rPr>
              <a:t>https://app.powerbi.com/view?r=eyJrIjoiMTJiNjdiZWItMzM4NS00MmQyLThhNTktZTgyOTk5OTk0MGUwIiwidCI6IjUxOWU5ZjMzLWFhNjYtNDQ3Ni05OTgyLWQxNzBlNjg0NjI1NyIsImMiOjZ9</a:t>
            </a:r>
            <a:endParaRPr lang="en-US" dirty="0"/>
          </a:p>
          <a:p>
            <a:pPr fontAlgn="base"/>
            <a:r>
              <a:rPr lang="en-US" dirty="0"/>
              <a:t>Tracking programs</a:t>
            </a:r>
          </a:p>
          <a:p>
            <a:pPr lvl="1" fontAlgn="base"/>
            <a:r>
              <a:rPr lang="en-US" dirty="0"/>
              <a:t>Are there fully ZTC programs?</a:t>
            </a:r>
          </a:p>
          <a:p>
            <a:pPr lvl="1" fontAlgn="base"/>
            <a:r>
              <a:rPr lang="en-US" dirty="0"/>
              <a:t>How close to being fully ZTC are you?</a:t>
            </a:r>
          </a:p>
          <a:p>
            <a:pPr lvl="1" fontAlgn="base"/>
            <a:r>
              <a:rPr lang="en-US" dirty="0"/>
              <a:t>Which courses still need to be converted?</a:t>
            </a:r>
          </a:p>
          <a:p>
            <a:pPr lvl="1" fontAlgn="base"/>
            <a:r>
              <a:rPr lang="en-US" dirty="0"/>
              <a:t>How many sections within each course are offered as ZTC?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184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As I present these dashboards…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Ask questions!</a:t>
            </a:r>
          </a:p>
          <a:p>
            <a:pPr marL="1016000" lvl="1" indent="-457200" fontAlgn="base">
              <a:buFont typeface="+mj-lt"/>
              <a:buAutoNum type="arabicPeriod"/>
            </a:pPr>
            <a:r>
              <a:rPr lang="en-US" dirty="0"/>
              <a:t>Raise your hand in Zoom if you have a question that needs immediate attention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Feel free to type your question our in the chat. I will also check as I can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Talk over me until I listen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66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6"/>
          <p:cNvSpPr txBox="1">
            <a:spLocks noGrp="1"/>
          </p:cNvSpPr>
          <p:nvPr>
            <p:ph type="ctrTitle"/>
          </p:nvPr>
        </p:nvSpPr>
        <p:spPr>
          <a:xfrm>
            <a:off x="-46383" y="3415463"/>
            <a:ext cx="76564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How do I get these dashboards at my institution?</a:t>
            </a:r>
            <a:endParaRPr dirty="0"/>
          </a:p>
        </p:txBody>
      </p:sp>
      <p:sp>
        <p:nvSpPr>
          <p:cNvPr id="488" name="Google Shape;488;p1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6575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accent2"/>
                </a:solidFill>
              </a:rPr>
              <a:t>Link to OneDrive and Materials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2831" y="715800"/>
            <a:ext cx="840263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ZTC Dashboard Templates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https://clpccdorg-my.sharepoint.com/:f:/r/personal/akaran_chabotcollege_edu/Documents/ZTC%20Dashboard%20Templates?csf=1&amp;web=1&amp;e=6MCDDQ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Accessibl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e materials are in this OneDrive folder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Tableau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template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baseline="0" dirty="0">
                <a:solidFill>
                  <a:schemeClr val="tx1"/>
                </a:solidFill>
                <a:latin typeface="Arial" panose="020B0604020202020204" pitchFamily="34" charset="0"/>
              </a:rPr>
              <a:t>Power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BI Template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elements and definitions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baseline="0" dirty="0">
                <a:solidFill>
                  <a:schemeClr val="tx1"/>
                </a:solidFill>
                <a:latin typeface="Arial" panose="020B0604020202020204" pitchFamily="34" charset="0"/>
              </a:rPr>
              <a:t>Example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Data (fake data)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9593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3699" y="450672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accent2"/>
                </a:solidFill>
              </a:rPr>
              <a:t>One More Webinar, 12/5, 10:30am</a:t>
            </a:r>
            <a:br>
              <a:rPr lang="en-US" sz="2800" dirty="0">
                <a:solidFill>
                  <a:schemeClr val="accent2"/>
                </a:solidFill>
              </a:rPr>
            </a:br>
            <a:r>
              <a:rPr lang="en-US" sz="2800" dirty="0">
                <a:solidFill>
                  <a:schemeClr val="accent2"/>
                </a:solidFill>
              </a:rPr>
              <a:t> – For IR/IE/IT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0681" y="1041719"/>
            <a:ext cx="8402637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Please invite whoever can create dashboards on your campus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at your district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00" baseline="0" dirty="0">
                <a:solidFill>
                  <a:schemeClr val="tx1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 Chabot it is a combined IR and IE office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</a:t>
            </a:r>
            <a:r>
              <a:rPr kumimoji="0" lang="en-US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other places it may be another name or department (e.g., IT)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baseline="0" dirty="0">
                <a:solidFill>
                  <a:schemeClr val="tx1"/>
                </a:solidFill>
                <a:latin typeface="Arial" panose="020B0604020202020204" pitchFamily="34" charset="0"/>
              </a:rPr>
              <a:t>They need to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have access to data (from your student information system such as Banner or People Soft)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Can either have direct access or from a data warehouse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Essentially, all they need to do is create a data file in Excel (where they curated the data elements needed), upload it to the dashboard software and you’ll be able to do everything I demonstrated here today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872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5"/>
          <p:cNvSpPr txBox="1">
            <a:spLocks noGrp="1"/>
          </p:cNvSpPr>
          <p:nvPr>
            <p:ph type="ctrTitle" idx="4294967295"/>
          </p:nvPr>
        </p:nvSpPr>
        <p:spPr>
          <a:xfrm>
            <a:off x="1275150" y="127855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/>
              <a:t>THANKS!</a:t>
            </a:r>
            <a:endParaRPr sz="10000"/>
          </a:p>
        </p:txBody>
      </p:sp>
      <p:sp>
        <p:nvSpPr>
          <p:cNvPr id="720" name="Google Shape;720;p35"/>
          <p:cNvSpPr txBox="1">
            <a:spLocks noGrp="1"/>
          </p:cNvSpPr>
          <p:nvPr>
            <p:ph type="subTitle" idx="4294967295"/>
          </p:nvPr>
        </p:nvSpPr>
        <p:spPr>
          <a:xfrm>
            <a:off x="1275150" y="2325749"/>
            <a:ext cx="6593700" cy="16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/>
              <a:t>Any questions?</a:t>
            </a:r>
            <a:endParaRPr sz="3600" b="1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/>
              <a:t>akaran@chabotcollege.edu</a:t>
            </a:r>
            <a:endParaRPr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3600" b="1" dirty="0"/>
          </a:p>
        </p:txBody>
      </p:sp>
      <p:sp>
        <p:nvSpPr>
          <p:cNvPr id="721" name="Google Shape;721;p3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What will we cover today?</a:t>
            </a:r>
            <a:endParaRPr sz="32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lvl="0" indent="-457200" algn="l" rtl="0">
              <a:spcBef>
                <a:spcPts val="6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dirty="0"/>
              <a:t>What data needs do you have at your institution</a:t>
            </a:r>
            <a:endParaRPr dirty="0"/>
          </a:p>
          <a:p>
            <a:pPr marL="558800" lvl="0" indent="-457200" algn="l" rtl="0"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dirty="0"/>
              <a:t>What information do you currently have?</a:t>
            </a:r>
            <a:endParaRPr dirty="0"/>
          </a:p>
          <a:p>
            <a:pPr marL="558800" lvl="0" indent="-457200" algn="l" rtl="0"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" dirty="0"/>
              <a:t>Looking at the dashboards</a:t>
            </a:r>
          </a:p>
          <a:p>
            <a:pPr marL="558800" lvl="0" indent="-457200" algn="l" rtl="0"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" dirty="0"/>
              <a:t>How to get them at your institution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005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before I begin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of hands, how many of you either know about or have seen these dashboards before?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7119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6"/>
          <p:cNvSpPr txBox="1">
            <a:spLocks noGrp="1"/>
          </p:cNvSpPr>
          <p:nvPr>
            <p:ph type="ctrTitle"/>
          </p:nvPr>
        </p:nvSpPr>
        <p:spPr>
          <a:xfrm>
            <a:off x="-46383" y="3415463"/>
            <a:ext cx="76564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data needs do you currently have (or what roadblacks do you currently have)?</a:t>
            </a:r>
            <a:endParaRPr dirty="0"/>
          </a:p>
        </p:txBody>
      </p:sp>
      <p:sp>
        <p:nvSpPr>
          <p:cNvPr id="488" name="Google Shape;488;p1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What information do you currently have?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know how many/what percent of sections at my institution are ZTC.</a:t>
            </a:r>
          </a:p>
          <a:p>
            <a:pPr lvl="1" fontAlgn="base">
              <a:buFont typeface="+mj-lt"/>
              <a:buAutoNum type="arabicParenR"/>
            </a:pPr>
            <a:r>
              <a:rPr lang="en-US" dirty="0"/>
              <a:t>I know how many/what percent of sections do not have a textbook, have textbooks paid for by the college, or are low-cost to students (i.e., XB12).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know which instructors/sections need to </a:t>
            </a:r>
            <a:r>
              <a:rPr lang="en-US"/>
              <a:t>be converted to </a:t>
            </a:r>
            <a:r>
              <a:rPr lang="en-US" dirty="0"/>
              <a:t>ZTC. 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know where inaccuracies in reporting may be regarding ZTC. 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know how many students enroll in ZTC sections.</a:t>
            </a:r>
          </a:p>
          <a:p>
            <a:pPr marL="1016000" lvl="1" indent="-457200" fontAlgn="base">
              <a:buFont typeface="+mj-lt"/>
              <a:buAutoNum type="arabicPeriod"/>
            </a:pPr>
            <a:r>
              <a:rPr lang="en-US" dirty="0"/>
              <a:t>I know the equity gaps in enrollment for ZTC sections.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know how ZTC sections may relate to course success and equity.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know how ZTC sections may relate to student retention and equity.</a:t>
            </a:r>
          </a:p>
          <a:p>
            <a:pPr marL="558800" indent="-457200">
              <a:buFont typeface="+mj-lt"/>
              <a:buAutoNum type="arabicPeriod"/>
            </a:pPr>
            <a:r>
              <a:rPr lang="en-US" dirty="0"/>
              <a:t>I know how to quickly identify the degree to which degree/certificate programs are ZTC.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674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0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I created dashboards to have answers on hand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Cristina (or anyone else leading OER efforts) should always be able to pull up the dashboards and answer questions like what posed on the previous slide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I want to make this available to anyone across the California Community College (CCC) system (and beyond)</a:t>
            </a:r>
          </a:p>
          <a:p>
            <a:pPr marL="1016000" lvl="1" indent="-457200" fontAlgn="base">
              <a:buFont typeface="+mj-lt"/>
              <a:buAutoNum type="arabicPeriod"/>
            </a:pPr>
            <a:r>
              <a:rPr lang="en-US" dirty="0"/>
              <a:t>And we have! Thanks to the Michelson 20MM OER Spark Grant (06/2024-10/2025) </a:t>
            </a:r>
          </a:p>
          <a:p>
            <a:pPr marL="1016000" lvl="1" indent="-457200" fontAlgn="base">
              <a:buFont typeface="+mj-lt"/>
              <a:buAutoNum type="arabicPeriod"/>
            </a:pPr>
            <a:r>
              <a:rPr lang="en-US" dirty="0"/>
              <a:t>Hopefully we can talk to the CCCCO and implement something like this for the state (akin to the dashboards available in Data Vista)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The dashboards are available in Tableau and Power BI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These are flexible (and free) tools to fit your local needs</a:t>
            </a:r>
          </a:p>
          <a:p>
            <a:pPr marL="558800" indent="-457200" fontAlgn="base">
              <a:buFont typeface="+mj-lt"/>
              <a:buAutoNum type="arabicPeriod"/>
            </a:pP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" name="Google Shape;500;p18"/>
          <p:cNvSpPr txBox="1">
            <a:spLocks/>
          </p:cNvSpPr>
          <p:nvPr/>
        </p:nvSpPr>
        <p:spPr>
          <a:xfrm>
            <a:off x="2367662" y="2388313"/>
            <a:ext cx="6246251" cy="67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◉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◉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101600" indent="0" fontAlgn="base">
              <a:buNone/>
            </a:pPr>
            <a:r>
              <a:rPr lang="en-US" sz="1050" dirty="0"/>
              <a:t>AND to ASCCC OERI, Berkeley City College, Lemoore College, ELAC, WLAC, LA Mission, Lake Tahoe College, Grossmont College, San Mateo CCD for co-creating and testing the pilot dashboard)</a:t>
            </a:r>
          </a:p>
        </p:txBody>
      </p:sp>
    </p:spTree>
    <p:extLst>
      <p:ext uri="{BB962C8B-B14F-4D97-AF65-F5344CB8AC3E}">
        <p14:creationId xmlns:p14="http://schemas.microsoft.com/office/powerpoint/2010/main" val="65010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-172276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These Dashboards Are Flexible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214961"/>
            <a:ext cx="8401879" cy="44763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dirty="0"/>
              <a:t>For example, the dashboards may show XB12 information</a:t>
            </a:r>
          </a:p>
          <a:p>
            <a:pPr lvl="1" fontAlgn="base"/>
            <a:r>
              <a:rPr lang="en-US" dirty="0"/>
              <a:t>You may be thinking, but our institution’s XB12 information is limited/incorrect. That’s okay, you can still use this dashboard and it’ll conform to what you have in place already and will continue to change as the data you college changes</a:t>
            </a:r>
          </a:p>
          <a:p>
            <a:pPr lvl="2" fontAlgn="base"/>
            <a:r>
              <a:rPr lang="en-US" dirty="0"/>
              <a:t>Unfortunately, it cannot miraculously fix incomplete/inaccurate data (but it may be a force for change once you see how the data looks!)</a:t>
            </a:r>
          </a:p>
          <a:p>
            <a:pPr fontAlgn="base"/>
            <a:r>
              <a:rPr lang="en-US" dirty="0"/>
              <a:t>You may have quarters instead of semesters – that is ok!</a:t>
            </a:r>
          </a:p>
          <a:p>
            <a:pPr fontAlgn="base"/>
            <a:r>
              <a:rPr lang="en-US" dirty="0"/>
              <a:t>You may have different demographics of interest – that is ok!</a:t>
            </a:r>
          </a:p>
          <a:p>
            <a:pPr lvl="1" fontAlgn="base"/>
            <a:r>
              <a:rPr lang="en-US" dirty="0"/>
              <a:t>We might focus on age or low income status. You may want to focus on veterans or dual enrollment. You’ll be able to do all of that. </a:t>
            </a:r>
          </a:p>
          <a:p>
            <a:pPr fontAlgn="base"/>
            <a:r>
              <a:rPr lang="en-US" dirty="0"/>
              <a:t>Maybe you care about different success metrics – you can add that in!</a:t>
            </a:r>
          </a:p>
          <a:p>
            <a:pPr fontAlgn="base"/>
            <a:r>
              <a:rPr lang="en-US" dirty="0"/>
              <a:t>Alex, these designs are hideous – that is ok! Edit the design to fit your personal and college’s aesthetic</a:t>
            </a:r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270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6"/>
          <p:cNvSpPr txBox="1">
            <a:spLocks noGrp="1"/>
          </p:cNvSpPr>
          <p:nvPr>
            <p:ph type="ctrTitle"/>
          </p:nvPr>
        </p:nvSpPr>
        <p:spPr>
          <a:xfrm>
            <a:off x="-46383" y="3415463"/>
            <a:ext cx="76564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Dashboards (finally!)</a:t>
            </a:r>
            <a:endParaRPr dirty="0"/>
          </a:p>
        </p:txBody>
      </p:sp>
      <p:sp>
        <p:nvSpPr>
          <p:cNvPr id="488" name="Google Shape;488;p1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8671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0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Example Dashboard 1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u="sng" dirty="0">
                <a:hlinkClick r:id="rId3"/>
              </a:rPr>
              <a:t>https://app.powerbi.com/view?r=eyJrIjoiZGIyMDVmYzYtY2I1ZS00ZjczLWI4NzgtMDVjYmNjNmU1M2Y2IiwidCI6IjUxOWU5ZjMzLWFhNjYtNDQ3Ni05OTgyLWQxNzBlNjg0NjI1NyIsImMiOjZ9</a:t>
            </a:r>
            <a:endParaRPr lang="en-US" u="sng" dirty="0"/>
          </a:p>
          <a:p>
            <a:pPr fontAlgn="base"/>
            <a:r>
              <a:rPr lang="en-US" dirty="0"/>
              <a:t>Sections</a:t>
            </a:r>
          </a:p>
          <a:p>
            <a:pPr lvl="1" fontAlgn="base"/>
            <a:r>
              <a:rPr lang="en-US" dirty="0"/>
              <a:t>What % of sections are ZTC and which sections are not yet converted?</a:t>
            </a:r>
          </a:p>
          <a:p>
            <a:pPr fontAlgn="base"/>
            <a:r>
              <a:rPr lang="en-US" dirty="0"/>
              <a:t>Students</a:t>
            </a:r>
          </a:p>
          <a:p>
            <a:pPr lvl="1" fontAlgn="base"/>
            <a:r>
              <a:rPr lang="en-US" dirty="0"/>
              <a:t>Which % are enrolled in ZTC sections and are there equity gaps?</a:t>
            </a:r>
          </a:p>
          <a:p>
            <a:pPr fontAlgn="base"/>
            <a:r>
              <a:rPr lang="en-US" dirty="0"/>
              <a:t>Success</a:t>
            </a:r>
          </a:p>
          <a:p>
            <a:pPr lvl="1" fontAlgn="base"/>
            <a:r>
              <a:rPr lang="en-US" dirty="0"/>
              <a:t>What % of students are succeeding/withdrawing from courses comparing ZTC and non-ZTC and are there equity gaps?</a:t>
            </a:r>
          </a:p>
          <a:p>
            <a:pPr lvl="1" fontAlgn="base"/>
            <a:r>
              <a:rPr lang="en-US" dirty="0"/>
              <a:t>What % of students will enroll in the next semester comparing ZTC vs non-ZTC?</a:t>
            </a:r>
          </a:p>
          <a:p>
            <a:pPr lvl="1" fontAlgn="base"/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7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28324A"/>
      </a:dk1>
      <a:lt1>
        <a:srgbClr val="FFFFFF"/>
      </a:lt1>
      <a:dk2>
        <a:srgbClr val="707685"/>
      </a:dk2>
      <a:lt2>
        <a:srgbClr val="E5E5E5"/>
      </a:lt2>
      <a:accent1>
        <a:srgbClr val="00CEF6"/>
      </a:accent1>
      <a:accent2>
        <a:srgbClr val="3C78D8"/>
      </a:accent2>
      <a:accent3>
        <a:srgbClr val="00A7C8"/>
      </a:accent3>
      <a:accent4>
        <a:srgbClr val="8EC400"/>
      </a:accent4>
      <a:accent5>
        <a:srgbClr val="AFF000"/>
      </a:accent5>
      <a:accent6>
        <a:srgbClr val="7F7F7F"/>
      </a:accent6>
      <a:hlink>
        <a:srgbClr val="28324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978</Words>
  <Application>Microsoft Office PowerPoint</Application>
  <PresentationFormat>On-screen Show (16:9)</PresentationFormat>
  <Paragraphs>94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Oswald</vt:lpstr>
      <vt:lpstr>Source Sans Pro</vt:lpstr>
      <vt:lpstr>Quince template</vt:lpstr>
      <vt:lpstr>Making Zero Textbook Cost (ZTC) Data Available With Data Dashboards</vt:lpstr>
      <vt:lpstr>What will we cover today?</vt:lpstr>
      <vt:lpstr>Question before I begin</vt:lpstr>
      <vt:lpstr>What data needs do you currently have (or what roadblacks do you currently have)?</vt:lpstr>
      <vt:lpstr>What information do you currently have?</vt:lpstr>
      <vt:lpstr>I created dashboards to have answers on hand</vt:lpstr>
      <vt:lpstr>These Dashboards Are Flexible</vt:lpstr>
      <vt:lpstr>Dashboards (finally!)</vt:lpstr>
      <vt:lpstr>Example Dashboard 1</vt:lpstr>
      <vt:lpstr>Example Dashboard 2</vt:lpstr>
      <vt:lpstr>As I present these dashboards…</vt:lpstr>
      <vt:lpstr>How do I get these dashboards at my institution?</vt:lpstr>
      <vt:lpstr>Link to OneDrive and Materials</vt:lpstr>
      <vt:lpstr>One More Webinar, 12/5, 10:30am  – For IR/IE/IT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Zero Textbook Cost (ZTC) Data Available With Data Dashboards</dc:title>
  <cp:lastModifiedBy>ASCCC1</cp:lastModifiedBy>
  <cp:revision>20</cp:revision>
  <dcterms:modified xsi:type="dcterms:W3CDTF">2025-11-24T17:06:40Z</dcterms:modified>
</cp:coreProperties>
</file>