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BOjCHvkm+aaeWC9vX3PbaYwhG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DF5528-70AB-4027-B036-0EC90D578AD4}">
  <a:tblStyle styleId="{D1DF5528-70AB-4027-B036-0EC90D578AD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orms.gle/ZmkHggr8KSArFC5M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Open Washington Open Attribution Builder is a handy tool for creating your attributions, if you’d like to indicate how your work should be attributed or if you are using resources that require attribution. https://www.openwa.org/attrib-builder/ Including how your presentation is licensed on your title slide is an effective way of making this clear. OERI resources are most commonly licensed CC BY, allowing others to use and modify them – but requiring that they be properly attributed.</a:t>
            </a:r>
            <a:endParaRPr/>
          </a:p>
        </p:txBody>
      </p:sp>
      <p:sp>
        <p:nvSpPr>
          <p:cNvPr id="131" name="Google Shape;13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8d001ea7c7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96" name="Google Shape;196;g38d001ea7c7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8c84ac789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8c84ac789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Maria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8c84ac789a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8c84ac789a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Maria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80c5407c96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220" name="Google Shape;220;g380c5407c96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8d001ea7c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232" name="Google Shape;232;g38d001ea7c7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80c5407c96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239" name="Google Shape;239;g380c5407c96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9b6bd496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245" name="Google Shape;245;g39b6bd4965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8d001ea7c7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251" name="Google Shape;251;g38d001ea7c7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80d5a4f869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380d5a4f869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Presenters can be included following the description or the overview. Where images are used, they should include an attribution (Photo by…) and appropriate alternative text should be used (or the image marked decorative).</a:t>
            </a:r>
            <a:endParaRPr/>
          </a:p>
        </p:txBody>
      </p:sp>
      <p:sp>
        <p:nvSpPr>
          <p:cNvPr id="258" name="Google Shape;258;g380d5a4f869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80d5a4f869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266" name="Google Shape;266;g380d5a4f869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37" name="Google Shape;13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https://forms.gle/ZmkHggr8KSArFC5M7</a:t>
            </a:r>
            <a:r>
              <a:rPr lang="en-US"/>
              <a:t> </a:t>
            </a:r>
            <a:endParaRPr/>
          </a:p>
        </p:txBody>
      </p:sp>
      <p:sp>
        <p:nvSpPr>
          <p:cNvPr id="274" name="Google Shape;27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9490aed3f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9490aed3f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39490aed3f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 description of the presentation is included in the slide deck so that the purpose of the slide deck is established – and to inform anyone viewing the presentation as to what was planned.</a:t>
            </a:r>
            <a:endParaRPr/>
          </a:p>
        </p:txBody>
      </p:sp>
      <p:sp>
        <p:nvSpPr>
          <p:cNvPr id="157" name="Google Shape;1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Presenters can be included following the description or the overview. Where images are used, they should include an attribution (Photo by…) and appropriate alternative text should be used (or the image marked decorative).</a:t>
            </a:r>
            <a:endParaRPr/>
          </a:p>
        </p:txBody>
      </p:sp>
      <p:sp>
        <p:nvSpPr>
          <p:cNvPr id="167" name="Google Shape;1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80c5407c9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75" name="Google Shape;175;g380c5407c96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840c08b913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66700" algn="l" rtl="0">
              <a:lnSpc>
                <a:spcPct val="120000"/>
              </a:lnSpc>
              <a:spcBef>
                <a:spcPts val="750"/>
              </a:spcBef>
              <a:spcAft>
                <a:spcPts val="0"/>
              </a:spcAft>
              <a:buClr>
                <a:srgbClr val="DE1F37"/>
              </a:buClr>
              <a:buSzPts val="600"/>
              <a:buAutoNum type="arabicPeriod"/>
            </a:pPr>
            <a:r>
              <a:rPr lang="en-US" sz="600" b="1">
                <a:solidFill>
                  <a:srgbClr val="181612"/>
                </a:solidFill>
                <a:latin typeface="Arial"/>
                <a:ea typeface="Arial"/>
                <a:cs typeface="Arial"/>
                <a:sym typeface="Arial"/>
              </a:rPr>
              <a:t>Structures </a:t>
            </a:r>
            <a:endParaRPr sz="600" b="1">
              <a:solidFill>
                <a:srgbClr val="181612"/>
              </a:solidFill>
              <a:latin typeface="Arial"/>
              <a:ea typeface="Arial"/>
              <a:cs typeface="Arial"/>
              <a:sym typeface="Arial"/>
            </a:endParaRPr>
          </a:p>
          <a:p>
            <a:pPr marL="914400" lvl="1" indent="-266700" algn="l" rtl="0">
              <a:lnSpc>
                <a:spcPct val="120000"/>
              </a:lnSpc>
              <a:spcBef>
                <a:spcPts val="750"/>
              </a:spcBef>
              <a:spcAft>
                <a:spcPts val="0"/>
              </a:spcAft>
              <a:buClr>
                <a:srgbClr val="DE1F37"/>
              </a:buClr>
              <a:buSzPts val="600"/>
              <a:buAutoNum type="alphaLcPeriod"/>
            </a:pPr>
            <a:r>
              <a:rPr lang="en-US" sz="600">
                <a:solidFill>
                  <a:srgbClr val="181612"/>
                </a:solidFill>
                <a:latin typeface="Arial"/>
                <a:ea typeface="Arial"/>
                <a:cs typeface="Arial"/>
                <a:sym typeface="Arial"/>
              </a:rPr>
              <a:t>“How you built it”, committee, taskforce, Academic Senate, Coordinator roles and breakdowns, reassign time, unpaid labor? program review integration, tenure process integration, college plans etc.   </a:t>
            </a:r>
            <a:endParaRPr sz="600">
              <a:solidFill>
                <a:srgbClr val="181612"/>
              </a:solidFill>
              <a:latin typeface="Arial"/>
              <a:ea typeface="Arial"/>
              <a:cs typeface="Arial"/>
              <a:sym typeface="Arial"/>
            </a:endParaRPr>
          </a:p>
          <a:p>
            <a:pPr marL="457200" lvl="0" indent="-266700" algn="l" rtl="0">
              <a:lnSpc>
                <a:spcPct val="120000"/>
              </a:lnSpc>
              <a:spcBef>
                <a:spcPts val="750"/>
              </a:spcBef>
              <a:spcAft>
                <a:spcPts val="0"/>
              </a:spcAft>
              <a:buClr>
                <a:srgbClr val="181612"/>
              </a:buClr>
              <a:buSzPts val="600"/>
              <a:buAutoNum type="arabicPeriod"/>
            </a:pPr>
            <a:r>
              <a:rPr lang="en-US" sz="600" b="1">
                <a:solidFill>
                  <a:srgbClr val="181612"/>
                </a:solidFill>
                <a:latin typeface="Arial"/>
                <a:ea typeface="Arial"/>
                <a:cs typeface="Arial"/>
                <a:sym typeface="Arial"/>
              </a:rPr>
              <a:t>Processes</a:t>
            </a:r>
            <a:endParaRPr sz="600" b="1">
              <a:solidFill>
                <a:srgbClr val="181612"/>
              </a:solidFill>
              <a:latin typeface="Arial"/>
              <a:ea typeface="Arial"/>
              <a:cs typeface="Arial"/>
              <a:sym typeface="Arial"/>
            </a:endParaRPr>
          </a:p>
          <a:p>
            <a:pPr marL="914400" lvl="1" indent="-266700" algn="l" rtl="0">
              <a:lnSpc>
                <a:spcPct val="120000"/>
              </a:lnSpc>
              <a:spcBef>
                <a:spcPts val="750"/>
              </a:spcBef>
              <a:spcAft>
                <a:spcPts val="0"/>
              </a:spcAft>
              <a:buClr>
                <a:srgbClr val="181612"/>
              </a:buClr>
              <a:buSzPts val="600"/>
              <a:buAutoNum type="alphaLcPeriod"/>
            </a:pPr>
            <a:r>
              <a:rPr lang="en-US" sz="600">
                <a:solidFill>
                  <a:srgbClr val="181612"/>
                </a:solidFill>
                <a:latin typeface="Arial"/>
                <a:ea typeface="Arial"/>
                <a:cs typeface="Arial"/>
                <a:sym typeface="Arial"/>
              </a:rPr>
              <a:t>“How is it working in real practice?” Projects funded, Other money? Standardization for equitable pay across campus? Faculty recruitment? SOPs? Pre and Post approval processes? Accountability measures? </a:t>
            </a:r>
            <a:endParaRPr sz="600">
              <a:solidFill>
                <a:srgbClr val="181612"/>
              </a:solidFill>
              <a:latin typeface="Arial"/>
              <a:ea typeface="Arial"/>
              <a:cs typeface="Arial"/>
              <a:sym typeface="Arial"/>
            </a:endParaRPr>
          </a:p>
          <a:p>
            <a:pPr marL="457200" lvl="0" indent="-266700" algn="l" rtl="0">
              <a:lnSpc>
                <a:spcPct val="120000"/>
              </a:lnSpc>
              <a:spcBef>
                <a:spcPts val="750"/>
              </a:spcBef>
              <a:spcAft>
                <a:spcPts val="0"/>
              </a:spcAft>
              <a:buClr>
                <a:srgbClr val="181612"/>
              </a:buClr>
              <a:buSzPts val="600"/>
              <a:buAutoNum type="arabicPeriod"/>
            </a:pPr>
            <a:r>
              <a:rPr lang="en-US" sz="600" b="1">
                <a:solidFill>
                  <a:srgbClr val="181612"/>
                </a:solidFill>
                <a:latin typeface="Arial"/>
                <a:ea typeface="Arial"/>
                <a:cs typeface="Arial"/>
                <a:sym typeface="Arial"/>
              </a:rPr>
              <a:t>Sustainability</a:t>
            </a:r>
            <a:endParaRPr sz="600" b="1">
              <a:solidFill>
                <a:srgbClr val="181612"/>
              </a:solidFill>
              <a:latin typeface="Arial"/>
              <a:ea typeface="Arial"/>
              <a:cs typeface="Arial"/>
              <a:sym typeface="Arial"/>
            </a:endParaRPr>
          </a:p>
          <a:p>
            <a:pPr marL="914400" lvl="1" indent="-266700" algn="l" rtl="0">
              <a:lnSpc>
                <a:spcPct val="120000"/>
              </a:lnSpc>
              <a:spcBef>
                <a:spcPts val="750"/>
              </a:spcBef>
              <a:spcAft>
                <a:spcPts val="0"/>
              </a:spcAft>
              <a:buClr>
                <a:srgbClr val="181612"/>
              </a:buClr>
              <a:buSzPts val="600"/>
              <a:buAutoNum type="alphaLcPeriod"/>
            </a:pPr>
            <a:r>
              <a:rPr lang="en-US" sz="600">
                <a:solidFill>
                  <a:srgbClr val="181612"/>
                </a:solidFill>
                <a:latin typeface="Arial"/>
                <a:ea typeface="Arial"/>
                <a:cs typeface="Arial"/>
                <a:sym typeface="Arial"/>
              </a:rPr>
              <a:t>“How do you keep it going strong?” flags during implementation, adjustments needed, student involvement, GE funding secured, full time person to do the ongoing work, </a:t>
            </a:r>
            <a:endParaRPr sz="600">
              <a:solidFill>
                <a:srgbClr val="181612"/>
              </a:solidFill>
              <a:latin typeface="Arial"/>
              <a:ea typeface="Arial"/>
              <a:cs typeface="Arial"/>
              <a:sym typeface="Arial"/>
            </a:endParaRPr>
          </a:p>
          <a:p>
            <a:pPr marL="457200" lvl="0" indent="-266700" algn="l" rtl="0">
              <a:lnSpc>
                <a:spcPct val="120000"/>
              </a:lnSpc>
              <a:spcBef>
                <a:spcPts val="750"/>
              </a:spcBef>
              <a:spcAft>
                <a:spcPts val="0"/>
              </a:spcAft>
              <a:buClr>
                <a:srgbClr val="181612"/>
              </a:buClr>
              <a:buSzPts val="600"/>
              <a:buAutoNum type="arabicPeriod"/>
            </a:pPr>
            <a:r>
              <a:rPr lang="en-US" sz="600" b="1">
                <a:solidFill>
                  <a:srgbClr val="181612"/>
                </a:solidFill>
                <a:latin typeface="Arial"/>
                <a:ea typeface="Arial"/>
                <a:cs typeface="Arial"/>
                <a:sym typeface="Arial"/>
              </a:rPr>
              <a:t>Outcomes</a:t>
            </a:r>
            <a:endParaRPr sz="600" b="1">
              <a:solidFill>
                <a:srgbClr val="181612"/>
              </a:solidFill>
              <a:latin typeface="Arial"/>
              <a:ea typeface="Arial"/>
              <a:cs typeface="Arial"/>
              <a:sym typeface="Arial"/>
            </a:endParaRPr>
          </a:p>
          <a:p>
            <a:pPr marL="914400" lvl="1" indent="-266700" algn="l" rtl="0">
              <a:lnSpc>
                <a:spcPct val="120000"/>
              </a:lnSpc>
              <a:spcBef>
                <a:spcPts val="750"/>
              </a:spcBef>
              <a:spcAft>
                <a:spcPts val="0"/>
              </a:spcAft>
              <a:buClr>
                <a:srgbClr val="181612"/>
              </a:buClr>
              <a:buSzPts val="600"/>
              <a:buAutoNum type="alphaLcPeriod"/>
            </a:pPr>
            <a:r>
              <a:rPr lang="en-US" sz="600">
                <a:solidFill>
                  <a:srgbClr val="181612"/>
                </a:solidFill>
                <a:latin typeface="Arial"/>
                <a:ea typeface="Arial"/>
                <a:cs typeface="Arial"/>
                <a:sym typeface="Arial"/>
              </a:rPr>
              <a:t>“What has worked and what would you do differently? </a:t>
            </a:r>
            <a:endParaRPr sz="600">
              <a:solidFill>
                <a:srgbClr val="181612"/>
              </a:solidFill>
              <a:latin typeface="Arial"/>
              <a:ea typeface="Arial"/>
              <a:cs typeface="Arial"/>
              <a:sym typeface="Arial"/>
            </a:endParaRPr>
          </a:p>
          <a:p>
            <a:pPr marL="457200" lvl="0" indent="-266700" algn="l" rtl="0">
              <a:lnSpc>
                <a:spcPct val="120000"/>
              </a:lnSpc>
              <a:spcBef>
                <a:spcPts val="750"/>
              </a:spcBef>
              <a:spcAft>
                <a:spcPts val="0"/>
              </a:spcAft>
              <a:buClr>
                <a:srgbClr val="181612"/>
              </a:buClr>
              <a:buSzPts val="600"/>
              <a:buAutoNum type="arabicPeriod"/>
            </a:pPr>
            <a:r>
              <a:rPr lang="en-US" sz="600" b="1">
                <a:solidFill>
                  <a:srgbClr val="181612"/>
                </a:solidFill>
                <a:latin typeface="Arial"/>
                <a:ea typeface="Arial"/>
                <a:cs typeface="Arial"/>
                <a:sym typeface="Arial"/>
              </a:rPr>
              <a:t>Dream Time: Wish List</a:t>
            </a:r>
            <a:endParaRPr sz="600" b="1">
              <a:solidFill>
                <a:srgbClr val="181612"/>
              </a:solidFill>
              <a:latin typeface="Arial"/>
              <a:ea typeface="Arial"/>
              <a:cs typeface="Arial"/>
              <a:sym typeface="Arial"/>
            </a:endParaRPr>
          </a:p>
          <a:p>
            <a:pPr marL="914400" lvl="1" indent="-266700" algn="l" rtl="0">
              <a:lnSpc>
                <a:spcPct val="120000"/>
              </a:lnSpc>
              <a:spcBef>
                <a:spcPts val="750"/>
              </a:spcBef>
              <a:spcAft>
                <a:spcPts val="0"/>
              </a:spcAft>
              <a:buClr>
                <a:srgbClr val="181612"/>
              </a:buClr>
              <a:buSzPts val="600"/>
              <a:buAutoNum type="alphaLcPeriod"/>
            </a:pPr>
            <a:r>
              <a:rPr lang="en-US" sz="600">
                <a:solidFill>
                  <a:srgbClr val="181612"/>
                </a:solidFill>
                <a:latin typeface="Arial"/>
                <a:ea typeface="Arial"/>
                <a:cs typeface="Arial"/>
                <a:sym typeface="Arial"/>
              </a:rPr>
              <a:t>If another round of funding, what would you do? What new programs would you tackle? What more do you need (XB-12 guidance? ZTC Tracking and Mapping Automated system, an ROI calculator)</a:t>
            </a:r>
            <a:endParaRPr sz="600">
              <a:solidFill>
                <a:srgbClr val="181612"/>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700"/>
          </a:p>
          <a:p>
            <a:pPr marL="0" lvl="0" indent="0" algn="l" rtl="0">
              <a:lnSpc>
                <a:spcPct val="100000"/>
              </a:lnSpc>
              <a:spcBef>
                <a:spcPts val="0"/>
              </a:spcBef>
              <a:spcAft>
                <a:spcPts val="0"/>
              </a:spcAft>
              <a:buClr>
                <a:schemeClr val="dk1"/>
              </a:buClr>
              <a:buSzPts val="1200"/>
              <a:buFont typeface="Calibri"/>
              <a:buNone/>
            </a:pPr>
            <a:endParaRPr/>
          </a:p>
        </p:txBody>
      </p:sp>
      <p:sp>
        <p:nvSpPr>
          <p:cNvPr id="181" name="Google Shape;181;g3840c08b913_0_1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0c5407c9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90" name="Google Shape;190;g380c5407c96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7" name="Google Shape;77;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8" name="Google Shape;78;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3" name="Google Shape;83;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4" name="Google Shape;84;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9"/>
        <p:cNvGrpSpPr/>
        <p:nvPr/>
      </p:nvGrpSpPr>
      <p:grpSpPr>
        <a:xfrm>
          <a:off x="0" y="0"/>
          <a:ext cx="0" cy="0"/>
          <a:chOff x="0" y="0"/>
          <a:chExt cx="0" cy="0"/>
        </a:xfrm>
      </p:grpSpPr>
      <p:sp>
        <p:nvSpPr>
          <p:cNvPr id="90" name="Google Shape;90;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1" name="Google Shape;91;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2" name="Google Shape;92;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2"/>
          <p:cNvSpPr>
            <a:spLocks noGrp="1"/>
          </p:cNvSpPr>
          <p:nvPr>
            <p:ph type="pic" idx="2"/>
          </p:nvPr>
        </p:nvSpPr>
        <p:spPr>
          <a:xfrm>
            <a:off x="5449305" y="797578"/>
            <a:ext cx="2841836" cy="5248677"/>
          </a:xfrm>
          <a:prstGeom prst="rect">
            <a:avLst/>
          </a:prstGeom>
          <a:solidFill>
            <a:srgbClr val="D8D8D8"/>
          </a:solidFill>
          <a:ln>
            <a:noFill/>
          </a:ln>
        </p:spPr>
      </p:sp>
      <p:sp>
        <p:nvSpPr>
          <p:cNvPr id="94" name="Google Shape;94;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5" name="Google Shape;95;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7"/>
        <p:cNvGrpSpPr/>
        <p:nvPr/>
      </p:nvGrpSpPr>
      <p:grpSpPr>
        <a:xfrm>
          <a:off x="0" y="0"/>
          <a:ext cx="0" cy="0"/>
          <a:chOff x="0" y="0"/>
          <a:chExt cx="0" cy="0"/>
        </a:xfrm>
      </p:grpSpPr>
      <p:sp>
        <p:nvSpPr>
          <p:cNvPr id="98" name="Google Shape;98;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2"/>
        <p:cNvGrpSpPr/>
        <p:nvPr/>
      </p:nvGrpSpPr>
      <p:grpSpPr>
        <a:xfrm>
          <a:off x="0" y="0"/>
          <a:ext cx="0" cy="0"/>
          <a:chOff x="0" y="0"/>
          <a:chExt cx="0" cy="0"/>
        </a:xfrm>
      </p:grpSpPr>
      <p:cxnSp>
        <p:nvCxnSpPr>
          <p:cNvPr id="123" name="Google Shape;123;g38c84ac789a_0_66"/>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124" name="Google Shape;124;g38c84ac789a_0_66"/>
          <p:cNvSpPr txBox="1">
            <a:spLocks noGrp="1"/>
          </p:cNvSpPr>
          <p:nvPr>
            <p:ph type="title"/>
          </p:nvPr>
        </p:nvSpPr>
        <p:spPr>
          <a:xfrm>
            <a:off x="311700" y="496667"/>
            <a:ext cx="8520600" cy="978000"/>
          </a:xfrm>
          <a:prstGeom prst="rect">
            <a:avLst/>
          </a:prstGeom>
        </p:spPr>
        <p:txBody>
          <a:bodyPr spcFirstLastPara="1" wrap="square" lIns="91425" tIns="45700" rIns="91425" bIns="45700" anchor="t" anchorCtr="0">
            <a:normAutofit/>
          </a:bodyPr>
          <a:lstStyle>
            <a:lvl1pPr lvl="0">
              <a:spcBef>
                <a:spcPts val="0"/>
              </a:spcBef>
              <a:spcAft>
                <a:spcPts val="0"/>
              </a:spcAft>
              <a:buSzPts val="2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g38c84ac789a_0_66"/>
          <p:cNvSpPr txBox="1">
            <a:spLocks noGrp="1"/>
          </p:cNvSpPr>
          <p:nvPr>
            <p:ph type="body" idx="1"/>
          </p:nvPr>
        </p:nvSpPr>
        <p:spPr>
          <a:xfrm>
            <a:off x="311700" y="1958433"/>
            <a:ext cx="3999900" cy="4133100"/>
          </a:xfrm>
          <a:prstGeom prst="rect">
            <a:avLst/>
          </a:prstGeom>
        </p:spPr>
        <p:txBody>
          <a:bodyPr spcFirstLastPara="1" wrap="square" lIns="91425" tIns="45700" rIns="91425" bIns="45700" anchor="t" anchorCtr="0">
            <a:normAutofit/>
          </a:bodyPr>
          <a:lstStyle>
            <a:lvl1pPr marL="457200" lvl="0" indent="-317500">
              <a:spcBef>
                <a:spcPts val="750"/>
              </a:spcBef>
              <a:spcAft>
                <a:spcPts val="0"/>
              </a:spcAft>
              <a:buSzPts val="1400"/>
              <a:buChar char="•"/>
              <a:defRPr sz="1400"/>
            </a:lvl1pPr>
            <a:lvl2pPr marL="914400" lvl="1" indent="-304800">
              <a:spcBef>
                <a:spcPts val="375"/>
              </a:spcBef>
              <a:spcAft>
                <a:spcPts val="0"/>
              </a:spcAft>
              <a:buSzPts val="1200"/>
              <a:buChar char="•"/>
              <a:defRPr sz="1200"/>
            </a:lvl2pPr>
            <a:lvl3pPr marL="1371600" lvl="2" indent="-304800">
              <a:spcBef>
                <a:spcPts val="375"/>
              </a:spcBef>
              <a:spcAft>
                <a:spcPts val="0"/>
              </a:spcAft>
              <a:buSzPts val="1200"/>
              <a:buChar char="•"/>
              <a:defRPr sz="1200"/>
            </a:lvl3pPr>
            <a:lvl4pPr marL="1828800" lvl="3" indent="-304800">
              <a:spcBef>
                <a:spcPts val="375"/>
              </a:spcBef>
              <a:spcAft>
                <a:spcPts val="0"/>
              </a:spcAft>
              <a:buSzPts val="1200"/>
              <a:buChar char="•"/>
              <a:defRPr sz="1200"/>
            </a:lvl4pPr>
            <a:lvl5pPr marL="2286000" lvl="4" indent="-304800">
              <a:spcBef>
                <a:spcPts val="375"/>
              </a:spcBef>
              <a:spcAft>
                <a:spcPts val="0"/>
              </a:spcAft>
              <a:buSzPts val="1200"/>
              <a:buChar char="•"/>
              <a:defRPr sz="1200"/>
            </a:lvl5pPr>
            <a:lvl6pPr marL="2743200" lvl="5" indent="-304800">
              <a:spcBef>
                <a:spcPts val="375"/>
              </a:spcBef>
              <a:spcAft>
                <a:spcPts val="0"/>
              </a:spcAft>
              <a:buSzPts val="1200"/>
              <a:buChar char="•"/>
              <a:defRPr sz="1200"/>
            </a:lvl6pPr>
            <a:lvl7pPr marL="3200400" lvl="6" indent="-304800">
              <a:spcBef>
                <a:spcPts val="375"/>
              </a:spcBef>
              <a:spcAft>
                <a:spcPts val="0"/>
              </a:spcAft>
              <a:buSzPts val="1200"/>
              <a:buChar char="•"/>
              <a:defRPr sz="1200"/>
            </a:lvl7pPr>
            <a:lvl8pPr marL="3657600" lvl="7" indent="-304800">
              <a:spcBef>
                <a:spcPts val="375"/>
              </a:spcBef>
              <a:spcAft>
                <a:spcPts val="0"/>
              </a:spcAft>
              <a:buSzPts val="1200"/>
              <a:buChar char="•"/>
              <a:defRPr sz="1200"/>
            </a:lvl8pPr>
            <a:lvl9pPr marL="4114800" lvl="8" indent="-304800">
              <a:spcBef>
                <a:spcPts val="375"/>
              </a:spcBef>
              <a:spcAft>
                <a:spcPts val="0"/>
              </a:spcAft>
              <a:buSzPts val="1200"/>
              <a:buChar char="•"/>
              <a:defRPr sz="1200"/>
            </a:lvl9pPr>
          </a:lstStyle>
          <a:p>
            <a:endParaRPr/>
          </a:p>
        </p:txBody>
      </p:sp>
      <p:sp>
        <p:nvSpPr>
          <p:cNvPr id="126" name="Google Shape;126;g38c84ac789a_0_66"/>
          <p:cNvSpPr txBox="1">
            <a:spLocks noGrp="1"/>
          </p:cNvSpPr>
          <p:nvPr>
            <p:ph type="body" idx="2"/>
          </p:nvPr>
        </p:nvSpPr>
        <p:spPr>
          <a:xfrm>
            <a:off x="4832400" y="1958433"/>
            <a:ext cx="3999900" cy="4133100"/>
          </a:xfrm>
          <a:prstGeom prst="rect">
            <a:avLst/>
          </a:prstGeom>
        </p:spPr>
        <p:txBody>
          <a:bodyPr spcFirstLastPara="1" wrap="square" lIns="91425" tIns="45700" rIns="91425" bIns="45700" anchor="t" anchorCtr="0">
            <a:normAutofit/>
          </a:bodyPr>
          <a:lstStyle>
            <a:lvl1pPr marL="457200" lvl="0" indent="-317500">
              <a:spcBef>
                <a:spcPts val="750"/>
              </a:spcBef>
              <a:spcAft>
                <a:spcPts val="0"/>
              </a:spcAft>
              <a:buSzPts val="1400"/>
              <a:buChar char="•"/>
              <a:defRPr sz="1400"/>
            </a:lvl1pPr>
            <a:lvl2pPr marL="914400" lvl="1" indent="-304800">
              <a:spcBef>
                <a:spcPts val="375"/>
              </a:spcBef>
              <a:spcAft>
                <a:spcPts val="0"/>
              </a:spcAft>
              <a:buSzPts val="1200"/>
              <a:buChar char="•"/>
              <a:defRPr sz="1200"/>
            </a:lvl2pPr>
            <a:lvl3pPr marL="1371600" lvl="2" indent="-304800">
              <a:spcBef>
                <a:spcPts val="375"/>
              </a:spcBef>
              <a:spcAft>
                <a:spcPts val="0"/>
              </a:spcAft>
              <a:buSzPts val="1200"/>
              <a:buChar char="•"/>
              <a:defRPr sz="1200"/>
            </a:lvl3pPr>
            <a:lvl4pPr marL="1828800" lvl="3" indent="-304800">
              <a:spcBef>
                <a:spcPts val="375"/>
              </a:spcBef>
              <a:spcAft>
                <a:spcPts val="0"/>
              </a:spcAft>
              <a:buSzPts val="1200"/>
              <a:buChar char="•"/>
              <a:defRPr sz="1200"/>
            </a:lvl4pPr>
            <a:lvl5pPr marL="2286000" lvl="4" indent="-304800">
              <a:spcBef>
                <a:spcPts val="375"/>
              </a:spcBef>
              <a:spcAft>
                <a:spcPts val="0"/>
              </a:spcAft>
              <a:buSzPts val="1200"/>
              <a:buChar char="•"/>
              <a:defRPr sz="1200"/>
            </a:lvl5pPr>
            <a:lvl6pPr marL="2743200" lvl="5" indent="-304800">
              <a:spcBef>
                <a:spcPts val="375"/>
              </a:spcBef>
              <a:spcAft>
                <a:spcPts val="0"/>
              </a:spcAft>
              <a:buSzPts val="1200"/>
              <a:buChar char="•"/>
              <a:defRPr sz="1200"/>
            </a:lvl6pPr>
            <a:lvl7pPr marL="3200400" lvl="6" indent="-304800">
              <a:spcBef>
                <a:spcPts val="375"/>
              </a:spcBef>
              <a:spcAft>
                <a:spcPts val="0"/>
              </a:spcAft>
              <a:buSzPts val="1200"/>
              <a:buChar char="•"/>
              <a:defRPr sz="1200"/>
            </a:lvl7pPr>
            <a:lvl8pPr marL="3657600" lvl="7" indent="-304800">
              <a:spcBef>
                <a:spcPts val="375"/>
              </a:spcBef>
              <a:spcAft>
                <a:spcPts val="0"/>
              </a:spcAft>
              <a:buSzPts val="1200"/>
              <a:buChar char="•"/>
              <a:defRPr sz="1200"/>
            </a:lvl8pPr>
            <a:lvl9pPr marL="4114800" lvl="8" indent="-304800">
              <a:spcBef>
                <a:spcPts val="375"/>
              </a:spcBef>
              <a:spcAft>
                <a:spcPts val="0"/>
              </a:spcAft>
              <a:buSzPts val="1200"/>
              <a:buChar char="•"/>
              <a:defRPr sz="1200"/>
            </a:lvl9pPr>
          </a:lstStyle>
          <a:p>
            <a:endParaRPr/>
          </a:p>
        </p:txBody>
      </p:sp>
      <p:sp>
        <p:nvSpPr>
          <p:cNvPr id="127" name="Google Shape;127;g38c84ac789a_0_66"/>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27"/>
        <p:cNvGrpSpPr/>
        <p:nvPr/>
      </p:nvGrpSpPr>
      <p:grpSpPr>
        <a:xfrm>
          <a:off x="0" y="0"/>
          <a:ext cx="0" cy="0"/>
          <a:chOff x="0" y="0"/>
          <a:chExt cx="0" cy="0"/>
        </a:xfrm>
      </p:grpSpPr>
      <p:pic>
        <p:nvPicPr>
          <p:cNvPr id="28" name="Google Shape;28;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29" name="Google Shape;29;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33"/>
        <p:cNvGrpSpPr/>
        <p:nvPr/>
      </p:nvGrpSpPr>
      <p:grpSpPr>
        <a:xfrm>
          <a:off x="0" y="0"/>
          <a:ext cx="0" cy="0"/>
          <a:chOff x="0" y="0"/>
          <a:chExt cx="0" cy="0"/>
        </a:xfrm>
      </p:grpSpPr>
      <p:sp>
        <p:nvSpPr>
          <p:cNvPr id="34" name="Google Shape;34;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5" name="Google Shape;35;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6" name="Google Shape;36;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37" name="Google Shape;37;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1" name="Google Shape;41;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2" name="Google Shape;42;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3" name="Google Shape;43;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6" name="Google Shape;46;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48" name="Google Shape;48;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49" name="Google Shape;49;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2" name="Google Shape;52;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9" name="Google Shape;59;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0" name="Google Shape;60;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7" name="Google Shape;67;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mpusguides.glendale.edu/oer/committe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ampusguides.glendale.edu/o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ampusguides.glendale.edu/oer/ztcap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mpusguides.glendale.edu/o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20mm.org/news/glendale-community-college-spark-grant/" TargetMode="External"/><Relationship Id="rId4" Type="http://schemas.openxmlformats.org/officeDocument/2006/relationships/hyperlink" Target="https://www.glendale.edu/about-gcc/gcc-overview/institutional-effectiveness/master-planning/plan-documents/educational-master-pla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37996646802@N01" TargetMode="External"/><Relationship Id="rId4" Type="http://schemas.openxmlformats.org/officeDocument/2006/relationships/hyperlink" Target="https://www.flickr.com/photos/37996646802@N01/1121687225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53986933@N00" TargetMode="External"/><Relationship Id="rId4" Type="http://schemas.openxmlformats.org/officeDocument/2006/relationships/hyperlink" Target="https://www.flickr.com/photos/53986933@N00/3761397565"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smith@riohondo.edu" TargetMode="External"/><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challam@glendale.edu" TargetMode="External"/><Relationship Id="rId5" Type="http://schemas.openxmlformats.org/officeDocument/2006/relationships/hyperlink" Target="mailto:Betancme@elac.edu" TargetMode="External"/><Relationship Id="rId4" Type="http://schemas.openxmlformats.org/officeDocument/2006/relationships/hyperlink" Target="mailto:Concofme@ela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96513781@N00/2653213717" TargetMode="External"/><Relationship Id="rId3" Type="http://schemas.openxmlformats.org/officeDocument/2006/relationships/image" Target="../media/image3.png"/><Relationship Id="rId7" Type="http://schemas.openxmlformats.org/officeDocument/2006/relationships/hyperlink" Target="https://creativecommons.org/licenses/by-sa/2.0/?ref=openvers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flickr.com/photos/24934185@N00" TargetMode="External"/><Relationship Id="rId5" Type="http://schemas.openxmlformats.org/officeDocument/2006/relationships/hyperlink" Target="https://www.flickr.com/photos/24934185@N00/139432484" TargetMode="External"/><Relationship Id="rId10" Type="http://schemas.openxmlformats.org/officeDocument/2006/relationships/hyperlink" Target="https://creativecommons.org/licenses/by/2.0/?ref=openverse" TargetMode="External"/><Relationship Id="rId4" Type="http://schemas.openxmlformats.org/officeDocument/2006/relationships/image" Target="../media/image4.png"/><Relationship Id="rId9" Type="http://schemas.openxmlformats.org/officeDocument/2006/relationships/hyperlink" Target="https://www.flickr.com/photos/96513781@N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unsplash.com/s/photos/reading?utm_source=unsplash&amp;utm_medium=referral&amp;utm_content=creditCopyText" TargetMode="External"/><Relationship Id="rId4" Type="http://schemas.openxmlformats.org/officeDocument/2006/relationships/hyperlink" Target="https://unsplash.com/@siora18?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t&amp;source=web&amp;rct=j&amp;opi=89978449&amp;url=https://www.netflix.com/title/81046613&amp;ved=2ahUKEwiutc2SuKmQAxXgJkQIHZG3OZwQFnoECBkQAQ&amp;usg=AOvVaw1bcs82WATT-gV3pNT7oB8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latimes.com/socal/glendale-news-press/news/tn-gnp-screening-20101105-story.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creativecommons.org/licenses/by-sa/2.0/?ref=openverse" TargetMode="External"/><Relationship Id="rId5" Type="http://schemas.openxmlformats.org/officeDocument/2006/relationships/hyperlink" Target="https://www.flickr.com/photos/7436821@N02" TargetMode="External"/><Relationship Id="rId4" Type="http://schemas.openxmlformats.org/officeDocument/2006/relationships/hyperlink" Target="https://www.flickr.com/photos/7436821@N02/69147843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fontScale="90000"/>
          </a:bodyPr>
          <a:lstStyle/>
          <a:p>
            <a:pPr marL="0" lvl="0" indent="0" algn="l" rtl="0">
              <a:spcBef>
                <a:spcPts val="0"/>
              </a:spcBef>
              <a:spcAft>
                <a:spcPts val="0"/>
              </a:spcAft>
              <a:buClr>
                <a:schemeClr val="lt1"/>
              </a:buClr>
              <a:buSzPct val="100000"/>
              <a:buFont typeface="Arial"/>
              <a:buNone/>
            </a:pPr>
            <a:endParaRPr/>
          </a:p>
          <a:p>
            <a:pPr marL="0" lvl="0" indent="0" algn="l" rtl="0">
              <a:lnSpc>
                <a:spcPct val="90000"/>
              </a:lnSpc>
              <a:spcBef>
                <a:spcPts val="0"/>
              </a:spcBef>
              <a:spcAft>
                <a:spcPts val="0"/>
              </a:spcAft>
              <a:buClr>
                <a:schemeClr val="lt1"/>
              </a:buClr>
              <a:buSzPct val="100000"/>
              <a:buFont typeface="Arial"/>
              <a:buNone/>
            </a:pPr>
            <a:r>
              <a:rPr lang="en-US"/>
              <a:t>Open Educational Resources (OER) in Practice: Campus OER/Zero-Textbook-Cost (ZTC) Program Spotlights from Across the Spectrum</a:t>
            </a:r>
            <a:endParaRPr/>
          </a:p>
        </p:txBody>
      </p:sp>
      <p:sp>
        <p:nvSpPr>
          <p:cNvPr id="134" name="Google Shape;134;p1"/>
          <p:cNvSpPr txBox="1">
            <a:spLocks noGrp="1"/>
          </p:cNvSpPr>
          <p:nvPr>
            <p:ph type="subTitle" idx="1"/>
          </p:nvPr>
        </p:nvSpPr>
        <p:spPr>
          <a:xfrm>
            <a:off x="311727" y="5189604"/>
            <a:ext cx="7979412" cy="977621"/>
          </a:xfrm>
          <a:prstGeom prst="rect">
            <a:avLst/>
          </a:prstGeom>
          <a:noFill/>
          <a:ln>
            <a:noFill/>
          </a:ln>
        </p:spPr>
        <p:txBody>
          <a:bodyPr spcFirstLastPara="1" wrap="square" lIns="91425" tIns="91425" rIns="91425" bIns="91425" anchor="t" anchorCtr="0">
            <a:normAutofit fontScale="77500"/>
          </a:bodyPr>
          <a:lstStyle/>
          <a:p>
            <a:pPr marL="0" lvl="0" indent="0" algn="l" rtl="0">
              <a:lnSpc>
                <a:spcPct val="120000"/>
              </a:lnSpc>
              <a:spcBef>
                <a:spcPts val="0"/>
              </a:spcBef>
              <a:spcAft>
                <a:spcPts val="0"/>
              </a:spcAft>
              <a:buSzPct val="125000"/>
              <a:buNone/>
            </a:pPr>
            <a:endParaRPr/>
          </a:p>
          <a:p>
            <a:pPr marL="0" lvl="0" indent="0" algn="l" rtl="0">
              <a:lnSpc>
                <a:spcPct val="120000"/>
              </a:lnSpc>
              <a:spcBef>
                <a:spcPts val="750"/>
              </a:spcBef>
              <a:spcAft>
                <a:spcPts val="0"/>
              </a:spcAft>
              <a:buSzPct val="100000"/>
              <a:buNone/>
            </a:pPr>
            <a:r>
              <a:rPr lang="en-US" sz="2000"/>
              <a:t>This work is licensed under a </a:t>
            </a:r>
            <a:r>
              <a:rPr lang="en-US" sz="2000" u="sng">
                <a:solidFill>
                  <a:schemeClr val="hlink"/>
                </a:solidFill>
                <a:hlinkClick r:id="rId3"/>
              </a:rPr>
              <a:t>Creative Commons Attribution 4.0 International License</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8d001ea7c7_0_9"/>
          <p:cNvSpPr txBox="1">
            <a:spLocks noGrp="1"/>
          </p:cNvSpPr>
          <p:nvPr>
            <p:ph type="title"/>
          </p:nvPr>
        </p:nvSpPr>
        <p:spPr>
          <a:xfrm>
            <a:off x="1142997" y="665555"/>
            <a:ext cx="7148100" cy="893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4800"/>
              <a:t>Rio Hondo Goals: What’re we working on</a:t>
            </a:r>
            <a:endParaRPr sz="4800">
              <a:latin typeface="Arial"/>
              <a:ea typeface="Arial"/>
              <a:cs typeface="Arial"/>
              <a:sym typeface="Arial"/>
            </a:endParaRPr>
          </a:p>
        </p:txBody>
      </p:sp>
      <p:sp>
        <p:nvSpPr>
          <p:cNvPr id="199" name="Google Shape;199;g38d001ea7c7_0_9"/>
          <p:cNvSpPr txBox="1">
            <a:spLocks noGrp="1"/>
          </p:cNvSpPr>
          <p:nvPr>
            <p:ph type="body" idx="1"/>
          </p:nvPr>
        </p:nvSpPr>
        <p:spPr>
          <a:xfrm>
            <a:off x="939225" y="2112225"/>
            <a:ext cx="7648500" cy="4273200"/>
          </a:xfrm>
          <a:prstGeom prst="rect">
            <a:avLst/>
          </a:prstGeom>
          <a:noFill/>
          <a:ln>
            <a:noFill/>
          </a:ln>
        </p:spPr>
        <p:txBody>
          <a:bodyPr spcFirstLastPara="1" wrap="square" lIns="91425" tIns="45700" rIns="91425" bIns="45700" anchor="t" anchorCtr="0">
            <a:noAutofit/>
          </a:bodyPr>
          <a:lstStyle/>
          <a:p>
            <a:pPr marL="457200" lvl="0" indent="-355600" algn="l" rtl="0">
              <a:lnSpc>
                <a:spcPct val="120000"/>
              </a:lnSpc>
              <a:spcBef>
                <a:spcPts val="0"/>
              </a:spcBef>
              <a:spcAft>
                <a:spcPts val="0"/>
              </a:spcAft>
              <a:buSzPts val="2000"/>
              <a:buChar char="•"/>
            </a:pPr>
            <a:r>
              <a:rPr lang="en-US" sz="2000" b="1"/>
              <a:t>Need to engage the Board of Trustees</a:t>
            </a:r>
            <a:endParaRPr sz="2000" b="1"/>
          </a:p>
          <a:p>
            <a:pPr marL="457200" lvl="0" indent="-355600" algn="l" rtl="0">
              <a:lnSpc>
                <a:spcPct val="120000"/>
              </a:lnSpc>
              <a:spcBef>
                <a:spcPts val="0"/>
              </a:spcBef>
              <a:spcAft>
                <a:spcPts val="0"/>
              </a:spcAft>
              <a:buSzPts val="2000"/>
              <a:buChar char="•"/>
            </a:pPr>
            <a:r>
              <a:rPr lang="en-US" sz="2000" b="1"/>
              <a:t>Integrate it into campus processes</a:t>
            </a:r>
            <a:endParaRPr sz="2000" b="1"/>
          </a:p>
          <a:p>
            <a:pPr marL="1371600" lvl="1" indent="-355600" algn="l" rtl="0">
              <a:lnSpc>
                <a:spcPct val="120000"/>
              </a:lnSpc>
              <a:spcBef>
                <a:spcPts val="0"/>
              </a:spcBef>
              <a:spcAft>
                <a:spcPts val="0"/>
              </a:spcAft>
              <a:buSzPts val="2000"/>
              <a:buChar char="•"/>
            </a:pPr>
            <a:r>
              <a:rPr lang="en-US" sz="2000" b="1"/>
              <a:t>Planning documents</a:t>
            </a:r>
            <a:endParaRPr sz="2000" b="1"/>
          </a:p>
          <a:p>
            <a:pPr marL="1371600" lvl="1" indent="-355600" algn="l" rtl="0">
              <a:lnSpc>
                <a:spcPct val="120000"/>
              </a:lnSpc>
              <a:spcBef>
                <a:spcPts val="0"/>
              </a:spcBef>
              <a:spcAft>
                <a:spcPts val="0"/>
              </a:spcAft>
              <a:buSzPts val="2000"/>
              <a:buChar char="•"/>
            </a:pPr>
            <a:r>
              <a:rPr lang="en-US" sz="2000" b="1"/>
              <a:t>Distance Ed: POCR</a:t>
            </a:r>
            <a:endParaRPr sz="2000" b="1"/>
          </a:p>
          <a:p>
            <a:pPr marL="1371600" lvl="1" indent="-355600" algn="l" rtl="0">
              <a:lnSpc>
                <a:spcPct val="120000"/>
              </a:lnSpc>
              <a:spcBef>
                <a:spcPts val="0"/>
              </a:spcBef>
              <a:spcAft>
                <a:spcPts val="0"/>
              </a:spcAft>
              <a:buSzPts val="2000"/>
              <a:buChar char="•"/>
            </a:pPr>
            <a:r>
              <a:rPr lang="en-US" sz="2000" b="1"/>
              <a:t>Curriculum: OER option on course updates</a:t>
            </a:r>
            <a:endParaRPr sz="2000" b="1"/>
          </a:p>
          <a:p>
            <a:pPr marL="1371600" lvl="1" indent="-355600" algn="l" rtl="0">
              <a:lnSpc>
                <a:spcPct val="120000"/>
              </a:lnSpc>
              <a:spcBef>
                <a:spcPts val="0"/>
              </a:spcBef>
              <a:spcAft>
                <a:spcPts val="0"/>
              </a:spcAft>
              <a:buSzPts val="2000"/>
              <a:buChar char="•"/>
            </a:pPr>
            <a:r>
              <a:rPr lang="en-US" sz="2000" b="1"/>
              <a:t>Outreach/Marketing: ZTC pathways don’t even appear on the website</a:t>
            </a:r>
            <a:endParaRPr sz="2000" b="1"/>
          </a:p>
          <a:p>
            <a:pPr marL="1371600" lvl="1" indent="-355600" algn="l" rtl="0">
              <a:lnSpc>
                <a:spcPct val="120000"/>
              </a:lnSpc>
              <a:spcBef>
                <a:spcPts val="0"/>
              </a:spcBef>
              <a:spcAft>
                <a:spcPts val="0"/>
              </a:spcAft>
              <a:buSzPts val="2000"/>
              <a:buChar char="•"/>
            </a:pPr>
            <a:r>
              <a:rPr lang="en-US" sz="2000" b="1"/>
              <a:t>Getting accurate data (XB12)</a:t>
            </a:r>
            <a:endParaRPr sz="2000" b="1"/>
          </a:p>
          <a:p>
            <a:pPr marL="1371600" lvl="1" indent="-355600" algn="l" rtl="0">
              <a:lnSpc>
                <a:spcPct val="120000"/>
              </a:lnSpc>
              <a:spcBef>
                <a:spcPts val="0"/>
              </a:spcBef>
              <a:spcAft>
                <a:spcPts val="0"/>
              </a:spcAft>
              <a:buSzPts val="2000"/>
              <a:buChar char="•"/>
            </a:pPr>
            <a:r>
              <a:rPr lang="en-US" sz="2000" b="1"/>
              <a:t>Guided Pathways: Mappings to include ZTC</a:t>
            </a:r>
            <a:endParaRPr sz="2000" b="1"/>
          </a:p>
          <a:p>
            <a:pPr marL="1371600" lvl="1" indent="-355600" algn="l" rtl="0">
              <a:lnSpc>
                <a:spcPct val="120000"/>
              </a:lnSpc>
              <a:spcBef>
                <a:spcPts val="0"/>
              </a:spcBef>
              <a:spcAft>
                <a:spcPts val="0"/>
              </a:spcAft>
              <a:buSzPts val="2000"/>
              <a:buChar char="•"/>
            </a:pPr>
            <a:r>
              <a:rPr lang="en-US" sz="2000" b="1"/>
              <a:t>Scheduling: How to ensure no backsliding with scheduling for ZTC pathways</a:t>
            </a:r>
            <a:endParaRPr sz="2000" b="1"/>
          </a:p>
          <a:p>
            <a:pPr marL="457200" lvl="0" indent="0" algn="l" rtl="0">
              <a:lnSpc>
                <a:spcPct val="120000"/>
              </a:lnSpc>
              <a:spcBef>
                <a:spcPts val="750"/>
              </a:spcBef>
              <a:spcAft>
                <a:spcPts val="0"/>
              </a:spcAft>
              <a:buSzPts val="1600"/>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6" name="Google Shape;206;g38c84ac789a_0_0" descr="East Los Angeles College logo"/>
          <p:cNvPicPr preferRelativeResize="0"/>
          <p:nvPr/>
        </p:nvPicPr>
        <p:blipFill rotWithShape="1">
          <a:blip r:embed="rId3">
            <a:alphaModFix/>
          </a:blip>
          <a:srcRect t="4039"/>
          <a:stretch/>
        </p:blipFill>
        <p:spPr>
          <a:xfrm>
            <a:off x="993350" y="79638"/>
            <a:ext cx="2188826" cy="1678526"/>
          </a:xfrm>
          <a:prstGeom prst="rect">
            <a:avLst/>
          </a:prstGeom>
          <a:noFill/>
          <a:ln w="9525" cap="flat" cmpd="sng">
            <a:solidFill>
              <a:schemeClr val="dk2"/>
            </a:solidFill>
            <a:prstDash val="solid"/>
            <a:round/>
            <a:headEnd type="none" w="sm" len="sm"/>
            <a:tailEnd type="none" w="sm" len="sm"/>
          </a:ln>
        </p:spPr>
      </p:pic>
      <p:sp>
        <p:nvSpPr>
          <p:cNvPr id="205" name="Google Shape;205;g38c84ac789a_0_0"/>
          <p:cNvSpPr txBox="1">
            <a:spLocks noGrp="1"/>
          </p:cNvSpPr>
          <p:nvPr>
            <p:ph type="title"/>
          </p:nvPr>
        </p:nvSpPr>
        <p:spPr>
          <a:xfrm>
            <a:off x="74850" y="581875"/>
            <a:ext cx="8909400" cy="674100"/>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chemeClr val="lt1"/>
              </a:buClr>
              <a:buSzPts val="4800"/>
              <a:buFont typeface="Arial"/>
              <a:buNone/>
            </a:pPr>
            <a:r>
              <a:rPr lang="en-US" sz="4200"/>
              <a:t>Structures</a:t>
            </a:r>
            <a:endParaRPr sz="4200">
              <a:latin typeface="Arial"/>
              <a:ea typeface="Arial"/>
              <a:cs typeface="Arial"/>
              <a:sym typeface="Arial"/>
            </a:endParaRPr>
          </a:p>
        </p:txBody>
      </p:sp>
      <p:sp>
        <p:nvSpPr>
          <p:cNvPr id="204" name="Google Shape;204;g38c84ac789a_0_0"/>
          <p:cNvSpPr txBox="1">
            <a:spLocks noGrp="1"/>
          </p:cNvSpPr>
          <p:nvPr>
            <p:ph type="body" idx="4294967295"/>
          </p:nvPr>
        </p:nvSpPr>
        <p:spPr>
          <a:xfrm>
            <a:off x="74850" y="1915625"/>
            <a:ext cx="8909400" cy="4944900"/>
          </a:xfrm>
          <a:prstGeom prst="rect">
            <a:avLst/>
          </a:prstGeom>
          <a:solidFill>
            <a:schemeClr val="lt1"/>
          </a:solidFill>
          <a:ln w="19050" cap="flat" cmpd="sng">
            <a:solidFill>
              <a:srgbClr val="38761D"/>
            </a:solidFill>
            <a:prstDash val="solid"/>
            <a:round/>
            <a:headEnd type="none" w="sm" len="sm"/>
            <a:tailEnd type="none" w="sm" len="sm"/>
          </a:ln>
        </p:spPr>
        <p:txBody>
          <a:bodyPr spcFirstLastPara="1" wrap="square" lIns="91425" tIns="45700" rIns="91425" bIns="45700" anchor="t" anchorCtr="0">
            <a:spAutoFit/>
          </a:bodyPr>
          <a:lstStyle/>
          <a:p>
            <a:pPr marL="457200" lvl="0" indent="-355600" algn="l" rtl="0">
              <a:spcBef>
                <a:spcPts val="750"/>
              </a:spcBef>
              <a:spcAft>
                <a:spcPts val="0"/>
              </a:spcAft>
              <a:buSzPts val="2000"/>
              <a:buChar char="•"/>
            </a:pPr>
            <a:r>
              <a:rPr lang="en-US" sz="2000"/>
              <a:t>Institutional Support</a:t>
            </a:r>
            <a:endParaRPr sz="2000"/>
          </a:p>
          <a:p>
            <a:pPr marL="914400" lvl="1" indent="-355600" algn="l" rtl="0">
              <a:spcBef>
                <a:spcPts val="375"/>
              </a:spcBef>
              <a:spcAft>
                <a:spcPts val="0"/>
              </a:spcAft>
              <a:buSzPts val="2000"/>
              <a:buChar char="•"/>
            </a:pPr>
            <a:r>
              <a:rPr lang="en-US" sz="2000"/>
              <a:t>Dean who supports OER and ZTC grant</a:t>
            </a:r>
            <a:endParaRPr sz="2000"/>
          </a:p>
          <a:p>
            <a:pPr marL="914400" lvl="1" indent="-355600" algn="l" rtl="0">
              <a:spcBef>
                <a:spcPts val="375"/>
              </a:spcBef>
              <a:spcAft>
                <a:spcPts val="0"/>
              </a:spcAft>
              <a:buSzPts val="2000"/>
              <a:buChar char="•"/>
            </a:pPr>
            <a:r>
              <a:rPr lang="en-US" sz="2000"/>
              <a:t>2 OER coordinators, supported by state ZTC grant</a:t>
            </a:r>
            <a:endParaRPr sz="2000"/>
          </a:p>
          <a:p>
            <a:pPr marL="914400" lvl="1" indent="-355600" algn="l" rtl="0">
              <a:spcBef>
                <a:spcPts val="375"/>
              </a:spcBef>
              <a:spcAft>
                <a:spcPts val="0"/>
              </a:spcAft>
              <a:buSzPts val="2000"/>
              <a:buChar char="•"/>
            </a:pPr>
            <a:r>
              <a:rPr lang="en-US" sz="2000"/>
              <a:t>Librarians who are strong OER advocates and eBook experts</a:t>
            </a:r>
            <a:endParaRPr sz="2000"/>
          </a:p>
          <a:p>
            <a:pPr marL="914400" lvl="1" indent="-355600" algn="l" rtl="0">
              <a:spcBef>
                <a:spcPts val="375"/>
              </a:spcBef>
              <a:spcAft>
                <a:spcPts val="0"/>
              </a:spcAft>
              <a:buSzPts val="2000"/>
              <a:buChar char="•"/>
            </a:pPr>
            <a:r>
              <a:rPr lang="en-US" sz="2000"/>
              <a:t>ZTC program endorsed by the college’s Academic Senate; supportive AS President</a:t>
            </a:r>
            <a:endParaRPr sz="2000"/>
          </a:p>
          <a:p>
            <a:pPr marL="914400" lvl="1" indent="-355600" algn="l" rtl="0">
              <a:spcBef>
                <a:spcPts val="375"/>
              </a:spcBef>
              <a:spcAft>
                <a:spcPts val="0"/>
              </a:spcAft>
              <a:buSzPts val="2000"/>
              <a:buChar char="•"/>
            </a:pPr>
            <a:r>
              <a:rPr lang="en-US" sz="2000"/>
              <a:t>Research Team: student surveys and ZTC/LTC Dashboard</a:t>
            </a:r>
            <a:endParaRPr sz="2000"/>
          </a:p>
          <a:p>
            <a:pPr marL="914400" lvl="1" indent="-355600" algn="l" rtl="0">
              <a:spcBef>
                <a:spcPts val="375"/>
              </a:spcBef>
              <a:spcAft>
                <a:spcPts val="0"/>
              </a:spcAft>
              <a:buSzPts val="2000"/>
              <a:buChar char="•"/>
            </a:pPr>
            <a:r>
              <a:rPr lang="en-US" sz="2000"/>
              <a:t>ZTC goal included in current Student Equity Plan and Strategic Educational Plan</a:t>
            </a:r>
            <a:endParaRPr sz="2000"/>
          </a:p>
          <a:p>
            <a:pPr marL="457200" lvl="0" indent="-355600" algn="l" rtl="0">
              <a:spcBef>
                <a:spcPts val="750"/>
              </a:spcBef>
              <a:spcAft>
                <a:spcPts val="0"/>
              </a:spcAft>
              <a:buSzPts val="2000"/>
              <a:buChar char="•"/>
            </a:pPr>
            <a:r>
              <a:rPr lang="en-US" sz="2000"/>
              <a:t>Professional Development</a:t>
            </a:r>
            <a:endParaRPr sz="2000"/>
          </a:p>
          <a:p>
            <a:pPr marL="914400" lvl="1" indent="-355600" algn="l" rtl="0">
              <a:spcBef>
                <a:spcPts val="375"/>
              </a:spcBef>
              <a:spcAft>
                <a:spcPts val="0"/>
              </a:spcAft>
              <a:buSzPts val="2000"/>
              <a:buChar char="•"/>
            </a:pPr>
            <a:r>
              <a:rPr lang="en-US" sz="2000"/>
              <a:t>OER Community of Practice</a:t>
            </a:r>
            <a:endParaRPr sz="2000"/>
          </a:p>
          <a:p>
            <a:pPr marL="914400" lvl="1" indent="-355600" algn="l" rtl="0">
              <a:spcBef>
                <a:spcPts val="375"/>
              </a:spcBef>
              <a:spcAft>
                <a:spcPts val="0"/>
              </a:spcAft>
              <a:buSzPts val="2000"/>
              <a:buChar char="•"/>
            </a:pPr>
            <a:r>
              <a:rPr lang="en-US" sz="2000"/>
              <a:t>Teaching and Learning Series Workshops</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2" name="Google Shape;212;g38c84ac789a_0_85" descr="East Los Angeles College logo"/>
          <p:cNvPicPr preferRelativeResize="0"/>
          <p:nvPr/>
        </p:nvPicPr>
        <p:blipFill rotWithShape="1">
          <a:blip r:embed="rId3">
            <a:alphaModFix/>
          </a:blip>
          <a:srcRect t="4039"/>
          <a:stretch/>
        </p:blipFill>
        <p:spPr>
          <a:xfrm>
            <a:off x="993350" y="79638"/>
            <a:ext cx="2188826" cy="1678526"/>
          </a:xfrm>
          <a:prstGeom prst="rect">
            <a:avLst/>
          </a:prstGeom>
          <a:noFill/>
          <a:ln w="9525" cap="flat" cmpd="sng">
            <a:solidFill>
              <a:schemeClr val="dk2"/>
            </a:solidFill>
            <a:prstDash val="solid"/>
            <a:round/>
            <a:headEnd type="none" w="sm" len="sm"/>
            <a:tailEnd type="none" w="sm" len="sm"/>
          </a:ln>
        </p:spPr>
      </p:pic>
      <p:sp>
        <p:nvSpPr>
          <p:cNvPr id="211" name="Google Shape;211;g38c84ac789a_0_85"/>
          <p:cNvSpPr txBox="1">
            <a:spLocks noGrp="1"/>
          </p:cNvSpPr>
          <p:nvPr>
            <p:ph type="title"/>
          </p:nvPr>
        </p:nvSpPr>
        <p:spPr>
          <a:xfrm>
            <a:off x="3255022" y="291335"/>
            <a:ext cx="5109900" cy="12561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lt1"/>
              </a:buClr>
              <a:buSzPts val="4800"/>
              <a:buFont typeface="Arial"/>
              <a:buNone/>
            </a:pPr>
            <a:r>
              <a:rPr lang="en-US" sz="4200"/>
              <a:t>ZTC Grant Process: Pathways</a:t>
            </a:r>
            <a:endParaRPr sz="4200">
              <a:latin typeface="Arial"/>
              <a:ea typeface="Arial"/>
              <a:cs typeface="Arial"/>
              <a:sym typeface="Arial"/>
            </a:endParaRPr>
          </a:p>
        </p:txBody>
      </p:sp>
      <p:sp>
        <p:nvSpPr>
          <p:cNvPr id="217" name="Google Shape;217;g38c84ac789a_0_85"/>
          <p:cNvSpPr txBox="1"/>
          <p:nvPr/>
        </p:nvSpPr>
        <p:spPr>
          <a:xfrm>
            <a:off x="169250" y="1975350"/>
            <a:ext cx="4351200" cy="4778400"/>
          </a:xfrm>
          <a:prstGeom prst="rect">
            <a:avLst/>
          </a:prstGeom>
          <a:noFill/>
          <a:ln w="19050"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181612"/>
                </a:solidFill>
              </a:rPr>
              <a:t>Strategies for Participation:</a:t>
            </a:r>
            <a:endParaRPr sz="1600" b="1">
              <a:solidFill>
                <a:srgbClr val="181612"/>
              </a:solidFill>
            </a:endParaRPr>
          </a:p>
          <a:p>
            <a:pPr marL="457200" lvl="0" indent="-330200" algn="l" rtl="0">
              <a:spcBef>
                <a:spcPts val="1000"/>
              </a:spcBef>
              <a:spcAft>
                <a:spcPts val="0"/>
              </a:spcAft>
              <a:buClr>
                <a:srgbClr val="181612"/>
              </a:buClr>
              <a:buSzPts val="1600"/>
              <a:buChar char="●"/>
            </a:pPr>
            <a:r>
              <a:rPr lang="en-US" sz="1600">
                <a:solidFill>
                  <a:srgbClr val="181612"/>
                </a:solidFill>
              </a:rPr>
              <a:t>Outreach, outreach, outreach!</a:t>
            </a:r>
            <a:endParaRPr sz="1600">
              <a:solidFill>
                <a:srgbClr val="181612"/>
              </a:solidFill>
            </a:endParaRPr>
          </a:p>
          <a:p>
            <a:pPr marL="457200" lvl="0" indent="-330200" algn="l" rtl="0">
              <a:spcBef>
                <a:spcPts val="1000"/>
              </a:spcBef>
              <a:spcAft>
                <a:spcPts val="0"/>
              </a:spcAft>
              <a:buClr>
                <a:srgbClr val="181612"/>
              </a:buClr>
              <a:buSzPts val="1600"/>
              <a:buChar char="●"/>
            </a:pPr>
            <a:r>
              <a:rPr lang="en-US" sz="1600">
                <a:solidFill>
                  <a:srgbClr val="181612"/>
                </a:solidFill>
              </a:rPr>
              <a:t>Academic Senate</a:t>
            </a:r>
            <a:endParaRPr sz="1600">
              <a:solidFill>
                <a:srgbClr val="181612"/>
              </a:solidFill>
            </a:endParaRPr>
          </a:p>
          <a:p>
            <a:pPr marL="457200" lvl="0" indent="-330200" algn="l" rtl="0">
              <a:spcBef>
                <a:spcPts val="1000"/>
              </a:spcBef>
              <a:spcAft>
                <a:spcPts val="0"/>
              </a:spcAft>
              <a:buClr>
                <a:srgbClr val="181612"/>
              </a:buClr>
              <a:buSzPts val="1600"/>
              <a:buChar char="●"/>
            </a:pPr>
            <a:r>
              <a:rPr lang="en-US" sz="1600">
                <a:solidFill>
                  <a:srgbClr val="181612"/>
                </a:solidFill>
              </a:rPr>
              <a:t>Administration</a:t>
            </a:r>
            <a:endParaRPr sz="1600">
              <a:solidFill>
                <a:srgbClr val="181612"/>
              </a:solidFill>
            </a:endParaRPr>
          </a:p>
          <a:p>
            <a:pPr marL="457200" lvl="0" indent="-330200" algn="l" rtl="0">
              <a:spcBef>
                <a:spcPts val="1000"/>
              </a:spcBef>
              <a:spcAft>
                <a:spcPts val="0"/>
              </a:spcAft>
              <a:buClr>
                <a:srgbClr val="181612"/>
              </a:buClr>
              <a:buSzPts val="1600"/>
              <a:buChar char="●"/>
            </a:pPr>
            <a:r>
              <a:rPr lang="en-US" sz="1600">
                <a:solidFill>
                  <a:srgbClr val="181612"/>
                </a:solidFill>
              </a:rPr>
              <a:t>Opening Day</a:t>
            </a:r>
            <a:endParaRPr sz="1600">
              <a:solidFill>
                <a:srgbClr val="181612"/>
              </a:solidFill>
            </a:endParaRPr>
          </a:p>
          <a:p>
            <a:pPr marL="457200" lvl="0" indent="-330200" algn="l" rtl="0">
              <a:spcBef>
                <a:spcPts val="1000"/>
              </a:spcBef>
              <a:spcAft>
                <a:spcPts val="1000"/>
              </a:spcAft>
              <a:buClr>
                <a:srgbClr val="181612"/>
              </a:buClr>
              <a:buSzPts val="1600"/>
              <a:buChar char="●"/>
            </a:pPr>
            <a:r>
              <a:rPr lang="en-US" sz="1600">
                <a:solidFill>
                  <a:srgbClr val="181612"/>
                </a:solidFill>
              </a:rPr>
              <a:t>Department meetings</a:t>
            </a:r>
            <a:endParaRPr sz="1600">
              <a:solidFill>
                <a:srgbClr val="181612"/>
              </a:solidFill>
            </a:endParaRPr>
          </a:p>
        </p:txBody>
      </p:sp>
      <p:sp>
        <p:nvSpPr>
          <p:cNvPr id="213" name="Google Shape;213;g38c84ac789a_0_85"/>
          <p:cNvSpPr txBox="1">
            <a:spLocks noGrp="1"/>
          </p:cNvSpPr>
          <p:nvPr>
            <p:ph type="body" idx="4294967295"/>
          </p:nvPr>
        </p:nvSpPr>
        <p:spPr>
          <a:xfrm>
            <a:off x="4711600" y="1952641"/>
            <a:ext cx="4351200" cy="702000"/>
          </a:xfrm>
          <a:prstGeom prst="rect">
            <a:avLst/>
          </a:prstGeom>
          <a:solidFill>
            <a:schemeClr val="lt1"/>
          </a:solidFill>
          <a:ln w="19050" cap="flat" cmpd="sng">
            <a:solidFill>
              <a:srgbClr val="38761D"/>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200" b="1"/>
              <a:t>Implementation Grant (Summer 2023)</a:t>
            </a:r>
            <a:endParaRPr sz="1200" b="1"/>
          </a:p>
          <a:p>
            <a:pPr marL="457200" lvl="0" indent="-304800" algn="l" rtl="0">
              <a:lnSpc>
                <a:spcPct val="115000"/>
              </a:lnSpc>
              <a:spcBef>
                <a:spcPts val="0"/>
              </a:spcBef>
              <a:spcAft>
                <a:spcPts val="0"/>
              </a:spcAft>
              <a:buSzPts val="1200"/>
              <a:buChar char="•"/>
            </a:pPr>
            <a:r>
              <a:rPr lang="en-US" sz="1200"/>
              <a:t>Anthropology AAT</a:t>
            </a:r>
            <a:endParaRPr sz="1200"/>
          </a:p>
          <a:p>
            <a:pPr marL="457200" lvl="0" indent="-304800" algn="l" rtl="0">
              <a:lnSpc>
                <a:spcPct val="115000"/>
              </a:lnSpc>
              <a:spcBef>
                <a:spcPts val="0"/>
              </a:spcBef>
              <a:spcAft>
                <a:spcPts val="0"/>
              </a:spcAft>
              <a:buSzPts val="1200"/>
              <a:buChar char="•"/>
            </a:pPr>
            <a:r>
              <a:rPr lang="en-US" sz="1200"/>
              <a:t>Geology AST</a:t>
            </a:r>
            <a:endParaRPr sz="1200"/>
          </a:p>
        </p:txBody>
      </p:sp>
      <p:sp>
        <p:nvSpPr>
          <p:cNvPr id="214" name="Google Shape;214;g38c84ac789a_0_85"/>
          <p:cNvSpPr txBox="1">
            <a:spLocks noGrp="1"/>
          </p:cNvSpPr>
          <p:nvPr>
            <p:ph type="body" idx="4294967295"/>
          </p:nvPr>
        </p:nvSpPr>
        <p:spPr>
          <a:xfrm>
            <a:off x="4711600" y="2799284"/>
            <a:ext cx="4351200" cy="2072400"/>
          </a:xfrm>
          <a:prstGeom prst="rect">
            <a:avLst/>
          </a:prstGeom>
          <a:ln w="19050" cap="flat" cmpd="sng">
            <a:solidFill>
              <a:srgbClr val="38761D"/>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750"/>
              </a:spcBef>
              <a:spcAft>
                <a:spcPts val="0"/>
              </a:spcAft>
              <a:buNone/>
            </a:pPr>
            <a:r>
              <a:rPr lang="en-US" sz="1200" b="1"/>
              <a:t>Acceleration (Fall 2023)</a:t>
            </a:r>
            <a:endParaRPr sz="1200" b="1"/>
          </a:p>
          <a:p>
            <a:pPr marL="457200" lvl="0" indent="-304800" algn="l" rtl="0">
              <a:lnSpc>
                <a:spcPct val="115000"/>
              </a:lnSpc>
              <a:spcBef>
                <a:spcPts val="750"/>
              </a:spcBef>
              <a:spcAft>
                <a:spcPts val="0"/>
              </a:spcAft>
              <a:buSzPts val="1200"/>
              <a:buChar char="•"/>
            </a:pPr>
            <a:r>
              <a:rPr lang="en-US" sz="1200"/>
              <a:t>Geography AAT</a:t>
            </a:r>
            <a:endParaRPr sz="1200"/>
          </a:p>
          <a:p>
            <a:pPr marL="457200" lvl="0" indent="-304800" algn="l" rtl="0">
              <a:lnSpc>
                <a:spcPct val="115000"/>
              </a:lnSpc>
              <a:spcBef>
                <a:spcPts val="0"/>
              </a:spcBef>
              <a:spcAft>
                <a:spcPts val="0"/>
              </a:spcAft>
              <a:buSzPts val="1200"/>
              <a:buChar char="•"/>
            </a:pPr>
            <a:r>
              <a:rPr lang="en-US" sz="1200"/>
              <a:t>Environmental Science AST</a:t>
            </a:r>
            <a:endParaRPr sz="1200"/>
          </a:p>
          <a:p>
            <a:pPr marL="457200" lvl="0" indent="-304800" algn="l" rtl="0">
              <a:lnSpc>
                <a:spcPct val="115000"/>
              </a:lnSpc>
              <a:spcBef>
                <a:spcPts val="0"/>
              </a:spcBef>
              <a:spcAft>
                <a:spcPts val="0"/>
              </a:spcAft>
              <a:buSzPts val="1200"/>
              <a:buChar char="•"/>
            </a:pPr>
            <a:r>
              <a:rPr lang="en-US" sz="1200"/>
              <a:t>Business Administration AS</a:t>
            </a:r>
            <a:endParaRPr sz="1200"/>
          </a:p>
          <a:p>
            <a:pPr marL="457200" lvl="0" indent="-304800" algn="l" rtl="0">
              <a:lnSpc>
                <a:spcPct val="115000"/>
              </a:lnSpc>
              <a:spcBef>
                <a:spcPts val="0"/>
              </a:spcBef>
              <a:spcAft>
                <a:spcPts val="0"/>
              </a:spcAft>
              <a:buSzPts val="1200"/>
              <a:buChar char="•"/>
            </a:pPr>
            <a:r>
              <a:rPr lang="en-US" sz="1200"/>
              <a:t>English AAT</a:t>
            </a:r>
            <a:endParaRPr sz="1200"/>
          </a:p>
          <a:p>
            <a:pPr marL="457200" lvl="0" indent="-304800" algn="l" rtl="0">
              <a:lnSpc>
                <a:spcPct val="115000"/>
              </a:lnSpc>
              <a:spcBef>
                <a:spcPts val="0"/>
              </a:spcBef>
              <a:spcAft>
                <a:spcPts val="0"/>
              </a:spcAft>
              <a:buSzPts val="1200"/>
              <a:buChar char="•"/>
            </a:pPr>
            <a:r>
              <a:rPr lang="en-US" sz="1200"/>
              <a:t>Cloud Computing Certificate of Achievement</a:t>
            </a:r>
            <a:endParaRPr sz="1200"/>
          </a:p>
          <a:p>
            <a:pPr marL="457200" lvl="0" indent="-304800" algn="l" rtl="0">
              <a:lnSpc>
                <a:spcPct val="115000"/>
              </a:lnSpc>
              <a:spcBef>
                <a:spcPts val="0"/>
              </a:spcBef>
              <a:spcAft>
                <a:spcPts val="0"/>
              </a:spcAft>
              <a:buSzPts val="1200"/>
              <a:buChar char="•"/>
            </a:pPr>
            <a:r>
              <a:rPr lang="en-US" sz="1200"/>
              <a:t>Gerontology (CFES) Certificate of Achievement</a:t>
            </a:r>
            <a:endParaRPr sz="1200"/>
          </a:p>
          <a:p>
            <a:pPr marL="457200" lvl="0" indent="-304800" algn="l" rtl="0">
              <a:lnSpc>
                <a:spcPct val="115000"/>
              </a:lnSpc>
              <a:spcBef>
                <a:spcPts val="0"/>
              </a:spcBef>
              <a:spcAft>
                <a:spcPts val="0"/>
              </a:spcAft>
              <a:buSzPts val="1200"/>
              <a:buChar char="•"/>
            </a:pPr>
            <a:r>
              <a:rPr lang="en-US" sz="1200"/>
              <a:t>Museum Studies Certificate of Achievement</a:t>
            </a:r>
            <a:endParaRPr sz="1200"/>
          </a:p>
          <a:p>
            <a:pPr marL="457200" lvl="0" indent="-304800" algn="l" rtl="0">
              <a:lnSpc>
                <a:spcPct val="115000"/>
              </a:lnSpc>
              <a:spcBef>
                <a:spcPts val="0"/>
              </a:spcBef>
              <a:spcAft>
                <a:spcPts val="0"/>
              </a:spcAft>
              <a:buSzPts val="1200"/>
              <a:buChar char="•"/>
            </a:pPr>
            <a:r>
              <a:rPr lang="en-US" sz="1200"/>
              <a:t>Site Supervisor (CFES) Certificate of Achievement</a:t>
            </a:r>
            <a:endParaRPr sz="1200"/>
          </a:p>
        </p:txBody>
      </p:sp>
      <p:sp>
        <p:nvSpPr>
          <p:cNvPr id="215" name="Google Shape;215;g38c84ac789a_0_85"/>
          <p:cNvSpPr txBox="1"/>
          <p:nvPr/>
        </p:nvSpPr>
        <p:spPr>
          <a:xfrm>
            <a:off x="4711600" y="5030149"/>
            <a:ext cx="4351200" cy="581700"/>
          </a:xfrm>
          <a:prstGeom prst="rect">
            <a:avLst/>
          </a:prstGeom>
          <a:noFill/>
          <a:ln w="19050"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a:solidFill>
                  <a:schemeClr val="dk2"/>
                </a:solidFill>
              </a:rPr>
              <a:t>Acceleration II (Fall 2024)</a:t>
            </a:r>
            <a:endParaRPr sz="1200" b="1">
              <a:solidFill>
                <a:schemeClr val="dk2"/>
              </a:solidFill>
            </a:endParaRPr>
          </a:p>
          <a:p>
            <a:pPr marL="457200" lvl="0" indent="-304800" algn="l" rtl="0">
              <a:lnSpc>
                <a:spcPct val="115000"/>
              </a:lnSpc>
              <a:spcBef>
                <a:spcPts val="0"/>
              </a:spcBef>
              <a:spcAft>
                <a:spcPts val="0"/>
              </a:spcAft>
              <a:buClr>
                <a:schemeClr val="dk2"/>
              </a:buClr>
              <a:buSzPts val="1200"/>
              <a:buChar char="●"/>
            </a:pPr>
            <a:r>
              <a:rPr lang="en-US" sz="1200">
                <a:solidFill>
                  <a:schemeClr val="dk2"/>
                </a:solidFill>
              </a:rPr>
              <a:t>Data Analytics Certificate of Achievement</a:t>
            </a:r>
            <a:endParaRPr sz="1200">
              <a:solidFill>
                <a:schemeClr val="dk2"/>
              </a:solidFill>
            </a:endParaRPr>
          </a:p>
        </p:txBody>
      </p:sp>
      <p:sp>
        <p:nvSpPr>
          <p:cNvPr id="216" name="Google Shape;216;g38c84ac789a_0_85"/>
          <p:cNvSpPr txBox="1"/>
          <p:nvPr/>
        </p:nvSpPr>
        <p:spPr>
          <a:xfrm>
            <a:off x="4711600" y="5747321"/>
            <a:ext cx="4351200" cy="1006500"/>
          </a:xfrm>
          <a:prstGeom prst="rect">
            <a:avLst/>
          </a:prstGeom>
          <a:noFill/>
          <a:ln w="19050"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a:solidFill>
                  <a:schemeClr val="dk2"/>
                </a:solidFill>
              </a:rPr>
              <a:t>$320k allocation (Spring 2025)</a:t>
            </a:r>
            <a:endParaRPr sz="1200" b="1">
              <a:solidFill>
                <a:schemeClr val="dk2"/>
              </a:solidFill>
            </a:endParaRPr>
          </a:p>
          <a:p>
            <a:pPr marL="457200" lvl="0" indent="-304800" algn="l" rtl="0">
              <a:lnSpc>
                <a:spcPct val="115000"/>
              </a:lnSpc>
              <a:spcBef>
                <a:spcPts val="0"/>
              </a:spcBef>
              <a:spcAft>
                <a:spcPts val="0"/>
              </a:spcAft>
              <a:buClr>
                <a:schemeClr val="dk2"/>
              </a:buClr>
              <a:buSzPts val="1200"/>
              <a:buChar char="●"/>
            </a:pPr>
            <a:r>
              <a:rPr lang="en-US" sz="1200">
                <a:solidFill>
                  <a:schemeClr val="dk2"/>
                </a:solidFill>
              </a:rPr>
              <a:t>Social and Behavioral Sciences Associate degree in Spanish (LOTE)</a:t>
            </a:r>
            <a:endParaRPr sz="1200">
              <a:solidFill>
                <a:schemeClr val="dk2"/>
              </a:solidFill>
            </a:endParaRPr>
          </a:p>
          <a:p>
            <a:pPr marL="457200" lvl="0" indent="-304800" algn="l" rtl="0">
              <a:lnSpc>
                <a:spcPct val="115000"/>
              </a:lnSpc>
              <a:spcBef>
                <a:spcPts val="0"/>
              </a:spcBef>
              <a:spcAft>
                <a:spcPts val="0"/>
              </a:spcAft>
              <a:buClr>
                <a:schemeClr val="dk2"/>
              </a:buClr>
              <a:buSzPts val="1200"/>
              <a:buChar char="●"/>
            </a:pPr>
            <a:r>
              <a:rPr lang="en-US" sz="1200">
                <a:solidFill>
                  <a:schemeClr val="dk2"/>
                </a:solidFill>
              </a:rPr>
              <a:t>Legal Support Professional Certificate of Achievement</a:t>
            </a:r>
            <a:endParaRPr sz="12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80c5407c96_0_12"/>
          <p:cNvSpPr txBox="1">
            <a:spLocks noGrp="1"/>
          </p:cNvSpPr>
          <p:nvPr>
            <p:ph type="body" idx="4294967295"/>
          </p:nvPr>
        </p:nvSpPr>
        <p:spPr>
          <a:xfrm>
            <a:off x="4905800" y="5286125"/>
            <a:ext cx="4163400" cy="1223700"/>
          </a:xfrm>
          <a:prstGeom prst="rect">
            <a:avLst/>
          </a:prstGeom>
          <a:ln w="19050" cap="flat" cmpd="sng">
            <a:solidFill>
              <a:srgbClr val="38761D"/>
            </a:solidFill>
            <a:prstDash val="solid"/>
            <a:round/>
            <a:headEnd type="none" w="sm" len="sm"/>
            <a:tailEnd type="none" w="sm" len="sm"/>
          </a:ln>
        </p:spPr>
        <p:txBody>
          <a:bodyPr spcFirstLastPara="1" wrap="square" lIns="91425" tIns="45700" rIns="91425" bIns="45700" anchor="t" anchorCtr="0">
            <a:spAutoFit/>
          </a:bodyPr>
          <a:lstStyle/>
          <a:p>
            <a:pPr marL="0" lvl="0" indent="0" algn="l" rtl="0">
              <a:spcBef>
                <a:spcPts val="750"/>
              </a:spcBef>
              <a:spcAft>
                <a:spcPts val="0"/>
              </a:spcAft>
              <a:buNone/>
            </a:pPr>
            <a:r>
              <a:rPr lang="en-US" sz="1400" b="1"/>
              <a:t>Phase 4: </a:t>
            </a:r>
            <a:r>
              <a:rPr lang="en-US" sz="1400"/>
              <a:t>Final Presentation and Reflection</a:t>
            </a:r>
            <a:endParaRPr sz="1400"/>
          </a:p>
          <a:p>
            <a:pPr marL="457200" lvl="0" indent="-311150" algn="l" rtl="0">
              <a:spcBef>
                <a:spcPts val="750"/>
              </a:spcBef>
              <a:spcAft>
                <a:spcPts val="0"/>
              </a:spcAft>
              <a:buSzPts val="1300"/>
              <a:buChar char="•"/>
            </a:pPr>
            <a:r>
              <a:rPr lang="en-US" sz="1300"/>
              <a:t>Present at Opening Day 2026 OR for department.</a:t>
            </a:r>
            <a:endParaRPr sz="1300"/>
          </a:p>
          <a:p>
            <a:pPr marL="457200" lvl="0" indent="-311150" algn="l" rtl="0">
              <a:spcBef>
                <a:spcPts val="750"/>
              </a:spcBef>
              <a:spcAft>
                <a:spcPts val="0"/>
              </a:spcAft>
              <a:buSzPts val="1300"/>
              <a:buChar char="•"/>
            </a:pPr>
            <a:r>
              <a:rPr lang="en-US" sz="1300"/>
              <a:t>Submit final reflection</a:t>
            </a:r>
            <a:endParaRPr sz="1300"/>
          </a:p>
        </p:txBody>
      </p:sp>
      <p:sp>
        <p:nvSpPr>
          <p:cNvPr id="223" name="Google Shape;223;g380c5407c96_0_12"/>
          <p:cNvSpPr txBox="1">
            <a:spLocks noGrp="1"/>
          </p:cNvSpPr>
          <p:nvPr>
            <p:ph type="title"/>
          </p:nvPr>
        </p:nvSpPr>
        <p:spPr>
          <a:xfrm>
            <a:off x="3255022" y="291335"/>
            <a:ext cx="5109900" cy="12561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lt1"/>
              </a:buClr>
              <a:buSzPts val="4800"/>
              <a:buFont typeface="Arial"/>
              <a:buNone/>
            </a:pPr>
            <a:r>
              <a:rPr lang="en-US" sz="4200"/>
              <a:t>ZTC Conversion Process</a:t>
            </a:r>
            <a:endParaRPr sz="4200">
              <a:latin typeface="Arial"/>
              <a:ea typeface="Arial"/>
              <a:cs typeface="Arial"/>
              <a:sym typeface="Arial"/>
            </a:endParaRPr>
          </a:p>
        </p:txBody>
      </p:sp>
      <p:pic>
        <p:nvPicPr>
          <p:cNvPr id="224" name="Google Shape;224;g380c5407c96_0_12" descr="East Los Angeles College logo"/>
          <p:cNvPicPr preferRelativeResize="0"/>
          <p:nvPr/>
        </p:nvPicPr>
        <p:blipFill rotWithShape="1">
          <a:blip r:embed="rId3">
            <a:alphaModFix/>
          </a:blip>
          <a:srcRect t="4039"/>
          <a:stretch/>
        </p:blipFill>
        <p:spPr>
          <a:xfrm>
            <a:off x="993350" y="79638"/>
            <a:ext cx="2188826" cy="1678526"/>
          </a:xfrm>
          <a:prstGeom prst="rect">
            <a:avLst/>
          </a:prstGeom>
          <a:noFill/>
          <a:ln w="9525" cap="flat" cmpd="sng">
            <a:solidFill>
              <a:schemeClr val="dk2"/>
            </a:solidFill>
            <a:prstDash val="solid"/>
            <a:round/>
            <a:headEnd type="none" w="sm" len="sm"/>
            <a:tailEnd type="none" w="sm" len="sm"/>
          </a:ln>
        </p:spPr>
      </p:pic>
      <p:sp>
        <p:nvSpPr>
          <p:cNvPr id="225" name="Google Shape;225;g380c5407c96_0_12"/>
          <p:cNvSpPr txBox="1"/>
          <p:nvPr/>
        </p:nvSpPr>
        <p:spPr>
          <a:xfrm>
            <a:off x="4905725" y="3652726"/>
            <a:ext cx="4163400" cy="1392900"/>
          </a:xfrm>
          <a:prstGeom prst="rect">
            <a:avLst/>
          </a:prstGeom>
          <a:noFill/>
          <a:ln w="19050"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750"/>
              </a:spcBef>
              <a:spcAft>
                <a:spcPts val="0"/>
              </a:spcAft>
              <a:buNone/>
            </a:pPr>
            <a:r>
              <a:rPr lang="en-US" b="1">
                <a:solidFill>
                  <a:srgbClr val="181612"/>
                </a:solidFill>
              </a:rPr>
              <a:t>Phase 3A: </a:t>
            </a:r>
            <a:r>
              <a:rPr lang="en-US">
                <a:solidFill>
                  <a:srgbClr val="181612"/>
                </a:solidFill>
              </a:rPr>
              <a:t>Canvas</a:t>
            </a:r>
            <a:endParaRPr>
              <a:solidFill>
                <a:srgbClr val="181612"/>
              </a:solidFill>
            </a:endParaRPr>
          </a:p>
          <a:p>
            <a:pPr marL="457200" lvl="0" indent="-311150" algn="l" rtl="0">
              <a:spcBef>
                <a:spcPts val="750"/>
              </a:spcBef>
              <a:spcAft>
                <a:spcPts val="0"/>
              </a:spcAft>
              <a:buClr>
                <a:schemeClr val="accent1"/>
              </a:buClr>
              <a:buSzPts val="1300"/>
              <a:buChar char="•"/>
            </a:pPr>
            <a:r>
              <a:rPr lang="en-US" sz="1300">
                <a:solidFill>
                  <a:srgbClr val="181612"/>
                </a:solidFill>
              </a:rPr>
              <a:t>Complete Course Evaluation Checklist (based on CVC-OEI and other high-quality course rubrics).</a:t>
            </a:r>
            <a:endParaRPr sz="1300">
              <a:solidFill>
                <a:srgbClr val="181612"/>
              </a:solidFill>
            </a:endParaRPr>
          </a:p>
          <a:p>
            <a:pPr marL="457200" lvl="0" indent="-311150" algn="l" rtl="0">
              <a:spcBef>
                <a:spcPts val="750"/>
              </a:spcBef>
              <a:spcAft>
                <a:spcPts val="0"/>
              </a:spcAft>
              <a:buClr>
                <a:schemeClr val="accent1"/>
              </a:buClr>
              <a:buSzPts val="1300"/>
              <a:buChar char="•"/>
            </a:pPr>
            <a:r>
              <a:rPr lang="en-US" sz="1300">
                <a:solidFill>
                  <a:srgbClr val="181612"/>
                </a:solidFill>
              </a:rPr>
              <a:t>Course shared on Canvas Commons.</a:t>
            </a:r>
            <a:endParaRPr sz="1200"/>
          </a:p>
        </p:txBody>
      </p:sp>
      <p:sp>
        <p:nvSpPr>
          <p:cNvPr id="226" name="Google Shape;226;g380c5407c96_0_12"/>
          <p:cNvSpPr txBox="1">
            <a:spLocks noGrp="1"/>
          </p:cNvSpPr>
          <p:nvPr>
            <p:ph type="body" idx="1"/>
          </p:nvPr>
        </p:nvSpPr>
        <p:spPr>
          <a:xfrm>
            <a:off x="215950" y="3487375"/>
            <a:ext cx="4599600" cy="1356900"/>
          </a:xfrm>
          <a:prstGeom prst="rect">
            <a:avLst/>
          </a:prstGeom>
          <a:solidFill>
            <a:schemeClr val="lt1"/>
          </a:solidFill>
          <a:ln w="19050" cap="flat" cmpd="sng">
            <a:solidFill>
              <a:srgbClr val="38761D"/>
            </a:solidFill>
            <a:prstDash val="solid"/>
            <a:round/>
            <a:headEnd type="none" w="sm" len="sm"/>
            <a:tailEnd type="none" w="sm" len="sm"/>
          </a:ln>
        </p:spPr>
        <p:txBody>
          <a:bodyPr spcFirstLastPara="1" wrap="square" lIns="91425" tIns="45700" rIns="91425" bIns="45700" anchor="t" anchorCtr="0">
            <a:spAutoFit/>
          </a:bodyPr>
          <a:lstStyle/>
          <a:p>
            <a:pPr marL="0" lvl="0" indent="0" algn="l" rtl="0">
              <a:spcBef>
                <a:spcPts val="750"/>
              </a:spcBef>
              <a:spcAft>
                <a:spcPts val="0"/>
              </a:spcAft>
              <a:buNone/>
            </a:pPr>
            <a:r>
              <a:rPr lang="en-US" b="1"/>
              <a:t>Phase 2A</a:t>
            </a:r>
            <a:r>
              <a:rPr lang="en-US" sz="1200"/>
              <a:t>: </a:t>
            </a:r>
            <a:r>
              <a:rPr lang="en-US" sz="1400"/>
              <a:t>Resource Review &amp; Reflections</a:t>
            </a:r>
            <a:endParaRPr sz="1400"/>
          </a:p>
          <a:p>
            <a:pPr marL="457200" lvl="0" indent="-311150" algn="l" rtl="0">
              <a:spcBef>
                <a:spcPts val="750"/>
              </a:spcBef>
              <a:spcAft>
                <a:spcPts val="0"/>
              </a:spcAft>
              <a:buSzPts val="1300"/>
              <a:buChar char="•"/>
            </a:pPr>
            <a:r>
              <a:rPr lang="en-US" sz="1300"/>
              <a:t>OER resource reviews</a:t>
            </a:r>
            <a:endParaRPr sz="1300"/>
          </a:p>
          <a:p>
            <a:pPr marL="457200" lvl="0" indent="-311150" algn="l" rtl="0">
              <a:spcBef>
                <a:spcPts val="750"/>
              </a:spcBef>
              <a:spcAft>
                <a:spcPts val="0"/>
              </a:spcAft>
              <a:buSzPts val="1300"/>
              <a:buChar char="•"/>
            </a:pPr>
            <a:r>
              <a:rPr lang="en-US" sz="1300"/>
              <a:t>Conversion Reflection</a:t>
            </a:r>
            <a:endParaRPr sz="1300"/>
          </a:p>
          <a:p>
            <a:pPr marL="457200" lvl="0" indent="-311150" algn="l" rtl="0">
              <a:spcBef>
                <a:spcPts val="750"/>
              </a:spcBef>
              <a:spcAft>
                <a:spcPts val="0"/>
              </a:spcAft>
              <a:buSzPts val="1300"/>
              <a:buChar char="•"/>
            </a:pPr>
            <a:r>
              <a:rPr lang="en-US" sz="1300"/>
              <a:t>Conversion Timeline</a:t>
            </a:r>
            <a:endParaRPr sz="1300"/>
          </a:p>
        </p:txBody>
      </p:sp>
      <p:sp>
        <p:nvSpPr>
          <p:cNvPr id="227" name="Google Shape;227;g380c5407c96_0_12"/>
          <p:cNvSpPr txBox="1">
            <a:spLocks noGrp="1"/>
          </p:cNvSpPr>
          <p:nvPr>
            <p:ph type="body" idx="4294967295"/>
          </p:nvPr>
        </p:nvSpPr>
        <p:spPr>
          <a:xfrm>
            <a:off x="130972" y="4954875"/>
            <a:ext cx="4599600" cy="1749300"/>
          </a:xfrm>
          <a:prstGeom prst="rect">
            <a:avLst/>
          </a:prstGeom>
          <a:ln w="19050" cap="flat" cmpd="sng">
            <a:solidFill>
              <a:srgbClr val="38761D"/>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750"/>
              </a:spcBef>
              <a:spcAft>
                <a:spcPts val="0"/>
              </a:spcAft>
              <a:buNone/>
            </a:pPr>
            <a:r>
              <a:rPr lang="en-US" sz="1400" b="1"/>
              <a:t>Phase 2B: </a:t>
            </a:r>
            <a:r>
              <a:rPr lang="en-US" sz="1400"/>
              <a:t>Syllabus and created or adapted work</a:t>
            </a:r>
            <a:endParaRPr sz="1400"/>
          </a:p>
          <a:p>
            <a:pPr marL="457200" lvl="0" indent="-311150" algn="l" rtl="0">
              <a:lnSpc>
                <a:spcPct val="115000"/>
              </a:lnSpc>
              <a:spcBef>
                <a:spcPts val="750"/>
              </a:spcBef>
              <a:spcAft>
                <a:spcPts val="0"/>
              </a:spcAft>
              <a:buSzPts val="1300"/>
              <a:buChar char="•"/>
            </a:pPr>
            <a:r>
              <a:rPr lang="en-US" sz="1300"/>
              <a:t>Training webinar in OER publishing platform</a:t>
            </a:r>
            <a:endParaRPr sz="1300"/>
          </a:p>
          <a:p>
            <a:pPr marL="457200" lvl="0" indent="-311150" algn="l" rtl="0">
              <a:lnSpc>
                <a:spcPct val="115000"/>
              </a:lnSpc>
              <a:spcBef>
                <a:spcPts val="750"/>
              </a:spcBef>
              <a:spcAft>
                <a:spcPts val="0"/>
              </a:spcAft>
              <a:buSzPts val="1300"/>
              <a:buChar char="•"/>
            </a:pPr>
            <a:r>
              <a:rPr lang="en-US" sz="1300"/>
              <a:t>Adapted or created work (i.e. chapters, quizzes, presentations, and/or lessons)</a:t>
            </a:r>
            <a:endParaRPr sz="1300"/>
          </a:p>
          <a:p>
            <a:pPr marL="457200" lvl="0" indent="-311150" algn="l" rtl="0">
              <a:lnSpc>
                <a:spcPct val="115000"/>
              </a:lnSpc>
              <a:spcBef>
                <a:spcPts val="750"/>
              </a:spcBef>
              <a:spcAft>
                <a:spcPts val="0"/>
              </a:spcAft>
              <a:buSzPts val="1300"/>
              <a:buChar char="•"/>
            </a:pPr>
            <a:r>
              <a:rPr lang="en-US" sz="1300"/>
              <a:t>Syllabus with OER integrated and 3 assignments that utilize the materials</a:t>
            </a:r>
            <a:endParaRPr sz="1300"/>
          </a:p>
        </p:txBody>
      </p:sp>
      <p:sp>
        <p:nvSpPr>
          <p:cNvPr id="228" name="Google Shape;228;g380c5407c96_0_12"/>
          <p:cNvSpPr txBox="1"/>
          <p:nvPr/>
        </p:nvSpPr>
        <p:spPr>
          <a:xfrm>
            <a:off x="143110" y="1927475"/>
            <a:ext cx="4599600" cy="1449300"/>
          </a:xfrm>
          <a:prstGeom prst="rect">
            <a:avLst/>
          </a:prstGeom>
          <a:noFill/>
          <a:ln w="19050"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20000"/>
              </a:lnSpc>
              <a:spcBef>
                <a:spcPts val="750"/>
              </a:spcBef>
              <a:spcAft>
                <a:spcPts val="0"/>
              </a:spcAft>
              <a:buNone/>
            </a:pPr>
            <a:r>
              <a:rPr lang="en-US" sz="1600" b="1">
                <a:solidFill>
                  <a:srgbClr val="181612"/>
                </a:solidFill>
              </a:rPr>
              <a:t>Phase 1: </a:t>
            </a:r>
            <a:r>
              <a:rPr lang="en-US">
                <a:solidFill>
                  <a:srgbClr val="181612"/>
                </a:solidFill>
              </a:rPr>
              <a:t>Preparatory Workshops &amp; Reflections</a:t>
            </a:r>
            <a:endParaRPr sz="1200">
              <a:solidFill>
                <a:srgbClr val="181612"/>
              </a:solidFill>
            </a:endParaRPr>
          </a:p>
          <a:p>
            <a:pPr marL="457200" lvl="0" indent="-311150" algn="l" rtl="0">
              <a:lnSpc>
                <a:spcPct val="120000"/>
              </a:lnSpc>
              <a:spcBef>
                <a:spcPts val="750"/>
              </a:spcBef>
              <a:spcAft>
                <a:spcPts val="0"/>
              </a:spcAft>
              <a:buClr>
                <a:schemeClr val="accent1"/>
              </a:buClr>
              <a:buSzPts val="1300"/>
              <a:buChar char="•"/>
            </a:pPr>
            <a:r>
              <a:rPr lang="en-US" sz="1300">
                <a:solidFill>
                  <a:srgbClr val="181612"/>
                </a:solidFill>
              </a:rPr>
              <a:t>ASCCC OERI: OER Basics</a:t>
            </a:r>
            <a:endParaRPr sz="1300">
              <a:solidFill>
                <a:srgbClr val="181612"/>
              </a:solidFill>
            </a:endParaRPr>
          </a:p>
          <a:p>
            <a:pPr marL="457200" lvl="0" indent="-311150" algn="l" rtl="0">
              <a:lnSpc>
                <a:spcPct val="120000"/>
              </a:lnSpc>
              <a:spcBef>
                <a:spcPts val="750"/>
              </a:spcBef>
              <a:spcAft>
                <a:spcPts val="0"/>
              </a:spcAft>
              <a:buClr>
                <a:schemeClr val="accent1"/>
              </a:buClr>
              <a:buSzPts val="1300"/>
              <a:buChar char="•"/>
            </a:pPr>
            <a:r>
              <a:rPr lang="en-US" sz="1300">
                <a:solidFill>
                  <a:srgbClr val="181612"/>
                </a:solidFill>
              </a:rPr>
              <a:t>ASCCC OERI: Accessibility Basics</a:t>
            </a:r>
            <a:endParaRPr sz="1300">
              <a:solidFill>
                <a:srgbClr val="181612"/>
              </a:solidFill>
            </a:endParaRPr>
          </a:p>
          <a:p>
            <a:pPr marL="457200" lvl="0" indent="-311150" algn="l" rtl="0">
              <a:lnSpc>
                <a:spcPct val="120000"/>
              </a:lnSpc>
              <a:spcBef>
                <a:spcPts val="750"/>
              </a:spcBef>
              <a:spcAft>
                <a:spcPts val="0"/>
              </a:spcAft>
              <a:buClr>
                <a:schemeClr val="accent1"/>
              </a:buClr>
              <a:buSzPts val="1300"/>
              <a:buChar char="•"/>
            </a:pPr>
            <a:r>
              <a:rPr lang="en-US" sz="1300">
                <a:solidFill>
                  <a:srgbClr val="181612"/>
                </a:solidFill>
              </a:rPr>
              <a:t>Reflection</a:t>
            </a:r>
            <a:endParaRPr sz="1100"/>
          </a:p>
        </p:txBody>
      </p:sp>
      <p:sp>
        <p:nvSpPr>
          <p:cNvPr id="229" name="Google Shape;229;g380c5407c96_0_12"/>
          <p:cNvSpPr txBox="1">
            <a:spLocks noGrp="1"/>
          </p:cNvSpPr>
          <p:nvPr>
            <p:ph type="body" idx="4294967295"/>
          </p:nvPr>
        </p:nvSpPr>
        <p:spPr>
          <a:xfrm>
            <a:off x="4832972" y="1927475"/>
            <a:ext cx="4163400" cy="1493100"/>
          </a:xfrm>
          <a:prstGeom prst="rect">
            <a:avLst/>
          </a:prstGeom>
          <a:ln w="19050" cap="flat" cmpd="sng">
            <a:solidFill>
              <a:srgbClr val="38761D"/>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00000"/>
              </a:lnSpc>
              <a:spcBef>
                <a:spcPts val="750"/>
              </a:spcBef>
              <a:spcAft>
                <a:spcPts val="0"/>
              </a:spcAft>
              <a:buNone/>
            </a:pPr>
            <a:r>
              <a:rPr lang="en-US" sz="1400" b="1"/>
              <a:t>Phase 2C: </a:t>
            </a:r>
            <a:r>
              <a:rPr lang="en-US" sz="1400">
                <a:solidFill>
                  <a:srgbClr val="000000"/>
                </a:solidFill>
              </a:rPr>
              <a:t>Peer Review</a:t>
            </a:r>
            <a:endParaRPr sz="1800"/>
          </a:p>
          <a:p>
            <a:pPr marL="457200" lvl="0" indent="-311150" algn="l" rtl="0">
              <a:lnSpc>
                <a:spcPct val="100000"/>
              </a:lnSpc>
              <a:spcBef>
                <a:spcPts val="1000"/>
              </a:spcBef>
              <a:spcAft>
                <a:spcPts val="0"/>
              </a:spcAft>
              <a:buClr>
                <a:srgbClr val="000000"/>
              </a:buClr>
              <a:buSzPts val="1300"/>
              <a:buChar char="•"/>
            </a:pPr>
            <a:r>
              <a:rPr lang="en-US" sz="1300">
                <a:solidFill>
                  <a:srgbClr val="000000"/>
                </a:solidFill>
              </a:rPr>
              <a:t>Peer review is completed by a selected discipline specific colleague.</a:t>
            </a:r>
            <a:endParaRPr sz="1300">
              <a:solidFill>
                <a:srgbClr val="000000"/>
              </a:solidFill>
            </a:endParaRPr>
          </a:p>
          <a:p>
            <a:pPr marL="457200" lvl="0" indent="-311150" algn="l" rtl="0">
              <a:lnSpc>
                <a:spcPct val="100000"/>
              </a:lnSpc>
              <a:spcBef>
                <a:spcPts val="1000"/>
              </a:spcBef>
              <a:spcAft>
                <a:spcPts val="0"/>
              </a:spcAft>
              <a:buClr>
                <a:srgbClr val="000000"/>
              </a:buClr>
              <a:buSzPts val="1300"/>
              <a:buChar char="•"/>
            </a:pPr>
            <a:r>
              <a:rPr lang="en-US" sz="1300">
                <a:solidFill>
                  <a:srgbClr val="000000"/>
                </a:solidFill>
              </a:rPr>
              <a:t>Reviewer completes a peer review reflection.</a:t>
            </a:r>
            <a:endParaRPr sz="1300">
              <a:solidFill>
                <a:srgbClr val="000000"/>
              </a:solidFill>
            </a:endParaRPr>
          </a:p>
          <a:p>
            <a:pPr marL="457200" lvl="0" indent="-311150" algn="l" rtl="0">
              <a:lnSpc>
                <a:spcPct val="100000"/>
              </a:lnSpc>
              <a:spcBef>
                <a:spcPts val="1000"/>
              </a:spcBef>
              <a:spcAft>
                <a:spcPts val="1000"/>
              </a:spcAft>
              <a:buClr>
                <a:srgbClr val="000000"/>
              </a:buClr>
              <a:buSzPts val="1300"/>
              <a:buChar char="•"/>
            </a:pPr>
            <a:r>
              <a:rPr lang="en-US" sz="1300">
                <a:solidFill>
                  <a:srgbClr val="000000"/>
                </a:solidFill>
              </a:rPr>
              <a:t>Authors edit their created work and publish it.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8d001ea7c7_0_15"/>
          <p:cNvSpPr txBox="1">
            <a:spLocks noGrp="1"/>
          </p:cNvSpPr>
          <p:nvPr>
            <p:ph type="title"/>
          </p:nvPr>
        </p:nvSpPr>
        <p:spPr>
          <a:xfrm>
            <a:off x="3451526" y="261721"/>
            <a:ext cx="4950000" cy="12561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lt1"/>
              </a:buClr>
              <a:buSzPts val="4800"/>
              <a:buFont typeface="Arial"/>
              <a:buNone/>
            </a:pPr>
            <a:r>
              <a:rPr lang="en-US" sz="4200"/>
              <a:t>Goals: What we’re working on</a:t>
            </a:r>
            <a:endParaRPr sz="4200">
              <a:latin typeface="Arial"/>
              <a:ea typeface="Arial"/>
              <a:cs typeface="Arial"/>
              <a:sym typeface="Arial"/>
            </a:endParaRPr>
          </a:p>
        </p:txBody>
      </p:sp>
      <p:sp>
        <p:nvSpPr>
          <p:cNvPr id="235" name="Google Shape;235;g38d001ea7c7_0_15"/>
          <p:cNvSpPr txBox="1"/>
          <p:nvPr/>
        </p:nvSpPr>
        <p:spPr>
          <a:xfrm>
            <a:off x="730300" y="2196975"/>
            <a:ext cx="7908600" cy="4412400"/>
          </a:xfrm>
          <a:prstGeom prst="rect">
            <a:avLst/>
          </a:prstGeom>
          <a:noFill/>
          <a:ln w="19050" cap="flat" cmpd="sng">
            <a:solidFill>
              <a:srgbClr val="38761D"/>
            </a:solidFill>
            <a:prstDash val="solid"/>
            <a:round/>
            <a:headEnd type="none" w="sm" len="sm"/>
            <a:tailEnd type="none" w="sm" len="sm"/>
          </a:ln>
        </p:spPr>
        <p:txBody>
          <a:bodyPr spcFirstLastPara="1" wrap="square" lIns="91425" tIns="91425" rIns="91425" bIns="91425" anchor="t" anchorCtr="0">
            <a:spAutoFit/>
          </a:bodyPr>
          <a:lstStyle/>
          <a:p>
            <a:pPr marL="457200" lvl="0" indent="-330200" algn="l" rtl="0">
              <a:spcBef>
                <a:spcPts val="0"/>
              </a:spcBef>
              <a:spcAft>
                <a:spcPts val="0"/>
              </a:spcAft>
              <a:buSzPts val="1600"/>
              <a:buChar char="●"/>
            </a:pPr>
            <a:r>
              <a:rPr lang="en-US" sz="1600"/>
              <a:t>Continue learning about </a:t>
            </a:r>
            <a:r>
              <a:rPr lang="en-US" sz="1600" b="1"/>
              <a:t>AI and OER integration</a:t>
            </a:r>
            <a:r>
              <a:rPr lang="en-US" sz="1600"/>
              <a:t> so that we can spread the wealth to faculty</a:t>
            </a:r>
            <a:endParaRPr sz="1600"/>
          </a:p>
          <a:p>
            <a:pPr marL="457200" lvl="0" indent="-330200" algn="l" rtl="0">
              <a:spcBef>
                <a:spcPts val="1000"/>
              </a:spcBef>
              <a:spcAft>
                <a:spcPts val="0"/>
              </a:spcAft>
              <a:buSzPts val="1600"/>
              <a:buChar char="●"/>
            </a:pPr>
            <a:r>
              <a:rPr lang="en-US" sz="1600"/>
              <a:t>Continue building relationship with </a:t>
            </a:r>
            <a:r>
              <a:rPr lang="en-US" sz="1600" b="1"/>
              <a:t>ASU</a:t>
            </a:r>
            <a:r>
              <a:rPr lang="en-US" sz="1600"/>
              <a:t> and working with students to </a:t>
            </a:r>
            <a:r>
              <a:rPr lang="en-US" sz="1600" b="1"/>
              <a:t>promote student voices</a:t>
            </a:r>
            <a:r>
              <a:rPr lang="en-US" sz="1600"/>
              <a:t> about impacts of ZTC</a:t>
            </a:r>
            <a:endParaRPr sz="1600"/>
          </a:p>
          <a:p>
            <a:pPr marL="457200" lvl="0" indent="-330200" algn="l" rtl="0">
              <a:spcBef>
                <a:spcPts val="1000"/>
              </a:spcBef>
              <a:spcAft>
                <a:spcPts val="0"/>
              </a:spcAft>
              <a:buSzPts val="1600"/>
              <a:buChar char="●"/>
            </a:pPr>
            <a:r>
              <a:rPr lang="en-US" sz="1600"/>
              <a:t>Widen and continue </a:t>
            </a:r>
            <a:r>
              <a:rPr lang="en-US" sz="1600" b="1"/>
              <a:t>outreach</a:t>
            </a:r>
            <a:r>
              <a:rPr lang="en-US" sz="1600"/>
              <a:t> to </a:t>
            </a:r>
            <a:r>
              <a:rPr lang="en-US" sz="1600" b="1"/>
              <a:t>Student Services</a:t>
            </a:r>
            <a:r>
              <a:rPr lang="en-US" sz="1600"/>
              <a:t> to promote ZTC for students such as:</a:t>
            </a:r>
            <a:endParaRPr sz="1600"/>
          </a:p>
          <a:p>
            <a:pPr marL="914400" lvl="1" indent="-330200" algn="l" rtl="0">
              <a:spcBef>
                <a:spcPts val="1000"/>
              </a:spcBef>
              <a:spcAft>
                <a:spcPts val="0"/>
              </a:spcAft>
              <a:buSzPts val="1600"/>
              <a:buChar char="○"/>
            </a:pPr>
            <a:r>
              <a:rPr lang="en-US" sz="1600"/>
              <a:t>DSPS</a:t>
            </a:r>
            <a:endParaRPr sz="1600"/>
          </a:p>
          <a:p>
            <a:pPr marL="914400" lvl="1" indent="-330200" algn="l" rtl="0">
              <a:spcBef>
                <a:spcPts val="1000"/>
              </a:spcBef>
              <a:spcAft>
                <a:spcPts val="0"/>
              </a:spcAft>
              <a:buSzPts val="1600"/>
              <a:buChar char="○"/>
            </a:pPr>
            <a:r>
              <a:rPr lang="en-US" sz="1600"/>
              <a:t>EOPS</a:t>
            </a:r>
            <a:endParaRPr sz="1600"/>
          </a:p>
          <a:p>
            <a:pPr marL="914400" lvl="1" indent="-330200" algn="l" rtl="0">
              <a:spcBef>
                <a:spcPts val="1000"/>
              </a:spcBef>
              <a:spcAft>
                <a:spcPts val="0"/>
              </a:spcAft>
              <a:buSzPts val="1600"/>
              <a:buChar char="○"/>
            </a:pPr>
            <a:r>
              <a:rPr lang="en-US" sz="1600"/>
              <a:t>Welcome Center</a:t>
            </a:r>
            <a:endParaRPr sz="1600"/>
          </a:p>
          <a:p>
            <a:pPr marL="914400" lvl="1" indent="-330200" algn="l" rtl="0">
              <a:spcBef>
                <a:spcPts val="1000"/>
              </a:spcBef>
              <a:spcAft>
                <a:spcPts val="0"/>
              </a:spcAft>
              <a:buSzPts val="1600"/>
              <a:buChar char="○"/>
            </a:pPr>
            <a:r>
              <a:rPr lang="en-US" sz="1600"/>
              <a:t>Counseling</a:t>
            </a:r>
            <a:endParaRPr sz="1600"/>
          </a:p>
          <a:p>
            <a:pPr marL="457200" lvl="0" indent="-330200" algn="l" rtl="0">
              <a:spcBef>
                <a:spcPts val="1000"/>
              </a:spcBef>
              <a:spcAft>
                <a:spcPts val="0"/>
              </a:spcAft>
              <a:buSzPts val="1600"/>
              <a:buChar char="●"/>
            </a:pPr>
            <a:r>
              <a:rPr lang="en-US" sz="1600"/>
              <a:t>Continue to collaborate with other LACCD colleges for more </a:t>
            </a:r>
            <a:r>
              <a:rPr lang="en-US" sz="1600" b="1"/>
              <a:t>district support</a:t>
            </a:r>
            <a:endParaRPr sz="1600" b="1"/>
          </a:p>
          <a:p>
            <a:pPr marL="457200" lvl="0" indent="-330200" algn="l" rtl="0">
              <a:spcBef>
                <a:spcPts val="1000"/>
              </a:spcBef>
              <a:spcAft>
                <a:spcPts val="1000"/>
              </a:spcAft>
              <a:buSzPts val="1600"/>
              <a:buChar char="●"/>
            </a:pPr>
            <a:r>
              <a:rPr lang="en-US" sz="1600"/>
              <a:t>Continue to work with folks at the </a:t>
            </a:r>
            <a:r>
              <a:rPr lang="en-US" sz="1600" b="1"/>
              <a:t>ASCCC-OERI</a:t>
            </a:r>
            <a:r>
              <a:rPr lang="en-US" sz="1600"/>
              <a:t> and colleagues at </a:t>
            </a:r>
            <a:r>
              <a:rPr lang="en-US" sz="1600" b="1"/>
              <a:t>colleges across the state</a:t>
            </a:r>
            <a:endParaRPr sz="1600" b="1"/>
          </a:p>
        </p:txBody>
      </p:sp>
      <p:pic>
        <p:nvPicPr>
          <p:cNvPr id="236" name="Google Shape;236;g38d001ea7c7_0_15" descr="East Los Angeles College logo"/>
          <p:cNvPicPr preferRelativeResize="0"/>
          <p:nvPr/>
        </p:nvPicPr>
        <p:blipFill rotWithShape="1">
          <a:blip r:embed="rId3">
            <a:alphaModFix/>
          </a:blip>
          <a:srcRect t="4039"/>
          <a:stretch/>
        </p:blipFill>
        <p:spPr>
          <a:xfrm>
            <a:off x="993350" y="79638"/>
            <a:ext cx="2188826" cy="167852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80c5407c96_0_17"/>
          <p:cNvSpPr txBox="1">
            <a:spLocks noGrp="1"/>
          </p:cNvSpPr>
          <p:nvPr>
            <p:ph type="title"/>
          </p:nvPr>
        </p:nvSpPr>
        <p:spPr>
          <a:xfrm>
            <a:off x="1088680" y="656515"/>
            <a:ext cx="7362000" cy="893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4800"/>
              <a:t>Glendale: Structures and Processes </a:t>
            </a:r>
            <a:endParaRPr sz="4800">
              <a:latin typeface="Arial"/>
              <a:ea typeface="Arial"/>
              <a:cs typeface="Arial"/>
              <a:sym typeface="Arial"/>
            </a:endParaRPr>
          </a:p>
        </p:txBody>
      </p:sp>
      <p:sp>
        <p:nvSpPr>
          <p:cNvPr id="242" name="Google Shape;242;g380c5407c96_0_17"/>
          <p:cNvSpPr txBox="1">
            <a:spLocks noGrp="1"/>
          </p:cNvSpPr>
          <p:nvPr>
            <p:ph type="body" idx="1"/>
          </p:nvPr>
        </p:nvSpPr>
        <p:spPr>
          <a:xfrm>
            <a:off x="1088675" y="1935350"/>
            <a:ext cx="7202400" cy="3810000"/>
          </a:xfrm>
          <a:prstGeom prst="rect">
            <a:avLst/>
          </a:prstGeom>
          <a:noFill/>
          <a:ln>
            <a:noFill/>
          </a:ln>
        </p:spPr>
        <p:txBody>
          <a:bodyPr spcFirstLastPara="1" wrap="square" lIns="91425" tIns="45700" rIns="91425" bIns="45700" anchor="t" anchorCtr="0">
            <a:noAutofit/>
          </a:bodyPr>
          <a:lstStyle/>
          <a:p>
            <a:pPr marL="171446" lvl="0" indent="-190496" algn="l" rtl="0">
              <a:lnSpc>
                <a:spcPct val="100000"/>
              </a:lnSpc>
              <a:spcBef>
                <a:spcPts val="0"/>
              </a:spcBef>
              <a:spcAft>
                <a:spcPts val="0"/>
              </a:spcAft>
              <a:buSzPts val="2659"/>
              <a:buChar char="•"/>
            </a:pPr>
            <a:r>
              <a:rPr lang="en-US" sz="2300" b="1"/>
              <a:t>Structures/Resources</a:t>
            </a:r>
            <a:endParaRPr sz="2300" b="1"/>
          </a:p>
          <a:p>
            <a:pPr marL="914400" lvl="1" indent="-397446" algn="l" rtl="0">
              <a:lnSpc>
                <a:spcPct val="100000"/>
              </a:lnSpc>
              <a:spcBef>
                <a:spcPts val="0"/>
              </a:spcBef>
              <a:spcAft>
                <a:spcPts val="0"/>
              </a:spcAft>
              <a:buSzPts val="2659"/>
              <a:buChar char="•"/>
            </a:pPr>
            <a:r>
              <a:rPr lang="en-US" sz="2300"/>
              <a:t>OER Librarian (me!) hired in 2019</a:t>
            </a:r>
            <a:endParaRPr sz="2300"/>
          </a:p>
          <a:p>
            <a:pPr marL="1371600" lvl="2" indent="-374650" algn="l" rtl="0">
              <a:lnSpc>
                <a:spcPct val="100000"/>
              </a:lnSpc>
              <a:spcBef>
                <a:spcPts val="0"/>
              </a:spcBef>
              <a:spcAft>
                <a:spcPts val="0"/>
              </a:spcAft>
              <a:buSzPts val="2300"/>
              <a:buChar char="•"/>
            </a:pPr>
            <a:r>
              <a:rPr lang="en-US" sz="2300"/>
              <a:t>Subject librarians assist with book searches</a:t>
            </a:r>
            <a:endParaRPr sz="2300"/>
          </a:p>
          <a:p>
            <a:pPr marL="914400" lvl="1" indent="-397446" algn="l" rtl="0">
              <a:lnSpc>
                <a:spcPct val="100000"/>
              </a:lnSpc>
              <a:spcBef>
                <a:spcPts val="0"/>
              </a:spcBef>
              <a:spcAft>
                <a:spcPts val="0"/>
              </a:spcAft>
              <a:buSzPts val="2659"/>
              <a:buChar char="•"/>
            </a:pPr>
            <a:r>
              <a:rPr lang="en-US" sz="2300"/>
              <a:t>Standing Committee: </a:t>
            </a:r>
            <a:r>
              <a:rPr lang="en-US" sz="2300" u="sng">
                <a:solidFill>
                  <a:schemeClr val="hlink"/>
                </a:solidFill>
                <a:hlinkClick r:id="rId3"/>
              </a:rPr>
              <a:t>Academic Senate </a:t>
            </a:r>
            <a:r>
              <a:rPr lang="en-US" sz="2300" u="sng">
                <a:solidFill>
                  <a:schemeClr val="hlink"/>
                </a:solidFill>
                <a:hlinkClick r:id="rId3"/>
              </a:rPr>
              <a:t>OER Committee</a:t>
            </a:r>
            <a:endParaRPr sz="2300"/>
          </a:p>
          <a:p>
            <a:pPr marL="1371600" lvl="2" indent="-397446" algn="l" rtl="0">
              <a:lnSpc>
                <a:spcPct val="100000"/>
              </a:lnSpc>
              <a:spcBef>
                <a:spcPts val="0"/>
              </a:spcBef>
              <a:spcAft>
                <a:spcPts val="0"/>
              </a:spcAft>
              <a:buSzPts val="2659"/>
              <a:buChar char="•"/>
            </a:pPr>
            <a:r>
              <a:rPr lang="en-US" sz="2300"/>
              <a:t>Last year, we reformed the committee to include one member from each academic division (highly recommended!)</a:t>
            </a:r>
            <a:endParaRPr sz="2300"/>
          </a:p>
          <a:p>
            <a:pPr marL="1371600" lvl="2" indent="-397446" algn="l" rtl="0">
              <a:lnSpc>
                <a:spcPct val="100000"/>
              </a:lnSpc>
              <a:spcBef>
                <a:spcPts val="0"/>
              </a:spcBef>
              <a:spcAft>
                <a:spcPts val="0"/>
              </a:spcAft>
              <a:buSzPts val="2659"/>
              <a:buChar char="•"/>
            </a:pPr>
            <a:r>
              <a:rPr lang="en-US" sz="2300"/>
              <a:t>Meet four times a year</a:t>
            </a:r>
            <a:endParaRPr sz="2300"/>
          </a:p>
          <a:p>
            <a:pPr marL="914400" lvl="1" indent="-374650" algn="l" rtl="0">
              <a:lnSpc>
                <a:spcPct val="100000"/>
              </a:lnSpc>
              <a:spcBef>
                <a:spcPts val="0"/>
              </a:spcBef>
              <a:spcAft>
                <a:spcPts val="0"/>
              </a:spcAft>
              <a:buSzPts val="2300"/>
              <a:buChar char="•"/>
            </a:pPr>
            <a:r>
              <a:rPr lang="en-US" sz="2300" u="sng">
                <a:solidFill>
                  <a:schemeClr val="hlink"/>
                </a:solidFill>
                <a:hlinkClick r:id="rId4"/>
              </a:rPr>
              <a:t>OER &amp; ZTC Guide</a:t>
            </a:r>
            <a:endParaRPr sz="2300"/>
          </a:p>
          <a:p>
            <a:pPr marL="914400" lvl="1" indent="-374650" algn="l" rtl="0">
              <a:lnSpc>
                <a:spcPct val="100000"/>
              </a:lnSpc>
              <a:spcBef>
                <a:spcPts val="0"/>
              </a:spcBef>
              <a:spcAft>
                <a:spcPts val="0"/>
              </a:spcAft>
              <a:buSzPts val="2300"/>
              <a:buChar char="•"/>
            </a:pPr>
            <a:r>
              <a:rPr lang="en-US" sz="2300"/>
              <a:t>Textbook Affordability Cohort &amp; PD sessions</a:t>
            </a:r>
            <a:endParaRPr sz="2300"/>
          </a:p>
          <a:p>
            <a:pPr marL="171446" lvl="0" indent="-171446" algn="l" rtl="0">
              <a:lnSpc>
                <a:spcPct val="100000"/>
              </a:lnSpc>
              <a:spcBef>
                <a:spcPts val="0"/>
              </a:spcBef>
              <a:spcAft>
                <a:spcPts val="0"/>
              </a:spcAft>
              <a:buSzPts val="2162"/>
              <a:buNone/>
            </a:pP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9b6bd49656_0_0"/>
          <p:cNvSpPr txBox="1">
            <a:spLocks noGrp="1"/>
          </p:cNvSpPr>
          <p:nvPr>
            <p:ph type="title"/>
          </p:nvPr>
        </p:nvSpPr>
        <p:spPr>
          <a:xfrm>
            <a:off x="1088680" y="702235"/>
            <a:ext cx="7362000" cy="893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4800" dirty="0"/>
              <a:t>Glendale: Structures and Processes </a:t>
            </a:r>
            <a:endParaRPr sz="4800" dirty="0">
              <a:latin typeface="Arial"/>
              <a:ea typeface="Arial"/>
              <a:cs typeface="Arial"/>
              <a:sym typeface="Arial"/>
            </a:endParaRPr>
          </a:p>
        </p:txBody>
      </p:sp>
      <p:sp>
        <p:nvSpPr>
          <p:cNvPr id="248" name="Google Shape;248;g39b6bd49656_0_0"/>
          <p:cNvSpPr txBox="1">
            <a:spLocks noGrp="1"/>
          </p:cNvSpPr>
          <p:nvPr>
            <p:ph type="body" idx="1"/>
          </p:nvPr>
        </p:nvSpPr>
        <p:spPr>
          <a:xfrm>
            <a:off x="1088675" y="1935350"/>
            <a:ext cx="7202400" cy="38100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Char char="•"/>
            </a:pPr>
            <a:r>
              <a:rPr lang="en-US" sz="2500" b="1"/>
              <a:t>Processes</a:t>
            </a:r>
            <a:endParaRPr sz="2500" b="1"/>
          </a:p>
          <a:p>
            <a:pPr marL="914400" lvl="1" indent="-387350" algn="l" rtl="0">
              <a:lnSpc>
                <a:spcPct val="100000"/>
              </a:lnSpc>
              <a:spcBef>
                <a:spcPts val="0"/>
              </a:spcBef>
              <a:spcAft>
                <a:spcPts val="0"/>
              </a:spcAft>
              <a:buSzPts val="2500"/>
              <a:buChar char="•"/>
            </a:pPr>
            <a:r>
              <a:rPr lang="en-US" sz="2500"/>
              <a:t>Targeting ZTC degrees selected with Division Chairs</a:t>
            </a:r>
            <a:endParaRPr sz="2500"/>
          </a:p>
          <a:p>
            <a:pPr marL="914400" lvl="1" indent="-387350" algn="l" rtl="0">
              <a:lnSpc>
                <a:spcPct val="100000"/>
              </a:lnSpc>
              <a:spcBef>
                <a:spcPts val="0"/>
              </a:spcBef>
              <a:spcAft>
                <a:spcPts val="0"/>
              </a:spcAft>
              <a:buSzPts val="2500"/>
              <a:buChar char="•"/>
            </a:pPr>
            <a:r>
              <a:rPr lang="en-US" sz="2500" u="sng">
                <a:solidFill>
                  <a:schemeClr val="hlink"/>
                </a:solidFill>
                <a:hlinkClick r:id="rId3"/>
              </a:rPr>
              <a:t>ZTC Funding Application</a:t>
            </a:r>
            <a:r>
              <a:rPr lang="en-US" sz="2500"/>
              <a:t> for broadening pathways</a:t>
            </a:r>
            <a:endParaRPr sz="2500"/>
          </a:p>
          <a:p>
            <a:pPr marL="1371600" lvl="2" indent="-387350" algn="l" rtl="0">
              <a:lnSpc>
                <a:spcPct val="100000"/>
              </a:lnSpc>
              <a:spcBef>
                <a:spcPts val="0"/>
              </a:spcBef>
              <a:spcAft>
                <a:spcPts val="0"/>
              </a:spcAft>
              <a:buSzPts val="2500"/>
              <a:buChar char="•"/>
            </a:pPr>
            <a:r>
              <a:rPr lang="en-US" sz="2500"/>
              <a:t>ZTC funding requests reviewed and approved by OER Committee</a:t>
            </a:r>
            <a:endParaRPr sz="2500"/>
          </a:p>
          <a:p>
            <a:pPr marL="914400" lvl="1" indent="-387350" algn="l" rtl="0">
              <a:lnSpc>
                <a:spcPct val="100000"/>
              </a:lnSpc>
              <a:spcBef>
                <a:spcPts val="0"/>
              </a:spcBef>
              <a:spcAft>
                <a:spcPts val="0"/>
              </a:spcAft>
              <a:buSzPts val="2500"/>
              <a:buChar char="•"/>
            </a:pPr>
            <a:r>
              <a:rPr lang="en-US" sz="2500"/>
              <a:t>XB12 codes submitted by faculty to their Divisions when accepting class assignments</a:t>
            </a:r>
            <a:endParaRPr sz="2500"/>
          </a:p>
          <a:p>
            <a:pPr marL="914400" lvl="1" indent="-387350" algn="l" rtl="0">
              <a:lnSpc>
                <a:spcPct val="100000"/>
              </a:lnSpc>
              <a:spcBef>
                <a:spcPts val="0"/>
              </a:spcBef>
              <a:spcAft>
                <a:spcPts val="0"/>
              </a:spcAft>
              <a:buSzPts val="2500"/>
              <a:buChar char="•"/>
            </a:pPr>
            <a:r>
              <a:rPr lang="en-US" sz="2500"/>
              <a:t>OER/ZTC activities reported in Library Services Program Review</a:t>
            </a:r>
            <a:endParaRPr sz="2500"/>
          </a:p>
          <a:p>
            <a:pPr marL="171446" lvl="0" indent="-171446" algn="l" rtl="0">
              <a:lnSpc>
                <a:spcPct val="100000"/>
              </a:lnSpc>
              <a:spcBef>
                <a:spcPts val="0"/>
              </a:spcBef>
              <a:spcAft>
                <a:spcPts val="0"/>
              </a:spcAft>
              <a:buSzPts val="2162"/>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8d001ea7c7_0_21"/>
          <p:cNvSpPr txBox="1">
            <a:spLocks noGrp="1"/>
          </p:cNvSpPr>
          <p:nvPr>
            <p:ph type="title"/>
          </p:nvPr>
        </p:nvSpPr>
        <p:spPr>
          <a:xfrm>
            <a:off x="1088680" y="641275"/>
            <a:ext cx="7362000" cy="893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4800"/>
              <a:t>Glendale Goals: What’re we working on</a:t>
            </a:r>
            <a:endParaRPr sz="4800">
              <a:latin typeface="Arial"/>
              <a:ea typeface="Arial"/>
              <a:cs typeface="Arial"/>
              <a:sym typeface="Arial"/>
            </a:endParaRPr>
          </a:p>
        </p:txBody>
      </p:sp>
      <p:sp>
        <p:nvSpPr>
          <p:cNvPr id="254" name="Google Shape;254;g38d001ea7c7_0_21"/>
          <p:cNvSpPr txBox="1">
            <a:spLocks noGrp="1"/>
          </p:cNvSpPr>
          <p:nvPr>
            <p:ph type="body" idx="1"/>
          </p:nvPr>
        </p:nvSpPr>
        <p:spPr>
          <a:xfrm>
            <a:off x="1088686" y="2015735"/>
            <a:ext cx="7202400" cy="3729600"/>
          </a:xfrm>
          <a:prstGeom prst="rect">
            <a:avLst/>
          </a:prstGeom>
          <a:noFill/>
          <a:ln>
            <a:noFill/>
          </a:ln>
        </p:spPr>
        <p:txBody>
          <a:bodyPr spcFirstLastPara="1" wrap="square" lIns="91425" tIns="45700" rIns="91425" bIns="45700" anchor="t" anchorCtr="0">
            <a:noAutofit/>
          </a:bodyPr>
          <a:lstStyle/>
          <a:p>
            <a:pPr marL="171446" lvl="0" indent="-158746" algn="l" rtl="0">
              <a:lnSpc>
                <a:spcPct val="100000"/>
              </a:lnSpc>
              <a:spcBef>
                <a:spcPts val="0"/>
              </a:spcBef>
              <a:spcAft>
                <a:spcPts val="0"/>
              </a:spcAft>
              <a:buSzPts val="2159"/>
              <a:buChar char="•"/>
            </a:pPr>
            <a:r>
              <a:rPr lang="en-US" sz="1800" b="1"/>
              <a:t>People power</a:t>
            </a:r>
            <a:endParaRPr sz="1800" b="1"/>
          </a:p>
          <a:p>
            <a:pPr marL="914400" lvl="1" indent="-342900" algn="l" rtl="0">
              <a:lnSpc>
                <a:spcPct val="100000"/>
              </a:lnSpc>
              <a:spcBef>
                <a:spcPts val="0"/>
              </a:spcBef>
              <a:spcAft>
                <a:spcPts val="0"/>
              </a:spcAft>
              <a:buSzPts val="1800"/>
              <a:buChar char="•"/>
            </a:pPr>
            <a:r>
              <a:rPr lang="en-US" sz="1800"/>
              <a:t>Training part-time librarian(s) to support OER search work</a:t>
            </a:r>
            <a:endParaRPr sz="1800"/>
          </a:p>
          <a:p>
            <a:pPr marL="914400" lvl="1" indent="-342900" algn="l" rtl="0">
              <a:lnSpc>
                <a:spcPct val="100000"/>
              </a:lnSpc>
              <a:spcBef>
                <a:spcPts val="0"/>
              </a:spcBef>
              <a:spcAft>
                <a:spcPts val="0"/>
              </a:spcAft>
              <a:buSzPts val="1800"/>
              <a:buChar char="•"/>
            </a:pPr>
            <a:r>
              <a:rPr lang="en-US" sz="1800"/>
              <a:t>Hiring paid ZTC co-lead in 2026</a:t>
            </a:r>
            <a:endParaRPr sz="1800"/>
          </a:p>
          <a:p>
            <a:pPr marL="457200" lvl="0" indent="-342900" algn="l" rtl="0">
              <a:lnSpc>
                <a:spcPct val="100000"/>
              </a:lnSpc>
              <a:spcBef>
                <a:spcPts val="0"/>
              </a:spcBef>
              <a:spcAft>
                <a:spcPts val="0"/>
              </a:spcAft>
              <a:buSzPts val="1800"/>
              <a:buChar char="•"/>
            </a:pPr>
            <a:r>
              <a:rPr lang="en-US" sz="1800" b="1"/>
              <a:t>Training and Professional Development</a:t>
            </a:r>
            <a:endParaRPr sz="1800" b="1"/>
          </a:p>
          <a:p>
            <a:pPr marL="914400" lvl="1" indent="-342900" algn="l" rtl="0">
              <a:lnSpc>
                <a:spcPct val="100000"/>
              </a:lnSpc>
              <a:spcBef>
                <a:spcPts val="0"/>
              </a:spcBef>
              <a:spcAft>
                <a:spcPts val="0"/>
              </a:spcAft>
              <a:buSzPts val="1800"/>
              <a:buChar char="•"/>
            </a:pPr>
            <a:r>
              <a:rPr lang="en-US" sz="1800"/>
              <a:t>Self-paced instruction</a:t>
            </a:r>
            <a:endParaRPr sz="1800"/>
          </a:p>
          <a:p>
            <a:pPr marL="914400" lvl="1" indent="-342900" algn="l" rtl="0">
              <a:lnSpc>
                <a:spcPct val="100000"/>
              </a:lnSpc>
              <a:spcBef>
                <a:spcPts val="0"/>
              </a:spcBef>
              <a:spcAft>
                <a:spcPts val="0"/>
              </a:spcAft>
              <a:buSzPts val="1800"/>
              <a:buChar char="•"/>
            </a:pPr>
            <a:r>
              <a:rPr lang="en-US" sz="1800"/>
              <a:t>Improvement of </a:t>
            </a:r>
            <a:r>
              <a:rPr lang="en-US" sz="1800" u="sng">
                <a:solidFill>
                  <a:schemeClr val="hlink"/>
                </a:solidFill>
                <a:hlinkClick r:id="rId3"/>
              </a:rPr>
              <a:t>OER &amp; ZTC Guide</a:t>
            </a:r>
            <a:endParaRPr sz="1800"/>
          </a:p>
          <a:p>
            <a:pPr marL="457200" lvl="0" indent="-342900" algn="l" rtl="0">
              <a:lnSpc>
                <a:spcPct val="100000"/>
              </a:lnSpc>
              <a:spcBef>
                <a:spcPts val="0"/>
              </a:spcBef>
              <a:spcAft>
                <a:spcPts val="0"/>
              </a:spcAft>
              <a:buSzPts val="1800"/>
              <a:buChar char="•"/>
            </a:pPr>
            <a:r>
              <a:rPr lang="en-US" sz="1800" b="1"/>
              <a:t>Publicizing ZTC Pathways</a:t>
            </a:r>
            <a:endParaRPr sz="1800" b="1"/>
          </a:p>
          <a:p>
            <a:pPr marL="914400" lvl="1" indent="-342900" algn="l" rtl="0">
              <a:lnSpc>
                <a:spcPct val="100000"/>
              </a:lnSpc>
              <a:spcBef>
                <a:spcPts val="0"/>
              </a:spcBef>
              <a:spcAft>
                <a:spcPts val="0"/>
              </a:spcAft>
              <a:buSzPts val="1800"/>
              <a:buChar char="•"/>
            </a:pPr>
            <a:r>
              <a:rPr lang="en-US" sz="1800"/>
              <a:t>Website</a:t>
            </a:r>
            <a:endParaRPr sz="1800"/>
          </a:p>
          <a:p>
            <a:pPr marL="914400" lvl="1" indent="-342900" algn="l" rtl="0">
              <a:lnSpc>
                <a:spcPct val="100000"/>
              </a:lnSpc>
              <a:spcBef>
                <a:spcPts val="0"/>
              </a:spcBef>
              <a:spcAft>
                <a:spcPts val="0"/>
              </a:spcAft>
              <a:buSzPts val="1800"/>
              <a:buChar char="•"/>
            </a:pPr>
            <a:r>
              <a:rPr lang="en-US" sz="1800"/>
              <a:t>Adding to Program Mapper</a:t>
            </a:r>
            <a:endParaRPr sz="1800"/>
          </a:p>
          <a:p>
            <a:pPr marL="457200" lvl="0" indent="-342900" algn="l" rtl="0">
              <a:lnSpc>
                <a:spcPct val="100000"/>
              </a:lnSpc>
              <a:spcBef>
                <a:spcPts val="0"/>
              </a:spcBef>
              <a:spcAft>
                <a:spcPts val="0"/>
              </a:spcAft>
              <a:buSzPts val="1800"/>
              <a:buChar char="•"/>
            </a:pPr>
            <a:r>
              <a:rPr lang="en-US" sz="1800" b="1"/>
              <a:t>Sustainability</a:t>
            </a:r>
            <a:endParaRPr sz="1800" b="1"/>
          </a:p>
          <a:p>
            <a:pPr marL="914400" lvl="1" indent="-342900" algn="l" rtl="0">
              <a:lnSpc>
                <a:spcPct val="100000"/>
              </a:lnSpc>
              <a:spcBef>
                <a:spcPts val="0"/>
              </a:spcBef>
              <a:spcAft>
                <a:spcPts val="0"/>
              </a:spcAft>
              <a:buSzPts val="1800"/>
              <a:buChar char="•"/>
            </a:pPr>
            <a:r>
              <a:rPr lang="en-US" sz="1800"/>
              <a:t>Ensuring ZTC pathways are maintained</a:t>
            </a:r>
            <a:endParaRPr sz="1800"/>
          </a:p>
          <a:p>
            <a:pPr marL="457200" lvl="0" indent="-342900" algn="l" rtl="0">
              <a:lnSpc>
                <a:spcPct val="100000"/>
              </a:lnSpc>
              <a:spcBef>
                <a:spcPts val="0"/>
              </a:spcBef>
              <a:spcAft>
                <a:spcPts val="0"/>
              </a:spcAft>
              <a:buSzPts val="1800"/>
              <a:buChar char="•"/>
            </a:pPr>
            <a:r>
              <a:rPr lang="en-US" sz="1800" b="1"/>
              <a:t>Institutionalization</a:t>
            </a:r>
            <a:endParaRPr sz="1800" b="1"/>
          </a:p>
          <a:p>
            <a:pPr marL="914400" lvl="1" indent="-342900" algn="l" rtl="0">
              <a:lnSpc>
                <a:spcPct val="100000"/>
              </a:lnSpc>
              <a:spcBef>
                <a:spcPts val="0"/>
              </a:spcBef>
              <a:spcAft>
                <a:spcPts val="0"/>
              </a:spcAft>
              <a:buSzPts val="1800"/>
              <a:buChar char="•"/>
            </a:pPr>
            <a:r>
              <a:rPr lang="en-US" sz="1800"/>
              <a:t>OER options considered for CORs</a:t>
            </a:r>
            <a:endParaRPr sz="1800"/>
          </a:p>
          <a:p>
            <a:pPr marL="914400" lvl="1" indent="-342900" algn="l" rtl="0">
              <a:lnSpc>
                <a:spcPct val="100000"/>
              </a:lnSpc>
              <a:spcBef>
                <a:spcPts val="0"/>
              </a:spcBef>
              <a:spcAft>
                <a:spcPts val="0"/>
              </a:spcAft>
              <a:buSzPts val="1800"/>
              <a:buChar char="•"/>
            </a:pPr>
            <a:r>
              <a:rPr lang="en-US" sz="1800"/>
              <a:t>Continued inclusion in </a:t>
            </a:r>
            <a:r>
              <a:rPr lang="en-US" sz="1800" u="sng">
                <a:solidFill>
                  <a:schemeClr val="hlink"/>
                </a:solidFill>
                <a:hlinkClick r:id="rId4"/>
              </a:rPr>
              <a:t>Institutional Strategic Plan</a:t>
            </a:r>
            <a:endParaRPr sz="1800"/>
          </a:p>
          <a:p>
            <a:pPr marL="457200" lvl="0" indent="-342900" algn="l" rtl="0">
              <a:lnSpc>
                <a:spcPct val="100000"/>
              </a:lnSpc>
              <a:spcBef>
                <a:spcPts val="0"/>
              </a:spcBef>
              <a:spcAft>
                <a:spcPts val="0"/>
              </a:spcAft>
              <a:buSzPts val="1800"/>
              <a:buChar char="•"/>
            </a:pPr>
            <a:r>
              <a:rPr lang="en-US" sz="1800" b="1"/>
              <a:t>Report on student ZTC awareness/enrollment</a:t>
            </a:r>
            <a:r>
              <a:rPr lang="en-US" sz="1800"/>
              <a:t> for </a:t>
            </a:r>
            <a:r>
              <a:rPr lang="en-US" sz="1800" u="sng">
                <a:solidFill>
                  <a:schemeClr val="hlink"/>
                </a:solidFill>
                <a:hlinkClick r:id="rId5"/>
              </a:rPr>
              <a:t>Michelson OER Spark Grant</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80d5a4f869_0_26"/>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Q&amp;A</a:t>
            </a:r>
            <a:endParaRPr/>
          </a:p>
        </p:txBody>
      </p:sp>
      <p:sp>
        <p:nvSpPr>
          <p:cNvPr id="261" name="Google Shape;261;g380d5a4f869_0_26"/>
          <p:cNvSpPr txBox="1">
            <a:spLocks noGrp="1"/>
          </p:cNvSpPr>
          <p:nvPr>
            <p:ph type="body" idx="1"/>
          </p:nvPr>
        </p:nvSpPr>
        <p:spPr>
          <a:xfrm>
            <a:off x="1088679" y="2015725"/>
            <a:ext cx="4272000" cy="4039800"/>
          </a:xfrm>
          <a:prstGeom prst="rect">
            <a:avLst/>
          </a:prstGeom>
          <a:noFill/>
          <a:ln>
            <a:noFill/>
          </a:ln>
        </p:spPr>
        <p:txBody>
          <a:bodyPr spcFirstLastPara="1" wrap="square" lIns="91425" tIns="45700" rIns="91425" bIns="45700" anchor="t" anchorCtr="0">
            <a:normAutofit/>
          </a:bodyPr>
          <a:lstStyle/>
          <a:p>
            <a:pPr marL="457200" lvl="0" indent="-368300" algn="l" rtl="0">
              <a:lnSpc>
                <a:spcPct val="120000"/>
              </a:lnSpc>
              <a:spcBef>
                <a:spcPts val="750"/>
              </a:spcBef>
              <a:spcAft>
                <a:spcPts val="0"/>
              </a:spcAft>
              <a:buSzPts val="2200"/>
              <a:buChar char="•"/>
            </a:pPr>
            <a:r>
              <a:rPr lang="en-US" sz="2200"/>
              <a:t>Not recorded</a:t>
            </a:r>
            <a:endParaRPr sz="2200"/>
          </a:p>
          <a:p>
            <a:pPr marL="457200" lvl="0" indent="-368300" algn="l" rtl="0">
              <a:lnSpc>
                <a:spcPct val="120000"/>
              </a:lnSpc>
              <a:spcBef>
                <a:spcPts val="750"/>
              </a:spcBef>
              <a:spcAft>
                <a:spcPts val="0"/>
              </a:spcAft>
              <a:buSzPts val="2200"/>
              <a:buChar char="•"/>
            </a:pPr>
            <a:r>
              <a:rPr lang="en-US" sz="2200"/>
              <a:t>Be honest, transparent</a:t>
            </a:r>
            <a:endParaRPr sz="2200"/>
          </a:p>
          <a:p>
            <a:pPr marL="457200" lvl="0" indent="-368300" algn="l" rtl="0">
              <a:lnSpc>
                <a:spcPct val="120000"/>
              </a:lnSpc>
              <a:spcBef>
                <a:spcPts val="750"/>
              </a:spcBef>
              <a:spcAft>
                <a:spcPts val="0"/>
              </a:spcAft>
              <a:buSzPts val="2200"/>
              <a:buChar char="•"/>
            </a:pPr>
            <a:r>
              <a:rPr lang="en-US" sz="2200"/>
              <a:t>Safe and Brave Space</a:t>
            </a:r>
            <a:endParaRPr sz="2200"/>
          </a:p>
          <a:p>
            <a:pPr marL="457200" lvl="0" indent="-368300" algn="l" rtl="0">
              <a:lnSpc>
                <a:spcPct val="120000"/>
              </a:lnSpc>
              <a:spcBef>
                <a:spcPts val="750"/>
              </a:spcBef>
              <a:spcAft>
                <a:spcPts val="0"/>
              </a:spcAft>
              <a:buSzPts val="2200"/>
              <a:buChar char="•"/>
            </a:pPr>
            <a:r>
              <a:rPr lang="en-US" sz="2200"/>
              <a:t>No judgment </a:t>
            </a:r>
            <a:endParaRPr sz="2200"/>
          </a:p>
          <a:p>
            <a:pPr marL="914400" lvl="1" indent="-228600" algn="l" rtl="0">
              <a:lnSpc>
                <a:spcPct val="120000"/>
              </a:lnSpc>
              <a:spcBef>
                <a:spcPts val="375"/>
              </a:spcBef>
              <a:spcAft>
                <a:spcPts val="0"/>
              </a:spcAft>
              <a:buSzPts val="1400"/>
              <a:buNone/>
            </a:pPr>
            <a:endParaRPr sz="2400"/>
          </a:p>
        </p:txBody>
      </p:sp>
      <p:pic>
        <p:nvPicPr>
          <p:cNvPr id="262" name="Google Shape;262;g380d5a4f869_0_26" descr="A question mark drawn in a layer of snow"/>
          <p:cNvPicPr preferRelativeResize="0"/>
          <p:nvPr/>
        </p:nvPicPr>
        <p:blipFill rotWithShape="1">
          <a:blip r:embed="rId3">
            <a:alphaModFix/>
          </a:blip>
          <a:srcRect/>
          <a:stretch/>
        </p:blipFill>
        <p:spPr>
          <a:xfrm>
            <a:off x="5586522" y="1956575"/>
            <a:ext cx="3029525" cy="4542049"/>
          </a:xfrm>
          <a:prstGeom prst="rect">
            <a:avLst/>
          </a:prstGeom>
          <a:noFill/>
          <a:ln>
            <a:noFill/>
          </a:ln>
        </p:spPr>
      </p:pic>
      <p:sp>
        <p:nvSpPr>
          <p:cNvPr id="263" name="Google Shape;263;g380d5a4f869_0_26"/>
          <p:cNvSpPr txBox="1"/>
          <p:nvPr/>
        </p:nvSpPr>
        <p:spPr>
          <a:xfrm>
            <a:off x="5601288" y="6498625"/>
            <a:ext cx="30000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232323"/>
                </a:solidFill>
                <a:highlight>
                  <a:srgbClr val="FFFFFF"/>
                </a:highlight>
                <a:latin typeface="Arial"/>
                <a:ea typeface="Arial"/>
                <a:cs typeface="Arial"/>
                <a:sym typeface="Arial"/>
              </a:rPr>
              <a:t>"</a:t>
            </a:r>
            <a:r>
              <a:rPr lang="en-US" sz="600" b="0" i="0" u="sng" strike="noStrike" cap="none">
                <a:solidFill>
                  <a:srgbClr val="AD1F85"/>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That is the Question</a:t>
            </a:r>
            <a:r>
              <a:rPr lang="en-US" sz="600" b="0" i="0" u="none" strike="noStrike" cap="none">
                <a:solidFill>
                  <a:srgbClr val="232323"/>
                </a:solidFill>
                <a:highlight>
                  <a:srgbClr val="FFFFFF"/>
                </a:highlight>
                <a:latin typeface="Arial"/>
                <a:ea typeface="Arial"/>
                <a:cs typeface="Arial"/>
                <a:sym typeface="Arial"/>
              </a:rPr>
              <a:t>" by </a:t>
            </a:r>
            <a:r>
              <a:rPr lang="en-US" sz="600" b="0" i="0" u="sng" strike="noStrike" cap="none">
                <a:solidFill>
                  <a:srgbClr val="AD1F85"/>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cogdogblog</a:t>
            </a:r>
            <a:r>
              <a:rPr lang="en-US" sz="600" b="0" i="0" u="none" strike="noStrike" cap="none">
                <a:solidFill>
                  <a:srgbClr val="232323"/>
                </a:solidFill>
                <a:highlight>
                  <a:srgbClr val="FFFFFF"/>
                </a:highlight>
                <a:latin typeface="Arial"/>
                <a:ea typeface="Arial"/>
                <a:cs typeface="Arial"/>
                <a:sym typeface="Arial"/>
              </a:rPr>
              <a:t> is licensed under </a:t>
            </a:r>
            <a:r>
              <a:rPr lang="en-US" sz="600" b="0" i="0" u="sng" strike="noStrike" cap="none">
                <a:solidFill>
                  <a:srgbClr val="AD1F85"/>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CC BY 2.0</a:t>
            </a:r>
            <a:r>
              <a:rPr lang="en-US" sz="600" b="0" i="0" u="none" strike="noStrike" cap="none">
                <a:solidFill>
                  <a:srgbClr val="232323"/>
                </a:solidFill>
                <a:highlight>
                  <a:srgbClr val="FFFFFF"/>
                </a:highlight>
                <a:latin typeface="Arial"/>
                <a:ea typeface="Arial"/>
                <a:cs typeface="Arial"/>
                <a:sym typeface="Arial"/>
              </a:rPr>
              <a:t>.</a:t>
            </a: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80d5a4f869_0_11"/>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4800"/>
              <a:t>Lightning Round Robin! </a:t>
            </a:r>
            <a:endParaRPr sz="4800"/>
          </a:p>
          <a:p>
            <a:pPr marL="0" lvl="0" indent="0" algn="l" rtl="0">
              <a:lnSpc>
                <a:spcPct val="90000"/>
              </a:lnSpc>
              <a:spcBef>
                <a:spcPts val="0"/>
              </a:spcBef>
              <a:spcAft>
                <a:spcPts val="0"/>
              </a:spcAft>
              <a:buClr>
                <a:schemeClr val="lt1"/>
              </a:buClr>
              <a:buSzPct val="100000"/>
              <a:buFont typeface="Arial"/>
              <a:buNone/>
            </a:pPr>
            <a:r>
              <a:rPr lang="en-US" sz="4800"/>
              <a:t>(time dependent)</a:t>
            </a:r>
            <a:endParaRPr sz="4800">
              <a:latin typeface="Arial"/>
              <a:ea typeface="Arial"/>
              <a:cs typeface="Arial"/>
              <a:sym typeface="Arial"/>
            </a:endParaRPr>
          </a:p>
        </p:txBody>
      </p:sp>
      <p:sp>
        <p:nvSpPr>
          <p:cNvPr id="269" name="Google Shape;269;g380d5a4f869_0_11"/>
          <p:cNvSpPr txBox="1">
            <a:spLocks noGrp="1"/>
          </p:cNvSpPr>
          <p:nvPr>
            <p:ph type="body" idx="1"/>
          </p:nvPr>
        </p:nvSpPr>
        <p:spPr>
          <a:xfrm>
            <a:off x="968300" y="2015725"/>
            <a:ext cx="4242600" cy="3729600"/>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750"/>
              </a:spcBef>
              <a:spcAft>
                <a:spcPts val="0"/>
              </a:spcAft>
              <a:buSzPts val="2359"/>
              <a:buChar char="•"/>
            </a:pPr>
            <a:r>
              <a:rPr lang="en-US" sz="2000"/>
              <a:t>What do you wish you’d done differently and what would you do again? </a:t>
            </a:r>
            <a:endParaRPr sz="2000"/>
          </a:p>
          <a:p>
            <a:pPr marL="171446" lvl="0" indent="-148649" algn="l" rtl="0">
              <a:lnSpc>
                <a:spcPct val="120000"/>
              </a:lnSpc>
              <a:spcBef>
                <a:spcPts val="750"/>
              </a:spcBef>
              <a:spcAft>
                <a:spcPts val="0"/>
              </a:spcAft>
              <a:buSzPts val="2000"/>
              <a:buChar char="•"/>
            </a:pPr>
            <a:r>
              <a:rPr lang="en-US" sz="2000"/>
              <a:t>What do you see as your colleges greatest challenge? </a:t>
            </a:r>
            <a:endParaRPr sz="2000"/>
          </a:p>
          <a:p>
            <a:pPr marL="171446" lvl="0" indent="-148649" algn="l" rtl="0">
              <a:lnSpc>
                <a:spcPct val="120000"/>
              </a:lnSpc>
              <a:spcBef>
                <a:spcPts val="750"/>
              </a:spcBef>
              <a:spcAft>
                <a:spcPts val="0"/>
              </a:spcAft>
              <a:buSzPts val="2000"/>
              <a:buChar char="•"/>
            </a:pPr>
            <a:r>
              <a:rPr lang="en-US" sz="2000"/>
              <a:t>What are you hoping for? </a:t>
            </a:r>
            <a:endParaRPr sz="2000"/>
          </a:p>
          <a:p>
            <a:pPr marL="171446" lvl="0" indent="-171446" algn="l" rtl="0">
              <a:lnSpc>
                <a:spcPct val="120000"/>
              </a:lnSpc>
              <a:spcBef>
                <a:spcPts val="750"/>
              </a:spcBef>
              <a:spcAft>
                <a:spcPts val="0"/>
              </a:spcAft>
              <a:buSzPts val="2162"/>
              <a:buNone/>
            </a:pPr>
            <a:endParaRPr sz="2000"/>
          </a:p>
        </p:txBody>
      </p:sp>
      <p:pic>
        <p:nvPicPr>
          <p:cNvPr id="270" name="Google Shape;270;g380d5a4f869_0_11" descr="Image of lightning"/>
          <p:cNvPicPr preferRelativeResize="0"/>
          <p:nvPr/>
        </p:nvPicPr>
        <p:blipFill rotWithShape="1">
          <a:blip r:embed="rId3">
            <a:alphaModFix/>
          </a:blip>
          <a:srcRect/>
          <a:stretch/>
        </p:blipFill>
        <p:spPr>
          <a:xfrm>
            <a:off x="5313279" y="1963628"/>
            <a:ext cx="3388821" cy="4172166"/>
          </a:xfrm>
          <a:prstGeom prst="rect">
            <a:avLst/>
          </a:prstGeom>
          <a:noFill/>
          <a:ln>
            <a:noFill/>
          </a:ln>
        </p:spPr>
      </p:pic>
      <p:sp>
        <p:nvSpPr>
          <p:cNvPr id="271" name="Google Shape;271;g380d5a4f869_0_11"/>
          <p:cNvSpPr txBox="1"/>
          <p:nvPr/>
        </p:nvSpPr>
        <p:spPr>
          <a:xfrm>
            <a:off x="5507688" y="6229100"/>
            <a:ext cx="30000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600"/>
              <a:buFont typeface="Arial"/>
              <a:buNone/>
            </a:pPr>
            <a:r>
              <a:rPr lang="en-US" sz="600" b="0" i="0" u="none" strike="noStrike" cap="none">
                <a:solidFill>
                  <a:srgbClr val="232323"/>
                </a:solidFill>
                <a:highlight>
                  <a:srgbClr val="FFFFFF"/>
                </a:highlight>
                <a:latin typeface="Arial"/>
                <a:ea typeface="Arial"/>
                <a:cs typeface="Arial"/>
                <a:sym typeface="Arial"/>
              </a:rPr>
              <a:t>"</a:t>
            </a:r>
            <a:r>
              <a:rPr lang="en-US" sz="600" b="0" i="0" u="sng" strike="noStrike" cap="none">
                <a:solidFill>
                  <a:srgbClr val="AD1F85"/>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Lightning</a:t>
            </a:r>
            <a:r>
              <a:rPr lang="en-US" sz="600" b="0" i="0" u="none" strike="noStrike" cap="none">
                <a:solidFill>
                  <a:srgbClr val="232323"/>
                </a:solidFill>
                <a:highlight>
                  <a:srgbClr val="FFFFFF"/>
                </a:highlight>
                <a:latin typeface="Arial"/>
                <a:ea typeface="Arial"/>
                <a:cs typeface="Arial"/>
                <a:sym typeface="Arial"/>
              </a:rPr>
              <a:t>" by </a:t>
            </a:r>
            <a:r>
              <a:rPr lang="en-US" sz="600" b="0" i="0" u="sng" strike="noStrike" cap="none">
                <a:solidFill>
                  <a:srgbClr val="AD1F85"/>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snowpeak</a:t>
            </a:r>
            <a:r>
              <a:rPr lang="en-US" sz="600" b="0" i="0" u="none" strike="noStrike" cap="none">
                <a:solidFill>
                  <a:srgbClr val="232323"/>
                </a:solidFill>
                <a:highlight>
                  <a:srgbClr val="FFFFFF"/>
                </a:highlight>
                <a:latin typeface="Arial"/>
                <a:ea typeface="Arial"/>
                <a:cs typeface="Arial"/>
                <a:sym typeface="Arial"/>
              </a:rPr>
              <a:t> is licensed under </a:t>
            </a:r>
            <a:r>
              <a:rPr lang="en-US" sz="600" b="0" i="0" u="sng" strike="noStrike" cap="none">
                <a:solidFill>
                  <a:srgbClr val="AD1F85"/>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CC BY 2.0</a:t>
            </a:r>
            <a:r>
              <a:rPr lang="en-US" sz="600" b="0" i="0" u="none" strike="noStrike" cap="none">
                <a:solidFill>
                  <a:srgbClr val="232323"/>
                </a:solidFill>
                <a:highlight>
                  <a:srgbClr val="FFFFFF"/>
                </a:highlight>
                <a:latin typeface="Arial"/>
                <a:ea typeface="Arial"/>
                <a:cs typeface="Arial"/>
                <a:sym typeface="Arial"/>
              </a:rPr>
              <a:t>.</a:t>
            </a:r>
            <a:endParaRPr sz="600" b="0" i="0" u="none" strike="noStrike" cap="none">
              <a:solidFill>
                <a:srgbClr val="232323"/>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40" name="Google Shape;140;p3"/>
          <p:cNvSpPr txBox="1">
            <a:spLocks noGrp="1"/>
          </p:cNvSpPr>
          <p:nvPr>
            <p:ph type="body" idx="1"/>
          </p:nvPr>
        </p:nvSpPr>
        <p:spPr>
          <a:xfrm>
            <a:off x="556050" y="1896248"/>
            <a:ext cx="8495100" cy="4610700"/>
          </a:xfrm>
          <a:prstGeom prst="rect">
            <a:avLst/>
          </a:prstGeom>
          <a:noFill/>
          <a:ln>
            <a:noFill/>
          </a:ln>
        </p:spPr>
        <p:txBody>
          <a:bodyPr spcFirstLastPara="1" wrap="square" lIns="91425" tIns="45700" rIns="91425" bIns="45700" anchor="t" anchorCtr="0">
            <a:spAutoFit/>
          </a:bodyPr>
          <a:lstStyle/>
          <a:p>
            <a:pPr marL="171446" lvl="0" indent="-165096" algn="l" rtl="0">
              <a:lnSpc>
                <a:spcPct val="120000"/>
              </a:lnSpc>
              <a:spcBef>
                <a:spcPts val="0"/>
              </a:spcBef>
              <a:spcAft>
                <a:spcPts val="0"/>
              </a:spcAft>
              <a:buSzPts val="2259"/>
              <a:buChar char="•"/>
            </a:pPr>
            <a:r>
              <a:rPr lang="en-US" sz="1900"/>
              <a:t>On behalf of the ASCCC OERI, we are pleased to have you here with us </a:t>
            </a:r>
            <a:r>
              <a:rPr lang="en-US" sz="1900">
                <a:latin typeface="arial"/>
                <a:ea typeface="arial"/>
                <a:cs typeface="arial"/>
                <a:sym typeface="arial"/>
              </a:rPr>
              <a:t>for “</a:t>
            </a:r>
            <a:r>
              <a:rPr lang="en-US" sz="1900"/>
              <a:t>Open Educational Resources (OER) in Practice: Campus OER/Zero-Textbook-Cost (ZTC) Program Spotlights from Across the Spectrum”</a:t>
            </a:r>
            <a:endParaRPr sz="1900">
              <a:latin typeface="arial"/>
              <a:ea typeface="arial"/>
              <a:cs typeface="arial"/>
              <a:sym typeface="arial"/>
            </a:endParaRPr>
          </a:p>
          <a:p>
            <a:pPr marL="171446" lvl="0" indent="-165096" algn="l" rtl="0">
              <a:lnSpc>
                <a:spcPct val="120000"/>
              </a:lnSpc>
              <a:spcBef>
                <a:spcPts val="750"/>
              </a:spcBef>
              <a:spcAft>
                <a:spcPts val="0"/>
              </a:spcAft>
              <a:buSzPts val="2259"/>
              <a:buChar char="•"/>
            </a:pPr>
            <a:r>
              <a:rPr lang="en-US" sz="1900"/>
              <a:t>If you are not already muted, please mute yourself upon arrival.</a:t>
            </a:r>
            <a:endParaRPr sz="1500"/>
          </a:p>
          <a:p>
            <a:pPr marL="171446" lvl="0" indent="-165096" algn="l" rtl="0">
              <a:lnSpc>
                <a:spcPct val="120000"/>
              </a:lnSpc>
              <a:spcBef>
                <a:spcPts val="750"/>
              </a:spcBef>
              <a:spcAft>
                <a:spcPts val="0"/>
              </a:spcAft>
              <a:buSzPts val="2259"/>
              <a:buChar char="•"/>
            </a:pPr>
            <a:r>
              <a:rPr lang="en-US" sz="1900"/>
              <a:t>Please note that you are encouraged to use the Zoom “chat” feature for questions and comments.</a:t>
            </a:r>
            <a:endParaRPr sz="1500"/>
          </a:p>
          <a:p>
            <a:pPr marL="171446" lvl="0" indent="-165096" algn="l" rtl="0">
              <a:lnSpc>
                <a:spcPct val="120000"/>
              </a:lnSpc>
              <a:spcBef>
                <a:spcPts val="750"/>
              </a:spcBef>
              <a:spcAft>
                <a:spcPts val="0"/>
              </a:spcAft>
              <a:buSzPts val="2259"/>
              <a:buChar char="•"/>
            </a:pPr>
            <a:r>
              <a:rPr lang="en-US" sz="1900"/>
              <a:t>You’re invited to introduce yourself in the chat – please provide your name, college, discipline/role</a:t>
            </a:r>
            <a:endParaRPr sz="1500"/>
          </a:p>
          <a:p>
            <a:pPr marL="171446" lvl="0" indent="-165096" algn="l" rtl="0">
              <a:lnSpc>
                <a:spcPct val="120000"/>
              </a:lnSpc>
              <a:spcBef>
                <a:spcPts val="750"/>
              </a:spcBef>
              <a:spcAft>
                <a:spcPts val="0"/>
              </a:spcAft>
              <a:buSzPts val="2259"/>
              <a:buChar char="•"/>
            </a:pPr>
            <a:r>
              <a:rPr lang="en-US" sz="1900"/>
              <a:t>This event will be recorded. Archives of all ASCCC OERI events are available at asccc-oeri.org &gt; </a:t>
            </a:r>
            <a:r>
              <a:rPr lang="en-US" sz="1900" u="sng">
                <a:solidFill>
                  <a:schemeClr val="hlink"/>
                </a:solidFill>
                <a:hlinkClick r:id="rId3"/>
              </a:rPr>
              <a:t>Webinars and Events</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Resources and Notes</a:t>
            </a:r>
            <a:endParaRPr sz="3400"/>
          </a:p>
        </p:txBody>
      </p:sp>
      <p:sp>
        <p:nvSpPr>
          <p:cNvPr id="277" name="Google Shape;277;p9"/>
          <p:cNvSpPr txBox="1">
            <a:spLocks noGrp="1"/>
          </p:cNvSpPr>
          <p:nvPr>
            <p:ph type="body" idx="1"/>
          </p:nvPr>
        </p:nvSpPr>
        <p:spPr>
          <a:xfrm>
            <a:off x="1088725" y="2038575"/>
            <a:ext cx="4870200" cy="4039200"/>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750"/>
              </a:spcBef>
              <a:spcAft>
                <a:spcPts val="0"/>
              </a:spcAft>
              <a:buSzPts val="2400"/>
              <a:buChar char="•"/>
            </a:pPr>
            <a:r>
              <a:rPr lang="en-US" sz="2400"/>
              <a:t>Kevin: </a:t>
            </a:r>
            <a:r>
              <a:rPr lang="en-US" sz="2400" u="sng">
                <a:solidFill>
                  <a:schemeClr val="hlink"/>
                </a:solidFill>
                <a:hlinkClick r:id="rId3"/>
              </a:rPr>
              <a:t>ksmith@riohondo.edu</a:t>
            </a:r>
            <a:endParaRPr sz="2400"/>
          </a:p>
          <a:p>
            <a:pPr marL="171446" lvl="0" indent="-171446" algn="l" rtl="0">
              <a:lnSpc>
                <a:spcPct val="120000"/>
              </a:lnSpc>
              <a:spcBef>
                <a:spcPts val="750"/>
              </a:spcBef>
              <a:spcAft>
                <a:spcPts val="0"/>
              </a:spcAft>
              <a:buSzPts val="2400"/>
              <a:buChar char="•"/>
            </a:pPr>
            <a:r>
              <a:rPr lang="en-US" sz="2400"/>
              <a:t>Mandy: </a:t>
            </a:r>
            <a:r>
              <a:rPr lang="en-US" sz="2400" u="sng">
                <a:solidFill>
                  <a:schemeClr val="hlink"/>
                </a:solidFill>
                <a:hlinkClick r:id="rId4"/>
              </a:rPr>
              <a:t>Concofme@elac.edu</a:t>
            </a:r>
            <a:endParaRPr sz="2400"/>
          </a:p>
          <a:p>
            <a:pPr marL="171446" lvl="0" indent="-171446" algn="l" rtl="0">
              <a:lnSpc>
                <a:spcPct val="120000"/>
              </a:lnSpc>
              <a:spcBef>
                <a:spcPts val="750"/>
              </a:spcBef>
              <a:spcAft>
                <a:spcPts val="0"/>
              </a:spcAft>
              <a:buSzPts val="2400"/>
              <a:buChar char="•"/>
            </a:pPr>
            <a:r>
              <a:rPr lang="en-US" sz="2400"/>
              <a:t>Maria: </a:t>
            </a:r>
            <a:r>
              <a:rPr lang="en-US" sz="2400" u="sng">
                <a:solidFill>
                  <a:schemeClr val="hlink"/>
                </a:solidFill>
                <a:hlinkClick r:id="rId5"/>
              </a:rPr>
              <a:t>B</a:t>
            </a:r>
            <a:r>
              <a:rPr lang="en-US" sz="2400" u="sng">
                <a:solidFill>
                  <a:schemeClr val="hlink"/>
                </a:solidFill>
                <a:hlinkClick r:id="rId5"/>
              </a:rPr>
              <a:t>etancme@elac.edu</a:t>
            </a:r>
            <a:endParaRPr sz="2400"/>
          </a:p>
          <a:p>
            <a:pPr marL="171446" lvl="0" indent="-171446" algn="l" rtl="0">
              <a:lnSpc>
                <a:spcPct val="120000"/>
              </a:lnSpc>
              <a:spcBef>
                <a:spcPts val="750"/>
              </a:spcBef>
              <a:spcAft>
                <a:spcPts val="0"/>
              </a:spcAft>
              <a:buSzPts val="2400"/>
              <a:buChar char="•"/>
            </a:pPr>
            <a:r>
              <a:rPr lang="en-US" sz="2400"/>
              <a:t>Caroline: </a:t>
            </a:r>
            <a:r>
              <a:rPr lang="en-US" sz="2400" u="sng">
                <a:solidFill>
                  <a:schemeClr val="hlink"/>
                </a:solidFill>
                <a:hlinkClick r:id="rId6"/>
              </a:rPr>
              <a:t>challam@glendale.edu</a:t>
            </a:r>
            <a:endParaRPr sz="2400"/>
          </a:p>
          <a:p>
            <a:pPr marL="171446" lvl="0" indent="-171446" algn="l" rtl="0">
              <a:lnSpc>
                <a:spcPct val="120000"/>
              </a:lnSpc>
              <a:spcBef>
                <a:spcPts val="750"/>
              </a:spcBef>
              <a:spcAft>
                <a:spcPts val="0"/>
              </a:spcAft>
              <a:buSzPts val="2400"/>
              <a:buChar char="•"/>
            </a:pPr>
            <a:r>
              <a:rPr lang="en-US" sz="2400"/>
              <a:t>Google Form: Tell us what we can compile to share with you</a:t>
            </a:r>
            <a:endParaRPr sz="2400"/>
          </a:p>
        </p:txBody>
      </p:sp>
      <p:pic>
        <p:nvPicPr>
          <p:cNvPr id="278" name="Google Shape;278;p9" descr="QR Code for Google Form"/>
          <p:cNvPicPr preferRelativeResize="0"/>
          <p:nvPr/>
        </p:nvPicPr>
        <p:blipFill>
          <a:blip r:embed="rId7">
            <a:alphaModFix/>
          </a:blip>
          <a:stretch>
            <a:fillRect/>
          </a:stretch>
        </p:blipFill>
        <p:spPr>
          <a:xfrm>
            <a:off x="6326350" y="3642225"/>
            <a:ext cx="2143125" cy="224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9490aed3f7_0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Description</a:t>
            </a:r>
            <a:endParaRPr/>
          </a:p>
        </p:txBody>
      </p:sp>
      <p:sp>
        <p:nvSpPr>
          <p:cNvPr id="147" name="Google Shape;147;g39490aed3f7_0_0"/>
          <p:cNvSpPr txBox="1">
            <a:spLocks noGrp="1"/>
          </p:cNvSpPr>
          <p:nvPr>
            <p:ph type="body" idx="1"/>
          </p:nvPr>
        </p:nvSpPr>
        <p:spPr>
          <a:xfrm>
            <a:off x="1088686" y="2038585"/>
            <a:ext cx="7202400" cy="4039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200"/>
              <a:t>Join us for a candid and practical monthly webinar series that illustrates how colleges are building, adapting, and sustaining their OER and ZTC programs. Rather than focusing solely on “best practices,” this series will explore actual practices and program building. Each session will feature 2-4 colleges sharing how their OER/ZTC efforts are structured.</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8"/>
          <p:cNvSpPr txBox="1">
            <a:spLocks noGrp="1"/>
          </p:cNvSpPr>
          <p:nvPr>
            <p:ph type="title" idx="4294967295"/>
          </p:nvPr>
        </p:nvSpPr>
        <p:spPr>
          <a:xfrm>
            <a:off x="1088675" y="804875"/>
            <a:ext cx="80553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Overview</a:t>
            </a:r>
            <a:endParaRPr>
              <a:latin typeface="Arial"/>
              <a:ea typeface="Arial"/>
              <a:cs typeface="Arial"/>
              <a:sym typeface="Arial"/>
            </a:endParaRPr>
          </a:p>
        </p:txBody>
      </p:sp>
      <p:sp>
        <p:nvSpPr>
          <p:cNvPr id="153" name="Google Shape;153;p8"/>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p>
            <a:pPr marL="457200" lvl="0" indent="-381000" algn="l" rtl="0">
              <a:lnSpc>
                <a:spcPct val="120000"/>
              </a:lnSpc>
              <a:spcBef>
                <a:spcPts val="750"/>
              </a:spcBef>
              <a:spcAft>
                <a:spcPts val="0"/>
              </a:spcAft>
              <a:buSzPts val="2400"/>
              <a:buChar char="•"/>
            </a:pPr>
            <a:r>
              <a:rPr lang="en-US" sz="2800">
                <a:solidFill>
                  <a:srgbClr val="181612"/>
                </a:solidFill>
              </a:rPr>
              <a:t>Description</a:t>
            </a:r>
            <a:endParaRPr sz="2800">
              <a:solidFill>
                <a:srgbClr val="181612"/>
              </a:solidFill>
            </a:endParaRPr>
          </a:p>
          <a:p>
            <a:pPr marL="457200" lvl="0" indent="-381000" algn="l" rtl="0">
              <a:lnSpc>
                <a:spcPct val="120000"/>
              </a:lnSpc>
              <a:spcBef>
                <a:spcPts val="750"/>
              </a:spcBef>
              <a:spcAft>
                <a:spcPts val="0"/>
              </a:spcAft>
              <a:buSzPts val="2400"/>
              <a:buChar char="•"/>
            </a:pPr>
            <a:r>
              <a:rPr lang="en-US" sz="2800">
                <a:solidFill>
                  <a:srgbClr val="181612"/>
                </a:solidFill>
              </a:rPr>
              <a:t>Who is here today</a:t>
            </a:r>
            <a:endParaRPr/>
          </a:p>
          <a:p>
            <a:pPr marL="457200" lvl="0" indent="-381000" algn="l" rtl="0">
              <a:lnSpc>
                <a:spcPct val="120000"/>
              </a:lnSpc>
              <a:spcBef>
                <a:spcPts val="750"/>
              </a:spcBef>
              <a:spcAft>
                <a:spcPts val="0"/>
              </a:spcAft>
              <a:buSzPts val="2400"/>
              <a:buChar char="•"/>
            </a:pPr>
            <a:r>
              <a:rPr lang="en-US" sz="2800">
                <a:solidFill>
                  <a:srgbClr val="181612"/>
                </a:solidFill>
              </a:rPr>
              <a:t>Formal recorded presentations about each program</a:t>
            </a:r>
            <a:endParaRPr sz="2800">
              <a:solidFill>
                <a:srgbClr val="181612"/>
              </a:solidFill>
            </a:endParaRPr>
          </a:p>
          <a:p>
            <a:pPr marL="457200" lvl="0" indent="-381000" algn="l" rtl="0">
              <a:lnSpc>
                <a:spcPct val="120000"/>
              </a:lnSpc>
              <a:spcBef>
                <a:spcPts val="750"/>
              </a:spcBef>
              <a:spcAft>
                <a:spcPts val="0"/>
              </a:spcAft>
              <a:buSzPts val="2400"/>
              <a:buChar char="•"/>
            </a:pPr>
            <a:r>
              <a:rPr lang="en-US" sz="2800">
                <a:solidFill>
                  <a:srgbClr val="181612"/>
                </a:solidFill>
              </a:rPr>
              <a:t>Open unrecorded Q &amp; 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54166"/>
              <a:buFont typeface="Arial"/>
              <a:buNone/>
            </a:pPr>
            <a:r>
              <a:rPr lang="en-US" sz="4800"/>
              <a:t>Description: </a:t>
            </a:r>
            <a:endParaRPr sz="4800"/>
          </a:p>
          <a:p>
            <a:pPr marL="0" lvl="0" indent="0" algn="l" rtl="0">
              <a:lnSpc>
                <a:spcPct val="90000"/>
              </a:lnSpc>
              <a:spcBef>
                <a:spcPts val="0"/>
              </a:spcBef>
              <a:spcAft>
                <a:spcPts val="0"/>
              </a:spcAft>
              <a:buClr>
                <a:schemeClr val="dk1"/>
              </a:buClr>
              <a:buSzPct val="54166"/>
              <a:buFont typeface="Arial"/>
              <a:buNone/>
            </a:pPr>
            <a:r>
              <a:rPr lang="en-US" sz="4800"/>
              <a:t>“All Roads Lead to Rome”</a:t>
            </a:r>
            <a:endParaRPr sz="4800"/>
          </a:p>
        </p:txBody>
      </p:sp>
      <p:pic>
        <p:nvPicPr>
          <p:cNvPr id="161" name="Google Shape;161;p6" descr="Perspective of a driving road with green forest trees and a mountain view in the background."/>
          <p:cNvPicPr preferRelativeResize="0"/>
          <p:nvPr/>
        </p:nvPicPr>
        <p:blipFill rotWithShape="1">
          <a:blip r:embed="rId3">
            <a:alphaModFix/>
          </a:blip>
          <a:srcRect/>
          <a:stretch/>
        </p:blipFill>
        <p:spPr>
          <a:xfrm>
            <a:off x="304800" y="2115559"/>
            <a:ext cx="2634348" cy="2127544"/>
          </a:xfrm>
          <a:prstGeom prst="rect">
            <a:avLst/>
          </a:prstGeom>
          <a:noFill/>
          <a:ln>
            <a:noFill/>
          </a:ln>
        </p:spPr>
      </p:pic>
      <p:pic>
        <p:nvPicPr>
          <p:cNvPr id="163" name="Google Shape;163;p6" descr="Perspective of a driving road with green forest trees and a mountain view in the background."/>
          <p:cNvPicPr preferRelativeResize="0"/>
          <p:nvPr/>
        </p:nvPicPr>
        <p:blipFill rotWithShape="1">
          <a:blip r:embed="rId4">
            <a:alphaModFix/>
          </a:blip>
          <a:srcRect/>
          <a:stretch/>
        </p:blipFill>
        <p:spPr>
          <a:xfrm>
            <a:off x="324488" y="4395503"/>
            <a:ext cx="2594975" cy="1971221"/>
          </a:xfrm>
          <a:prstGeom prst="rect">
            <a:avLst/>
          </a:prstGeom>
          <a:noFill/>
          <a:ln>
            <a:noFill/>
          </a:ln>
        </p:spPr>
      </p:pic>
      <p:sp>
        <p:nvSpPr>
          <p:cNvPr id="160" name="Google Shape;160;p6"/>
          <p:cNvSpPr txBox="1">
            <a:spLocks noGrp="1"/>
          </p:cNvSpPr>
          <p:nvPr>
            <p:ph type="body" idx="1"/>
          </p:nvPr>
        </p:nvSpPr>
        <p:spPr>
          <a:xfrm>
            <a:off x="2939150" y="2015725"/>
            <a:ext cx="5352000" cy="4350900"/>
          </a:xfrm>
          <a:prstGeom prst="rect">
            <a:avLst/>
          </a:prstGeom>
          <a:noFill/>
          <a:ln>
            <a:noFill/>
          </a:ln>
        </p:spPr>
        <p:txBody>
          <a:bodyPr spcFirstLastPara="1" wrap="square" lIns="91425" tIns="45700" rIns="91425" bIns="45700" anchor="t" anchorCtr="0">
            <a:normAutofit fontScale="92500" lnSpcReduction="20000"/>
          </a:bodyPr>
          <a:lstStyle/>
          <a:p>
            <a:pPr marL="457200" lvl="0" indent="-349863" algn="l" rtl="0">
              <a:lnSpc>
                <a:spcPct val="115000"/>
              </a:lnSpc>
              <a:spcBef>
                <a:spcPts val="1200"/>
              </a:spcBef>
              <a:spcAft>
                <a:spcPts val="0"/>
              </a:spcAft>
              <a:buSzPct val="73732"/>
              <a:buChar char="•"/>
            </a:pPr>
            <a:r>
              <a:rPr lang="en-US" sz="2800"/>
              <a:t>Every college approaches OER differently</a:t>
            </a:r>
            <a:endParaRPr sz="2800"/>
          </a:p>
          <a:p>
            <a:pPr marL="457200" lvl="0" indent="-349863" algn="l" rtl="0">
              <a:lnSpc>
                <a:spcPct val="115000"/>
              </a:lnSpc>
              <a:spcBef>
                <a:spcPts val="1200"/>
              </a:spcBef>
              <a:spcAft>
                <a:spcPts val="0"/>
              </a:spcAft>
              <a:buSzPct val="73732"/>
              <a:buChar char="•"/>
            </a:pPr>
            <a:r>
              <a:rPr lang="en-US" sz="2800"/>
              <a:t>All have the same goal: Reducing barriers for students</a:t>
            </a:r>
            <a:endParaRPr sz="2800"/>
          </a:p>
          <a:p>
            <a:pPr marL="457200" lvl="0" indent="-349863" algn="l" rtl="0">
              <a:lnSpc>
                <a:spcPct val="115000"/>
              </a:lnSpc>
              <a:spcBef>
                <a:spcPts val="1200"/>
              </a:spcBef>
              <a:spcAft>
                <a:spcPts val="0"/>
              </a:spcAft>
              <a:buSzPct val="73732"/>
              <a:buChar char="•"/>
            </a:pPr>
            <a:r>
              <a:rPr lang="en-US" sz="2800"/>
              <a:t>Webinar series goal: a practical look at the logistical “how-to” behind different models and dive into what colleges have found effective in their unique contexts.</a:t>
            </a:r>
            <a:endParaRPr sz="2800"/>
          </a:p>
        </p:txBody>
      </p:sp>
      <p:sp>
        <p:nvSpPr>
          <p:cNvPr id="162" name="Google Shape;162;p6"/>
          <p:cNvSpPr txBox="1"/>
          <p:nvPr/>
        </p:nvSpPr>
        <p:spPr>
          <a:xfrm>
            <a:off x="121975" y="6519125"/>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232323"/>
                </a:solidFill>
                <a:highlight>
                  <a:srgbClr val="FFFFFF"/>
                </a:highlight>
                <a:latin typeface="Arial"/>
                <a:ea typeface="Arial"/>
                <a:cs typeface="Arial"/>
                <a:sym typeface="Arial"/>
              </a:rPr>
              <a:t>"</a:t>
            </a:r>
            <a:r>
              <a:rPr lang="en-US" sz="600" b="0" i="0" u="sng" strike="noStrike" cap="none">
                <a:solidFill>
                  <a:srgbClr val="AD1F85"/>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Mountain road</a:t>
            </a:r>
            <a:r>
              <a:rPr lang="en-US" sz="600" b="0" i="0" u="none" strike="noStrike" cap="none">
                <a:solidFill>
                  <a:srgbClr val="232323"/>
                </a:solidFill>
                <a:highlight>
                  <a:srgbClr val="FFFFFF"/>
                </a:highlight>
                <a:latin typeface="Arial"/>
                <a:ea typeface="Arial"/>
                <a:cs typeface="Arial"/>
                <a:sym typeface="Arial"/>
              </a:rPr>
              <a:t>" by </a:t>
            </a:r>
            <a:r>
              <a:rPr lang="en-US" sz="600" b="0" i="0" u="sng" strike="noStrike" cap="none">
                <a:solidFill>
                  <a:srgbClr val="AD1F85"/>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pfly</a:t>
            </a:r>
            <a:r>
              <a:rPr lang="en-US" sz="600" b="0" i="0" u="none" strike="noStrike" cap="none">
                <a:solidFill>
                  <a:srgbClr val="232323"/>
                </a:solidFill>
                <a:highlight>
                  <a:srgbClr val="FFFFFF"/>
                </a:highlight>
                <a:latin typeface="Arial"/>
                <a:ea typeface="Arial"/>
                <a:cs typeface="Arial"/>
                <a:sym typeface="Arial"/>
              </a:rPr>
              <a:t> is licensed under </a:t>
            </a:r>
            <a:r>
              <a:rPr lang="en-US" sz="600" b="0" i="0" u="sng" strike="noStrike" cap="none">
                <a:solidFill>
                  <a:srgbClr val="AD1F85"/>
                </a:solidFill>
                <a:highlight>
                  <a:srgbClr val="FFFFFF"/>
                </a:highlight>
                <a:latin typeface="Arial"/>
                <a:ea typeface="Arial"/>
                <a:cs typeface="Arial"/>
                <a:sym typeface="Arial"/>
                <a:hlinkClick r:id="rId7">
                  <a:extLst>
                    <a:ext uri="{A12FA001-AC4F-418D-AE19-62706E023703}">
                      <ahyp:hlinkClr xmlns:ahyp="http://schemas.microsoft.com/office/drawing/2018/hyperlinkcolor" val="tx"/>
                    </a:ext>
                  </a:extLst>
                </a:hlinkClick>
              </a:rPr>
              <a:t>CC BY-SA 2.0</a:t>
            </a:r>
            <a:r>
              <a:rPr lang="en-US" sz="600" b="0" i="0" u="none" strike="noStrike" cap="none">
                <a:solidFill>
                  <a:srgbClr val="232323"/>
                </a:solidFill>
                <a:highlight>
                  <a:srgbClr val="FFFFFF"/>
                </a:highlight>
                <a:latin typeface="Arial"/>
                <a:ea typeface="Arial"/>
                <a:cs typeface="Arial"/>
                <a:sym typeface="Arial"/>
              </a:rPr>
              <a:t> | "</a:t>
            </a:r>
            <a:r>
              <a:rPr lang="en-US" sz="600" b="0" i="0" u="sng" strike="noStrike" cap="none">
                <a:solidFill>
                  <a:srgbClr val="AD1F85"/>
                </a:solidFill>
                <a:highlight>
                  <a:srgbClr val="FFFFFF"/>
                </a:highlight>
                <a:latin typeface="Arial"/>
                <a:ea typeface="Arial"/>
                <a:cs typeface="Arial"/>
                <a:sym typeface="Arial"/>
                <a:hlinkClick r:id="rId8">
                  <a:extLst>
                    <a:ext uri="{A12FA001-AC4F-418D-AE19-62706E023703}">
                      <ahyp:hlinkClr xmlns:ahyp="http://schemas.microsoft.com/office/drawing/2018/hyperlinkcolor" val="tx"/>
                    </a:ext>
                  </a:extLst>
                </a:hlinkClick>
              </a:rPr>
              <a:t>Road</a:t>
            </a:r>
            <a:r>
              <a:rPr lang="en-US" sz="600" b="0" i="0" u="none" strike="noStrike" cap="none">
                <a:solidFill>
                  <a:srgbClr val="232323"/>
                </a:solidFill>
                <a:highlight>
                  <a:srgbClr val="FFFFFF"/>
                </a:highlight>
                <a:latin typeface="Arial"/>
                <a:ea typeface="Arial"/>
                <a:cs typeface="Arial"/>
                <a:sym typeface="Arial"/>
              </a:rPr>
              <a:t>" by </a:t>
            </a:r>
            <a:r>
              <a:rPr lang="en-US" sz="600" b="0" i="0" u="sng" strike="noStrike" cap="none">
                <a:solidFill>
                  <a:srgbClr val="AD1F85"/>
                </a:solidFill>
                <a:highlight>
                  <a:srgbClr val="FFFFFF"/>
                </a:highlight>
                <a:latin typeface="Arial"/>
                <a:ea typeface="Arial"/>
                <a:cs typeface="Arial"/>
                <a:sym typeface="Arial"/>
                <a:hlinkClick r:id="rId9">
                  <a:extLst>
                    <a:ext uri="{A12FA001-AC4F-418D-AE19-62706E023703}">
                      <ahyp:hlinkClr xmlns:ahyp="http://schemas.microsoft.com/office/drawing/2018/hyperlinkcolor" val="tx"/>
                    </a:ext>
                  </a:extLst>
                </a:hlinkClick>
              </a:rPr>
              <a:t>amardilo</a:t>
            </a:r>
            <a:r>
              <a:rPr lang="en-US" sz="600" b="0" i="0" u="none" strike="noStrike" cap="none">
                <a:solidFill>
                  <a:srgbClr val="232323"/>
                </a:solidFill>
                <a:highlight>
                  <a:srgbClr val="FFFFFF"/>
                </a:highlight>
                <a:latin typeface="Arial"/>
                <a:ea typeface="Arial"/>
                <a:cs typeface="Arial"/>
                <a:sym typeface="Arial"/>
              </a:rPr>
              <a:t> is licensed under </a:t>
            </a:r>
            <a:r>
              <a:rPr lang="en-US" sz="600" b="0" i="0" u="sng" strike="noStrike" cap="none">
                <a:solidFill>
                  <a:srgbClr val="AD1F85"/>
                </a:solidFill>
                <a:highlight>
                  <a:srgbClr val="FFFFFF"/>
                </a:highlight>
                <a:latin typeface="Arial"/>
                <a:ea typeface="Arial"/>
                <a:cs typeface="Arial"/>
                <a:sym typeface="Arial"/>
                <a:hlinkClick r:id="rId10">
                  <a:extLst>
                    <a:ext uri="{A12FA001-AC4F-418D-AE19-62706E023703}">
                      <ahyp:hlinkClr xmlns:ahyp="http://schemas.microsoft.com/office/drawing/2018/hyperlinkcolor" val="tx"/>
                    </a:ext>
                  </a:extLst>
                </a:hlinkClick>
              </a:rPr>
              <a:t>CC BY 2.0</a:t>
            </a:r>
            <a:r>
              <a:rPr lang="en-US" sz="600" b="0" i="0" u="none" strike="noStrike" cap="none">
                <a:solidFill>
                  <a:srgbClr val="232323"/>
                </a:solidFill>
                <a:highlight>
                  <a:srgbClr val="FFFFFF"/>
                </a:highlight>
                <a:latin typeface="Arial"/>
                <a:ea typeface="Arial"/>
                <a:cs typeface="Arial"/>
                <a:sym typeface="Arial"/>
              </a:rPr>
              <a:t>..</a:t>
            </a: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Presenters</a:t>
            </a:r>
            <a:endParaRPr/>
          </a:p>
        </p:txBody>
      </p:sp>
      <p:sp>
        <p:nvSpPr>
          <p:cNvPr id="170" name="Google Shape;170;p7"/>
          <p:cNvSpPr txBox="1">
            <a:spLocks noGrp="1"/>
          </p:cNvSpPr>
          <p:nvPr>
            <p:ph type="body" idx="1"/>
          </p:nvPr>
        </p:nvSpPr>
        <p:spPr>
          <a:xfrm>
            <a:off x="671075" y="2015725"/>
            <a:ext cx="8016900" cy="4039800"/>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a:highlight>
                  <a:schemeClr val="lt1"/>
                </a:highlight>
              </a:rPr>
              <a:t>Kevin Smith, OERI Area C Regional Lead, OERL, Rio Hondo College</a:t>
            </a:r>
            <a:endParaRPr>
              <a:highlight>
                <a:schemeClr val="lt1"/>
              </a:highlight>
            </a:endParaRPr>
          </a:p>
          <a:p>
            <a:pPr marL="457200" lvl="0" indent="-330200" algn="l" rtl="0">
              <a:lnSpc>
                <a:spcPct val="120000"/>
              </a:lnSpc>
              <a:spcBef>
                <a:spcPts val="750"/>
              </a:spcBef>
              <a:spcAft>
                <a:spcPts val="0"/>
              </a:spcAft>
              <a:buSzPts val="1600"/>
              <a:buChar char="•"/>
            </a:pPr>
            <a:r>
              <a:rPr lang="en-US">
                <a:highlight>
                  <a:schemeClr val="lt1"/>
                </a:highlight>
              </a:rPr>
              <a:t>Mandy Kronbeck, OERL and OER Coordinator, East Los Angeles College</a:t>
            </a:r>
            <a:endParaRPr>
              <a:highlight>
                <a:schemeClr val="lt1"/>
              </a:highlight>
            </a:endParaRPr>
          </a:p>
          <a:p>
            <a:pPr marL="457200" lvl="0" indent="-330200" algn="l" rtl="0">
              <a:lnSpc>
                <a:spcPct val="120000"/>
              </a:lnSpc>
              <a:spcBef>
                <a:spcPts val="750"/>
              </a:spcBef>
              <a:spcAft>
                <a:spcPts val="0"/>
              </a:spcAft>
              <a:buSzPts val="1600"/>
              <a:buChar char="•"/>
            </a:pPr>
            <a:r>
              <a:rPr lang="en-US">
                <a:highlight>
                  <a:schemeClr val="lt1"/>
                </a:highlight>
              </a:rPr>
              <a:t>Maria Betancourt, OER Co-coordinator, East Los Angeles College </a:t>
            </a:r>
            <a:endParaRPr>
              <a:highlight>
                <a:schemeClr val="lt1"/>
              </a:highlight>
            </a:endParaRPr>
          </a:p>
          <a:p>
            <a:pPr marL="457200" lvl="0" indent="-330200" algn="l" rtl="0">
              <a:lnSpc>
                <a:spcPct val="120000"/>
              </a:lnSpc>
              <a:spcBef>
                <a:spcPts val="750"/>
              </a:spcBef>
              <a:spcAft>
                <a:spcPts val="0"/>
              </a:spcAft>
              <a:buSzPts val="1600"/>
              <a:buChar char="•"/>
            </a:pPr>
            <a:r>
              <a:rPr lang="en-US">
                <a:highlight>
                  <a:schemeClr val="lt1"/>
                </a:highlight>
              </a:rPr>
              <a:t>Caroline Hallam, OERL and OER &amp; Eresources Librarian, Glendale Community College</a:t>
            </a:r>
            <a:endParaRPr>
              <a:highlight>
                <a:schemeClr val="lt1"/>
              </a:highlight>
            </a:endParaRPr>
          </a:p>
          <a:p>
            <a:pPr marL="914400" lvl="1" indent="-228600" algn="l" rtl="0">
              <a:lnSpc>
                <a:spcPct val="120000"/>
              </a:lnSpc>
              <a:spcBef>
                <a:spcPts val="375"/>
              </a:spcBef>
              <a:spcAft>
                <a:spcPts val="0"/>
              </a:spcAft>
              <a:buSzPts val="1400"/>
              <a:buNone/>
            </a:pPr>
            <a:endParaRPr sz="1800"/>
          </a:p>
        </p:txBody>
      </p:sp>
      <p:pic>
        <p:nvPicPr>
          <p:cNvPr id="171" name="Google Shape;171;p7" descr="A person smashing their face into a book in what might be viewed as an expression of exasperation. " title="Decorative"/>
          <p:cNvPicPr preferRelativeResize="0"/>
          <p:nvPr/>
        </p:nvPicPr>
        <p:blipFill rotWithShape="1">
          <a:blip r:embed="rId3">
            <a:alphaModFix/>
          </a:blip>
          <a:srcRect/>
          <a:stretch/>
        </p:blipFill>
        <p:spPr>
          <a:xfrm>
            <a:off x="5107901" y="3723473"/>
            <a:ext cx="3398400" cy="2232952"/>
          </a:xfrm>
          <a:prstGeom prst="rect">
            <a:avLst/>
          </a:prstGeom>
          <a:noFill/>
          <a:ln>
            <a:noFill/>
          </a:ln>
        </p:spPr>
      </p:pic>
      <p:sp>
        <p:nvSpPr>
          <p:cNvPr id="172" name="Google Shape;172;p7" title="Decorative image"/>
          <p:cNvSpPr/>
          <p:nvPr/>
        </p:nvSpPr>
        <p:spPr>
          <a:xfrm>
            <a:off x="5200900" y="6157975"/>
            <a:ext cx="2615700" cy="46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600" b="0" i="0" u="none" strike="noStrike" cap="none">
                <a:solidFill>
                  <a:schemeClr val="dk1"/>
                </a:solidFill>
                <a:latin typeface="Arial"/>
                <a:ea typeface="Arial"/>
                <a:cs typeface="Arial"/>
                <a:sym typeface="Arial"/>
              </a:rPr>
              <a:t>Photo by </a:t>
            </a:r>
            <a:r>
              <a:rPr lang="en-US" sz="6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Siora Photography</a:t>
            </a:r>
            <a:r>
              <a:rPr lang="en-US" sz="600" b="0" i="0" u="none" strike="noStrike" cap="none">
                <a:solidFill>
                  <a:schemeClr val="dk1"/>
                </a:solidFill>
                <a:latin typeface="Arial"/>
                <a:ea typeface="Arial"/>
                <a:cs typeface="Arial"/>
                <a:sym typeface="Arial"/>
              </a:rPr>
              <a:t> on </a:t>
            </a:r>
            <a:r>
              <a:rPr lang="en-US" sz="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r>
              <a:rPr lang="en-US" sz="600" b="0" i="0" u="none" strike="noStrike" cap="none">
                <a:solidFill>
                  <a:schemeClr val="dk1"/>
                </a:solidFill>
                <a:latin typeface="Arial"/>
                <a:ea typeface="Arial"/>
                <a:cs typeface="Arial"/>
                <a:sym typeface="Arial"/>
              </a:rPr>
              <a:t> </a:t>
            </a: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80c5407c96_0_6"/>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t>Who is here today</a:t>
            </a:r>
            <a:endParaRPr sz="4800">
              <a:latin typeface="Arial"/>
              <a:ea typeface="Arial"/>
              <a:cs typeface="Arial"/>
              <a:sym typeface="Arial"/>
            </a:endParaRPr>
          </a:p>
        </p:txBody>
      </p:sp>
      <p:graphicFrame>
        <p:nvGraphicFramePr>
          <p:cNvPr id="178" name="Google Shape;178;g380c5407c96_0_6" descr="Institutional Facts"/>
          <p:cNvGraphicFramePr/>
          <p:nvPr>
            <p:extLst>
              <p:ext uri="{D42A27DB-BD31-4B8C-83A1-F6EECF244321}">
                <p14:modId xmlns:p14="http://schemas.microsoft.com/office/powerpoint/2010/main" val="474765961"/>
              </p:ext>
            </p:extLst>
          </p:nvPr>
        </p:nvGraphicFramePr>
        <p:xfrm>
          <a:off x="59700" y="2286825"/>
          <a:ext cx="9036475" cy="3860740"/>
        </p:xfrm>
        <a:graphic>
          <a:graphicData uri="http://schemas.openxmlformats.org/drawingml/2006/table">
            <a:tbl>
              <a:tblPr firstRow="1">
                <a:noFill/>
                <a:tableStyleId>{D1DF5528-70AB-4027-B036-0EC90D578AD4}</a:tableStyleId>
              </a:tblPr>
              <a:tblGrid>
                <a:gridCol w="3079175">
                  <a:extLst>
                    <a:ext uri="{9D8B030D-6E8A-4147-A177-3AD203B41FA5}">
                      <a16:colId xmlns:a16="http://schemas.microsoft.com/office/drawing/2014/main" val="20000"/>
                    </a:ext>
                  </a:extLst>
                </a:gridCol>
                <a:gridCol w="2985275">
                  <a:extLst>
                    <a:ext uri="{9D8B030D-6E8A-4147-A177-3AD203B41FA5}">
                      <a16:colId xmlns:a16="http://schemas.microsoft.com/office/drawing/2014/main" val="20001"/>
                    </a:ext>
                  </a:extLst>
                </a:gridCol>
                <a:gridCol w="2972025">
                  <a:extLst>
                    <a:ext uri="{9D8B030D-6E8A-4147-A177-3AD203B41FA5}">
                      <a16:colId xmlns:a16="http://schemas.microsoft.com/office/drawing/2014/main" val="20002"/>
                    </a:ext>
                  </a:extLst>
                </a:gridCol>
              </a:tblGrid>
              <a:tr h="388175">
                <a:tc>
                  <a:txBody>
                    <a:bodyPr/>
                    <a:lstStyle/>
                    <a:p>
                      <a:pPr marL="0" lvl="0" indent="0" algn="ctr" rtl="0">
                        <a:spcBef>
                          <a:spcPts val="0"/>
                        </a:spcBef>
                        <a:spcAft>
                          <a:spcPts val="1000"/>
                        </a:spcAft>
                        <a:buNone/>
                      </a:pPr>
                      <a:r>
                        <a:rPr lang="en-US" b="1"/>
                        <a:t>Rio Hondo College </a:t>
                      </a:r>
                      <a:endParaRPr b="1"/>
                    </a:p>
                  </a:txBody>
                  <a:tcPr marL="91425" marR="91425" marT="91425" marB="91425"/>
                </a:tc>
                <a:tc>
                  <a:txBody>
                    <a:bodyPr/>
                    <a:lstStyle/>
                    <a:p>
                      <a:pPr marL="0" lvl="0" indent="0" algn="ctr" rtl="0">
                        <a:spcBef>
                          <a:spcPts val="0"/>
                        </a:spcBef>
                        <a:spcAft>
                          <a:spcPts val="1000"/>
                        </a:spcAft>
                        <a:buNone/>
                      </a:pPr>
                      <a:r>
                        <a:rPr lang="en-US" b="1"/>
                        <a:t>East LA College</a:t>
                      </a:r>
                      <a:endParaRPr b="1"/>
                    </a:p>
                  </a:txBody>
                  <a:tcPr marL="91425" marR="91425" marT="91425" marB="91425"/>
                </a:tc>
                <a:tc>
                  <a:txBody>
                    <a:bodyPr/>
                    <a:lstStyle/>
                    <a:p>
                      <a:pPr marL="0" lvl="0" indent="0" algn="ctr" rtl="0">
                        <a:spcBef>
                          <a:spcPts val="0"/>
                        </a:spcBef>
                        <a:spcAft>
                          <a:spcPts val="1000"/>
                        </a:spcAft>
                        <a:buNone/>
                      </a:pPr>
                      <a:r>
                        <a:rPr lang="en-US" b="1"/>
                        <a:t>Glendale Community College</a:t>
                      </a:r>
                      <a:endParaRPr b="1"/>
                    </a:p>
                  </a:txBody>
                  <a:tcPr marL="91425" marR="91425" marT="91425" marB="91425"/>
                </a:tc>
                <a:extLst>
                  <a:ext uri="{0D108BD9-81ED-4DB2-BD59-A6C34878D82A}">
                    <a16:rowId xmlns:a16="http://schemas.microsoft.com/office/drawing/2014/main" val="10000"/>
                  </a:ext>
                </a:extLst>
              </a:tr>
              <a:tr h="3195900">
                <a:tc>
                  <a:txBody>
                    <a:bodyPr/>
                    <a:lstStyle/>
                    <a:p>
                      <a:pPr marL="457200" marR="0" lvl="0" indent="-317500" algn="l" rtl="0">
                        <a:lnSpc>
                          <a:spcPct val="100000"/>
                        </a:lnSpc>
                        <a:spcBef>
                          <a:spcPts val="0"/>
                        </a:spcBef>
                        <a:spcAft>
                          <a:spcPts val="0"/>
                        </a:spcAft>
                        <a:buSzPts val="1400"/>
                        <a:buChar char="●"/>
                      </a:pPr>
                      <a:r>
                        <a:rPr lang="en-US"/>
                        <a:t>9.6 </a:t>
                      </a:r>
                      <a:r>
                        <a:rPr lang="en-US" sz="1400" u="none" strike="noStrike" cap="none"/>
                        <a:t>% ZTC</a:t>
                      </a:r>
                      <a:endParaRPr sz="1400" u="none" strike="noStrike" cap="none"/>
                    </a:p>
                    <a:p>
                      <a:pPr marL="457200" marR="0" lvl="0" indent="-317500" algn="l" rtl="0">
                        <a:lnSpc>
                          <a:spcPct val="100000"/>
                        </a:lnSpc>
                        <a:spcBef>
                          <a:spcPts val="1000"/>
                        </a:spcBef>
                        <a:spcAft>
                          <a:spcPts val="0"/>
                        </a:spcAft>
                        <a:buSzPts val="1400"/>
                        <a:buChar char="●"/>
                      </a:pPr>
                      <a:r>
                        <a:rPr lang="en-US"/>
                        <a:t>14 current ZTC pathways (3 AA-T, 4 General Studies AA, 3 AA, 4 CoA ZTC pathways)</a:t>
                      </a:r>
                      <a:endParaRPr/>
                    </a:p>
                    <a:p>
                      <a:pPr marL="457200" marR="0" lvl="0" indent="-317500" algn="l" rtl="0">
                        <a:lnSpc>
                          <a:spcPct val="100000"/>
                        </a:lnSpc>
                        <a:spcBef>
                          <a:spcPts val="1000"/>
                        </a:spcBef>
                        <a:spcAft>
                          <a:spcPts val="0"/>
                        </a:spcAft>
                        <a:buSzPts val="1400"/>
                        <a:buChar char="●"/>
                      </a:pPr>
                      <a:r>
                        <a:rPr lang="en-US"/>
                        <a:t>10,000 ish </a:t>
                      </a:r>
                      <a:r>
                        <a:rPr lang="en-US" sz="1400" u="none" strike="noStrike" cap="none"/>
                        <a:t>FTES</a:t>
                      </a:r>
                      <a:endParaRPr sz="1400" u="none" strike="noStrike" cap="none"/>
                    </a:p>
                    <a:p>
                      <a:pPr marL="457200" marR="0" lvl="0" indent="-317500" algn="l" rtl="0">
                        <a:lnSpc>
                          <a:spcPct val="100000"/>
                        </a:lnSpc>
                        <a:spcBef>
                          <a:spcPts val="1000"/>
                        </a:spcBef>
                        <a:spcAft>
                          <a:spcPts val="0"/>
                        </a:spcAft>
                        <a:buSzPts val="1400"/>
                        <a:buChar char="●"/>
                      </a:pPr>
                      <a:r>
                        <a:rPr lang="en-US"/>
                        <a:t>Single College District</a:t>
                      </a:r>
                      <a:endParaRPr/>
                    </a:p>
                    <a:p>
                      <a:pPr marL="457200" marR="0" lvl="0" indent="-317500" algn="l" rtl="0">
                        <a:lnSpc>
                          <a:spcPct val="100000"/>
                        </a:lnSpc>
                        <a:spcBef>
                          <a:spcPts val="1000"/>
                        </a:spcBef>
                        <a:spcAft>
                          <a:spcPts val="1000"/>
                        </a:spcAft>
                        <a:buSzPts val="1400"/>
                        <a:buChar char="●"/>
                      </a:pPr>
                      <a:r>
                        <a:rPr lang="en-US"/>
                        <a:t>Fun fact: Before Diners, Drive-Ins and Dives, Rio Hondo was described as the college around the 3Ds: The dump, the dairy, and the dead. </a:t>
                      </a:r>
                      <a:endParaRPr/>
                    </a:p>
                  </a:txBody>
                  <a:tcPr marL="91425" marR="91425" marT="91425" marB="91425"/>
                </a:tc>
                <a:tc>
                  <a:txBody>
                    <a:bodyPr/>
                    <a:lstStyle/>
                    <a:p>
                      <a:pPr marL="457200" marR="0" lvl="0" indent="-317500" algn="l" rtl="0">
                        <a:lnSpc>
                          <a:spcPct val="100000"/>
                        </a:lnSpc>
                        <a:spcBef>
                          <a:spcPts val="0"/>
                        </a:spcBef>
                        <a:spcAft>
                          <a:spcPts val="0"/>
                        </a:spcAft>
                        <a:buSzPts val="1400"/>
                        <a:buChar char="●"/>
                      </a:pPr>
                      <a:r>
                        <a:rPr lang="en-US"/>
                        <a:t>24</a:t>
                      </a:r>
                      <a:r>
                        <a:rPr lang="en-US" sz="1400" u="none" strike="noStrike" cap="none"/>
                        <a:t>% ZTC</a:t>
                      </a:r>
                      <a:r>
                        <a:rPr lang="en-US" sz="1200" u="none" strike="noStrike" cap="none"/>
                        <a:t> (500+ sections in Fall 2025)</a:t>
                      </a:r>
                      <a:endParaRPr sz="1200" u="none" strike="noStrike" cap="none"/>
                    </a:p>
                    <a:p>
                      <a:pPr marL="457200" marR="0" lvl="0" indent="-317500" algn="l" rtl="0">
                        <a:lnSpc>
                          <a:spcPct val="100000"/>
                        </a:lnSpc>
                        <a:spcBef>
                          <a:spcPts val="1000"/>
                        </a:spcBef>
                        <a:spcAft>
                          <a:spcPts val="0"/>
                        </a:spcAft>
                        <a:buSzPts val="1400"/>
                        <a:buChar char="●"/>
                      </a:pPr>
                      <a:r>
                        <a:rPr lang="en-US"/>
                        <a:t>12 current ZTC pathways </a:t>
                      </a:r>
                      <a:r>
                        <a:rPr lang="en-US" sz="1200"/>
                        <a:t>(5 AATs, 3 skills certificates, and 4 NC certificates of completion)</a:t>
                      </a:r>
                      <a:endParaRPr sz="1200"/>
                    </a:p>
                    <a:p>
                      <a:pPr marL="914400" marR="0" lvl="1" indent="-304800" algn="l" rtl="0">
                        <a:lnSpc>
                          <a:spcPct val="100000"/>
                        </a:lnSpc>
                        <a:spcBef>
                          <a:spcPts val="1000"/>
                        </a:spcBef>
                        <a:spcAft>
                          <a:spcPts val="0"/>
                        </a:spcAft>
                        <a:buSzPts val="1200"/>
                        <a:buChar char="○"/>
                      </a:pPr>
                      <a:r>
                        <a:rPr lang="en-US" sz="1200"/>
                        <a:t>Working on 15 more pathways via state grants</a:t>
                      </a:r>
                      <a:endParaRPr sz="1200" u="none" strike="noStrike" cap="none"/>
                    </a:p>
                    <a:p>
                      <a:pPr marL="457200" marR="0" lvl="0" indent="-317500" algn="l" rtl="0">
                        <a:lnSpc>
                          <a:spcPct val="100000"/>
                        </a:lnSpc>
                        <a:spcBef>
                          <a:spcPts val="1000"/>
                        </a:spcBef>
                        <a:spcAft>
                          <a:spcPts val="0"/>
                        </a:spcAft>
                        <a:buSzPts val="1400"/>
                        <a:buChar char="●"/>
                      </a:pPr>
                      <a:r>
                        <a:rPr lang="en-US"/>
                        <a:t>7000 </a:t>
                      </a:r>
                      <a:r>
                        <a:rPr lang="en-US" sz="1400" u="none" strike="noStrike" cap="none"/>
                        <a:t>FTES </a:t>
                      </a:r>
                      <a:r>
                        <a:rPr lang="en-US" sz="1200" u="none" strike="noStrike" cap="none"/>
                        <a:t>(28,000 headcount)</a:t>
                      </a:r>
                      <a:endParaRPr sz="1200" u="none" strike="noStrike" cap="none"/>
                    </a:p>
                    <a:p>
                      <a:pPr marL="457200" marR="0" lvl="0" indent="-317500" algn="l" rtl="0">
                        <a:lnSpc>
                          <a:spcPct val="100000"/>
                        </a:lnSpc>
                        <a:spcBef>
                          <a:spcPts val="1000"/>
                        </a:spcBef>
                        <a:spcAft>
                          <a:spcPts val="0"/>
                        </a:spcAft>
                        <a:buSzPts val="1400"/>
                        <a:buChar char="●"/>
                      </a:pPr>
                      <a:r>
                        <a:rPr lang="en-US"/>
                        <a:t>Largest of a 9 college District</a:t>
                      </a:r>
                      <a:endParaRPr/>
                    </a:p>
                    <a:p>
                      <a:pPr marL="457200" marR="0" lvl="0" indent="-317500" algn="l" rtl="0">
                        <a:lnSpc>
                          <a:spcPct val="100000"/>
                        </a:lnSpc>
                        <a:spcBef>
                          <a:spcPts val="1000"/>
                        </a:spcBef>
                        <a:spcAft>
                          <a:spcPts val="1000"/>
                        </a:spcAft>
                        <a:buSzPts val="1400"/>
                        <a:buChar char="●"/>
                      </a:pPr>
                      <a:r>
                        <a:rPr lang="en-US"/>
                        <a:t>Fun fact: ELAC was featured in </a:t>
                      </a:r>
                      <a:r>
                        <a:rPr lang="en-US" u="sng">
                          <a:solidFill>
                            <a:schemeClr val="hlink"/>
                          </a:solidFill>
                          <a:hlinkClick r:id="rId3"/>
                        </a:rPr>
                        <a:t>Netflix’s Last Chance U</a:t>
                      </a:r>
                      <a:endParaRPr sz="1400" u="none" strike="noStrike" cap="none"/>
                    </a:p>
                  </a:txBody>
                  <a:tcPr marL="91425" marR="91425" marT="91425" marB="91425"/>
                </a:tc>
                <a:tc>
                  <a:txBody>
                    <a:bodyPr/>
                    <a:lstStyle/>
                    <a:p>
                      <a:pPr marL="457200" lvl="0" indent="-317500" algn="l" rtl="0">
                        <a:spcBef>
                          <a:spcPts val="0"/>
                        </a:spcBef>
                        <a:spcAft>
                          <a:spcPts val="0"/>
                        </a:spcAft>
                        <a:buSzPts val="1400"/>
                        <a:buChar char="●"/>
                      </a:pPr>
                      <a:r>
                        <a:rPr lang="en-US" dirty="0"/>
                        <a:t>20% ZTC</a:t>
                      </a:r>
                      <a:endParaRPr dirty="0"/>
                    </a:p>
                    <a:p>
                      <a:pPr marL="457200" lvl="0" indent="-317500" algn="l" rtl="0">
                        <a:spcBef>
                          <a:spcPts val="1000"/>
                        </a:spcBef>
                        <a:spcAft>
                          <a:spcPts val="0"/>
                        </a:spcAft>
                        <a:buSzPts val="1400"/>
                        <a:buChar char="●"/>
                      </a:pPr>
                      <a:r>
                        <a:rPr lang="en-US" dirty="0"/>
                        <a:t>ZTC pathways: Sociology, Geography, Philosophy, and Social Work and Human Services AA-Ts; working on Math and Economics AA-Ts</a:t>
                      </a:r>
                      <a:endParaRPr dirty="0"/>
                    </a:p>
                    <a:p>
                      <a:pPr marL="457200" lvl="0" indent="-317500" algn="l" rtl="0">
                        <a:spcBef>
                          <a:spcPts val="1000"/>
                        </a:spcBef>
                        <a:spcAft>
                          <a:spcPts val="0"/>
                        </a:spcAft>
                        <a:buSzPts val="1400"/>
                        <a:buChar char="●"/>
                      </a:pPr>
                      <a:r>
                        <a:rPr lang="en-US" dirty="0"/>
                        <a:t>14,000 FTES</a:t>
                      </a:r>
                      <a:endParaRPr dirty="0"/>
                    </a:p>
                    <a:p>
                      <a:pPr marL="457200" lvl="0" indent="-317500" algn="l" rtl="0">
                        <a:spcBef>
                          <a:spcPts val="1000"/>
                        </a:spcBef>
                        <a:spcAft>
                          <a:spcPts val="0"/>
                        </a:spcAft>
                        <a:buSzPts val="1400"/>
                        <a:buChar char="●"/>
                      </a:pPr>
                      <a:r>
                        <a:rPr lang="en-US" dirty="0"/>
                        <a:t>Single College District</a:t>
                      </a:r>
                      <a:endParaRPr dirty="0"/>
                    </a:p>
                    <a:p>
                      <a:pPr marL="457200" lvl="0" indent="-317500" algn="l" rtl="0">
                        <a:spcBef>
                          <a:spcPts val="1000"/>
                        </a:spcBef>
                        <a:spcAft>
                          <a:spcPts val="1000"/>
                        </a:spcAft>
                        <a:buSzPts val="1400"/>
                        <a:buChar char="●"/>
                      </a:pPr>
                      <a:r>
                        <a:rPr lang="en-US" dirty="0"/>
                        <a:t>Fun fact: Dan Harmon’s show </a:t>
                      </a:r>
                      <a:r>
                        <a:rPr lang="en-US" i="1" dirty="0"/>
                        <a:t>Community</a:t>
                      </a:r>
                      <a:r>
                        <a:rPr lang="en-US" dirty="0"/>
                        <a:t> was inspired by his experiences at Glendale (</a:t>
                      </a:r>
                      <a:r>
                        <a:rPr lang="en-US" i="1" u="sng" dirty="0">
                          <a:solidFill>
                            <a:schemeClr val="hlink"/>
                          </a:solidFill>
                          <a:hlinkClick r:id="rId4"/>
                        </a:rPr>
                        <a:t>Glendale News-Press</a:t>
                      </a:r>
                      <a:r>
                        <a:rPr lang="en-US" dirty="0"/>
                        <a:t>)</a:t>
                      </a: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840c08b913_0_121"/>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What to Expect</a:t>
            </a:r>
            <a:endParaRPr sz="3577"/>
          </a:p>
        </p:txBody>
      </p:sp>
      <p:sp>
        <p:nvSpPr>
          <p:cNvPr id="184" name="Google Shape;184;g3840c08b913_0_121"/>
          <p:cNvSpPr txBox="1">
            <a:spLocks noGrp="1"/>
          </p:cNvSpPr>
          <p:nvPr>
            <p:ph type="body" idx="1"/>
          </p:nvPr>
        </p:nvSpPr>
        <p:spPr>
          <a:xfrm>
            <a:off x="449575" y="2240275"/>
            <a:ext cx="5273100" cy="3297000"/>
          </a:xfrm>
          <a:prstGeom prst="rect">
            <a:avLst/>
          </a:prstGeom>
          <a:noFill/>
          <a:ln>
            <a:noFill/>
          </a:ln>
        </p:spPr>
        <p:txBody>
          <a:bodyPr spcFirstLastPara="1" wrap="square" lIns="91425" tIns="45700" rIns="91425" bIns="45700" anchor="t" anchorCtr="0">
            <a:normAutofit fontScale="92500" lnSpcReduction="20000"/>
          </a:bodyPr>
          <a:lstStyle/>
          <a:p>
            <a:pPr marL="457200" lvl="0" indent="-416560" algn="l" rtl="0">
              <a:spcBef>
                <a:spcPts val="750"/>
              </a:spcBef>
              <a:spcAft>
                <a:spcPts val="0"/>
              </a:spcAft>
              <a:buClr>
                <a:srgbClr val="222222"/>
              </a:buClr>
              <a:buSzPct val="100000"/>
              <a:buAutoNum type="arabicPeriod"/>
            </a:pPr>
            <a:r>
              <a:rPr lang="en-US" sz="3200">
                <a:solidFill>
                  <a:srgbClr val="181612"/>
                </a:solidFill>
              </a:rPr>
              <a:t>Structures  </a:t>
            </a:r>
            <a:endParaRPr sz="3200">
              <a:solidFill>
                <a:srgbClr val="181612"/>
              </a:solidFill>
            </a:endParaRPr>
          </a:p>
          <a:p>
            <a:pPr marL="457200" lvl="0" indent="-416560" algn="l" rtl="0">
              <a:spcBef>
                <a:spcPts val="750"/>
              </a:spcBef>
              <a:spcAft>
                <a:spcPts val="0"/>
              </a:spcAft>
              <a:buClr>
                <a:srgbClr val="181612"/>
              </a:buClr>
              <a:buSzPct val="100000"/>
              <a:buAutoNum type="arabicPeriod"/>
            </a:pPr>
            <a:r>
              <a:rPr lang="en-US" sz="3200">
                <a:solidFill>
                  <a:srgbClr val="181612"/>
                </a:solidFill>
              </a:rPr>
              <a:t>Processes</a:t>
            </a:r>
            <a:endParaRPr sz="3200">
              <a:solidFill>
                <a:srgbClr val="181612"/>
              </a:solidFill>
            </a:endParaRPr>
          </a:p>
          <a:p>
            <a:pPr marL="457200" lvl="0" indent="-416560" algn="l" rtl="0">
              <a:spcBef>
                <a:spcPts val="750"/>
              </a:spcBef>
              <a:spcAft>
                <a:spcPts val="0"/>
              </a:spcAft>
              <a:buClr>
                <a:srgbClr val="181612"/>
              </a:buClr>
              <a:buSzPct val="100000"/>
              <a:buAutoNum type="arabicPeriod"/>
            </a:pPr>
            <a:r>
              <a:rPr lang="en-US" sz="3200">
                <a:solidFill>
                  <a:srgbClr val="181612"/>
                </a:solidFill>
              </a:rPr>
              <a:t>Goals:</a:t>
            </a:r>
            <a:endParaRPr sz="3200">
              <a:solidFill>
                <a:srgbClr val="181612"/>
              </a:solidFill>
            </a:endParaRPr>
          </a:p>
          <a:p>
            <a:pPr marL="914400" lvl="1" indent="-416560" algn="l" rtl="0">
              <a:spcBef>
                <a:spcPts val="750"/>
              </a:spcBef>
              <a:spcAft>
                <a:spcPts val="0"/>
              </a:spcAft>
              <a:buClr>
                <a:srgbClr val="181612"/>
              </a:buClr>
              <a:buSzPct val="100000"/>
              <a:buAutoNum type="alphaLcPeriod"/>
            </a:pPr>
            <a:r>
              <a:rPr lang="en-US" sz="3200">
                <a:solidFill>
                  <a:srgbClr val="181612"/>
                </a:solidFill>
              </a:rPr>
              <a:t>Sustainability</a:t>
            </a:r>
            <a:endParaRPr sz="3200">
              <a:solidFill>
                <a:srgbClr val="181612"/>
              </a:solidFill>
            </a:endParaRPr>
          </a:p>
          <a:p>
            <a:pPr marL="914400" lvl="1" indent="-416560" algn="l" rtl="0">
              <a:spcBef>
                <a:spcPts val="750"/>
              </a:spcBef>
              <a:spcAft>
                <a:spcPts val="0"/>
              </a:spcAft>
              <a:buClr>
                <a:srgbClr val="181612"/>
              </a:buClr>
              <a:buSzPct val="100000"/>
              <a:buAutoNum type="alphaLcPeriod"/>
            </a:pPr>
            <a:r>
              <a:rPr lang="en-US" sz="3200">
                <a:solidFill>
                  <a:srgbClr val="181612"/>
                </a:solidFill>
              </a:rPr>
              <a:t>Outcomes</a:t>
            </a:r>
            <a:endParaRPr sz="3200">
              <a:solidFill>
                <a:srgbClr val="181612"/>
              </a:solidFill>
            </a:endParaRPr>
          </a:p>
          <a:p>
            <a:pPr marL="457200" lvl="0" indent="-416560" algn="l" rtl="0">
              <a:spcBef>
                <a:spcPts val="750"/>
              </a:spcBef>
              <a:spcAft>
                <a:spcPts val="0"/>
              </a:spcAft>
              <a:buClr>
                <a:srgbClr val="181612"/>
              </a:buClr>
              <a:buSzPct val="100000"/>
              <a:buAutoNum type="arabicPeriod"/>
            </a:pPr>
            <a:r>
              <a:rPr lang="en-US" sz="3200">
                <a:solidFill>
                  <a:srgbClr val="181612"/>
                </a:solidFill>
              </a:rPr>
              <a:t>Unrecorded: Q and A</a:t>
            </a:r>
            <a:endParaRPr sz="2800"/>
          </a:p>
        </p:txBody>
      </p:sp>
      <p:pic>
        <p:nvPicPr>
          <p:cNvPr id="185" name="Google Shape;185;g3840c08b913_0_121" descr="Construction buildings with moving cranes on top"/>
          <p:cNvPicPr preferRelativeResize="0"/>
          <p:nvPr/>
        </p:nvPicPr>
        <p:blipFill>
          <a:blip r:embed="rId3">
            <a:alphaModFix/>
          </a:blip>
          <a:stretch>
            <a:fillRect/>
          </a:stretch>
        </p:blipFill>
        <p:spPr>
          <a:xfrm>
            <a:off x="5995300" y="2029862"/>
            <a:ext cx="2597525" cy="3977475"/>
          </a:xfrm>
          <a:prstGeom prst="rect">
            <a:avLst/>
          </a:prstGeom>
          <a:noFill/>
          <a:ln>
            <a:noFill/>
          </a:ln>
        </p:spPr>
      </p:pic>
      <p:sp>
        <p:nvSpPr>
          <p:cNvPr id="187" name="Google Shape;187;g3840c08b913_0_121"/>
          <p:cNvSpPr txBox="1"/>
          <p:nvPr/>
        </p:nvSpPr>
        <p:spPr>
          <a:xfrm>
            <a:off x="5882025" y="6104725"/>
            <a:ext cx="2914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t>"</a:t>
            </a:r>
            <a:r>
              <a:rPr lang="en-US" sz="1100" u="sng">
                <a:solidFill>
                  <a:schemeClr val="hlink"/>
                </a:solidFill>
                <a:hlinkClick r:id="rId4"/>
              </a:rPr>
              <a:t>Construction buildings</a:t>
            </a:r>
            <a:r>
              <a:rPr lang="en-US" sz="1100"/>
              <a:t>" by </a:t>
            </a:r>
            <a:r>
              <a:rPr lang="en-US" sz="1100" u="sng">
                <a:solidFill>
                  <a:schemeClr val="hlink"/>
                </a:solidFill>
                <a:hlinkClick r:id="rId5"/>
              </a:rPr>
              <a:t>kalmyket</a:t>
            </a:r>
            <a:r>
              <a:rPr lang="en-US" sz="1100"/>
              <a:t> is licensed under </a:t>
            </a:r>
            <a:r>
              <a:rPr lang="en-US" sz="1100" u="sng">
                <a:solidFill>
                  <a:schemeClr val="hlink"/>
                </a:solidFill>
                <a:hlinkClick r:id="rId6"/>
              </a:rPr>
              <a:t>CC BY-SA 2.0</a:t>
            </a:r>
            <a:r>
              <a:rPr lang="en-US" sz="1100"/>
              <a:t>.</a:t>
            </a:r>
            <a:endParaRPr sz="1600">
              <a:solidFill>
                <a:srgbClr val="18161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80c5407c96_0_1"/>
          <p:cNvSpPr txBox="1">
            <a:spLocks noGrp="1"/>
          </p:cNvSpPr>
          <p:nvPr>
            <p:ph type="title"/>
          </p:nvPr>
        </p:nvSpPr>
        <p:spPr>
          <a:xfrm>
            <a:off x="1021072" y="654480"/>
            <a:ext cx="7269900" cy="893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4800"/>
              <a:t>Rio Hondo: Structures and Processes</a:t>
            </a:r>
            <a:endParaRPr sz="4800">
              <a:latin typeface="Arial"/>
              <a:ea typeface="Arial"/>
              <a:cs typeface="Arial"/>
              <a:sym typeface="Arial"/>
            </a:endParaRPr>
          </a:p>
        </p:txBody>
      </p:sp>
      <p:sp>
        <p:nvSpPr>
          <p:cNvPr id="193" name="Google Shape;193;g380c5407c96_0_1"/>
          <p:cNvSpPr txBox="1">
            <a:spLocks noGrp="1"/>
          </p:cNvSpPr>
          <p:nvPr>
            <p:ph type="body" idx="1"/>
          </p:nvPr>
        </p:nvSpPr>
        <p:spPr>
          <a:xfrm>
            <a:off x="939225" y="2112225"/>
            <a:ext cx="7641000" cy="4433400"/>
          </a:xfrm>
          <a:prstGeom prst="rect">
            <a:avLst/>
          </a:prstGeom>
          <a:noFill/>
          <a:ln>
            <a:noFill/>
          </a:ln>
        </p:spPr>
        <p:txBody>
          <a:bodyPr spcFirstLastPara="1" wrap="square" lIns="91425" tIns="45700" rIns="91425" bIns="45700" anchor="t" anchorCtr="0">
            <a:noAutofit/>
          </a:bodyPr>
          <a:lstStyle/>
          <a:p>
            <a:pPr marL="914400" lvl="0" indent="0" algn="l" rtl="0">
              <a:lnSpc>
                <a:spcPct val="120000"/>
              </a:lnSpc>
              <a:spcBef>
                <a:spcPts val="0"/>
              </a:spcBef>
              <a:spcAft>
                <a:spcPts val="0"/>
              </a:spcAft>
              <a:buNone/>
            </a:pPr>
            <a:endParaRPr sz="1400" b="1"/>
          </a:p>
          <a:p>
            <a:pPr marL="914400" lvl="0" indent="-336550" algn="l" rtl="0">
              <a:lnSpc>
                <a:spcPct val="120000"/>
              </a:lnSpc>
              <a:spcBef>
                <a:spcPts val="0"/>
              </a:spcBef>
              <a:spcAft>
                <a:spcPts val="0"/>
              </a:spcAft>
              <a:buSzPts val="1700"/>
              <a:buChar char="•"/>
            </a:pPr>
            <a:r>
              <a:rPr lang="en-US" sz="1900" b="1"/>
              <a:t>Structures</a:t>
            </a:r>
            <a:endParaRPr sz="1900" b="1"/>
          </a:p>
          <a:p>
            <a:pPr marL="1371600" lvl="1" indent="-336550" algn="l" rtl="0">
              <a:lnSpc>
                <a:spcPct val="120000"/>
              </a:lnSpc>
              <a:spcBef>
                <a:spcPts val="0"/>
              </a:spcBef>
              <a:spcAft>
                <a:spcPts val="0"/>
              </a:spcAft>
              <a:buSzPts val="1700"/>
              <a:buChar char="•"/>
            </a:pPr>
            <a:r>
              <a:rPr lang="en-US" sz="1700" b="1"/>
              <a:t>Standing OER committee: Committee of the Academic Senate</a:t>
            </a:r>
            <a:endParaRPr sz="1700" b="1"/>
          </a:p>
          <a:p>
            <a:pPr marL="1828800" lvl="2" indent="-323850" algn="l" rtl="0">
              <a:lnSpc>
                <a:spcPct val="120000"/>
              </a:lnSpc>
              <a:spcBef>
                <a:spcPts val="0"/>
              </a:spcBef>
              <a:spcAft>
                <a:spcPts val="0"/>
              </a:spcAft>
              <a:buSzPts val="1500"/>
              <a:buChar char="•"/>
            </a:pPr>
            <a:r>
              <a:rPr lang="en-US" sz="1500" b="1"/>
              <a:t>Definitely a plus for sustainability</a:t>
            </a:r>
            <a:endParaRPr sz="1500" b="1"/>
          </a:p>
          <a:p>
            <a:pPr marL="1371600" lvl="1" indent="-336550" algn="l" rtl="0">
              <a:lnSpc>
                <a:spcPct val="120000"/>
              </a:lnSpc>
              <a:spcBef>
                <a:spcPts val="0"/>
              </a:spcBef>
              <a:spcAft>
                <a:spcPts val="0"/>
              </a:spcAft>
              <a:buSzPts val="1700"/>
              <a:buChar char="•"/>
            </a:pPr>
            <a:r>
              <a:rPr lang="en-US" sz="1700" b="1"/>
              <a:t>Three leads: OER Committee Chair, OER Liaison, ZTC Lead</a:t>
            </a:r>
            <a:endParaRPr sz="1700" b="1"/>
          </a:p>
          <a:p>
            <a:pPr marL="1371600" lvl="1" indent="-336550" algn="l" rtl="0">
              <a:lnSpc>
                <a:spcPct val="120000"/>
              </a:lnSpc>
              <a:spcBef>
                <a:spcPts val="0"/>
              </a:spcBef>
              <a:spcAft>
                <a:spcPts val="0"/>
              </a:spcAft>
              <a:buSzPts val="1700"/>
              <a:buChar char="•"/>
            </a:pPr>
            <a:r>
              <a:rPr lang="en-US" sz="1700" b="1"/>
              <a:t>No official program</a:t>
            </a:r>
            <a:endParaRPr sz="1700" b="1"/>
          </a:p>
          <a:p>
            <a:pPr marL="1371600" lvl="1" indent="-336550" algn="l" rtl="0">
              <a:lnSpc>
                <a:spcPct val="120000"/>
              </a:lnSpc>
              <a:spcBef>
                <a:spcPts val="0"/>
              </a:spcBef>
              <a:spcAft>
                <a:spcPts val="0"/>
              </a:spcAft>
              <a:buSzPts val="1700"/>
              <a:buChar char="•"/>
            </a:pPr>
            <a:r>
              <a:rPr lang="en-US" sz="1700" b="1"/>
              <a:t>Part of Program Review process</a:t>
            </a:r>
            <a:endParaRPr sz="1700" b="1"/>
          </a:p>
          <a:p>
            <a:pPr marL="1828800" lvl="2" indent="-323850" algn="l" rtl="0">
              <a:lnSpc>
                <a:spcPct val="120000"/>
              </a:lnSpc>
              <a:spcBef>
                <a:spcPts val="0"/>
              </a:spcBef>
              <a:spcAft>
                <a:spcPts val="0"/>
              </a:spcAft>
              <a:buSzPts val="1500"/>
              <a:buChar char="•"/>
            </a:pPr>
            <a:r>
              <a:rPr lang="en-US" sz="1500" b="1"/>
              <a:t>Another plus for sustainability</a:t>
            </a:r>
            <a:endParaRPr sz="1500" b="1"/>
          </a:p>
          <a:p>
            <a:pPr marL="914400" lvl="0" indent="-349250" algn="l" rtl="0">
              <a:lnSpc>
                <a:spcPct val="120000"/>
              </a:lnSpc>
              <a:spcBef>
                <a:spcPts val="0"/>
              </a:spcBef>
              <a:spcAft>
                <a:spcPts val="0"/>
              </a:spcAft>
              <a:buSzPts val="1900"/>
              <a:buChar char="•"/>
            </a:pPr>
            <a:r>
              <a:rPr lang="en-US" sz="1900" b="1"/>
              <a:t>Processes</a:t>
            </a:r>
            <a:endParaRPr sz="1900" b="1"/>
          </a:p>
          <a:p>
            <a:pPr marL="1371600" lvl="1" indent="-336550" algn="l" rtl="0">
              <a:lnSpc>
                <a:spcPct val="120000"/>
              </a:lnSpc>
              <a:spcBef>
                <a:spcPts val="0"/>
              </a:spcBef>
              <a:spcAft>
                <a:spcPts val="0"/>
              </a:spcAft>
              <a:buSzPts val="1700"/>
              <a:buChar char="•"/>
            </a:pPr>
            <a:r>
              <a:rPr lang="en-US" sz="1700" b="1"/>
              <a:t>ZTC money is used with intentionality</a:t>
            </a:r>
            <a:endParaRPr sz="1700" b="1"/>
          </a:p>
          <a:p>
            <a:pPr marL="1371600" lvl="1" indent="-336550" algn="l" rtl="0">
              <a:lnSpc>
                <a:spcPct val="120000"/>
              </a:lnSpc>
              <a:spcBef>
                <a:spcPts val="0"/>
              </a:spcBef>
              <a:spcAft>
                <a:spcPts val="0"/>
              </a:spcAft>
              <a:buSzPts val="1700"/>
              <a:buChar char="•"/>
            </a:pPr>
            <a:r>
              <a:rPr lang="en-US" sz="17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Tiered structures for payments</a:t>
            </a:r>
            <a:endParaRPr sz="1700" b="1"/>
          </a:p>
          <a:p>
            <a:pPr marL="1371600" lvl="1" indent="-336550" algn="l" rtl="0">
              <a:lnSpc>
                <a:spcPct val="120000"/>
              </a:lnSpc>
              <a:spcBef>
                <a:spcPts val="0"/>
              </a:spcBef>
              <a:spcAft>
                <a:spcPts val="0"/>
              </a:spcAft>
              <a:buSzPts val="1700"/>
              <a:buChar char="•"/>
            </a:pPr>
            <a:r>
              <a:rPr lang="en-US" sz="1700" b="1"/>
              <a:t>ZTC Lead presents recommendations to OER committee</a:t>
            </a:r>
            <a:endParaRPr sz="1700" b="1"/>
          </a:p>
          <a:p>
            <a:pPr marL="0" lvl="0" indent="0" algn="l" rtl="0">
              <a:lnSpc>
                <a:spcPct val="120000"/>
              </a:lnSpc>
              <a:spcBef>
                <a:spcPts val="0"/>
              </a:spcBef>
              <a:spcAft>
                <a:spcPts val="0"/>
              </a:spcAft>
              <a:buNone/>
            </a:pPr>
            <a:endParaRPr b="1"/>
          </a:p>
          <a:p>
            <a:pPr marL="457200" lvl="0" indent="0" algn="l" rtl="0">
              <a:lnSpc>
                <a:spcPct val="120000"/>
              </a:lnSpc>
              <a:spcBef>
                <a:spcPts val="750"/>
              </a:spcBef>
              <a:spcAft>
                <a:spcPts val="0"/>
              </a:spcAft>
              <a:buSzPts val="1600"/>
              <a:buNone/>
            </a:pPr>
            <a:endParaRPr sz="1800"/>
          </a:p>
        </p:txBody>
      </p:sp>
    </p:spTree>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1835</Words>
  <Application>Microsoft Office PowerPoint</Application>
  <PresentationFormat>On-screen Show (4:3)</PresentationFormat>
  <Paragraphs>220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vt:lpstr>
      <vt:lpstr>Calibri</vt:lpstr>
      <vt:lpstr>Gill Sans</vt:lpstr>
      <vt:lpstr>Gallery</vt:lpstr>
      <vt:lpstr> Open Educational Resources (OER) in Practice: Campus OER/Zero-Textbook-Cost (ZTC) Program Spotlights from Across the Spectrum</vt:lpstr>
      <vt:lpstr>Welcome!</vt:lpstr>
      <vt:lpstr>Description</vt:lpstr>
      <vt:lpstr>Overview</vt:lpstr>
      <vt:lpstr>Description:  “All Roads Lead to Rome”</vt:lpstr>
      <vt:lpstr>Presenters</vt:lpstr>
      <vt:lpstr>Who is here today</vt:lpstr>
      <vt:lpstr>What to Expect</vt:lpstr>
      <vt:lpstr>Rio Hondo: Structures and Processes</vt:lpstr>
      <vt:lpstr>Rio Hondo Goals: What’re we working on</vt:lpstr>
      <vt:lpstr>Structures</vt:lpstr>
      <vt:lpstr>ZTC Grant Process: Pathways</vt:lpstr>
      <vt:lpstr>ZTC Conversion Process</vt:lpstr>
      <vt:lpstr>Goals: What we’re working on</vt:lpstr>
      <vt:lpstr>Glendale: Structures and Processes </vt:lpstr>
      <vt:lpstr>Glendale: Structures and Processes </vt:lpstr>
      <vt:lpstr>Glendale Goals: What’re we working on</vt:lpstr>
      <vt:lpstr>Q&amp;A</vt:lpstr>
      <vt:lpstr>Lightning Round Robin!  (time dependent)</vt:lpstr>
      <vt:lpstr>Resources and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2</cp:revision>
  <dcterms:created xsi:type="dcterms:W3CDTF">2019-09-18T18:31:08Z</dcterms:created>
  <dcterms:modified xsi:type="dcterms:W3CDTF">2025-11-07T17:40:35Z</dcterms:modified>
</cp:coreProperties>
</file>