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325phH4GJFzDLVxY4HTavLhci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cd4281e7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9cd4281e74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9cd4281e74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c76ef6ef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9c76ef6ef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Ying</a:t>
            </a:r>
            <a:endParaRPr/>
          </a:p>
        </p:txBody>
      </p:sp>
      <p:sp>
        <p:nvSpPr>
          <p:cNvPr id="192" name="Google Shape;192;g39c76ef6ef8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9cd4281e7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9cd4281e74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Liz</a:t>
            </a:r>
            <a:endParaRPr/>
          </a:p>
        </p:txBody>
      </p:sp>
      <p:sp>
        <p:nvSpPr>
          <p:cNvPr id="200" name="Google Shape;200;g39cd4281e74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cd4281e7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9cd4281e74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Ying</a:t>
            </a:r>
            <a:endParaRPr/>
          </a:p>
        </p:txBody>
      </p:sp>
      <p:sp>
        <p:nvSpPr>
          <p:cNvPr id="208" name="Google Shape;208;g39cd4281e74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9e1129a50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9e1129a50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Liz</a:t>
            </a:r>
            <a:endParaRPr/>
          </a:p>
        </p:txBody>
      </p:sp>
      <p:sp>
        <p:nvSpPr>
          <p:cNvPr id="216" name="Google Shape;216;g39e1129a50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4e8b37e0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94e8b37e0c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Liz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AI tools can be integrated into biology curriculum, bridging disciplinary gaps and offering hands-on experiences with cutting-edge technologies.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Arial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These applications bridge traditional disciplinary gaps, offering hands-on experience with cutting-edge technologies.</a:t>
            </a:r>
            <a:endParaRPr/>
          </a:p>
        </p:txBody>
      </p:sp>
      <p:sp>
        <p:nvSpPr>
          <p:cNvPr id="227" name="Google Shape;227;g394e8b37e0c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fea76f26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fea76f26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Liz - add to this slide</a:t>
            </a:r>
            <a:endParaRPr/>
          </a:p>
        </p:txBody>
      </p:sp>
      <p:sp>
        <p:nvSpPr>
          <p:cNvPr id="239" name="Google Shape;239;g36fea76f26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9c76ef6e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9c76ef6ef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Ying (Liz might chime in) </a:t>
            </a:r>
            <a:endParaRPr/>
          </a:p>
        </p:txBody>
      </p:sp>
      <p:sp>
        <p:nvSpPr>
          <p:cNvPr id="247" name="Google Shape;247;g39c76ef6ef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94e8b37e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94e8b37e0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Arial"/>
              <a:buNone/>
            </a:pPr>
            <a:r>
              <a:rPr lang="en-US" sz="1400" i="1">
                <a:latin typeface="Arial"/>
                <a:ea typeface="Arial"/>
                <a:cs typeface="Arial"/>
                <a:sym typeface="Arial"/>
              </a:rPr>
              <a:t>Liz </a:t>
            </a:r>
            <a:endParaRPr sz="1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70"/>
              <a:buFont typeface="Arial"/>
              <a:buNone/>
            </a:pPr>
            <a:r>
              <a:rPr lang="en-US" sz="1526">
                <a:latin typeface="Arial"/>
                <a:ea typeface="Arial"/>
                <a:cs typeface="Arial"/>
                <a:sym typeface="Arial"/>
              </a:rPr>
              <a:t>AI-powered tools are revolutionizing the creation of scientific illustrations, offering both accessibility and accuracy. These platforms enable instructors to produce professional-grade diagrams and figures with open licensing options.</a:t>
            </a:r>
            <a:endParaRPr sz="1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Arial"/>
              <a:buNone/>
            </a:pPr>
            <a:r>
              <a:rPr lang="en-US" sz="1400" i="1">
                <a:latin typeface="Arial"/>
                <a:ea typeface="Arial"/>
                <a:cs typeface="Arial"/>
                <a:sym typeface="Arial"/>
              </a:rPr>
              <a:t>These tools support the development of Open Educational Resources (OER), enhancing the visual component of biology instruction.</a:t>
            </a:r>
            <a:endParaRPr/>
          </a:p>
        </p:txBody>
      </p:sp>
      <p:sp>
        <p:nvSpPr>
          <p:cNvPr id="254" name="Google Shape;254;g394e8b37e0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a26bd5ef0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a26bd5ef06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Arial"/>
              <a:buNone/>
            </a:pPr>
            <a:r>
              <a:rPr lang="en-US" sz="1400" i="1">
                <a:latin typeface="Arial"/>
                <a:ea typeface="Arial"/>
                <a:cs typeface="Arial"/>
                <a:sym typeface="Arial"/>
              </a:rPr>
              <a:t>Liz - break up slide and add images</a:t>
            </a:r>
            <a:endParaRPr sz="1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70"/>
              <a:buFont typeface="Arial"/>
              <a:buNone/>
            </a:pPr>
            <a:r>
              <a:rPr lang="en-US" sz="1526">
                <a:latin typeface="Arial"/>
                <a:ea typeface="Arial"/>
                <a:cs typeface="Arial"/>
                <a:sym typeface="Arial"/>
              </a:rPr>
              <a:t>AI-powered tools are revolutionizing the creation of scientific illustrations, offering both accessibility and accuracy. These platforms enable instructors to produce professional-grade diagrams and figures with open licensing options.</a:t>
            </a:r>
            <a:endParaRPr sz="1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Arial"/>
              <a:buNone/>
            </a:pPr>
            <a:r>
              <a:rPr lang="en-US" sz="1400" i="1">
                <a:latin typeface="Arial"/>
                <a:ea typeface="Arial"/>
                <a:cs typeface="Arial"/>
                <a:sym typeface="Arial"/>
              </a:rPr>
              <a:t>These tools support the development of Open Educational Resources (OER), enhancing the visual component of biology instruction.</a:t>
            </a:r>
            <a:endParaRPr/>
          </a:p>
        </p:txBody>
      </p:sp>
      <p:sp>
        <p:nvSpPr>
          <p:cNvPr id="266" name="Google Shape;266;g3a26bd5ef06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a26bd5ef06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a26bd5ef06_1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Arial"/>
              <a:buNone/>
            </a:pPr>
            <a:r>
              <a:rPr lang="en-US" sz="1400" i="1">
                <a:latin typeface="Arial"/>
                <a:ea typeface="Arial"/>
                <a:cs typeface="Arial"/>
                <a:sym typeface="Arial"/>
              </a:rPr>
              <a:t>Ying</a:t>
            </a:r>
            <a:endParaRPr sz="1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70"/>
              <a:buFont typeface="Arial"/>
              <a:buNone/>
            </a:pPr>
            <a:r>
              <a:rPr lang="en-US" sz="1526">
                <a:latin typeface="Arial"/>
                <a:ea typeface="Arial"/>
                <a:cs typeface="Arial"/>
                <a:sym typeface="Arial"/>
              </a:rPr>
              <a:t>AI-powered tools are revolutionizing the creation of scientific illustrations, offering both accessibility and accuracy. These platforms enable instructors to produce professional-grade diagrams and figures with open licensing options.</a:t>
            </a:r>
            <a:endParaRPr sz="1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Arial"/>
              <a:buNone/>
            </a:pPr>
            <a:r>
              <a:rPr lang="en-US" sz="1400" i="1">
                <a:latin typeface="Arial"/>
                <a:ea typeface="Arial"/>
                <a:cs typeface="Arial"/>
                <a:sym typeface="Arial"/>
              </a:rPr>
              <a:t>These tools support the development of Open Educational Resources (OER), enhancing the visual component of biology instruction.</a:t>
            </a:r>
            <a:endParaRPr/>
          </a:p>
        </p:txBody>
      </p:sp>
      <p:sp>
        <p:nvSpPr>
          <p:cNvPr id="280" name="Google Shape;280;g3a26bd5ef06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Ying</a:t>
            </a:r>
            <a:endParaRPr/>
          </a:p>
        </p:txBody>
      </p:sp>
      <p:sp>
        <p:nvSpPr>
          <p:cNvPr id="132" name="Google Shape;1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94e8b37e0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94e8b37e0c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Arial"/>
              <a:buNone/>
            </a:pPr>
            <a:r>
              <a:rPr lang="en-US" i="1">
                <a:solidFill>
                  <a:srgbClr val="4B5563"/>
                </a:solidFill>
                <a:latin typeface="Arial"/>
                <a:ea typeface="Arial"/>
                <a:cs typeface="Arial"/>
                <a:sym typeface="Arial"/>
              </a:rPr>
              <a:t>Liz </a:t>
            </a:r>
            <a:endParaRPr i="1">
              <a:solidFill>
                <a:srgbClr val="4B55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Arial"/>
              <a:buNone/>
            </a:pPr>
            <a:r>
              <a:rPr lang="en-US" i="1">
                <a:solidFill>
                  <a:srgbClr val="4B5563"/>
                </a:solidFill>
                <a:latin typeface="Arial"/>
                <a:ea typeface="Arial"/>
                <a:cs typeface="Arial"/>
                <a:sym typeface="Arial"/>
              </a:rPr>
              <a:t>These tools develop critical research skills while providing computational support for biology students.</a:t>
            </a:r>
            <a:endParaRPr/>
          </a:p>
        </p:txBody>
      </p:sp>
      <p:sp>
        <p:nvSpPr>
          <p:cNvPr id="291" name="Google Shape;291;g394e8b37e0c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6fea76f2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6fea76f26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Liz </a:t>
            </a:r>
            <a:endParaRPr/>
          </a:p>
        </p:txBody>
      </p:sp>
      <p:sp>
        <p:nvSpPr>
          <p:cNvPr id="306" name="Google Shape;306;g36fea76f26d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9c76ef6ef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9c76ef6ef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Liz</a:t>
            </a:r>
            <a:endParaRPr/>
          </a:p>
        </p:txBody>
      </p:sp>
      <p:sp>
        <p:nvSpPr>
          <p:cNvPr id="315" name="Google Shape;315;g39c76ef6ef8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Ying add resources</a:t>
            </a:r>
            <a:endParaRPr/>
          </a:p>
        </p:txBody>
      </p:sp>
      <p:sp>
        <p:nvSpPr>
          <p:cNvPr id="320" name="Google Shape;3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a2a7764d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Ying add resources</a:t>
            </a:r>
            <a:endParaRPr/>
          </a:p>
        </p:txBody>
      </p:sp>
      <p:sp>
        <p:nvSpPr>
          <p:cNvPr id="326" name="Google Shape;326;g3a2a7764d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a2c385f67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Ying add resources</a:t>
            </a:r>
            <a:endParaRPr/>
          </a:p>
        </p:txBody>
      </p:sp>
      <p:sp>
        <p:nvSpPr>
          <p:cNvPr id="332" name="Google Shape;332;g3a2c385f67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700">
                <a:solidFill>
                  <a:srgbClr val="FF0000"/>
                </a:solidFill>
              </a:rPr>
              <a:t>Ying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Ying</a:t>
            </a: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Both</a:t>
            </a:r>
            <a:endParaRPr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Liz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fea76f2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36fea76f26d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Liz</a:t>
            </a:r>
            <a:endParaRPr/>
          </a:p>
        </p:txBody>
      </p:sp>
      <p:sp>
        <p:nvSpPr>
          <p:cNvPr id="168" name="Google Shape;168;g36fea76f26d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cd4281e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9cd4281e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Ying</a:t>
            </a:r>
            <a:endParaRPr/>
          </a:p>
        </p:txBody>
      </p:sp>
      <p:sp>
        <p:nvSpPr>
          <p:cNvPr id="175" name="Google Shape;175;g39cd4281e7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9cd4281e7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9cd4281e7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Ying</a:t>
            </a:r>
            <a:endParaRPr/>
          </a:p>
        </p:txBody>
      </p:sp>
      <p:sp>
        <p:nvSpPr>
          <p:cNvPr id="183" name="Google Shape;183;g39cd4281e7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rgbClr val="18161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8" name="Google Shape;18;p11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19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2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18161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18161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18161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rgbClr val="18161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rgbClr val="18161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22222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22222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22222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rgbClr val="22222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rgbClr val="22222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0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21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22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lack">
  <p:cSld name="section slide blac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p24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26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22222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22222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22222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rgbClr val="22222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rgbClr val="22222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12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18161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18161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18161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rgbClr val="18161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rgbClr val="18161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3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rgbClr val="18161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" name="Google Shape;3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1_Title Slide with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7" name="Google Shape;37;p14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" name="Google Shape;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15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16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25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17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18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18161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18161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18161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rgbClr val="18161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rgbClr val="18161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18161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18161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18161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rgbClr val="18161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rgbClr val="18161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816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816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816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1816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816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yingliu65/ai-tools-and-usage-in-biology-k2pz6t9sv8t5i6h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libretexts.org/h5p/27966#h5pbookid=27966&amp;chapter=h5p-interactive-book-chapter-e1cfbb96-5993-4237-b6e5-de219e934a7f&amp;section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booklm.google.com/notebook/4b2615a6-74b4-45c4-8974-d3ce6d421f2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sm.org/doi/10.1128/jmbe.00082-2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journals.asm.org/doi/10.1128/jmbe.00223-24" TargetMode="External"/><Relationship Id="rId4" Type="http://schemas.openxmlformats.org/officeDocument/2006/relationships/hyperlink" Target="https://journals.asm.org/doi/10.1128/jmbe.00122-2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draw.i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icon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ender.com/librar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hyperlink" Target="https://app.biorender.com/illustrations/6914ccd6b99152307dda786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nsus.app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hyperlink" Target="https://www.wolframalpha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lframalpha.com" TargetMode="External"/><Relationship Id="rId3" Type="http://schemas.openxmlformats.org/officeDocument/2006/relationships/hyperlink" Target="https://biorender.com" TargetMode="External"/><Relationship Id="rId7" Type="http://schemas.openxmlformats.org/officeDocument/2006/relationships/hyperlink" Target="https://consensus.ap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tebooklm.google" TargetMode="External"/><Relationship Id="rId5" Type="http://schemas.openxmlformats.org/officeDocument/2006/relationships/hyperlink" Target="https://bioicons.com/" TargetMode="External"/><Relationship Id="rId4" Type="http://schemas.openxmlformats.org/officeDocument/2006/relationships/hyperlink" Target="https://scidraw.i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etexts.org" TargetMode="External"/><Relationship Id="rId4" Type="http://schemas.openxmlformats.org/officeDocument/2006/relationships/hyperlink" Target="https://asccc-oeri.org/webinars-and-event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yingliu65/ai-tools-and-usage-in-biology-k2pz6t9sv8t5i6h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webinars-and-eve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splash.com/s/photos/reading?utm_source=unsplash&amp;utm_medium=referral&amp;utm_content=creditCopyText" TargetMode="External"/><Relationship Id="rId4" Type="http://schemas.openxmlformats.org/officeDocument/2006/relationships/hyperlink" Target="https://unsplash.com/@siora18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projects/iEdqVDcOd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hyperlink" Target="https://bio.libretexts.org/Courses/City_College_of_San_Francisco/Introduction_to_Microbiology_(Liu_et_al.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cd4281e74_0_32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00" cy="94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Welcome Activity</a:t>
            </a:r>
            <a:endParaRPr sz="4800"/>
          </a:p>
        </p:txBody>
      </p:sp>
      <p:sp>
        <p:nvSpPr>
          <p:cNvPr id="127" name="Google Shape;127;g39cd4281e74_0_32"/>
          <p:cNvSpPr txBox="1"/>
          <p:nvPr/>
        </p:nvSpPr>
        <p:spPr>
          <a:xfrm>
            <a:off x="1453950" y="2526200"/>
            <a:ext cx="7328700" cy="27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</a:rPr>
              <a:t>Welcome! </a:t>
            </a:r>
            <a:endParaRPr sz="26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Please put your name and your college in the chat.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As we wait for people to join the zoom, please complete the </a:t>
            </a:r>
            <a:r>
              <a:rPr lang="en-US" sz="2400" u="sng"/>
              <a:t>first three</a:t>
            </a:r>
            <a:r>
              <a:rPr lang="en-US" sz="2400"/>
              <a:t> questions on this padlet: 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AI Tools and Usage in Biology</a:t>
            </a:r>
            <a:endParaRPr sz="2400">
              <a:solidFill>
                <a:srgbClr val="18161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c76ef6ef8_0_13"/>
          <p:cNvSpPr txBox="1">
            <a:spLocks noGrp="1"/>
          </p:cNvSpPr>
          <p:nvPr>
            <p:ph type="title" idx="4294967295"/>
          </p:nvPr>
        </p:nvSpPr>
        <p:spPr>
          <a:xfrm>
            <a:off x="1158638" y="773538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800"/>
              <a:t>Microbiology Case Studies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9c76ef6ef8_0_13" descr="A woman filtering water using sari cloth"/>
          <p:cNvSpPr txBox="1">
            <a:spLocks noGrp="1"/>
          </p:cNvSpPr>
          <p:nvPr>
            <p:ph type="body" idx="1"/>
          </p:nvPr>
        </p:nvSpPr>
        <p:spPr>
          <a:xfrm>
            <a:off x="872375" y="2015725"/>
            <a:ext cx="4780200" cy="40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Cholera Biofilm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Create question banks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Feed ChatGPT a paragraph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Generate a list of questions with feedback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Create images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Create an image of a woman in Bangladesh filtering water with sari cloth</a:t>
            </a:r>
            <a:endParaRPr sz="1800"/>
          </a:p>
        </p:txBody>
      </p:sp>
      <p:pic>
        <p:nvPicPr>
          <p:cNvPr id="196" name="Google Shape;196;g39c76ef6ef8_0_13" descr="Bangladesh woman and washing cloth in sari cloth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600" y="2303275"/>
            <a:ext cx="2981875" cy="34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9cd4281e74_0_25"/>
          <p:cNvSpPr txBox="1">
            <a:spLocks noGrp="1"/>
          </p:cNvSpPr>
          <p:nvPr>
            <p:ph type="title" idx="4294967295"/>
          </p:nvPr>
        </p:nvSpPr>
        <p:spPr>
          <a:xfrm>
            <a:off x="1158638" y="773538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800"/>
              <a:t>Prompt Engineering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39cd4281e74_0_25" descr="Screenshot of prompt engineering" title="prompt_engine.jfif"/>
          <p:cNvPicPr preferRelativeResize="0"/>
          <p:nvPr/>
        </p:nvPicPr>
        <p:blipFill rotWithShape="1">
          <a:blip r:embed="rId3">
            <a:alphaModFix/>
          </a:blip>
          <a:srcRect t="5731"/>
          <a:stretch/>
        </p:blipFill>
        <p:spPr>
          <a:xfrm>
            <a:off x="152400" y="2091026"/>
            <a:ext cx="8839199" cy="43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9cd4281e74_0_25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00" cy="94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Prompt Engineering</a:t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cd4281e74_0_16"/>
          <p:cNvSpPr txBox="1">
            <a:spLocks noGrp="1"/>
          </p:cNvSpPr>
          <p:nvPr>
            <p:ph type="title" idx="4294967295"/>
          </p:nvPr>
        </p:nvSpPr>
        <p:spPr>
          <a:xfrm>
            <a:off x="1158638" y="773538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800"/>
              <a:t>Notebook LM Demo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9cd4281e74_0_16"/>
          <p:cNvSpPr txBox="1">
            <a:spLocks noGrp="1"/>
          </p:cNvSpPr>
          <p:nvPr>
            <p:ph type="body" idx="1"/>
          </p:nvPr>
        </p:nvSpPr>
        <p:spPr>
          <a:xfrm>
            <a:off x="872375" y="2015725"/>
            <a:ext cx="6994200" cy="40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Microbiology: History, Scope, and Classification - NotebookLM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Audio overview</a:t>
            </a:r>
            <a:endParaRPr sz="2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Video overview</a:t>
            </a:r>
            <a:endParaRPr sz="2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Mind map</a:t>
            </a:r>
            <a:endParaRPr sz="2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Flashcard</a:t>
            </a:r>
            <a:endParaRPr sz="2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Quiz</a:t>
            </a:r>
            <a:endParaRPr sz="2000"/>
          </a:p>
        </p:txBody>
      </p:sp>
      <p:pic>
        <p:nvPicPr>
          <p:cNvPr id="212" name="Google Shape;212;g39cd4281e74_0_16" descr="Screenshot of a macromolecule mind map created by Notebook LM" title="NotebookLM Mind Map (4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306" y="2920624"/>
            <a:ext cx="4854277" cy="375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e1129a502_0_1"/>
          <p:cNvSpPr txBox="1">
            <a:spLocks noGrp="1"/>
          </p:cNvSpPr>
          <p:nvPr>
            <p:ph type="title" idx="4294967295"/>
          </p:nvPr>
        </p:nvSpPr>
        <p:spPr>
          <a:xfrm>
            <a:off x="1158638" y="783370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800"/>
              <a:t>Notebook LM Demo (Cont.)</a:t>
            </a:r>
            <a:endParaRPr sz="4800"/>
          </a:p>
        </p:txBody>
      </p:sp>
      <p:sp>
        <p:nvSpPr>
          <p:cNvPr id="218" name="Google Shape;218;g39e1129a502_0_1"/>
          <p:cNvSpPr txBox="1">
            <a:spLocks noGrp="1"/>
          </p:cNvSpPr>
          <p:nvPr>
            <p:ph type="body" idx="1"/>
          </p:nvPr>
        </p:nvSpPr>
        <p:spPr>
          <a:xfrm>
            <a:off x="625610" y="1986472"/>
            <a:ext cx="6994200" cy="72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Podcast Lecture</a:t>
            </a:r>
            <a:endParaRPr/>
          </a:p>
        </p:txBody>
      </p:sp>
      <p:sp>
        <p:nvSpPr>
          <p:cNvPr id="222" name="Google Shape;222;g39e1129a502_0_1"/>
          <p:cNvSpPr txBox="1"/>
          <p:nvPr/>
        </p:nvSpPr>
        <p:spPr>
          <a:xfrm>
            <a:off x="2798558" y="1954218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1600">
                <a:solidFill>
                  <a:schemeClr val="dk2"/>
                </a:solidFill>
              </a:rPr>
              <a:t>Study Guide Assignments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21" name="Google Shape;221;g39e1129a502_0_1"/>
          <p:cNvSpPr txBox="1"/>
          <p:nvPr/>
        </p:nvSpPr>
        <p:spPr>
          <a:xfrm>
            <a:off x="5798558" y="19542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1600">
                <a:solidFill>
                  <a:schemeClr val="dk2"/>
                </a:solidFill>
              </a:rPr>
              <a:t>Instructor Briefing Doc</a:t>
            </a:r>
            <a:endParaRPr/>
          </a:p>
        </p:txBody>
      </p:sp>
      <p:pic>
        <p:nvPicPr>
          <p:cNvPr id="220" name="Google Shape;220;g39e1129a502_0_1" descr="Screenshot of Lecture Podcast created by Notebook LM" title="Podcast Lecture Im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50" y="3385950"/>
            <a:ext cx="4822976" cy="26824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3" name="Google Shape;223;g39e1129a502_0_1" descr="Screenshot of a worksheet" title="module 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8800" y="2919625"/>
            <a:ext cx="2846753" cy="38099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94e8b37e0c_0_35"/>
          <p:cNvSpPr txBox="1">
            <a:spLocks noGrp="1"/>
          </p:cNvSpPr>
          <p:nvPr>
            <p:ph type="title" idx="4294967295"/>
          </p:nvPr>
        </p:nvSpPr>
        <p:spPr>
          <a:xfrm>
            <a:off x="975650" y="775753"/>
            <a:ext cx="7427700" cy="947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AI-Powered Pedagogy Applications (Publications)</a:t>
            </a:r>
          </a:p>
        </p:txBody>
      </p:sp>
      <p:sp>
        <p:nvSpPr>
          <p:cNvPr id="229" name="Google Shape;229;g394e8b37e0c_0_35"/>
          <p:cNvSpPr/>
          <p:nvPr/>
        </p:nvSpPr>
        <p:spPr>
          <a:xfrm>
            <a:off x="519600" y="2089753"/>
            <a:ext cx="38103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66E"/>
              </a:buClr>
              <a:buSzPts val="1506"/>
              <a:buFont typeface="Arial"/>
              <a:buNone/>
            </a:pPr>
            <a:r>
              <a:rPr lang="en-US" sz="1840" b="1" u="sng">
                <a:solidFill>
                  <a:schemeClr val="hlink"/>
                </a:solidFill>
                <a:hlinkClick r:id="rId3"/>
              </a:rPr>
              <a:t>Students using ChatGPT to Integrate Machine Learning into Biology Courses</a:t>
            </a:r>
            <a:endParaRPr sz="1840" b="0" i="0" u="none" strike="noStrike" cap="none">
              <a:solidFill>
                <a:srgbClr val="0041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394e8b37e0c_0_35"/>
          <p:cNvSpPr/>
          <p:nvPr/>
        </p:nvSpPr>
        <p:spPr>
          <a:xfrm>
            <a:off x="519600" y="3037150"/>
            <a:ext cx="37011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Bridges data science and biology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Explores complex datasets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Applies computation methods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600"/>
              <a:buChar char="●"/>
            </a:pPr>
            <a:r>
              <a:rPr lang="en-US" sz="1600"/>
              <a:t>Fosters interdisciplinary skills</a:t>
            </a:r>
            <a:endParaRPr sz="1600"/>
          </a:p>
        </p:txBody>
      </p:sp>
      <p:sp>
        <p:nvSpPr>
          <p:cNvPr id="231" name="Google Shape;231;g394e8b37e0c_0_35"/>
          <p:cNvSpPr/>
          <p:nvPr/>
        </p:nvSpPr>
        <p:spPr>
          <a:xfrm>
            <a:off x="4843850" y="2089750"/>
            <a:ext cx="4101900" cy="12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683"/>
              </a:buClr>
              <a:buSzPts val="1506"/>
              <a:buFont typeface="Arial"/>
              <a:buNone/>
            </a:pPr>
            <a:r>
              <a:rPr lang="en-US" sz="1840" b="1" u="sng">
                <a:solidFill>
                  <a:schemeClr val="hlink"/>
                </a:solidFill>
                <a:hlinkClick r:id="rId4"/>
              </a:rPr>
              <a:t>Using AI to Prepare STEM Students for Real World Interactions with Interview Subjects</a:t>
            </a:r>
            <a:endParaRPr sz="1840" b="0" i="0" u="none" strike="noStrike" cap="none">
              <a:solidFill>
                <a:srgbClr val="F190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94e8b37e0c_0_35"/>
          <p:cNvSpPr/>
          <p:nvPr/>
        </p:nvSpPr>
        <p:spPr>
          <a:xfrm>
            <a:off x="4843850" y="3131125"/>
            <a:ext cx="3701100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for Science of Aging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Provides repeatable practice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Shows improvements in confidence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Adaptable across contexts</a:t>
            </a:r>
            <a:endParaRPr sz="1600"/>
          </a:p>
          <a:p>
            <a:pPr marL="0" marR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4"/>
              <a:buFont typeface="Arial"/>
              <a:buNone/>
            </a:pPr>
            <a:endParaRPr sz="1254"/>
          </a:p>
        </p:txBody>
      </p:sp>
      <p:sp>
        <p:nvSpPr>
          <p:cNvPr id="233" name="Google Shape;233;g394e8b37e0c_0_35"/>
          <p:cNvSpPr/>
          <p:nvPr/>
        </p:nvSpPr>
        <p:spPr>
          <a:xfrm>
            <a:off x="586651" y="4569622"/>
            <a:ext cx="79707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8C6"/>
              </a:buClr>
              <a:buSzPts val="1506"/>
              <a:buFont typeface="Arial"/>
              <a:buNone/>
            </a:pPr>
            <a:r>
              <a:rPr lang="en-US" sz="1840" b="1" u="sng">
                <a:solidFill>
                  <a:schemeClr val="hlink"/>
                </a:solidFill>
                <a:hlinkClick r:id="rId5"/>
              </a:rPr>
              <a:t>Generative AI platform in undergraduate microbiology lab teaching for designing RNA drugs</a:t>
            </a:r>
            <a:endParaRPr sz="1840" b="0" i="0" u="none" strike="noStrike" cap="none">
              <a:solidFill>
                <a:srgbClr val="002F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94e8b37e0c_0_35"/>
          <p:cNvSpPr/>
          <p:nvPr/>
        </p:nvSpPr>
        <p:spPr>
          <a:xfrm>
            <a:off x="2638550" y="5289225"/>
            <a:ext cx="41019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in virology lab courses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Provides in silico lab experience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Introduces computational design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Applies AI-driven methodology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4"/>
              <a:buFont typeface="Arial"/>
              <a:buNone/>
            </a:pPr>
            <a:endParaRPr sz="1254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4"/>
              <a:buFont typeface="Arial"/>
              <a:buNone/>
            </a:pPr>
            <a:endParaRPr sz="1254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fea76f26d_0_7"/>
          <p:cNvSpPr txBox="1">
            <a:spLocks noGrp="1"/>
          </p:cNvSpPr>
          <p:nvPr>
            <p:ph type="title" idx="4294967295"/>
          </p:nvPr>
        </p:nvSpPr>
        <p:spPr>
          <a:xfrm>
            <a:off x="1158638" y="773538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Gill Sans"/>
              <a:buNone/>
            </a:pPr>
            <a:r>
              <a:rPr lang="en-US" sz="4800"/>
              <a:t>AI and Universal Design for Learning (UDL)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36fea76f26d_0_7" descr="Decorative image of a flas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50" y="5000825"/>
            <a:ext cx="1072400" cy="15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6fea76f26d_0_7"/>
          <p:cNvSpPr txBox="1">
            <a:spLocks noGrp="1"/>
          </p:cNvSpPr>
          <p:nvPr>
            <p:ph type="body" idx="1"/>
          </p:nvPr>
        </p:nvSpPr>
        <p:spPr>
          <a:xfrm>
            <a:off x="1101399" y="2142950"/>
            <a:ext cx="7709700" cy="4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3810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Opportunities for</a:t>
            </a:r>
            <a:r>
              <a:rPr lang="en-US" sz="2400">
                <a:solidFill>
                  <a:schemeClr val="accent1"/>
                </a:solidFill>
              </a:rPr>
              <a:t> open-pedagogy</a:t>
            </a:r>
            <a:r>
              <a:rPr lang="en-US" sz="2400">
                <a:solidFill>
                  <a:srgbClr val="000000"/>
                </a:solidFill>
              </a:rPr>
              <a:t> approaches for students and instructors </a:t>
            </a:r>
            <a:endParaRPr sz="2400">
              <a:solidFill>
                <a:srgbClr val="000000"/>
              </a:solidFill>
            </a:endParaRPr>
          </a:p>
          <a:p>
            <a:pPr marL="457200" marR="3810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Offers multi-modal tools for learning (such as the ones shown today) which </a:t>
            </a:r>
            <a:r>
              <a:rPr lang="en-US" sz="2400">
                <a:solidFill>
                  <a:schemeClr val="accent1"/>
                </a:solidFill>
              </a:rPr>
              <a:t>reduces barriers</a:t>
            </a:r>
            <a:r>
              <a:rPr lang="en-US" sz="2400">
                <a:solidFill>
                  <a:srgbClr val="000000"/>
                </a:solidFill>
              </a:rPr>
              <a:t> and increases student access to information</a:t>
            </a:r>
            <a:endParaRPr sz="2400">
              <a:solidFill>
                <a:srgbClr val="000000"/>
              </a:solidFill>
            </a:endParaRPr>
          </a:p>
          <a:p>
            <a:pPr marL="457200" marR="3810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Assists instructors and students with adaptive technology to </a:t>
            </a:r>
            <a:r>
              <a:rPr lang="en-US" sz="2400">
                <a:solidFill>
                  <a:schemeClr val="accent1"/>
                </a:solidFill>
              </a:rPr>
              <a:t>promote accessibility</a:t>
            </a:r>
            <a:r>
              <a:rPr lang="en-US" sz="2400">
                <a:solidFill>
                  <a:srgbClr val="000000"/>
                </a:solidFill>
              </a:rPr>
              <a:t> within the classroom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9c76ef6ef8_0_0"/>
          <p:cNvSpPr txBox="1">
            <a:spLocks noGrp="1"/>
          </p:cNvSpPr>
          <p:nvPr>
            <p:ph type="title" idx="4294967295"/>
          </p:nvPr>
        </p:nvSpPr>
        <p:spPr>
          <a:xfrm>
            <a:off x="480063" y="340399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Gill Sans"/>
              <a:buNone/>
            </a:pPr>
            <a:r>
              <a:rPr lang="en-US" sz="4800"/>
              <a:t>Slide Generation by </a:t>
            </a:r>
            <a:r>
              <a:rPr lang="en-US" sz="4800" u="sng">
                <a:solidFill>
                  <a:schemeClr val="hlink"/>
                </a:solidFill>
                <a:hlinkClick r:id="rId3"/>
              </a:rPr>
              <a:t>Gamma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39c76ef6ef8_0_0" descr="&quot;Real-world use case: Streamlining course design with AI&quot; slide designed by Gamma, highlighting three main benefits: Automated content generation, FAES success story, and Reclaiming your time. " title="Real world use cas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82745"/>
            <a:ext cx="8839200" cy="4938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4e8b37e0c_0_0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00" cy="94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Visualizing Biology with AI</a:t>
            </a:r>
            <a:endParaRPr/>
          </a:p>
        </p:txBody>
      </p:sp>
      <p:sp>
        <p:nvSpPr>
          <p:cNvPr id="256" name="Google Shape;256;g394e8b37e0c_0_0"/>
          <p:cNvSpPr/>
          <p:nvPr/>
        </p:nvSpPr>
        <p:spPr>
          <a:xfrm>
            <a:off x="1262768" y="2120951"/>
            <a:ext cx="20352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404"/>
              <a:buFont typeface="Arial"/>
              <a:buNone/>
            </a:pPr>
            <a:r>
              <a:rPr lang="en-US" sz="2628" b="1" i="0" u="sng" strike="noStrike" cap="none">
                <a:solidFill>
                  <a:srgbClr val="DE1F3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SciDraw</a:t>
            </a:r>
            <a:endParaRPr sz="2628" b="0" i="0" u="none" strike="noStrike" cap="none">
              <a:solidFill>
                <a:srgbClr val="0041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94e8b37e0c_0_0"/>
          <p:cNvSpPr/>
          <p:nvPr/>
        </p:nvSpPr>
        <p:spPr>
          <a:xfrm>
            <a:off x="2723726" y="2120952"/>
            <a:ext cx="1045500" cy="356700"/>
          </a:xfrm>
          <a:prstGeom prst="roundRect">
            <a:avLst>
              <a:gd name="adj" fmla="val 16667"/>
            </a:avLst>
          </a:prstGeom>
          <a:solidFill>
            <a:srgbClr val="C7D8C6"/>
          </a:solidFill>
          <a:ln w="11150" cap="flat" cmpd="sng">
            <a:solidFill>
              <a:srgbClr val="0F76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000" tIns="107000" rIns="107000" bIns="107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8" b="1"/>
              <a:t>CC-BY</a:t>
            </a:r>
            <a:endParaRPr sz="1638" b="1"/>
          </a:p>
        </p:txBody>
      </p:sp>
      <p:sp>
        <p:nvSpPr>
          <p:cNvPr id="257" name="Google Shape;257;g394e8b37e0c_0_0"/>
          <p:cNvSpPr/>
          <p:nvPr/>
        </p:nvSpPr>
        <p:spPr>
          <a:xfrm>
            <a:off x="920975" y="2570350"/>
            <a:ext cx="74532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6710" marR="0" lvl="0" indent="-2926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Creates professional scientific illustrations with a simple interface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6710" lvl="0" indent="-292655" algn="l" rtl="0">
              <a:lnSpc>
                <a:spcPct val="115000"/>
              </a:lnSpc>
              <a:spcBef>
                <a:spcPts val="78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Specialized templates for biological diagrams and models</a:t>
            </a:r>
            <a:endParaRPr sz="1800"/>
          </a:p>
          <a:p>
            <a:pPr marL="356710" lvl="0" indent="-292655" algn="l" rtl="0">
              <a:lnSpc>
                <a:spcPct val="115000"/>
              </a:lnSpc>
              <a:spcBef>
                <a:spcPts val="780"/>
              </a:spcBef>
              <a:spcAft>
                <a:spcPts val="780"/>
              </a:spcAft>
              <a:buSzPts val="1800"/>
              <a:buChar char="●"/>
            </a:pPr>
            <a:r>
              <a:rPr lang="en-US" sz="1800"/>
              <a:t>Open license allows for free use in educational materials</a:t>
            </a:r>
            <a:endParaRPr sz="1800"/>
          </a:p>
        </p:txBody>
      </p:sp>
      <p:pic>
        <p:nvPicPr>
          <p:cNvPr id="261" name="Google Shape;261;g394e8b37e0c_0_0" descr="Illustrations of a macrophage, a neuron, lipid bilayer and DNA created using SciDraw"/>
          <p:cNvPicPr preferRelativeResize="0"/>
          <p:nvPr/>
        </p:nvPicPr>
        <p:blipFill rotWithShape="1">
          <a:blip r:embed="rId4">
            <a:alphaModFix/>
          </a:blip>
          <a:srcRect l="10763" t="16473" r="11908" b="6079"/>
          <a:stretch/>
        </p:blipFill>
        <p:spPr>
          <a:xfrm>
            <a:off x="2133575" y="3907350"/>
            <a:ext cx="4876848" cy="27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26bd5ef06_1_7"/>
          <p:cNvSpPr txBox="1">
            <a:spLocks noGrp="1"/>
          </p:cNvSpPr>
          <p:nvPr>
            <p:ph type="title"/>
          </p:nvPr>
        </p:nvSpPr>
        <p:spPr>
          <a:xfrm>
            <a:off x="1086336" y="806827"/>
            <a:ext cx="7202400" cy="94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Visualizing Biology with AI (Cont.)</a:t>
            </a:r>
            <a:endParaRPr/>
          </a:p>
        </p:txBody>
      </p:sp>
      <p:sp>
        <p:nvSpPr>
          <p:cNvPr id="268" name="Google Shape;268;g3a26bd5ef06_1_7"/>
          <p:cNvSpPr/>
          <p:nvPr/>
        </p:nvSpPr>
        <p:spPr>
          <a:xfrm>
            <a:off x="1113471" y="2241201"/>
            <a:ext cx="18651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404"/>
              <a:buFont typeface="Arial"/>
              <a:buNone/>
            </a:pPr>
            <a:r>
              <a:rPr lang="en-US" sz="2628" b="1" i="0" u="sng" strike="noStrike" cap="none">
                <a:solidFill>
                  <a:srgbClr val="DE1F3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BioIcons</a:t>
            </a:r>
            <a:endParaRPr sz="2628" b="0" i="0" u="none" strike="noStrike" cap="none">
              <a:solidFill>
                <a:srgbClr val="0041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a26bd5ef06_1_7"/>
          <p:cNvSpPr/>
          <p:nvPr/>
        </p:nvSpPr>
        <p:spPr>
          <a:xfrm>
            <a:off x="3442440" y="2214349"/>
            <a:ext cx="1045500" cy="356700"/>
          </a:xfrm>
          <a:prstGeom prst="roundRect">
            <a:avLst>
              <a:gd name="adj" fmla="val 16667"/>
            </a:avLst>
          </a:prstGeom>
          <a:solidFill>
            <a:srgbClr val="C7D8C6"/>
          </a:solidFill>
          <a:ln w="11150" cap="flat" cmpd="sng">
            <a:solidFill>
              <a:srgbClr val="0F76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000" tIns="107000" rIns="107000" bIns="107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8" b="1"/>
              <a:t>CC-BY</a:t>
            </a:r>
            <a:endParaRPr sz="1638" b="1"/>
          </a:p>
        </p:txBody>
      </p:sp>
      <p:sp>
        <p:nvSpPr>
          <p:cNvPr id="270" name="Google Shape;270;g3a26bd5ef06_1_7"/>
          <p:cNvSpPr/>
          <p:nvPr/>
        </p:nvSpPr>
        <p:spPr>
          <a:xfrm>
            <a:off x="1086327" y="2663225"/>
            <a:ext cx="73887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6710" marR="0" lvl="0" indent="-2926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AI-powered biological illustration with focus on molecular structures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56710" lvl="0" indent="-292655" algn="l" rtl="0">
              <a:lnSpc>
                <a:spcPct val="115000"/>
              </a:lnSpc>
              <a:spcBef>
                <a:spcPts val="78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Detailed cellular and molecular visualization capabilities</a:t>
            </a:r>
            <a:endParaRPr sz="1800"/>
          </a:p>
          <a:p>
            <a:pPr marL="356710" lvl="0" indent="-292655" algn="l" rtl="0">
              <a:lnSpc>
                <a:spcPct val="115000"/>
              </a:lnSpc>
              <a:spcBef>
                <a:spcPts val="78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Open license allows for free use in educational materials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None/>
            </a:pPr>
            <a:endParaRPr sz="1092"/>
          </a:p>
        </p:txBody>
      </p:sp>
      <p:pic>
        <p:nvPicPr>
          <p:cNvPr id="275" name="Google Shape;275;g3a26bd5ef06_1_7" descr="Meiosis process image from Biocoi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75" y="4241600"/>
            <a:ext cx="3159810" cy="191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a26bd5ef06_1_7"/>
          <p:cNvSpPr txBox="1"/>
          <p:nvPr/>
        </p:nvSpPr>
        <p:spPr>
          <a:xfrm>
            <a:off x="246325" y="6152775"/>
            <a:ext cx="370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meiosis icon by Servier https://smart.servier.com/ is licensed under CC-BY 3.0 Unported https://creativecommons.org/licenses/by/3.0/</a:t>
            </a:r>
            <a:endParaRPr sz="1000"/>
          </a:p>
        </p:txBody>
      </p:sp>
      <p:pic>
        <p:nvPicPr>
          <p:cNvPr id="273" name="Google Shape;273;g3a26bd5ef06_1_7" descr="Mitosis process image from Biocoi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3725" y="3961625"/>
            <a:ext cx="2067247" cy="240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3a26bd5ef06_1_7"/>
          <p:cNvSpPr txBox="1"/>
          <p:nvPr/>
        </p:nvSpPr>
        <p:spPr>
          <a:xfrm>
            <a:off x="4601550" y="6365400"/>
            <a:ext cx="433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Mitosis icon by Servier https://smart.servier.com/ is licensed under CC-BY 3.0 Unported https://creativecommons.org/licenses/by/3.0/</a:t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26bd5ef06_1_26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00" cy="94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Visualizing Biology with AI (Cont. 2)</a:t>
            </a:r>
            <a:endParaRPr dirty="0"/>
          </a:p>
        </p:txBody>
      </p:sp>
      <p:sp>
        <p:nvSpPr>
          <p:cNvPr id="283" name="Google Shape;283;g3a26bd5ef06_1_26"/>
          <p:cNvSpPr/>
          <p:nvPr/>
        </p:nvSpPr>
        <p:spPr>
          <a:xfrm>
            <a:off x="936378" y="2178151"/>
            <a:ext cx="2344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404"/>
              <a:buFont typeface="Arial"/>
              <a:buNone/>
            </a:pPr>
            <a:r>
              <a:rPr lang="en-US" sz="2728" b="1" i="0" u="sng" strike="noStrike" cap="none">
                <a:solidFill>
                  <a:srgbClr val="DE1F3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BioRender</a:t>
            </a:r>
            <a:endParaRPr sz="2728" b="0" i="0" u="none" strike="noStrike" cap="none">
              <a:solidFill>
                <a:srgbClr val="0041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3a26bd5ef06_1_26"/>
          <p:cNvSpPr/>
          <p:nvPr/>
        </p:nvSpPr>
        <p:spPr>
          <a:xfrm>
            <a:off x="3281183" y="2151294"/>
            <a:ext cx="1045500" cy="356700"/>
          </a:xfrm>
          <a:prstGeom prst="roundRect">
            <a:avLst>
              <a:gd name="adj" fmla="val 16667"/>
            </a:avLst>
          </a:prstGeom>
          <a:solidFill>
            <a:srgbClr val="C7D8C6"/>
          </a:solidFill>
          <a:ln w="11150" cap="flat" cmpd="sng">
            <a:solidFill>
              <a:srgbClr val="0F76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000" tIns="107000" rIns="107000" bIns="107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8" b="1"/>
              <a:t>CC-BY</a:t>
            </a:r>
            <a:endParaRPr sz="1638" b="1"/>
          </a:p>
        </p:txBody>
      </p:sp>
      <p:sp>
        <p:nvSpPr>
          <p:cNvPr id="284" name="Google Shape;284;g3a26bd5ef06_1_26"/>
          <p:cNvSpPr/>
          <p:nvPr/>
        </p:nvSpPr>
        <p:spPr>
          <a:xfrm>
            <a:off x="459775" y="3076425"/>
            <a:ext cx="46344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6710" marR="0" lvl="0" indent="-2926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scientifically accurate software for life sciences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6710" lvl="0" indent="-292655" algn="l" rtl="0">
              <a:lnSpc>
                <a:spcPct val="115000"/>
              </a:lnSpc>
              <a:spcBef>
                <a:spcPts val="78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Comprehensive templates for cells, antibodies, and laboratory equipment</a:t>
            </a:r>
            <a:endParaRPr sz="1800"/>
          </a:p>
          <a:p>
            <a:pPr marL="356710" lvl="0" indent="-292655" algn="l" rtl="0">
              <a:lnSpc>
                <a:spcPct val="115000"/>
              </a:lnSpc>
              <a:spcBef>
                <a:spcPts val="78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Free version available for educational purposes</a:t>
            </a:r>
            <a:endParaRPr sz="1800"/>
          </a:p>
          <a:p>
            <a:pPr marL="356710" lvl="0" indent="-292655" algn="l" rtl="0">
              <a:lnSpc>
                <a:spcPct val="115000"/>
              </a:lnSpc>
              <a:spcBef>
                <a:spcPts val="780"/>
              </a:spcBef>
              <a:spcAft>
                <a:spcPts val="780"/>
              </a:spcAft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Gram Negative Bacteria Cell Wall Structure</a:t>
            </a:r>
            <a:endParaRPr sz="1800"/>
          </a:p>
        </p:txBody>
      </p:sp>
      <p:pic>
        <p:nvPicPr>
          <p:cNvPr id="287" name="Google Shape;287;g3a26bd5ef06_1_26" descr="Gram-negative bacteria cell wall structure created by BioRender" title="BioBender Gm- Templat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0000" y="2779153"/>
            <a:ext cx="3745025" cy="294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Teaching with AI: Practical Tools for Biology Instructors</a:t>
            </a:r>
            <a:endParaRPr/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311727" y="5189604"/>
            <a:ext cx="797941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Nov 14, 2025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This work is licensed under 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Creative Commons Attribution 4.0 International License</a:t>
            </a:r>
            <a:r>
              <a:rPr lang="en-US" sz="2000"/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94e8b37e0c_0_71"/>
          <p:cNvSpPr txBox="1">
            <a:spLocks noGrp="1"/>
          </p:cNvSpPr>
          <p:nvPr>
            <p:ph type="title"/>
          </p:nvPr>
        </p:nvSpPr>
        <p:spPr>
          <a:xfrm>
            <a:off x="970811" y="810352"/>
            <a:ext cx="7202400" cy="94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Enhancing Research &amp; Data Skills</a:t>
            </a:r>
            <a:endParaRPr sz="4800"/>
          </a:p>
        </p:txBody>
      </p:sp>
      <p:sp>
        <p:nvSpPr>
          <p:cNvPr id="295" name="Google Shape;295;g394e8b37e0c_0_71"/>
          <p:cNvSpPr/>
          <p:nvPr/>
        </p:nvSpPr>
        <p:spPr>
          <a:xfrm>
            <a:off x="692700" y="1953469"/>
            <a:ext cx="80151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34"/>
              <a:buFont typeface="Arial"/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AI tools can significantly boost students' research capabilities and data literacy in biology education.</a:t>
            </a: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394e8b37e0c_0_71"/>
          <p:cNvSpPr/>
          <p:nvPr/>
        </p:nvSpPr>
        <p:spPr>
          <a:xfrm>
            <a:off x="1190525" y="2958175"/>
            <a:ext cx="26982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10"/>
              <a:buFont typeface="Arial"/>
              <a:buNone/>
            </a:pPr>
            <a:r>
              <a:rPr lang="en-US" sz="2200" b="1" i="0" u="sng" strike="noStrike" cap="none">
                <a:solidFill>
                  <a:srgbClr val="DE1F3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Consensus AI</a:t>
            </a:r>
            <a:endParaRPr sz="2200" b="0" i="0" u="none" strike="noStrike" cap="none">
              <a:solidFill>
                <a:srgbClr val="0041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394e8b37e0c_0_71"/>
          <p:cNvSpPr/>
          <p:nvPr/>
        </p:nvSpPr>
        <p:spPr>
          <a:xfrm>
            <a:off x="843875" y="3492166"/>
            <a:ext cx="33915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007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Purpose: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Academic paper analysis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394e8b37e0c_0_71"/>
          <p:cNvSpPr/>
          <p:nvPr/>
        </p:nvSpPr>
        <p:spPr>
          <a:xfrm>
            <a:off x="692700" y="4373275"/>
            <a:ext cx="3665400" cy="2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5597" marR="0" lvl="0" indent="-2870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Summarizes key findings and identifies consensus/divergence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5597" lvl="0" indent="-2870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Accesses 220M+ peer-reviewed papers</a:t>
            </a:r>
            <a:endParaRPr sz="1800"/>
          </a:p>
          <a:p>
            <a:pPr marL="345597" lvl="0" indent="-2870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Helps evaluate research evidence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7"/>
              <a:buFont typeface="Arial"/>
              <a:buNone/>
            </a:pPr>
            <a:endParaRPr sz="1082"/>
          </a:p>
        </p:txBody>
      </p:sp>
      <p:sp>
        <p:nvSpPr>
          <p:cNvPr id="299" name="Google Shape;299;g394e8b37e0c_0_71"/>
          <p:cNvSpPr/>
          <p:nvPr/>
        </p:nvSpPr>
        <p:spPr>
          <a:xfrm>
            <a:off x="5664914" y="2993425"/>
            <a:ext cx="2522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510"/>
              <a:buFont typeface="Arial"/>
              <a:buNone/>
            </a:pPr>
            <a:r>
              <a:rPr lang="en-US" sz="2246" b="1" i="0" u="sng" strike="noStrike" cap="none">
                <a:solidFill>
                  <a:srgbClr val="DE1F3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Wolfram Alpha</a:t>
            </a:r>
            <a:endParaRPr sz="2246" b="0" i="0" u="none" strike="noStrike" cap="none">
              <a:solidFill>
                <a:srgbClr val="0041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94e8b37e0c_0_71"/>
          <p:cNvSpPr/>
          <p:nvPr/>
        </p:nvSpPr>
        <p:spPr>
          <a:xfrm>
            <a:off x="5093424" y="3527425"/>
            <a:ext cx="3665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007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Purpose: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Data processing &amp; visualization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394e8b37e0c_0_71"/>
          <p:cNvSpPr/>
          <p:nvPr/>
        </p:nvSpPr>
        <p:spPr>
          <a:xfrm>
            <a:off x="4982125" y="4373276"/>
            <a:ext cx="38880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5597" marR="0" lvl="0" indent="-2870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Performs complex calculations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5597" lvl="0" indent="-2870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Creates insightful plots</a:t>
            </a:r>
            <a:endParaRPr sz="1800"/>
          </a:p>
          <a:p>
            <a:pPr marL="345597" lvl="0" indent="-2870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Models biological phenomena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7"/>
              <a:buFont typeface="Arial"/>
              <a:buNone/>
            </a:pPr>
            <a:endParaRPr sz="2000"/>
          </a:p>
        </p:txBody>
      </p:sp>
      <p:pic>
        <p:nvPicPr>
          <p:cNvPr id="293" name="Google Shape;293;g394e8b37e0c_0_71" descr="Decorative image of a microscop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9175" y="542925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fea76f26d_0_15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00" cy="94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Responsible AI Use: Considerations</a:t>
            </a:r>
            <a:endParaRPr sz="4800"/>
          </a:p>
        </p:txBody>
      </p:sp>
      <p:sp>
        <p:nvSpPr>
          <p:cNvPr id="309" name="Google Shape;309;g36fea76f26d_0_15"/>
          <p:cNvSpPr txBox="1">
            <a:spLocks noGrp="1"/>
          </p:cNvSpPr>
          <p:nvPr>
            <p:ph type="body" idx="4294967295"/>
          </p:nvPr>
        </p:nvSpPr>
        <p:spPr>
          <a:xfrm>
            <a:off x="1101399" y="2142950"/>
            <a:ext cx="7709700" cy="4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3810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2200">
                <a:solidFill>
                  <a:srgbClr val="000000"/>
                </a:solidFill>
              </a:rPr>
              <a:t>Accuracy &amp; hallucinations in AI generators leading to false or misleading content</a:t>
            </a:r>
            <a:br>
              <a:rPr lang="en-US" sz="2200">
                <a:solidFill>
                  <a:srgbClr val="000000"/>
                </a:solidFill>
              </a:rPr>
            </a:br>
            <a:endParaRPr sz="2200">
              <a:solidFill>
                <a:srgbClr val="000000"/>
              </a:solidFill>
            </a:endParaRPr>
          </a:p>
          <a:p>
            <a:pPr marL="457200" marR="381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2200">
                <a:solidFill>
                  <a:srgbClr val="000000"/>
                </a:solidFill>
              </a:rPr>
              <a:t>Monitor licensing and copyright (AI-generated images and CC-BY)</a:t>
            </a:r>
            <a:br>
              <a:rPr lang="en-US" sz="2200">
                <a:solidFill>
                  <a:srgbClr val="000000"/>
                </a:solidFill>
              </a:rPr>
            </a:br>
            <a:endParaRPr sz="2200">
              <a:solidFill>
                <a:srgbClr val="000000"/>
              </a:solidFill>
            </a:endParaRPr>
          </a:p>
          <a:p>
            <a:pPr marL="457200" marR="381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2200">
                <a:solidFill>
                  <a:srgbClr val="000000"/>
                </a:solidFill>
              </a:rPr>
              <a:t>Student use: transparency and citation</a:t>
            </a:r>
            <a:br>
              <a:rPr lang="en-US" sz="2200">
                <a:solidFill>
                  <a:srgbClr val="000000"/>
                </a:solidFill>
              </a:rPr>
            </a:br>
            <a:endParaRPr sz="2200">
              <a:solidFill>
                <a:srgbClr val="000000"/>
              </a:solidFill>
            </a:endParaRPr>
          </a:p>
          <a:p>
            <a:pPr marL="457200" marR="381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2200">
                <a:solidFill>
                  <a:srgbClr val="000000"/>
                </a:solidFill>
              </a:rPr>
              <a:t>FERPA/data privacy if tools use student data</a:t>
            </a:r>
            <a:endParaRPr sz="2200">
              <a:solidFill>
                <a:srgbClr val="181612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g36fea76f26d_0_15" descr="Decorative image of the rib cage / chest cavity demonstrating expi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000" y="4417625"/>
            <a:ext cx="1381225" cy="21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E97F-F231-0D8F-CA1C-975A67180F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8686" y="-1049235"/>
            <a:ext cx="7202456" cy="1049235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Ethical and Practical Considerations for Instructors</a:t>
            </a:r>
          </a:p>
        </p:txBody>
      </p:sp>
      <p:pic>
        <p:nvPicPr>
          <p:cNvPr id="317" name="Google Shape;317;g39c76ef6ef8_0_6" descr="&quot;Ethical and practical considerations for instructors&quot; slide generated by Gamma, highlighting academic integrity in the AI era, ensuring equitable access, and developing institutional policies." title="Ethical and Practical Consideration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14" y="296996"/>
            <a:ext cx="8839200" cy="496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4800"/>
              <a:t>Resources and Notes</a:t>
            </a:r>
            <a:endParaRPr sz="4800"/>
          </a:p>
        </p:txBody>
      </p:sp>
      <p:sp>
        <p:nvSpPr>
          <p:cNvPr id="323" name="Google Shape;323;p9"/>
          <p:cNvSpPr txBox="1">
            <a:spLocks noGrp="1"/>
          </p:cNvSpPr>
          <p:nvPr>
            <p:ph type="body" idx="1"/>
          </p:nvPr>
        </p:nvSpPr>
        <p:spPr>
          <a:xfrm>
            <a:off x="1088675" y="2015723"/>
            <a:ext cx="7202400" cy="47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</a:rPr>
              <a:t>AI-Powered Visual Tools</a:t>
            </a:r>
            <a:endParaRPr sz="5500" b="1">
              <a:solidFill>
                <a:srgbClr val="000000"/>
              </a:solidFill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3750" b="1">
                <a:solidFill>
                  <a:srgbClr val="000000"/>
                </a:solidFill>
              </a:rPr>
              <a:t>BioRender</a:t>
            </a:r>
            <a:r>
              <a:rPr lang="en-US" sz="3750">
                <a:solidFill>
                  <a:srgbClr val="000000"/>
                </a:solidFill>
              </a:rPr>
              <a:t> – Create life science figures and posters:</a:t>
            </a:r>
            <a:r>
              <a:rPr lang="en-US" sz="375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750" u="sng">
                <a:solidFill>
                  <a:schemeClr val="hlink"/>
                </a:solidFill>
                <a:hlinkClick r:id="rId3"/>
              </a:rPr>
              <a:t>https://biorender.com</a:t>
            </a:r>
            <a:br>
              <a:rPr lang="en-US" sz="3750" u="sng">
                <a:solidFill>
                  <a:schemeClr val="hlink"/>
                </a:solidFill>
                <a:hlinkClick r:id="rId3"/>
              </a:rPr>
            </a:br>
            <a:endParaRPr sz="3750" u="sng">
              <a:solidFill>
                <a:schemeClr val="hlink"/>
              </a:solidFill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3750" b="1">
                <a:solidFill>
                  <a:srgbClr val="000000"/>
                </a:solidFill>
              </a:rPr>
              <a:t>SciDraw</a:t>
            </a:r>
            <a:r>
              <a:rPr lang="en-US" sz="3750">
                <a:solidFill>
                  <a:srgbClr val="000000"/>
                </a:solidFill>
              </a:rPr>
              <a:t> – Open-source biological illustrations:</a:t>
            </a:r>
            <a:r>
              <a:rPr lang="en-US" sz="375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750" u="sng">
                <a:solidFill>
                  <a:schemeClr val="hlink"/>
                </a:solidFill>
                <a:hlinkClick r:id="rId4"/>
              </a:rPr>
              <a:t>https://scidraw.io</a:t>
            </a:r>
            <a:br>
              <a:rPr lang="en-US" sz="3750" u="sng">
                <a:solidFill>
                  <a:schemeClr val="hlink"/>
                </a:solidFill>
                <a:hlinkClick r:id="rId4"/>
              </a:rPr>
            </a:br>
            <a:endParaRPr sz="3750" u="sng">
              <a:solidFill>
                <a:schemeClr val="hlink"/>
              </a:solidFill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3750" b="1">
                <a:solidFill>
                  <a:srgbClr val="000000"/>
                </a:solidFill>
              </a:rPr>
              <a:t>Bioicons</a:t>
            </a:r>
            <a:r>
              <a:rPr lang="en-US" sz="3750">
                <a:solidFill>
                  <a:srgbClr val="000000"/>
                </a:solidFill>
              </a:rPr>
              <a:t> – AI molecular visualization tool:</a:t>
            </a:r>
            <a:r>
              <a:rPr lang="en-US" sz="3650">
                <a:solidFill>
                  <a:srgbClr val="000000"/>
                </a:solidFill>
              </a:rPr>
              <a:t> </a:t>
            </a:r>
            <a:r>
              <a:rPr lang="en-US" sz="3650" u="sng">
                <a:solidFill>
                  <a:schemeClr val="hlink"/>
                </a:solidFill>
                <a:hlinkClick r:id="rId5"/>
              </a:rPr>
              <a:t>Bioicons - high quality science illustrations</a:t>
            </a:r>
            <a:br>
              <a:rPr lang="en-US" sz="3750">
                <a:solidFill>
                  <a:srgbClr val="000000"/>
                </a:solidFill>
              </a:rPr>
            </a:br>
            <a:endParaRPr sz="375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</a:rPr>
              <a:t>Research &amp; Learning Enhancement</a:t>
            </a:r>
            <a:endParaRPr sz="5500" b="1">
              <a:solidFill>
                <a:srgbClr val="000000"/>
              </a:solidFill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3750" b="1">
                <a:solidFill>
                  <a:srgbClr val="000000"/>
                </a:solidFill>
              </a:rPr>
              <a:t>NotebookLM</a:t>
            </a:r>
            <a:r>
              <a:rPr lang="en-US" sz="3750">
                <a:solidFill>
                  <a:srgbClr val="000000"/>
                </a:solidFill>
              </a:rPr>
              <a:t> – Google’s personalized research assistant:</a:t>
            </a:r>
            <a:r>
              <a:rPr lang="en-US" sz="3750">
                <a:solidFill>
                  <a:srgbClr val="00000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750" u="sng">
                <a:solidFill>
                  <a:schemeClr val="hlink"/>
                </a:solidFill>
                <a:hlinkClick r:id="rId6"/>
              </a:rPr>
              <a:t>https://notebooklm.google</a:t>
            </a:r>
            <a:br>
              <a:rPr lang="en-US" sz="3750" u="sng">
                <a:solidFill>
                  <a:schemeClr val="hlink"/>
                </a:solidFill>
                <a:hlinkClick r:id="rId6"/>
              </a:rPr>
            </a:br>
            <a:endParaRPr sz="3750" u="sng">
              <a:solidFill>
                <a:schemeClr val="hlink"/>
              </a:solidFill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3750" b="1">
                <a:solidFill>
                  <a:srgbClr val="000000"/>
                </a:solidFill>
              </a:rPr>
              <a:t>Consensus AI</a:t>
            </a:r>
            <a:r>
              <a:rPr lang="en-US" sz="3750">
                <a:solidFill>
                  <a:srgbClr val="000000"/>
                </a:solidFill>
              </a:rPr>
              <a:t> – Summarize findings from peer-reviewed papers:</a:t>
            </a:r>
            <a:r>
              <a:rPr lang="en-US" sz="3750">
                <a:solidFill>
                  <a:srgbClr val="000000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750" u="sng">
                <a:solidFill>
                  <a:schemeClr val="hlink"/>
                </a:solidFill>
                <a:hlinkClick r:id="rId7"/>
              </a:rPr>
              <a:t>https://consensus.app</a:t>
            </a:r>
            <a:br>
              <a:rPr lang="en-US" sz="3750" u="sng">
                <a:solidFill>
                  <a:schemeClr val="hlink"/>
                </a:solidFill>
                <a:hlinkClick r:id="rId7"/>
              </a:rPr>
            </a:br>
            <a:endParaRPr sz="3750" u="sng">
              <a:solidFill>
                <a:schemeClr val="hlink"/>
              </a:solidFill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3750" b="1">
                <a:solidFill>
                  <a:srgbClr val="000000"/>
                </a:solidFill>
              </a:rPr>
              <a:t>Wolfram Alpha</a:t>
            </a:r>
            <a:r>
              <a:rPr lang="en-US" sz="3750">
                <a:solidFill>
                  <a:srgbClr val="000000"/>
                </a:solidFill>
              </a:rPr>
              <a:t> – Data processing and visualization:</a:t>
            </a:r>
            <a:r>
              <a:rPr lang="en-US" sz="3750">
                <a:solidFill>
                  <a:srgbClr val="000000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750" u="sng">
                <a:solidFill>
                  <a:schemeClr val="hlink"/>
                </a:solidFill>
                <a:hlinkClick r:id="rId8"/>
              </a:rPr>
              <a:t>https://www.wolframalpha.com</a:t>
            </a:r>
            <a:br>
              <a:rPr lang="en-US" sz="3750" u="sng">
                <a:solidFill>
                  <a:schemeClr val="hlink"/>
                </a:solidFill>
                <a:hlinkClick r:id="rId8"/>
              </a:rPr>
            </a:br>
            <a:endParaRPr sz="375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5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a2a7764d62_0_1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4000" dirty="0"/>
              <a:t>Resources and Notes (Cont.)</a:t>
            </a:r>
            <a:endParaRPr sz="4000" dirty="0"/>
          </a:p>
        </p:txBody>
      </p:sp>
      <p:sp>
        <p:nvSpPr>
          <p:cNvPr id="329" name="Google Shape;329;g3a2a7764d62_0_1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3750" u="sng">
                <a:solidFill>
                  <a:schemeClr val="hlink"/>
                </a:solidFill>
                <a:hlinkClick r:id="rId3"/>
              </a:rPr>
            </a:br>
            <a:endParaRPr sz="375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0000"/>
                </a:solidFill>
              </a:rPr>
              <a:t>AI Pedagogy &amp; OER</a:t>
            </a:r>
            <a:endParaRPr sz="7200" b="1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5600" b="1">
                <a:solidFill>
                  <a:srgbClr val="000000"/>
                </a:solidFill>
              </a:rPr>
              <a:t>ASCCC OERI Webinars and Events:</a:t>
            </a:r>
            <a:r>
              <a:rPr lang="en-US" sz="560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>
                <a:solidFill>
                  <a:schemeClr val="hlink"/>
                </a:solidFill>
                <a:hlinkClick r:id="rId4"/>
              </a:rPr>
              <a:t>https://asccc-oeri.org/webinars-and-events/</a:t>
            </a:r>
            <a:br>
              <a:rPr lang="en-US" sz="5600" u="sng">
                <a:solidFill>
                  <a:schemeClr val="hlink"/>
                </a:solidFill>
                <a:hlinkClick r:id="rId4"/>
              </a:rPr>
            </a:br>
            <a:endParaRPr sz="5600" u="sng">
              <a:solidFill>
                <a:schemeClr val="hlink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5600" b="1">
                <a:solidFill>
                  <a:srgbClr val="000000"/>
                </a:solidFill>
              </a:rPr>
              <a:t>LibreTexts AI Co-Author</a:t>
            </a:r>
            <a:r>
              <a:rPr lang="en-US" sz="5600">
                <a:solidFill>
                  <a:srgbClr val="000000"/>
                </a:solidFill>
              </a:rPr>
              <a:t> – Generate summaries, alt text, and metadata:</a:t>
            </a:r>
            <a:r>
              <a:rPr lang="en-US" sz="56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https://libretexts.org</a:t>
            </a:r>
            <a:br>
              <a:rPr lang="en-US" sz="375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5600" u="sng">
              <a:solidFill>
                <a:schemeClr val="hlink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5600" b="1">
                <a:solidFill>
                  <a:srgbClr val="000000"/>
                </a:solidFill>
              </a:rPr>
              <a:t>LibreTexts Biology Libraries:</a:t>
            </a:r>
            <a:r>
              <a:rPr lang="en-US" sz="56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>
                <a:solidFill>
                  <a:schemeClr val="hlink"/>
                </a:solidFill>
                <a:hlinkClick r:id="rId5"/>
              </a:rPr>
              <a:t>https://libretexts.org</a:t>
            </a:r>
            <a:br>
              <a:rPr lang="en-US" sz="5600" u="sng">
                <a:solidFill>
                  <a:schemeClr val="hlink"/>
                </a:solidFill>
                <a:hlinkClick r:id="rId5"/>
              </a:rPr>
            </a:br>
            <a:endParaRPr sz="5600" u="sng">
              <a:solidFill>
                <a:schemeClr val="hlink"/>
              </a:solidFill>
            </a:endParaRPr>
          </a:p>
          <a:p>
            <a:pPr marL="457200" lvl="0" indent="-2881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964"/>
              <a:buChar char="●"/>
            </a:pPr>
            <a:r>
              <a:rPr lang="en-US" sz="5600" b="1">
                <a:solidFill>
                  <a:srgbClr val="000000"/>
                </a:solidFill>
              </a:rPr>
              <a:t>Creative Commons Licenses:</a:t>
            </a:r>
            <a:r>
              <a:rPr lang="en-US" sz="5600">
                <a:solidFill>
                  <a:srgbClr val="000000"/>
                </a:solidFill>
              </a:rPr>
              <a:t> https://creativecommons.org/licenses/by/4.0/</a:t>
            </a:r>
            <a:br>
              <a:rPr lang="en-US" sz="3750">
                <a:solidFill>
                  <a:srgbClr val="000000"/>
                </a:solidFill>
              </a:rPr>
            </a:br>
            <a:endParaRPr sz="375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0000"/>
                </a:solidFill>
              </a:rPr>
              <a:t>Connect</a:t>
            </a:r>
            <a:endParaRPr sz="7200" b="1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5600" b="1">
                <a:solidFill>
                  <a:srgbClr val="000000"/>
                </a:solidFill>
              </a:rPr>
              <a:t>ASCCC OERI Biology Lead:</a:t>
            </a:r>
            <a:r>
              <a:rPr lang="en-US" sz="5600">
                <a:solidFill>
                  <a:srgbClr val="000000"/>
                </a:solidFill>
              </a:rPr>
              <a:t> Ying Liu (ying.liu@soton.ac.uk)</a:t>
            </a:r>
            <a:br>
              <a:rPr lang="en-US" sz="5600">
                <a:solidFill>
                  <a:srgbClr val="000000"/>
                </a:solidFill>
              </a:rPr>
            </a:br>
            <a:endParaRPr sz="56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5600" b="1">
                <a:solidFill>
                  <a:srgbClr val="000000"/>
                </a:solidFill>
              </a:rPr>
              <a:t>ASCCC OERI AI Lead:</a:t>
            </a:r>
            <a:r>
              <a:rPr lang="en-US" sz="5600">
                <a:solidFill>
                  <a:srgbClr val="000000"/>
                </a:solidFill>
              </a:rPr>
              <a:t> Elizabeth Encarnacion (elizabeth.encarnacion@chaffey.edu)</a:t>
            </a:r>
            <a:br>
              <a:rPr lang="en-US" sz="5600">
                <a:solidFill>
                  <a:srgbClr val="000000"/>
                </a:solidFill>
              </a:rPr>
            </a:br>
            <a:endParaRPr sz="5600">
              <a:solidFill>
                <a:srgbClr val="000000"/>
              </a:solidFill>
            </a:endParaRPr>
          </a:p>
          <a:p>
            <a:pPr marL="457200" lvl="0" indent="-2881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964"/>
              <a:buChar char="●"/>
            </a:pPr>
            <a:r>
              <a:rPr lang="en-US" sz="5600">
                <a:solidFill>
                  <a:srgbClr val="000000"/>
                </a:solidFill>
              </a:rPr>
              <a:t>Email: info@asccc-oeri.org</a:t>
            </a:r>
            <a:br>
              <a:rPr lang="en-US" sz="3750">
                <a:solidFill>
                  <a:srgbClr val="000000"/>
                </a:solidFill>
              </a:rPr>
            </a:br>
            <a:endParaRPr sz="375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a2c385f67c_1_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4800"/>
              <a:t>Open Discussion</a:t>
            </a:r>
            <a:endParaRPr sz="4800"/>
          </a:p>
        </p:txBody>
      </p:sp>
      <p:sp>
        <p:nvSpPr>
          <p:cNvPr id="335" name="Google Shape;335;g3a2c385f67c_1_0"/>
          <p:cNvSpPr txBox="1">
            <a:spLocks noGrp="1"/>
          </p:cNvSpPr>
          <p:nvPr>
            <p:ph type="body" idx="1"/>
          </p:nvPr>
        </p:nvSpPr>
        <p:spPr>
          <a:xfrm>
            <a:off x="1088675" y="2015725"/>
            <a:ext cx="7202400" cy="47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3750" u="sng">
                <a:solidFill>
                  <a:schemeClr val="hlink"/>
                </a:solidFill>
                <a:hlinkClick r:id="rId3"/>
              </a:rPr>
            </a:br>
            <a:endParaRPr sz="3750" u="sng">
              <a:solidFill>
                <a:schemeClr val="hlink"/>
              </a:solidFill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400">
                <a:solidFill>
                  <a:srgbClr val="000000"/>
                </a:solidFill>
              </a:rPr>
              <a:t>What AI tools are you using? What do you use them for? What are your hesitancies?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400">
                <a:solidFill>
                  <a:srgbClr val="000000"/>
                </a:solidFill>
              </a:rPr>
              <a:t>Please complete the </a:t>
            </a:r>
            <a:r>
              <a:rPr lang="en-US" sz="2400" u="sng">
                <a:solidFill>
                  <a:srgbClr val="000000"/>
                </a:solidFill>
              </a:rPr>
              <a:t>last</a:t>
            </a:r>
            <a:r>
              <a:rPr lang="en-US" sz="2400">
                <a:solidFill>
                  <a:srgbClr val="000000"/>
                </a:solidFill>
              </a:rPr>
              <a:t> questions on this padlet: 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Tools and Usage in Biology</a:t>
            </a:r>
            <a:endParaRPr sz="375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375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Welcome!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926750" y="2015725"/>
            <a:ext cx="7488600" cy="3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1714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59"/>
              <a:buChar char="•"/>
            </a:pPr>
            <a:r>
              <a:rPr lang="en-US" sz="2000"/>
              <a:t>On behalf of the ASCCC OERI, we are pleased to have you here with us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for “</a:t>
            </a:r>
            <a:r>
              <a:rPr lang="en-US" sz="2000"/>
              <a:t>Teaching with AI: Practical Tools for Biology Instructors”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359"/>
              <a:buChar char="•"/>
            </a:pPr>
            <a:r>
              <a:rPr lang="en-US" sz="2000"/>
              <a:t>If you are not already muted, please mute yourself upon arrival.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359"/>
              <a:buChar char="•"/>
            </a:pPr>
            <a:r>
              <a:rPr lang="en-US" sz="2000"/>
              <a:t>Please note that you are encouraged to use the Zoom “chat” feature for questions and comments.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359"/>
              <a:buChar char="•"/>
            </a:pPr>
            <a:r>
              <a:rPr lang="en-US" sz="2000"/>
              <a:t>You’re invited to introduce yourself in the chat – please provide your name, college, discipline/role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359"/>
              <a:buChar char="•"/>
            </a:pPr>
            <a:r>
              <a:rPr lang="en-US" sz="2000"/>
              <a:t>This event will be recorded. Archives of all ASCCC OERI events are available at asccc-oeri.org &gt;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Webinars and Events</a:t>
            </a:r>
            <a:endParaRPr sz="2000"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62"/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4800"/>
              <a:t>Description</a:t>
            </a:r>
            <a:endParaRPr sz="4800"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</a:rPr>
              <a:t>As artificial intelligence rapidly expands into education, biology instructors have new opportunities to create engaging, accessible, and cost-free resources for their students. This session introduces practical AI tools that help faculty enhance teaching and learning in biology courses, with a special focus on open educational resources (OER). Participants will explore how AI can generate visuals, customize examples, and develop instructional materials that support complex biological concepts.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4800"/>
              <a:t>Presenters</a:t>
            </a: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/>
              <a:t>Ying Liu, ASCCC OERI Biology Lead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Biology, University of Southampton</a:t>
            </a:r>
            <a:endParaRPr/>
          </a:p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/>
              <a:t>Liz Encarnacion, ASCCC OERI AI Lead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Communication Studies, Chaffey College</a:t>
            </a:r>
            <a:endParaRPr/>
          </a:p>
          <a:p>
            <a: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pic>
        <p:nvPicPr>
          <p:cNvPr id="155" name="Google Shape;155;p7" descr="A person smashing their face into a book in what might be viewed as an expression of exasperation. " title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0" y="3784516"/>
            <a:ext cx="4114800" cy="270364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 title="Decorative image"/>
          <p:cNvSpPr/>
          <p:nvPr/>
        </p:nvSpPr>
        <p:spPr>
          <a:xfrm>
            <a:off x="4297674" y="6488151"/>
            <a:ext cx="45024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Siora Photography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 idx="4294967295"/>
          </p:nvPr>
        </p:nvSpPr>
        <p:spPr>
          <a:xfrm>
            <a:off x="1158638" y="773538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Overview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181612"/>
                </a:solidFill>
              </a:rPr>
              <a:t>AI and Biology Education</a:t>
            </a:r>
            <a:endParaRPr sz="2200">
              <a:solidFill>
                <a:srgbClr val="181612"/>
              </a:solidFill>
            </a:endParaRPr>
          </a:p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181612"/>
                </a:solidFill>
              </a:rPr>
              <a:t>LibreText Conductor and Microbiology Case Studies</a:t>
            </a:r>
            <a:endParaRPr sz="2200">
              <a:solidFill>
                <a:srgbClr val="181612"/>
              </a:solidFill>
            </a:endParaRPr>
          </a:p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181612"/>
                </a:solidFill>
              </a:rPr>
              <a:t>Prompt Engineering and Notebook LM Demo</a:t>
            </a:r>
            <a:endParaRPr sz="2200"/>
          </a:p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181612"/>
                </a:solidFill>
              </a:rPr>
              <a:t>AI-Powered Pedagogy Applications &amp; UDL</a:t>
            </a:r>
            <a:endParaRPr sz="2200">
              <a:solidFill>
                <a:srgbClr val="181612"/>
              </a:solidFill>
            </a:endParaRPr>
          </a:p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181612"/>
                </a:solidFill>
              </a:rPr>
              <a:t>Image Creation Tools</a:t>
            </a:r>
            <a:endParaRPr sz="2200"/>
          </a:p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181612"/>
                </a:solidFill>
              </a:rPr>
              <a:t>Integrating AI into Workflow</a:t>
            </a:r>
            <a:endParaRPr sz="2200">
              <a:solidFill>
                <a:srgbClr val="181612"/>
              </a:solidFill>
            </a:endParaRPr>
          </a:p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181612"/>
                </a:solidFill>
              </a:rPr>
              <a:t>Responsible AI Use </a:t>
            </a:r>
            <a:endParaRPr sz="2200">
              <a:solidFill>
                <a:srgbClr val="181612"/>
              </a:solidFill>
            </a:endParaRPr>
          </a:p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181612"/>
                </a:solidFill>
              </a:rPr>
              <a:t>Open Discussion</a:t>
            </a:r>
            <a:endParaRPr sz="2200"/>
          </a:p>
        </p:txBody>
      </p:sp>
      <p:pic>
        <p:nvPicPr>
          <p:cNvPr id="164" name="Google Shape;164;p8" descr="Petri dish showing cultured cel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000" y="4701750"/>
            <a:ext cx="19240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fea76f26d_0_1"/>
          <p:cNvSpPr txBox="1">
            <a:spLocks noGrp="1"/>
          </p:cNvSpPr>
          <p:nvPr>
            <p:ph type="title" idx="4294967295"/>
          </p:nvPr>
        </p:nvSpPr>
        <p:spPr>
          <a:xfrm>
            <a:off x="1158638" y="773538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Objectives / Takeways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6fea76f26d_0_1"/>
          <p:cNvSpPr txBox="1">
            <a:spLocks noGrp="1"/>
          </p:cNvSpPr>
          <p:nvPr>
            <p:ph type="body" idx="1"/>
          </p:nvPr>
        </p:nvSpPr>
        <p:spPr>
          <a:xfrm>
            <a:off x="1088675" y="2015724"/>
            <a:ext cx="7202400" cy="4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81612"/>
                </a:solidFill>
              </a:rPr>
              <a:t>At the end of the session, you will be able to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rgbClr val="181612"/>
                </a:solidFill>
              </a:rPr>
              <a:t>Identify AI tools for generating visuals and instructional content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rgbClr val="181612"/>
                </a:solidFill>
              </a:rPr>
              <a:t>Apply AI for customizing examples and improving accessibility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rgbClr val="181612"/>
                </a:solidFill>
              </a:rPr>
              <a:t>Integrate AI ethically and openly into biology teaching workflow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cd4281e74_0_0"/>
          <p:cNvSpPr txBox="1">
            <a:spLocks noGrp="1"/>
          </p:cNvSpPr>
          <p:nvPr>
            <p:ph type="title" idx="4294967295"/>
          </p:nvPr>
        </p:nvSpPr>
        <p:spPr>
          <a:xfrm>
            <a:off x="1158651" y="773550"/>
            <a:ext cx="75858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800"/>
              <a:t>AI Impacts on Biology Education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9cd4281e74_0_0"/>
          <p:cNvSpPr txBox="1">
            <a:spLocks noGrp="1"/>
          </p:cNvSpPr>
          <p:nvPr>
            <p:ph type="body" idx="1"/>
          </p:nvPr>
        </p:nvSpPr>
        <p:spPr>
          <a:xfrm>
            <a:off x="1101402" y="2142961"/>
            <a:ext cx="4742100" cy="4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rgbClr val="181612"/>
                </a:solidFill>
              </a:rPr>
              <a:t>Accelerated / enhanced content creation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rgbClr val="181612"/>
                </a:solidFill>
              </a:rPr>
              <a:t>Curriculum innovation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rgbClr val="181612"/>
                </a:solidFill>
              </a:rPr>
              <a:t>Support for UDL and accessibility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rgbClr val="181612"/>
                </a:solidFill>
              </a:rPr>
              <a:t>Data-informed teaching</a:t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g39cd4281e74_0_0" descr="A group of educators sitting in a meeting room with their laptops in front of the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179" y="2015713"/>
            <a:ext cx="3008421" cy="4527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cd4281e74_0_7"/>
          <p:cNvSpPr txBox="1">
            <a:spLocks noGrp="1"/>
          </p:cNvSpPr>
          <p:nvPr>
            <p:ph type="title" idx="4294967295"/>
          </p:nvPr>
        </p:nvSpPr>
        <p:spPr>
          <a:xfrm>
            <a:off x="1158638" y="773538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800"/>
              <a:t>LibreTexts Conductor AI Co-Author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9cd4281e74_0_7"/>
          <p:cNvSpPr txBox="1">
            <a:spLocks noGrp="1"/>
          </p:cNvSpPr>
          <p:nvPr>
            <p:ph type="body" idx="1"/>
          </p:nvPr>
        </p:nvSpPr>
        <p:spPr>
          <a:xfrm>
            <a:off x="1101400" y="2142950"/>
            <a:ext cx="7452300" cy="1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LibreTexts Conductor | Projects | Project View</a:t>
            </a:r>
            <a:endParaRPr sz="2400"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Generate summary, alt text, and tags</a:t>
            </a:r>
            <a:endParaRPr sz="2400"/>
          </a:p>
          <a:p>
            <a:pPr marL="457200" lvl="0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Introduction to Microbiology (Liu et al.) - Biology LibreTexts</a:t>
            </a:r>
            <a:endParaRPr sz="1800"/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g39cd4281e74_0_7" descr="Screenshot of LibreTexts conductor view with an emphasis on the AI Co-Author tool" title="LT Conductor 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650" y="3900550"/>
            <a:ext cx="8922699" cy="2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9cd4281e74_0_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8150" y="4440300"/>
            <a:ext cx="1357200" cy="476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1822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Microsoft Office PowerPoint</Application>
  <PresentationFormat>On-screen Show (4:3)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</vt:lpstr>
      <vt:lpstr>Calibri</vt:lpstr>
      <vt:lpstr>Gill Sans</vt:lpstr>
      <vt:lpstr>Gallery</vt:lpstr>
      <vt:lpstr>Welcome Activity</vt:lpstr>
      <vt:lpstr>Teaching with AI: Practical Tools for Biology Instructors</vt:lpstr>
      <vt:lpstr>Welcome!</vt:lpstr>
      <vt:lpstr>Description</vt:lpstr>
      <vt:lpstr>Presenters</vt:lpstr>
      <vt:lpstr>Overview</vt:lpstr>
      <vt:lpstr>Objectives / Takeways</vt:lpstr>
      <vt:lpstr>AI Impacts on Biology Education</vt:lpstr>
      <vt:lpstr>LibreTexts Conductor AI Co-Author</vt:lpstr>
      <vt:lpstr>Microbiology Case Studies</vt:lpstr>
      <vt:lpstr>Prompt Engineering</vt:lpstr>
      <vt:lpstr>Notebook LM Demo</vt:lpstr>
      <vt:lpstr>Notebook LM Demo (Cont.)</vt:lpstr>
      <vt:lpstr>AI-Powered Pedagogy Applications (Publications)</vt:lpstr>
      <vt:lpstr>AI and Universal Design for Learning (UDL)</vt:lpstr>
      <vt:lpstr>Slide Generation by Gamma</vt:lpstr>
      <vt:lpstr>Visualizing Biology with AI</vt:lpstr>
      <vt:lpstr>Visualizing Biology with AI (Cont.)</vt:lpstr>
      <vt:lpstr>Visualizing Biology with AI (Cont. 2)</vt:lpstr>
      <vt:lpstr>Enhancing Research &amp; Data Skills</vt:lpstr>
      <vt:lpstr>Responsible AI Use: Considerations</vt:lpstr>
      <vt:lpstr>Ethical and Practical Considerations for Instructors</vt:lpstr>
      <vt:lpstr>Resources and Notes</vt:lpstr>
      <vt:lpstr>Resources and Notes (Cont.)</vt:lpstr>
      <vt:lpstr>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Nash</dc:creator>
  <cp:lastModifiedBy>ASCCC1</cp:lastModifiedBy>
  <cp:revision>1</cp:revision>
  <dcterms:created xsi:type="dcterms:W3CDTF">2019-09-18T18:31:08Z</dcterms:created>
  <dcterms:modified xsi:type="dcterms:W3CDTF">2025-11-25T23:01:56Z</dcterms:modified>
</cp:coreProperties>
</file>