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gFRKE+todp3PUYfcxoOpGwOD2+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79E424E-5192-447F-8F77-7E743CC5C978}">
  <a:tblStyle styleId="{579E424E-5192-447F-8F77-7E743CC5C978}"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98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Open Washington Open Attribution Builder is a handy tool for creating your attributions, if you’d like to indicate how your work should be attributed or if you are using resources that require attribution. https://www.openwa.org/attrib-builder/ Including how your presentation is licensed on your title slide is an effective way of making this clear. OERI resources are most commonly licensed CC BY, allowing others to use and modify them – but requiring that they be properly attributed.</a:t>
            </a:r>
            <a:endParaRPr/>
          </a:p>
        </p:txBody>
      </p:sp>
      <p:sp>
        <p:nvSpPr>
          <p:cNvPr id="131" name="Google Shape;13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a59b19886d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a59b19886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g3a59b19886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a59b19886d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700">
              <a:solidFill>
                <a:srgbClr val="FF0000"/>
              </a:solidFill>
            </a:endParaRPr>
          </a:p>
        </p:txBody>
      </p:sp>
      <p:sp>
        <p:nvSpPr>
          <p:cNvPr id="206" name="Google Shape;206;g3a59b19886d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a59b19886d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700">
              <a:solidFill>
                <a:srgbClr val="FF0000"/>
              </a:solidFill>
            </a:endParaRPr>
          </a:p>
        </p:txBody>
      </p:sp>
      <p:sp>
        <p:nvSpPr>
          <p:cNvPr id="213" name="Google Shape;213;g3a59b19886d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a59b19886d_0_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a59b19886d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3a59b19886d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a59b19886d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700">
              <a:solidFill>
                <a:srgbClr val="FF0000"/>
              </a:solidFill>
            </a:endParaRPr>
          </a:p>
        </p:txBody>
      </p:sp>
      <p:sp>
        <p:nvSpPr>
          <p:cNvPr id="230" name="Google Shape;230;g3a59b19886d_0_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a59b19886d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700">
              <a:solidFill>
                <a:srgbClr val="FF0000"/>
              </a:solidFill>
            </a:endParaRPr>
          </a:p>
        </p:txBody>
      </p:sp>
      <p:sp>
        <p:nvSpPr>
          <p:cNvPr id="236" name="Google Shape;236;g3a59b19886d_0_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a59b19886d_0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a59b19886d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g3a59b19886d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a59b19886d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700">
              <a:solidFill>
                <a:srgbClr val="FF0000"/>
              </a:solidFill>
            </a:endParaRPr>
          </a:p>
        </p:txBody>
      </p:sp>
      <p:sp>
        <p:nvSpPr>
          <p:cNvPr id="249" name="Google Shape;249;g3a59b19886d_0_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a59b19886d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700">
              <a:solidFill>
                <a:srgbClr val="FF0000"/>
              </a:solidFill>
            </a:endParaRPr>
          </a:p>
        </p:txBody>
      </p:sp>
      <p:sp>
        <p:nvSpPr>
          <p:cNvPr id="255" name="Google Shape;255;g3a59b19886d_0_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a59b19886d_0_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a59b19886d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g3a59b19886d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700">
              <a:solidFill>
                <a:srgbClr val="FF0000"/>
              </a:solidFill>
            </a:endParaRPr>
          </a:p>
        </p:txBody>
      </p:sp>
      <p:sp>
        <p:nvSpPr>
          <p:cNvPr id="137" name="Google Shape;137;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80d5a4f869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380d5a4f869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Presenters can be included following the description or the overview. Where images are used, they should include an attribution (Photo by…) and appropriate alternative text should be used (or the image marked decorative).</a:t>
            </a:r>
            <a:endParaRPr/>
          </a:p>
        </p:txBody>
      </p:sp>
      <p:sp>
        <p:nvSpPr>
          <p:cNvPr id="269" name="Google Shape;269;g380d5a4f869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80d5a4f869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700">
              <a:solidFill>
                <a:srgbClr val="FF0000"/>
              </a:solidFill>
            </a:endParaRPr>
          </a:p>
        </p:txBody>
      </p:sp>
      <p:sp>
        <p:nvSpPr>
          <p:cNvPr id="277" name="Google Shape;277;g380d5a4f869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9490aed3f7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39490aed3f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g39490aed3f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A description of the presentation is included in the slide deck so that the purpose of the slide deck is established – and to inform anyone viewing the presentation as to what was planned.</a:t>
            </a:r>
            <a:endParaRPr/>
          </a:p>
        </p:txBody>
      </p:sp>
      <p:sp>
        <p:nvSpPr>
          <p:cNvPr id="150" name="Google Shape;150;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r>
              <a:rPr lang="en-US"/>
              <a:t>An Overview slide should be included that is an outline of the presentation.</a:t>
            </a:r>
            <a:endParaRPr/>
          </a:p>
        </p:txBody>
      </p:sp>
      <p:sp>
        <p:nvSpPr>
          <p:cNvPr id="160" name="Google Shape;16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Presenters can be included following the description or the overview. Where images are used, they should include an attribution (Photo by…) and appropriate alternative text should be used (or the image marked decorative).</a:t>
            </a:r>
            <a:endParaRPr/>
          </a:p>
        </p:txBody>
      </p:sp>
      <p:sp>
        <p:nvSpPr>
          <p:cNvPr id="167" name="Google Shape;16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80c5407c96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700">
              <a:solidFill>
                <a:srgbClr val="FF0000"/>
              </a:solidFill>
            </a:endParaRPr>
          </a:p>
        </p:txBody>
      </p:sp>
      <p:sp>
        <p:nvSpPr>
          <p:cNvPr id="175" name="Google Shape;175;g380c5407c96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80c5407c96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700">
              <a:solidFill>
                <a:srgbClr val="FF0000"/>
              </a:solidFill>
            </a:endParaRPr>
          </a:p>
        </p:txBody>
      </p:sp>
      <p:sp>
        <p:nvSpPr>
          <p:cNvPr id="181" name="Google Shape;181;g380c5407c96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8d001ea7c7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700">
              <a:solidFill>
                <a:srgbClr val="FF0000"/>
              </a:solidFill>
            </a:endParaRPr>
          </a:p>
        </p:txBody>
      </p:sp>
      <p:sp>
        <p:nvSpPr>
          <p:cNvPr id="190" name="Google Shape;190;g38d001ea7c7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with photo">
  <p:cSld name="Title Slide with photo">
    <p:spTree>
      <p:nvGrpSpPr>
        <p:cNvPr id="1" name="Shape 14"/>
        <p:cNvGrpSpPr/>
        <p:nvPr/>
      </p:nvGrpSpPr>
      <p:grpSpPr>
        <a:xfrm>
          <a:off x="0" y="0"/>
          <a:ext cx="0" cy="0"/>
          <a:chOff x="0" y="0"/>
          <a:chExt cx="0" cy="0"/>
        </a:xfrm>
      </p:grpSpPr>
      <p:pic>
        <p:nvPicPr>
          <p:cNvPr id="15" name="Google Shape;15;p11"/>
          <p:cNvPicPr preferRelativeResize="0"/>
          <p:nvPr/>
        </p:nvPicPr>
        <p:blipFill rotWithShape="1">
          <a:blip r:embed="rId2">
            <a:alphaModFix/>
          </a:blip>
          <a:srcRect/>
          <a:stretch/>
        </p:blipFill>
        <p:spPr>
          <a:xfrm>
            <a:off x="0" y="1532004"/>
            <a:ext cx="9144000" cy="3657600"/>
          </a:xfrm>
          <a:prstGeom prst="rect">
            <a:avLst/>
          </a:prstGeom>
          <a:noFill/>
          <a:ln>
            <a:noFill/>
          </a:ln>
        </p:spPr>
      </p:pic>
      <p:sp>
        <p:nvSpPr>
          <p:cNvPr id="16" name="Google Shape;16;p11"/>
          <p:cNvSpPr txBox="1">
            <a:spLocks noGrp="1"/>
          </p:cNvSpPr>
          <p:nvPr>
            <p:ph type="ctrTitle"/>
          </p:nvPr>
        </p:nvSpPr>
        <p:spPr>
          <a:xfrm>
            <a:off x="1813336" y="3464560"/>
            <a:ext cx="6477803" cy="1538289"/>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1"/>
          <p:cNvSpPr txBox="1">
            <a:spLocks noGrp="1"/>
          </p:cNvSpPr>
          <p:nvPr>
            <p:ph type="subTitle" idx="1"/>
          </p:nvPr>
        </p:nvSpPr>
        <p:spPr>
          <a:xfrm>
            <a:off x="1813335" y="5189604"/>
            <a:ext cx="6477804"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600"/>
              <a:buNone/>
              <a:defRPr sz="1600" b="0" cap="none">
                <a:solidFill>
                  <a:srgbClr val="18161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a:p>
        </p:txBody>
      </p:sp>
      <p:cxnSp>
        <p:nvCxnSpPr>
          <p:cNvPr id="18" name="Google Shape;18;p11"/>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p:spPr>
      </p:cxnSp>
      <p:pic>
        <p:nvPicPr>
          <p:cNvPr id="19" name="Google Shape;19;p11"/>
          <p:cNvPicPr preferRelativeResize="0"/>
          <p:nvPr/>
        </p:nvPicPr>
        <p:blipFill rotWithShape="1">
          <a:blip r:embed="rId3">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with Comparison" type="twoTxTwoObj">
  <p:cSld name="TWO_OBJECTS_WITH_TEXT">
    <p:spTree>
      <p:nvGrpSpPr>
        <p:cNvPr id="1" name="Shape 71"/>
        <p:cNvGrpSpPr/>
        <p:nvPr/>
      </p:nvGrpSpPr>
      <p:grpSpPr>
        <a:xfrm>
          <a:off x="0" y="0"/>
          <a:ext cx="0" cy="0"/>
          <a:chOff x="0" y="0"/>
          <a:chExt cx="0" cy="0"/>
        </a:xfrm>
      </p:grpSpPr>
      <p:sp>
        <p:nvSpPr>
          <p:cNvPr id="72" name="Google Shape;72;p19"/>
          <p:cNvSpPr/>
          <p:nvPr/>
        </p:nvSpPr>
        <p:spPr>
          <a:xfrm>
            <a:off x="897905" y="0"/>
            <a:ext cx="7557940" cy="18443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73" name="Google Shape;73;p19"/>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74" name="Google Shape;74;p19"/>
          <p:cNvSpPr txBox="1">
            <a:spLocks noGrp="1"/>
          </p:cNvSpPr>
          <p:nvPr>
            <p:ph type="title"/>
          </p:nvPr>
        </p:nvSpPr>
        <p:spPr>
          <a:xfrm>
            <a:off x="1085394" y="804167"/>
            <a:ext cx="7205746" cy="87952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9"/>
          <p:cNvSpPr txBox="1">
            <a:spLocks noGrp="1"/>
          </p:cNvSpPr>
          <p:nvPr>
            <p:ph type="body" idx="1"/>
          </p:nvPr>
        </p:nvSpPr>
        <p:spPr>
          <a:xfrm>
            <a:off x="1085393" y="2019552"/>
            <a:ext cx="3483864"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2000"/>
              <a:buNone/>
              <a:defRPr sz="20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76" name="Google Shape;76;p19"/>
          <p:cNvSpPr txBox="1">
            <a:spLocks noGrp="1"/>
          </p:cNvSpPr>
          <p:nvPr>
            <p:ph type="body" idx="2"/>
          </p:nvPr>
        </p:nvSpPr>
        <p:spPr>
          <a:xfrm>
            <a:off x="1085393" y="2824270"/>
            <a:ext cx="3483864" cy="3230542"/>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181612"/>
                </a:solidFill>
              </a:defRPr>
            </a:lvl1pPr>
            <a:lvl2pPr marL="914400" lvl="1" indent="-317500" algn="l">
              <a:lnSpc>
                <a:spcPct val="120000"/>
              </a:lnSpc>
              <a:spcBef>
                <a:spcPts val="375"/>
              </a:spcBef>
              <a:spcAft>
                <a:spcPts val="0"/>
              </a:spcAft>
              <a:buSzPts val="1400"/>
              <a:buChar char="•"/>
              <a:defRPr>
                <a:solidFill>
                  <a:srgbClr val="181612"/>
                </a:solidFill>
              </a:defRPr>
            </a:lvl2pPr>
            <a:lvl3pPr marL="1371600" lvl="2" indent="-304800" algn="l">
              <a:lnSpc>
                <a:spcPct val="120000"/>
              </a:lnSpc>
              <a:spcBef>
                <a:spcPts val="375"/>
              </a:spcBef>
              <a:spcAft>
                <a:spcPts val="0"/>
              </a:spcAft>
              <a:buSzPts val="1200"/>
              <a:buChar char="•"/>
              <a:defRPr>
                <a:solidFill>
                  <a:srgbClr val="181612"/>
                </a:solidFill>
              </a:defRPr>
            </a:lvl3pPr>
            <a:lvl4pPr marL="1828800" lvl="3" indent="-295275" algn="l">
              <a:lnSpc>
                <a:spcPct val="120000"/>
              </a:lnSpc>
              <a:spcBef>
                <a:spcPts val="375"/>
              </a:spcBef>
              <a:spcAft>
                <a:spcPts val="0"/>
              </a:spcAft>
              <a:buSzPts val="1050"/>
              <a:buChar char="•"/>
              <a:defRPr>
                <a:solidFill>
                  <a:srgbClr val="181612"/>
                </a:solidFill>
              </a:defRPr>
            </a:lvl4pPr>
            <a:lvl5pPr marL="2286000" lvl="4" indent="-285750" algn="l">
              <a:lnSpc>
                <a:spcPct val="120000"/>
              </a:lnSpc>
              <a:spcBef>
                <a:spcPts val="375"/>
              </a:spcBef>
              <a:spcAft>
                <a:spcPts val="0"/>
              </a:spcAft>
              <a:buSzPts val="900"/>
              <a:buChar char="•"/>
              <a:defRPr>
                <a:solidFill>
                  <a:srgbClr val="18161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77" name="Google Shape;77;p19"/>
          <p:cNvSpPr txBox="1">
            <a:spLocks noGrp="1"/>
          </p:cNvSpPr>
          <p:nvPr>
            <p:ph type="body" idx="3"/>
          </p:nvPr>
        </p:nvSpPr>
        <p:spPr>
          <a:xfrm>
            <a:off x="4809272" y="2023006"/>
            <a:ext cx="3483864"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2000"/>
              <a:buNone/>
              <a:defRPr sz="20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78" name="Google Shape;78;p19"/>
          <p:cNvSpPr txBox="1">
            <a:spLocks noGrp="1"/>
          </p:cNvSpPr>
          <p:nvPr>
            <p:ph type="body" idx="4"/>
          </p:nvPr>
        </p:nvSpPr>
        <p:spPr>
          <a:xfrm>
            <a:off x="4809272" y="2821494"/>
            <a:ext cx="3483864" cy="3233321"/>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222222"/>
                </a:solidFill>
              </a:defRPr>
            </a:lvl1pPr>
            <a:lvl2pPr marL="914400" lvl="1" indent="-317500" algn="l">
              <a:lnSpc>
                <a:spcPct val="120000"/>
              </a:lnSpc>
              <a:spcBef>
                <a:spcPts val="375"/>
              </a:spcBef>
              <a:spcAft>
                <a:spcPts val="0"/>
              </a:spcAft>
              <a:buSzPts val="1400"/>
              <a:buChar char="•"/>
              <a:defRPr>
                <a:solidFill>
                  <a:srgbClr val="222222"/>
                </a:solidFill>
              </a:defRPr>
            </a:lvl2pPr>
            <a:lvl3pPr marL="1371600" lvl="2" indent="-304800" algn="l">
              <a:lnSpc>
                <a:spcPct val="120000"/>
              </a:lnSpc>
              <a:spcBef>
                <a:spcPts val="375"/>
              </a:spcBef>
              <a:spcAft>
                <a:spcPts val="0"/>
              </a:spcAft>
              <a:buSzPts val="1200"/>
              <a:buChar char="•"/>
              <a:defRPr>
                <a:solidFill>
                  <a:srgbClr val="222222"/>
                </a:solidFill>
              </a:defRPr>
            </a:lvl3pPr>
            <a:lvl4pPr marL="1828800" lvl="3" indent="-295275" algn="l">
              <a:lnSpc>
                <a:spcPct val="120000"/>
              </a:lnSpc>
              <a:spcBef>
                <a:spcPts val="375"/>
              </a:spcBef>
              <a:spcAft>
                <a:spcPts val="0"/>
              </a:spcAft>
              <a:buSzPts val="1050"/>
              <a:buChar char="•"/>
              <a:defRPr>
                <a:solidFill>
                  <a:srgbClr val="222222"/>
                </a:solidFill>
              </a:defRPr>
            </a:lvl4pPr>
            <a:lvl5pPr marL="2286000" lvl="4" indent="-285750" algn="l">
              <a:lnSpc>
                <a:spcPct val="120000"/>
              </a:lnSpc>
              <a:spcBef>
                <a:spcPts val="375"/>
              </a:spcBef>
              <a:spcAft>
                <a:spcPts val="0"/>
              </a:spcAft>
              <a:buSzPts val="900"/>
              <a:buChar char="•"/>
              <a:defRPr>
                <a:solidFill>
                  <a:srgbClr val="22222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79" name="Google Shape;79;p19"/>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9"/>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Side Header with content" type="objTx">
  <p:cSld name="OBJECT_WITH_CAPTION_TEXT">
    <p:spTree>
      <p:nvGrpSpPr>
        <p:cNvPr id="1" name="Shape 81"/>
        <p:cNvGrpSpPr/>
        <p:nvPr/>
      </p:nvGrpSpPr>
      <p:grpSpPr>
        <a:xfrm>
          <a:off x="0" y="0"/>
          <a:ext cx="0" cy="0"/>
          <a:chOff x="0" y="0"/>
          <a:chExt cx="0" cy="0"/>
        </a:xfrm>
      </p:grpSpPr>
      <p:sp>
        <p:nvSpPr>
          <p:cNvPr id="82" name="Google Shape;82;p21"/>
          <p:cNvSpPr/>
          <p:nvPr/>
        </p:nvSpPr>
        <p:spPr>
          <a:xfrm>
            <a:off x="0" y="798973"/>
            <a:ext cx="3648174"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83" name="Google Shape;83;p21"/>
          <p:cNvCxnSpPr/>
          <p:nvPr/>
        </p:nvCxnSpPr>
        <p:spPr>
          <a:xfrm rot="10800000" flipH="1">
            <a:off x="2" y="3119532"/>
            <a:ext cx="3644507" cy="6261"/>
          </a:xfrm>
          <a:prstGeom prst="straightConnector1">
            <a:avLst/>
          </a:prstGeom>
          <a:noFill/>
          <a:ln w="31750" cap="flat" cmpd="sng">
            <a:solidFill>
              <a:schemeClr val="accent1"/>
            </a:solidFill>
            <a:prstDash val="solid"/>
            <a:round/>
            <a:headEnd type="none" w="sm" len="sm"/>
            <a:tailEnd type="none" w="sm" len="sm"/>
          </a:ln>
        </p:spPr>
      </p:cxnSp>
      <p:sp>
        <p:nvSpPr>
          <p:cNvPr id="84" name="Google Shape;84;p21"/>
          <p:cNvSpPr txBox="1">
            <a:spLocks noGrp="1"/>
          </p:cNvSpPr>
          <p:nvPr>
            <p:ph type="title"/>
          </p:nvPr>
        </p:nvSpPr>
        <p:spPr>
          <a:xfrm>
            <a:off x="1083504" y="798973"/>
            <a:ext cx="2456260" cy="22471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1"/>
          <p:cNvSpPr txBox="1">
            <a:spLocks noGrp="1"/>
          </p:cNvSpPr>
          <p:nvPr>
            <p:ph type="body" idx="1"/>
          </p:nvPr>
        </p:nvSpPr>
        <p:spPr>
          <a:xfrm>
            <a:off x="3782786" y="798976"/>
            <a:ext cx="4509353" cy="5255837"/>
          </a:xfrm>
          <a:prstGeom prst="rect">
            <a:avLst/>
          </a:prstGeom>
          <a:noFill/>
          <a:ln>
            <a:noFill/>
          </a:ln>
        </p:spPr>
        <p:txBody>
          <a:bodyPr spcFirstLastPara="1" wrap="square" lIns="91425" tIns="45700" rIns="91425" bIns="45700" anchor="ctr"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86" name="Google Shape;86;p21"/>
          <p:cNvSpPr txBox="1">
            <a:spLocks noGrp="1"/>
          </p:cNvSpPr>
          <p:nvPr>
            <p:ph type="body" idx="2"/>
          </p:nvPr>
        </p:nvSpPr>
        <p:spPr>
          <a:xfrm>
            <a:off x="1083504" y="3205494"/>
            <a:ext cx="2456260" cy="2849319"/>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87" name="Google Shape;87;p2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Side Header with picture" type="picTx">
  <p:cSld name="PICTURE_WITH_CAPTION_TEXT">
    <p:spTree>
      <p:nvGrpSpPr>
        <p:cNvPr id="1" name="Shape 89"/>
        <p:cNvGrpSpPr/>
        <p:nvPr/>
      </p:nvGrpSpPr>
      <p:grpSpPr>
        <a:xfrm>
          <a:off x="0" y="0"/>
          <a:ext cx="0" cy="0"/>
          <a:chOff x="0" y="0"/>
          <a:chExt cx="0" cy="0"/>
        </a:xfrm>
      </p:grpSpPr>
      <p:sp>
        <p:nvSpPr>
          <p:cNvPr id="90" name="Google Shape;90;p22"/>
          <p:cNvSpPr/>
          <p:nvPr/>
        </p:nvSpPr>
        <p:spPr>
          <a:xfrm>
            <a:off x="-1" y="798973"/>
            <a:ext cx="5231050"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91" name="Google Shape;91;p22"/>
          <p:cNvCxnSpPr/>
          <p:nvPr/>
        </p:nvCxnSpPr>
        <p:spPr>
          <a:xfrm rot="10800000" flipH="1">
            <a:off x="1" y="3116401"/>
            <a:ext cx="5225792" cy="9393"/>
          </a:xfrm>
          <a:prstGeom prst="straightConnector1">
            <a:avLst/>
          </a:prstGeom>
          <a:noFill/>
          <a:ln w="31750" cap="flat" cmpd="sng">
            <a:solidFill>
              <a:schemeClr val="accent1"/>
            </a:solidFill>
            <a:prstDash val="solid"/>
            <a:round/>
            <a:headEnd type="none" w="sm" len="sm"/>
            <a:tailEnd type="none" w="sm" len="sm"/>
          </a:ln>
        </p:spPr>
      </p:cxnSp>
      <p:sp>
        <p:nvSpPr>
          <p:cNvPr id="92" name="Google Shape;92;p22"/>
          <p:cNvSpPr txBox="1">
            <a:spLocks noGrp="1"/>
          </p:cNvSpPr>
          <p:nvPr>
            <p:ph type="title"/>
          </p:nvPr>
        </p:nvSpPr>
        <p:spPr>
          <a:xfrm>
            <a:off x="1088405" y="1129513"/>
            <a:ext cx="4149246" cy="18305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2"/>
          <p:cNvSpPr>
            <a:spLocks noGrp="1"/>
          </p:cNvSpPr>
          <p:nvPr>
            <p:ph type="pic" idx="2"/>
          </p:nvPr>
        </p:nvSpPr>
        <p:spPr>
          <a:xfrm>
            <a:off x="5449305" y="797578"/>
            <a:ext cx="2841836" cy="5248677"/>
          </a:xfrm>
          <a:prstGeom prst="rect">
            <a:avLst/>
          </a:prstGeom>
          <a:solidFill>
            <a:srgbClr val="D8D8D8"/>
          </a:solidFill>
          <a:ln>
            <a:noFill/>
          </a:ln>
        </p:spPr>
      </p:sp>
      <p:sp>
        <p:nvSpPr>
          <p:cNvPr id="94" name="Google Shape;94;p22"/>
          <p:cNvSpPr txBox="1">
            <a:spLocks noGrp="1"/>
          </p:cNvSpPr>
          <p:nvPr>
            <p:ph type="body" idx="1"/>
          </p:nvPr>
        </p:nvSpPr>
        <p:spPr>
          <a:xfrm>
            <a:off x="1087748" y="3145994"/>
            <a:ext cx="4143303" cy="290026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95" name="Google Shape;95;p2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6" name="Google Shape;96;p2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slide black">
  <p:cSld name="section slide black">
    <p:spTree>
      <p:nvGrpSpPr>
        <p:cNvPr id="1" name="Shape 97"/>
        <p:cNvGrpSpPr/>
        <p:nvPr/>
      </p:nvGrpSpPr>
      <p:grpSpPr>
        <a:xfrm>
          <a:off x="0" y="0"/>
          <a:ext cx="0" cy="0"/>
          <a:chOff x="0" y="0"/>
          <a:chExt cx="0" cy="0"/>
        </a:xfrm>
      </p:grpSpPr>
      <p:sp>
        <p:nvSpPr>
          <p:cNvPr id="98" name="Google Shape;98;p23"/>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9" name="Google Shape;99;p23"/>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0"/>
        <p:cNvGrpSpPr/>
        <p:nvPr/>
      </p:nvGrpSpPr>
      <p:grpSpPr>
        <a:xfrm>
          <a:off x="0" y="0"/>
          <a:ext cx="0" cy="0"/>
          <a:chOff x="0" y="0"/>
          <a:chExt cx="0" cy="0"/>
        </a:xfrm>
      </p:grpSpPr>
      <p:sp>
        <p:nvSpPr>
          <p:cNvPr id="101" name="Google Shape;101;p24"/>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4"/>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3" name="Google Shape;103;p24"/>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4"/>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05" name="Google Shape;105;p24"/>
          <p:cNvCxnSpPr/>
          <p:nvPr/>
        </p:nvCxnSpPr>
        <p:spPr>
          <a:xfrm>
            <a:off x="1088686" y="1859432"/>
            <a:ext cx="720245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with 2 columns">
  <p:cSld name="Title with 2 columns">
    <p:spTree>
      <p:nvGrpSpPr>
        <p:cNvPr id="1" name="Shape 106"/>
        <p:cNvGrpSpPr/>
        <p:nvPr/>
      </p:nvGrpSpPr>
      <p:grpSpPr>
        <a:xfrm>
          <a:off x="0" y="0"/>
          <a:ext cx="0" cy="0"/>
          <a:chOff x="0" y="0"/>
          <a:chExt cx="0" cy="0"/>
        </a:xfrm>
      </p:grpSpPr>
      <p:cxnSp>
        <p:nvCxnSpPr>
          <p:cNvPr id="107" name="Google Shape;107;p25"/>
          <p:cNvCxnSpPr/>
          <p:nvPr/>
        </p:nvCxnSpPr>
        <p:spPr>
          <a:xfrm>
            <a:off x="1085500" y="1847088"/>
            <a:ext cx="7205642" cy="0"/>
          </a:xfrm>
          <a:prstGeom prst="straightConnector1">
            <a:avLst/>
          </a:prstGeom>
          <a:noFill/>
          <a:ln w="31750" cap="flat" cmpd="sng">
            <a:solidFill>
              <a:schemeClr val="accent1"/>
            </a:solidFill>
            <a:prstDash val="solid"/>
            <a:round/>
            <a:headEnd type="none" w="sm" len="sm"/>
            <a:tailEnd type="none" w="sm" len="sm"/>
          </a:ln>
        </p:spPr>
      </p:cxnSp>
      <p:sp>
        <p:nvSpPr>
          <p:cNvPr id="108" name="Google Shape;108;p25"/>
          <p:cNvSpPr txBox="1">
            <a:spLocks noGrp="1"/>
          </p:cNvSpPr>
          <p:nvPr>
            <p:ph type="body" idx="1"/>
          </p:nvPr>
        </p:nvSpPr>
        <p:spPr>
          <a:xfrm>
            <a:off x="1085498" y="2010878"/>
            <a:ext cx="3260991" cy="405711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9" name="Google Shape;109;p25"/>
          <p:cNvSpPr txBox="1">
            <a:spLocks noGrp="1"/>
          </p:cNvSpPr>
          <p:nvPr>
            <p:ph type="body" idx="2"/>
          </p:nvPr>
        </p:nvSpPr>
        <p:spPr>
          <a:xfrm>
            <a:off x="4810328" y="2017342"/>
            <a:ext cx="3483864" cy="4050650"/>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10" name="Google Shape;110;p25"/>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5"/>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2" name="Google Shape;112;p25"/>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with Comparison">
  <p:cSld name="Title with Comparison">
    <p:spTree>
      <p:nvGrpSpPr>
        <p:cNvPr id="1" name="Shape 113"/>
        <p:cNvGrpSpPr/>
        <p:nvPr/>
      </p:nvGrpSpPr>
      <p:grpSpPr>
        <a:xfrm>
          <a:off x="0" y="0"/>
          <a:ext cx="0" cy="0"/>
          <a:chOff x="0" y="0"/>
          <a:chExt cx="0" cy="0"/>
        </a:xfrm>
      </p:grpSpPr>
      <p:cxnSp>
        <p:nvCxnSpPr>
          <p:cNvPr id="114" name="Google Shape;114;p26"/>
          <p:cNvCxnSpPr/>
          <p:nvPr/>
        </p:nvCxnSpPr>
        <p:spPr>
          <a:xfrm>
            <a:off x="1085395" y="1847088"/>
            <a:ext cx="7205747" cy="0"/>
          </a:xfrm>
          <a:prstGeom prst="straightConnector1">
            <a:avLst/>
          </a:prstGeom>
          <a:noFill/>
          <a:ln w="31750" cap="flat" cmpd="sng">
            <a:solidFill>
              <a:schemeClr val="accent1"/>
            </a:solidFill>
            <a:prstDash val="solid"/>
            <a:round/>
            <a:headEnd type="none" w="sm" len="sm"/>
            <a:tailEnd type="none" w="sm" len="sm"/>
          </a:ln>
        </p:spPr>
      </p:cxnSp>
      <p:sp>
        <p:nvSpPr>
          <p:cNvPr id="115" name="Google Shape;115;p26"/>
          <p:cNvSpPr txBox="1">
            <a:spLocks noGrp="1"/>
          </p:cNvSpPr>
          <p:nvPr>
            <p:ph type="body" idx="1"/>
          </p:nvPr>
        </p:nvSpPr>
        <p:spPr>
          <a:xfrm>
            <a:off x="1085393" y="2019552"/>
            <a:ext cx="3483864"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2000"/>
              <a:buNone/>
              <a:defRPr sz="20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16" name="Google Shape;116;p26"/>
          <p:cNvSpPr txBox="1">
            <a:spLocks noGrp="1"/>
          </p:cNvSpPr>
          <p:nvPr>
            <p:ph type="body" idx="2"/>
          </p:nvPr>
        </p:nvSpPr>
        <p:spPr>
          <a:xfrm>
            <a:off x="1085393" y="2824272"/>
            <a:ext cx="3483864" cy="3218185"/>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222222"/>
                </a:solidFill>
              </a:defRPr>
            </a:lvl1pPr>
            <a:lvl2pPr marL="914400" lvl="1" indent="-317500" algn="l">
              <a:lnSpc>
                <a:spcPct val="120000"/>
              </a:lnSpc>
              <a:spcBef>
                <a:spcPts val="375"/>
              </a:spcBef>
              <a:spcAft>
                <a:spcPts val="0"/>
              </a:spcAft>
              <a:buSzPts val="1400"/>
              <a:buChar char="•"/>
              <a:defRPr>
                <a:solidFill>
                  <a:srgbClr val="222222"/>
                </a:solidFill>
              </a:defRPr>
            </a:lvl2pPr>
            <a:lvl3pPr marL="1371600" lvl="2" indent="-304800" algn="l">
              <a:lnSpc>
                <a:spcPct val="120000"/>
              </a:lnSpc>
              <a:spcBef>
                <a:spcPts val="375"/>
              </a:spcBef>
              <a:spcAft>
                <a:spcPts val="0"/>
              </a:spcAft>
              <a:buSzPts val="1200"/>
              <a:buChar char="•"/>
              <a:defRPr>
                <a:solidFill>
                  <a:srgbClr val="222222"/>
                </a:solidFill>
              </a:defRPr>
            </a:lvl3pPr>
            <a:lvl4pPr marL="1828800" lvl="3" indent="-295275" algn="l">
              <a:lnSpc>
                <a:spcPct val="120000"/>
              </a:lnSpc>
              <a:spcBef>
                <a:spcPts val="375"/>
              </a:spcBef>
              <a:spcAft>
                <a:spcPts val="0"/>
              </a:spcAft>
              <a:buSzPts val="1050"/>
              <a:buChar char="•"/>
              <a:defRPr>
                <a:solidFill>
                  <a:srgbClr val="222222"/>
                </a:solidFill>
              </a:defRPr>
            </a:lvl4pPr>
            <a:lvl5pPr marL="2286000" lvl="4" indent="-285750" algn="l">
              <a:lnSpc>
                <a:spcPct val="120000"/>
              </a:lnSpc>
              <a:spcBef>
                <a:spcPts val="375"/>
              </a:spcBef>
              <a:spcAft>
                <a:spcPts val="0"/>
              </a:spcAft>
              <a:buSzPts val="900"/>
              <a:buChar char="•"/>
              <a:defRPr>
                <a:solidFill>
                  <a:srgbClr val="22222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17" name="Google Shape;117;p26"/>
          <p:cNvSpPr txBox="1">
            <a:spLocks noGrp="1"/>
          </p:cNvSpPr>
          <p:nvPr>
            <p:ph type="body" idx="3"/>
          </p:nvPr>
        </p:nvSpPr>
        <p:spPr>
          <a:xfrm>
            <a:off x="4809272" y="2023006"/>
            <a:ext cx="3483864"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2000"/>
              <a:buNone/>
              <a:defRPr sz="20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18" name="Google Shape;118;p26"/>
          <p:cNvSpPr txBox="1">
            <a:spLocks noGrp="1"/>
          </p:cNvSpPr>
          <p:nvPr>
            <p:ph type="body" idx="4"/>
          </p:nvPr>
        </p:nvSpPr>
        <p:spPr>
          <a:xfrm>
            <a:off x="4809272" y="2821494"/>
            <a:ext cx="3483864" cy="3220963"/>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19" name="Google Shape;119;p26"/>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26"/>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1" name="Google Shape;121;p26"/>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2"/>
        <p:cNvGrpSpPr/>
        <p:nvPr/>
      </p:nvGrpSpPr>
      <p:grpSpPr>
        <a:xfrm>
          <a:off x="0" y="0"/>
          <a:ext cx="0" cy="0"/>
          <a:chOff x="0" y="0"/>
          <a:chExt cx="0" cy="0"/>
        </a:xfrm>
      </p:grpSpPr>
      <p:cxnSp>
        <p:nvCxnSpPr>
          <p:cNvPr id="123" name="Google Shape;123;g38c84ac789a_0_66"/>
          <p:cNvCxnSpPr/>
          <p:nvPr/>
        </p:nvCxnSpPr>
        <p:spPr>
          <a:xfrm>
            <a:off x="429200" y="1700769"/>
            <a:ext cx="614100" cy="0"/>
          </a:xfrm>
          <a:prstGeom prst="straightConnector1">
            <a:avLst/>
          </a:prstGeom>
          <a:noFill/>
          <a:ln w="19050" cap="flat" cmpd="sng">
            <a:solidFill>
              <a:schemeClr val="dk2"/>
            </a:solidFill>
            <a:prstDash val="lgDash"/>
            <a:round/>
            <a:headEnd type="none" w="sm" len="sm"/>
            <a:tailEnd type="none" w="sm" len="sm"/>
          </a:ln>
        </p:spPr>
      </p:cxnSp>
      <p:sp>
        <p:nvSpPr>
          <p:cNvPr id="124" name="Google Shape;124;g38c84ac789a_0_66"/>
          <p:cNvSpPr txBox="1">
            <a:spLocks noGrp="1"/>
          </p:cNvSpPr>
          <p:nvPr>
            <p:ph type="title"/>
          </p:nvPr>
        </p:nvSpPr>
        <p:spPr>
          <a:xfrm>
            <a:off x="311700" y="496667"/>
            <a:ext cx="8520600" cy="978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g38c84ac789a_0_66"/>
          <p:cNvSpPr txBox="1">
            <a:spLocks noGrp="1"/>
          </p:cNvSpPr>
          <p:nvPr>
            <p:ph type="body" idx="1"/>
          </p:nvPr>
        </p:nvSpPr>
        <p:spPr>
          <a:xfrm>
            <a:off x="311700" y="1958433"/>
            <a:ext cx="3999900" cy="4133100"/>
          </a:xfrm>
          <a:prstGeom prst="rect">
            <a:avLst/>
          </a:prstGeom>
          <a:noFill/>
          <a:ln>
            <a:noFill/>
          </a:ln>
        </p:spPr>
        <p:txBody>
          <a:bodyPr spcFirstLastPara="1" wrap="square" lIns="91425" tIns="45700" rIns="91425" bIns="45700" anchor="t" anchorCtr="0">
            <a:normAutofit/>
          </a:bodyPr>
          <a:lstStyle>
            <a:lvl1pPr marL="457200" lvl="0" indent="-317500" algn="l">
              <a:lnSpc>
                <a:spcPct val="120000"/>
              </a:lnSpc>
              <a:spcBef>
                <a:spcPts val="750"/>
              </a:spcBef>
              <a:spcAft>
                <a:spcPts val="0"/>
              </a:spcAft>
              <a:buSzPts val="1400"/>
              <a:buChar char="•"/>
              <a:defRPr sz="1400"/>
            </a:lvl1pPr>
            <a:lvl2pPr marL="914400" lvl="1" indent="-304800" algn="l">
              <a:lnSpc>
                <a:spcPct val="120000"/>
              </a:lnSpc>
              <a:spcBef>
                <a:spcPts val="375"/>
              </a:spcBef>
              <a:spcAft>
                <a:spcPts val="0"/>
              </a:spcAft>
              <a:buSzPts val="1200"/>
              <a:buChar char="•"/>
              <a:defRPr sz="1200"/>
            </a:lvl2pPr>
            <a:lvl3pPr marL="1371600" lvl="2" indent="-304800" algn="l">
              <a:lnSpc>
                <a:spcPct val="120000"/>
              </a:lnSpc>
              <a:spcBef>
                <a:spcPts val="375"/>
              </a:spcBef>
              <a:spcAft>
                <a:spcPts val="0"/>
              </a:spcAft>
              <a:buSzPts val="1200"/>
              <a:buChar char="•"/>
              <a:defRPr sz="1200"/>
            </a:lvl3pPr>
            <a:lvl4pPr marL="1828800" lvl="3" indent="-304800" algn="l">
              <a:lnSpc>
                <a:spcPct val="120000"/>
              </a:lnSpc>
              <a:spcBef>
                <a:spcPts val="375"/>
              </a:spcBef>
              <a:spcAft>
                <a:spcPts val="0"/>
              </a:spcAft>
              <a:buSzPts val="1200"/>
              <a:buChar char="•"/>
              <a:defRPr sz="1200"/>
            </a:lvl4pPr>
            <a:lvl5pPr marL="2286000" lvl="4" indent="-304800" algn="l">
              <a:lnSpc>
                <a:spcPct val="120000"/>
              </a:lnSpc>
              <a:spcBef>
                <a:spcPts val="375"/>
              </a:spcBef>
              <a:spcAft>
                <a:spcPts val="0"/>
              </a:spcAft>
              <a:buSzPts val="1200"/>
              <a:buChar char="•"/>
              <a:defRPr sz="1200"/>
            </a:lvl5pPr>
            <a:lvl6pPr marL="2743200" lvl="5" indent="-304800" algn="l">
              <a:lnSpc>
                <a:spcPct val="120000"/>
              </a:lnSpc>
              <a:spcBef>
                <a:spcPts val="375"/>
              </a:spcBef>
              <a:spcAft>
                <a:spcPts val="0"/>
              </a:spcAft>
              <a:buSzPts val="1200"/>
              <a:buChar char="•"/>
              <a:defRPr sz="1200"/>
            </a:lvl6pPr>
            <a:lvl7pPr marL="3200400" lvl="6" indent="-304800" algn="l">
              <a:lnSpc>
                <a:spcPct val="120000"/>
              </a:lnSpc>
              <a:spcBef>
                <a:spcPts val="375"/>
              </a:spcBef>
              <a:spcAft>
                <a:spcPts val="0"/>
              </a:spcAft>
              <a:buSzPts val="1200"/>
              <a:buChar char="•"/>
              <a:defRPr sz="1200"/>
            </a:lvl7pPr>
            <a:lvl8pPr marL="3657600" lvl="7" indent="-304800" algn="l">
              <a:lnSpc>
                <a:spcPct val="120000"/>
              </a:lnSpc>
              <a:spcBef>
                <a:spcPts val="375"/>
              </a:spcBef>
              <a:spcAft>
                <a:spcPts val="0"/>
              </a:spcAft>
              <a:buSzPts val="1200"/>
              <a:buChar char="•"/>
              <a:defRPr sz="1200"/>
            </a:lvl8pPr>
            <a:lvl9pPr marL="4114800" lvl="8" indent="-304800" algn="l">
              <a:lnSpc>
                <a:spcPct val="120000"/>
              </a:lnSpc>
              <a:spcBef>
                <a:spcPts val="375"/>
              </a:spcBef>
              <a:spcAft>
                <a:spcPts val="0"/>
              </a:spcAft>
              <a:buSzPts val="1200"/>
              <a:buChar char="•"/>
              <a:defRPr sz="1200"/>
            </a:lvl9pPr>
          </a:lstStyle>
          <a:p>
            <a:endParaRPr/>
          </a:p>
        </p:txBody>
      </p:sp>
      <p:sp>
        <p:nvSpPr>
          <p:cNvPr id="126" name="Google Shape;126;g38c84ac789a_0_66"/>
          <p:cNvSpPr txBox="1">
            <a:spLocks noGrp="1"/>
          </p:cNvSpPr>
          <p:nvPr>
            <p:ph type="body" idx="2"/>
          </p:nvPr>
        </p:nvSpPr>
        <p:spPr>
          <a:xfrm>
            <a:off x="4832400" y="1958433"/>
            <a:ext cx="3999900" cy="4133100"/>
          </a:xfrm>
          <a:prstGeom prst="rect">
            <a:avLst/>
          </a:prstGeom>
          <a:noFill/>
          <a:ln>
            <a:noFill/>
          </a:ln>
        </p:spPr>
        <p:txBody>
          <a:bodyPr spcFirstLastPara="1" wrap="square" lIns="91425" tIns="45700" rIns="91425" bIns="45700" anchor="t" anchorCtr="0">
            <a:normAutofit/>
          </a:bodyPr>
          <a:lstStyle>
            <a:lvl1pPr marL="457200" lvl="0" indent="-317500" algn="l">
              <a:lnSpc>
                <a:spcPct val="120000"/>
              </a:lnSpc>
              <a:spcBef>
                <a:spcPts val="750"/>
              </a:spcBef>
              <a:spcAft>
                <a:spcPts val="0"/>
              </a:spcAft>
              <a:buSzPts val="1400"/>
              <a:buChar char="•"/>
              <a:defRPr sz="1400"/>
            </a:lvl1pPr>
            <a:lvl2pPr marL="914400" lvl="1" indent="-304800" algn="l">
              <a:lnSpc>
                <a:spcPct val="120000"/>
              </a:lnSpc>
              <a:spcBef>
                <a:spcPts val="375"/>
              </a:spcBef>
              <a:spcAft>
                <a:spcPts val="0"/>
              </a:spcAft>
              <a:buSzPts val="1200"/>
              <a:buChar char="•"/>
              <a:defRPr sz="1200"/>
            </a:lvl2pPr>
            <a:lvl3pPr marL="1371600" lvl="2" indent="-304800" algn="l">
              <a:lnSpc>
                <a:spcPct val="120000"/>
              </a:lnSpc>
              <a:spcBef>
                <a:spcPts val="375"/>
              </a:spcBef>
              <a:spcAft>
                <a:spcPts val="0"/>
              </a:spcAft>
              <a:buSzPts val="1200"/>
              <a:buChar char="•"/>
              <a:defRPr sz="1200"/>
            </a:lvl3pPr>
            <a:lvl4pPr marL="1828800" lvl="3" indent="-304800" algn="l">
              <a:lnSpc>
                <a:spcPct val="120000"/>
              </a:lnSpc>
              <a:spcBef>
                <a:spcPts val="375"/>
              </a:spcBef>
              <a:spcAft>
                <a:spcPts val="0"/>
              </a:spcAft>
              <a:buSzPts val="1200"/>
              <a:buChar char="•"/>
              <a:defRPr sz="1200"/>
            </a:lvl4pPr>
            <a:lvl5pPr marL="2286000" lvl="4" indent="-304800" algn="l">
              <a:lnSpc>
                <a:spcPct val="120000"/>
              </a:lnSpc>
              <a:spcBef>
                <a:spcPts val="375"/>
              </a:spcBef>
              <a:spcAft>
                <a:spcPts val="0"/>
              </a:spcAft>
              <a:buSzPts val="1200"/>
              <a:buChar char="•"/>
              <a:defRPr sz="1200"/>
            </a:lvl5pPr>
            <a:lvl6pPr marL="2743200" lvl="5" indent="-304800" algn="l">
              <a:lnSpc>
                <a:spcPct val="120000"/>
              </a:lnSpc>
              <a:spcBef>
                <a:spcPts val="375"/>
              </a:spcBef>
              <a:spcAft>
                <a:spcPts val="0"/>
              </a:spcAft>
              <a:buSzPts val="1200"/>
              <a:buChar char="•"/>
              <a:defRPr sz="1200"/>
            </a:lvl6pPr>
            <a:lvl7pPr marL="3200400" lvl="6" indent="-304800" algn="l">
              <a:lnSpc>
                <a:spcPct val="120000"/>
              </a:lnSpc>
              <a:spcBef>
                <a:spcPts val="375"/>
              </a:spcBef>
              <a:spcAft>
                <a:spcPts val="0"/>
              </a:spcAft>
              <a:buSzPts val="1200"/>
              <a:buChar char="•"/>
              <a:defRPr sz="1200"/>
            </a:lvl7pPr>
            <a:lvl8pPr marL="3657600" lvl="7" indent="-304800" algn="l">
              <a:lnSpc>
                <a:spcPct val="120000"/>
              </a:lnSpc>
              <a:spcBef>
                <a:spcPts val="375"/>
              </a:spcBef>
              <a:spcAft>
                <a:spcPts val="0"/>
              </a:spcAft>
              <a:buSzPts val="1200"/>
              <a:buChar char="•"/>
              <a:defRPr sz="1200"/>
            </a:lvl8pPr>
            <a:lvl9pPr marL="4114800" lvl="8" indent="-304800" algn="l">
              <a:lnSpc>
                <a:spcPct val="120000"/>
              </a:lnSpc>
              <a:spcBef>
                <a:spcPts val="375"/>
              </a:spcBef>
              <a:spcAft>
                <a:spcPts val="0"/>
              </a:spcAft>
              <a:buSzPts val="1200"/>
              <a:buChar char="•"/>
              <a:defRPr sz="1200"/>
            </a:lvl9pPr>
          </a:lstStyle>
          <a:p>
            <a:endParaRPr/>
          </a:p>
        </p:txBody>
      </p:sp>
      <p:sp>
        <p:nvSpPr>
          <p:cNvPr id="127" name="Google Shape;127;g38c84ac789a_0_66"/>
          <p:cNvSpPr txBox="1">
            <a:spLocks noGrp="1"/>
          </p:cNvSpPr>
          <p:nvPr>
            <p:ph type="sldNum" idx="12"/>
          </p:nvPr>
        </p:nvSpPr>
        <p:spPr>
          <a:xfrm>
            <a:off x="8472458" y="6217622"/>
            <a:ext cx="548700" cy="5247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with content" type="obj">
  <p:cSld name="OBJECT">
    <p:spTree>
      <p:nvGrpSpPr>
        <p:cNvPr id="1" name="Shape 20"/>
        <p:cNvGrpSpPr/>
        <p:nvPr/>
      </p:nvGrpSpPr>
      <p:grpSpPr>
        <a:xfrm>
          <a:off x="0" y="0"/>
          <a:ext cx="0" cy="0"/>
          <a:chOff x="0" y="0"/>
          <a:chExt cx="0" cy="0"/>
        </a:xfrm>
      </p:grpSpPr>
      <p:sp>
        <p:nvSpPr>
          <p:cNvPr id="21" name="Google Shape;21;p12"/>
          <p:cNvSpPr/>
          <p:nvPr/>
        </p:nvSpPr>
        <p:spPr>
          <a:xfrm>
            <a:off x="892142" y="-21176"/>
            <a:ext cx="7606015" cy="18787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22" name="Google Shape;22;p12"/>
          <p:cNvCxnSpPr/>
          <p:nvPr/>
        </p:nvCxnSpPr>
        <p:spPr>
          <a:xfrm>
            <a:off x="892142" y="1859611"/>
            <a:ext cx="7606015" cy="0"/>
          </a:xfrm>
          <a:prstGeom prst="straightConnector1">
            <a:avLst/>
          </a:prstGeom>
          <a:noFill/>
          <a:ln w="31750" cap="flat" cmpd="sng">
            <a:solidFill>
              <a:schemeClr val="accent1"/>
            </a:solidFill>
            <a:prstDash val="solid"/>
            <a:round/>
            <a:headEnd type="none" w="sm" len="sm"/>
            <a:tailEnd type="none" w="sm" len="sm"/>
          </a:ln>
        </p:spPr>
      </p:cxnSp>
      <p:sp>
        <p:nvSpPr>
          <p:cNvPr id="23" name="Google Shape;23;p12"/>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2"/>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181612"/>
                </a:solidFill>
              </a:defRPr>
            </a:lvl1pPr>
            <a:lvl2pPr marL="914400" lvl="1" indent="-317500" algn="l">
              <a:lnSpc>
                <a:spcPct val="120000"/>
              </a:lnSpc>
              <a:spcBef>
                <a:spcPts val="375"/>
              </a:spcBef>
              <a:spcAft>
                <a:spcPts val="0"/>
              </a:spcAft>
              <a:buSzPts val="1400"/>
              <a:buChar char="•"/>
              <a:defRPr>
                <a:solidFill>
                  <a:srgbClr val="181612"/>
                </a:solidFill>
              </a:defRPr>
            </a:lvl2pPr>
            <a:lvl3pPr marL="1371600" lvl="2" indent="-304800" algn="l">
              <a:lnSpc>
                <a:spcPct val="120000"/>
              </a:lnSpc>
              <a:spcBef>
                <a:spcPts val="375"/>
              </a:spcBef>
              <a:spcAft>
                <a:spcPts val="0"/>
              </a:spcAft>
              <a:buSzPts val="1200"/>
              <a:buChar char="•"/>
              <a:defRPr>
                <a:solidFill>
                  <a:srgbClr val="181612"/>
                </a:solidFill>
              </a:defRPr>
            </a:lvl3pPr>
            <a:lvl4pPr marL="1828800" lvl="3" indent="-295275" algn="l">
              <a:lnSpc>
                <a:spcPct val="120000"/>
              </a:lnSpc>
              <a:spcBef>
                <a:spcPts val="375"/>
              </a:spcBef>
              <a:spcAft>
                <a:spcPts val="0"/>
              </a:spcAft>
              <a:buSzPts val="1050"/>
              <a:buChar char="•"/>
              <a:defRPr>
                <a:solidFill>
                  <a:srgbClr val="181612"/>
                </a:solidFill>
              </a:defRPr>
            </a:lvl4pPr>
            <a:lvl5pPr marL="2286000" lvl="4" indent="-285750" algn="l">
              <a:lnSpc>
                <a:spcPct val="120000"/>
              </a:lnSpc>
              <a:spcBef>
                <a:spcPts val="375"/>
              </a:spcBef>
              <a:spcAft>
                <a:spcPts val="0"/>
              </a:spcAft>
              <a:buSzPts val="900"/>
              <a:buChar char="•"/>
              <a:defRPr>
                <a:solidFill>
                  <a:srgbClr val="18161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25" name="Google Shape;25;p1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1_Title and Content 2">
    <p:spTree>
      <p:nvGrpSpPr>
        <p:cNvPr id="1" name="Shape 27"/>
        <p:cNvGrpSpPr/>
        <p:nvPr/>
      </p:nvGrpSpPr>
      <p:grpSpPr>
        <a:xfrm>
          <a:off x="0" y="0"/>
          <a:ext cx="0" cy="0"/>
          <a:chOff x="0" y="0"/>
          <a:chExt cx="0" cy="0"/>
        </a:xfrm>
      </p:grpSpPr>
      <p:sp>
        <p:nvSpPr>
          <p:cNvPr id="28" name="Google Shape;28;p16"/>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750"/>
              </a:spcBef>
              <a:spcAft>
                <a:spcPts val="0"/>
              </a:spcAft>
              <a:buSzPts val="2400"/>
              <a:buChar char="•"/>
              <a:defRPr>
                <a:solidFill>
                  <a:schemeClr val="dk2"/>
                </a:solidFill>
              </a:defRPr>
            </a:lvl1pPr>
            <a:lvl2pPr marL="914400" lvl="1" indent="-381000" algn="l">
              <a:lnSpc>
                <a:spcPct val="120000"/>
              </a:lnSpc>
              <a:spcBef>
                <a:spcPts val="375"/>
              </a:spcBef>
              <a:spcAft>
                <a:spcPts val="0"/>
              </a:spcAft>
              <a:buSzPts val="2400"/>
              <a:buChar char="•"/>
              <a:defRPr>
                <a:solidFill>
                  <a:schemeClr val="dk2"/>
                </a:solidFill>
              </a:defRPr>
            </a:lvl2pPr>
            <a:lvl3pPr marL="1371600" lvl="2" indent="-381000" algn="l">
              <a:lnSpc>
                <a:spcPct val="120000"/>
              </a:lnSpc>
              <a:spcBef>
                <a:spcPts val="375"/>
              </a:spcBef>
              <a:spcAft>
                <a:spcPts val="0"/>
              </a:spcAft>
              <a:buSzPts val="2400"/>
              <a:buChar char="•"/>
              <a:defRPr>
                <a:solidFill>
                  <a:schemeClr val="dk2"/>
                </a:solidFill>
              </a:defRPr>
            </a:lvl3pPr>
            <a:lvl4pPr marL="1828800" lvl="3" indent="-381000" algn="l">
              <a:lnSpc>
                <a:spcPct val="120000"/>
              </a:lnSpc>
              <a:spcBef>
                <a:spcPts val="375"/>
              </a:spcBef>
              <a:spcAft>
                <a:spcPts val="0"/>
              </a:spcAft>
              <a:buSzPts val="2400"/>
              <a:buChar char="•"/>
              <a:defRPr>
                <a:solidFill>
                  <a:schemeClr val="dk2"/>
                </a:solidFill>
              </a:defRPr>
            </a:lvl4pPr>
            <a:lvl5pPr marL="2286000" lvl="4" indent="-381000" algn="l">
              <a:lnSpc>
                <a:spcPct val="120000"/>
              </a:lnSpc>
              <a:spcBef>
                <a:spcPts val="375"/>
              </a:spcBef>
              <a:spcAft>
                <a:spcPts val="0"/>
              </a:spcAft>
              <a:buSzPts val="24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29" name="Google Shape;29;p16"/>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rgbClr val="8891AA"/>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30" name="Google Shape;30;p16"/>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1" name="Google Shape;31;p16"/>
          <p:cNvCxnSpPr/>
          <p:nvPr/>
        </p:nvCxnSpPr>
        <p:spPr>
          <a:xfrm>
            <a:off x="1088686" y="1859432"/>
            <a:ext cx="720245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2"/>
        <p:cNvGrpSpPr/>
        <p:nvPr/>
      </p:nvGrpSpPr>
      <p:grpSpPr>
        <a:xfrm>
          <a:off x="0" y="0"/>
          <a:ext cx="0" cy="0"/>
          <a:chOff x="0" y="0"/>
          <a:chExt cx="0" cy="0"/>
        </a:xfrm>
      </p:grpSpPr>
      <p:sp>
        <p:nvSpPr>
          <p:cNvPr id="33" name="Google Shape;33;p15"/>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5"/>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35" name="Google Shape;35;p15"/>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rgbClr val="8891AA"/>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36" name="Google Shape;36;p15"/>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7" name="Google Shape;37;p15"/>
          <p:cNvCxnSpPr/>
          <p:nvPr/>
        </p:nvCxnSpPr>
        <p:spPr>
          <a:xfrm>
            <a:off x="1088686" y="1859432"/>
            <a:ext cx="720245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itle only" type="titleOnly">
  <p:cSld name="TITLE_ONLY">
    <p:spTree>
      <p:nvGrpSpPr>
        <p:cNvPr id="1" name="Shape 38"/>
        <p:cNvGrpSpPr/>
        <p:nvPr/>
      </p:nvGrpSpPr>
      <p:grpSpPr>
        <a:xfrm>
          <a:off x="0" y="0"/>
          <a:ext cx="0" cy="0"/>
          <a:chOff x="0" y="0"/>
          <a:chExt cx="0" cy="0"/>
        </a:xfrm>
      </p:grpSpPr>
      <p:sp>
        <p:nvSpPr>
          <p:cNvPr id="39" name="Google Shape;39;p20"/>
          <p:cNvSpPr/>
          <p:nvPr/>
        </p:nvSpPr>
        <p:spPr>
          <a:xfrm>
            <a:off x="897905" y="0"/>
            <a:ext cx="7557940" cy="184708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40" name="Google Shape;40;p20"/>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41" name="Google Shape;41;p20"/>
          <p:cNvSpPr txBox="1">
            <a:spLocks noGrp="1"/>
          </p:cNvSpPr>
          <p:nvPr>
            <p:ph type="title"/>
          </p:nvPr>
        </p:nvSpPr>
        <p:spPr>
          <a:xfrm>
            <a:off x="1088686" y="810377"/>
            <a:ext cx="7202456" cy="94730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0"/>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0"/>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with photo">
  <p:cSld name="1_Title Slide with photo">
    <p:spTree>
      <p:nvGrpSpPr>
        <p:cNvPr id="1" name="Shape 44"/>
        <p:cNvGrpSpPr/>
        <p:nvPr/>
      </p:nvGrpSpPr>
      <p:grpSpPr>
        <a:xfrm>
          <a:off x="0" y="0"/>
          <a:ext cx="0" cy="0"/>
          <a:chOff x="0" y="0"/>
          <a:chExt cx="0" cy="0"/>
        </a:xfrm>
      </p:grpSpPr>
      <p:pic>
        <p:nvPicPr>
          <p:cNvPr id="45" name="Google Shape;45;p14"/>
          <p:cNvPicPr preferRelativeResize="0"/>
          <p:nvPr/>
        </p:nvPicPr>
        <p:blipFill rotWithShape="1">
          <a:blip r:embed="rId2">
            <a:alphaModFix/>
          </a:blip>
          <a:srcRect/>
          <a:stretch/>
        </p:blipFill>
        <p:spPr>
          <a:xfrm>
            <a:off x="0" y="1532004"/>
            <a:ext cx="9144000" cy="3657600"/>
          </a:xfrm>
          <a:prstGeom prst="rect">
            <a:avLst/>
          </a:prstGeom>
          <a:noFill/>
          <a:ln>
            <a:noFill/>
          </a:ln>
        </p:spPr>
      </p:pic>
      <p:sp>
        <p:nvSpPr>
          <p:cNvPr id="46" name="Google Shape;46;p14"/>
          <p:cNvSpPr txBox="1">
            <a:spLocks noGrp="1"/>
          </p:cNvSpPr>
          <p:nvPr>
            <p:ph type="ctrTitle"/>
          </p:nvPr>
        </p:nvSpPr>
        <p:spPr>
          <a:xfrm>
            <a:off x="1813336" y="3464560"/>
            <a:ext cx="6477803" cy="1538289"/>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4"/>
          <p:cNvSpPr txBox="1">
            <a:spLocks noGrp="1"/>
          </p:cNvSpPr>
          <p:nvPr>
            <p:ph type="subTitle" idx="1"/>
          </p:nvPr>
        </p:nvSpPr>
        <p:spPr>
          <a:xfrm>
            <a:off x="1813335" y="5189604"/>
            <a:ext cx="6477804"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600"/>
              <a:buNone/>
              <a:defRPr sz="1600" b="0" cap="none">
                <a:solidFill>
                  <a:schemeClr val="dk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a:p>
        </p:txBody>
      </p:sp>
      <p:cxnSp>
        <p:nvCxnSpPr>
          <p:cNvPr id="48" name="Google Shape;48;p14"/>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p:spPr>
      </p:cxnSp>
      <p:pic>
        <p:nvPicPr>
          <p:cNvPr id="49" name="Google Shape;49;p14"/>
          <p:cNvPicPr preferRelativeResize="0"/>
          <p:nvPr/>
        </p:nvPicPr>
        <p:blipFill rotWithShape="1">
          <a:blip r:embed="rId3">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0"/>
        <p:cNvGrpSpPr/>
        <p:nvPr/>
      </p:nvGrpSpPr>
      <p:grpSpPr>
        <a:xfrm>
          <a:off x="0" y="0"/>
          <a:ext cx="0" cy="0"/>
          <a:chOff x="0" y="0"/>
          <a:chExt cx="0" cy="0"/>
        </a:xfrm>
      </p:grpSpPr>
      <p:sp>
        <p:nvSpPr>
          <p:cNvPr id="51" name="Google Shape;51;p13"/>
          <p:cNvSpPr/>
          <p:nvPr/>
        </p:nvSpPr>
        <p:spPr>
          <a:xfrm>
            <a:off x="0" y="1527142"/>
            <a:ext cx="9144000" cy="3657856"/>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2" name="Google Shape;52;p13"/>
          <p:cNvSpPr txBox="1">
            <a:spLocks noGrp="1"/>
          </p:cNvSpPr>
          <p:nvPr>
            <p:ph type="ctrTitle"/>
          </p:nvPr>
        </p:nvSpPr>
        <p:spPr>
          <a:xfrm>
            <a:off x="1813336" y="3233396"/>
            <a:ext cx="6477803" cy="1769453"/>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lt1"/>
              </a:buClr>
              <a:buSzPts val="3600"/>
              <a:buFont typeface="Arial"/>
              <a:buNone/>
              <a:defRPr sz="36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3"/>
          <p:cNvSpPr txBox="1">
            <a:spLocks noGrp="1"/>
          </p:cNvSpPr>
          <p:nvPr>
            <p:ph type="subTitle" idx="1"/>
          </p:nvPr>
        </p:nvSpPr>
        <p:spPr>
          <a:xfrm>
            <a:off x="1813335" y="5190324"/>
            <a:ext cx="6477804"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600"/>
              <a:buNone/>
              <a:defRPr sz="1600" b="0" cap="none">
                <a:solidFill>
                  <a:srgbClr val="18161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a:p>
        </p:txBody>
      </p:sp>
      <p:cxnSp>
        <p:nvCxnSpPr>
          <p:cNvPr id="54" name="Google Shape;54;p13"/>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p:spPr>
      </p:cxnSp>
      <p:pic>
        <p:nvPicPr>
          <p:cNvPr id="55" name="Google Shape;55;p13"/>
          <p:cNvPicPr preferRelativeResize="0"/>
          <p:nvPr/>
        </p:nvPicPr>
        <p:blipFill rotWithShape="1">
          <a:blip r:embed="rId2">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17"/>
          <p:cNvSpPr/>
          <p:nvPr/>
        </p:nvSpPr>
        <p:spPr>
          <a:xfrm>
            <a:off x="897905" y="0"/>
            <a:ext cx="6839998" cy="3803776"/>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58" name="Google Shape;58;p17"/>
          <p:cNvCxnSpPr/>
          <p:nvPr/>
        </p:nvCxnSpPr>
        <p:spPr>
          <a:xfrm>
            <a:off x="892142" y="3816299"/>
            <a:ext cx="6845761" cy="0"/>
          </a:xfrm>
          <a:prstGeom prst="straightConnector1">
            <a:avLst/>
          </a:prstGeom>
          <a:noFill/>
          <a:ln w="31750" cap="flat" cmpd="sng">
            <a:solidFill>
              <a:schemeClr val="accent1"/>
            </a:solidFill>
            <a:prstDash val="solid"/>
            <a:round/>
            <a:headEnd type="none" w="sm" len="sm"/>
            <a:tailEnd type="none" w="sm" len="sm"/>
          </a:ln>
        </p:spPr>
      </p:cxnSp>
      <p:sp>
        <p:nvSpPr>
          <p:cNvPr id="59" name="Google Shape;59;p17"/>
          <p:cNvSpPr txBox="1">
            <a:spLocks noGrp="1"/>
          </p:cNvSpPr>
          <p:nvPr>
            <p:ph type="title"/>
          </p:nvPr>
        </p:nvSpPr>
        <p:spPr>
          <a:xfrm>
            <a:off x="1090680" y="2168168"/>
            <a:ext cx="6482366" cy="14759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7"/>
          <p:cNvSpPr txBox="1">
            <a:spLocks noGrp="1"/>
          </p:cNvSpPr>
          <p:nvPr>
            <p:ph type="body" idx="1"/>
          </p:nvPr>
        </p:nvSpPr>
        <p:spPr>
          <a:xfrm>
            <a:off x="1090680" y="3806198"/>
            <a:ext cx="6472835" cy="1012929"/>
          </a:xfrm>
          <a:prstGeom prst="rect">
            <a:avLst/>
          </a:prstGeom>
          <a:noFill/>
          <a:ln>
            <a:noFill/>
          </a:ln>
        </p:spPr>
        <p:txBody>
          <a:bodyPr spcFirstLastPara="1" wrap="square" lIns="91425" tIns="91425" rIns="91425" bIns="45700" anchor="t" anchorCtr="0">
            <a:normAutofit/>
          </a:bodyPr>
          <a:lstStyle>
            <a:lvl1pPr marL="457200" lvl="0" indent="-228600" algn="l">
              <a:lnSpc>
                <a:spcPct val="120000"/>
              </a:lnSpc>
              <a:spcBef>
                <a:spcPts val="750"/>
              </a:spcBef>
              <a:spcAft>
                <a:spcPts val="0"/>
              </a:spcAft>
              <a:buSzPts val="1600"/>
              <a:buNone/>
              <a:defRPr sz="1600">
                <a:solidFill>
                  <a:srgbClr val="222222"/>
                </a:solidFill>
              </a:defRPr>
            </a:lvl1pPr>
            <a:lvl2pPr marL="914400" lvl="1" indent="-228600" algn="l">
              <a:lnSpc>
                <a:spcPct val="120000"/>
              </a:lnSpc>
              <a:spcBef>
                <a:spcPts val="375"/>
              </a:spcBef>
              <a:spcAft>
                <a:spcPts val="0"/>
              </a:spcAft>
              <a:buSzPts val="1350"/>
              <a:buNone/>
              <a:defRPr sz="1350">
                <a:solidFill>
                  <a:srgbClr val="8891AA"/>
                </a:solidFill>
              </a:defRPr>
            </a:lvl2pPr>
            <a:lvl3pPr marL="1371600" lvl="2" indent="-228600" algn="l">
              <a:lnSpc>
                <a:spcPct val="120000"/>
              </a:lnSpc>
              <a:spcBef>
                <a:spcPts val="375"/>
              </a:spcBef>
              <a:spcAft>
                <a:spcPts val="0"/>
              </a:spcAft>
              <a:buSzPts val="1350"/>
              <a:buNone/>
              <a:defRPr sz="1350">
                <a:solidFill>
                  <a:srgbClr val="8891AA"/>
                </a:solidFill>
              </a:defRPr>
            </a:lvl3pPr>
            <a:lvl4pPr marL="1828800" lvl="3" indent="-228600" algn="l">
              <a:lnSpc>
                <a:spcPct val="120000"/>
              </a:lnSpc>
              <a:spcBef>
                <a:spcPts val="375"/>
              </a:spcBef>
              <a:spcAft>
                <a:spcPts val="0"/>
              </a:spcAft>
              <a:buSzPts val="1200"/>
              <a:buNone/>
              <a:defRPr sz="1200">
                <a:solidFill>
                  <a:srgbClr val="8891AA"/>
                </a:solidFill>
              </a:defRPr>
            </a:lvl4pPr>
            <a:lvl5pPr marL="2286000" lvl="4" indent="-228600" algn="l">
              <a:lnSpc>
                <a:spcPct val="120000"/>
              </a:lnSpc>
              <a:spcBef>
                <a:spcPts val="375"/>
              </a:spcBef>
              <a:spcAft>
                <a:spcPts val="0"/>
              </a:spcAft>
              <a:buSzPts val="1200"/>
              <a:buNone/>
              <a:defRPr sz="1200">
                <a:solidFill>
                  <a:srgbClr val="8891AA"/>
                </a:solidFill>
              </a:defRPr>
            </a:lvl5pPr>
            <a:lvl6pPr marL="2743200" lvl="5" indent="-228600" algn="l">
              <a:lnSpc>
                <a:spcPct val="120000"/>
              </a:lnSpc>
              <a:spcBef>
                <a:spcPts val="375"/>
              </a:spcBef>
              <a:spcAft>
                <a:spcPts val="0"/>
              </a:spcAft>
              <a:buSzPts val="1200"/>
              <a:buNone/>
              <a:defRPr sz="1200">
                <a:solidFill>
                  <a:srgbClr val="8891AA"/>
                </a:solidFill>
              </a:defRPr>
            </a:lvl6pPr>
            <a:lvl7pPr marL="3200400" lvl="6" indent="-228600" algn="l">
              <a:lnSpc>
                <a:spcPct val="120000"/>
              </a:lnSpc>
              <a:spcBef>
                <a:spcPts val="375"/>
              </a:spcBef>
              <a:spcAft>
                <a:spcPts val="0"/>
              </a:spcAft>
              <a:buSzPts val="1200"/>
              <a:buNone/>
              <a:defRPr sz="1200">
                <a:solidFill>
                  <a:srgbClr val="8891AA"/>
                </a:solidFill>
              </a:defRPr>
            </a:lvl7pPr>
            <a:lvl8pPr marL="3657600" lvl="7" indent="-228600" algn="l">
              <a:lnSpc>
                <a:spcPct val="120000"/>
              </a:lnSpc>
              <a:spcBef>
                <a:spcPts val="375"/>
              </a:spcBef>
              <a:spcAft>
                <a:spcPts val="0"/>
              </a:spcAft>
              <a:buSzPts val="1200"/>
              <a:buNone/>
              <a:defRPr sz="1200">
                <a:solidFill>
                  <a:srgbClr val="8891AA"/>
                </a:solidFill>
              </a:defRPr>
            </a:lvl8pPr>
            <a:lvl9pPr marL="4114800" lvl="8" indent="-228600" algn="l">
              <a:lnSpc>
                <a:spcPct val="120000"/>
              </a:lnSpc>
              <a:spcBef>
                <a:spcPts val="375"/>
              </a:spcBef>
              <a:spcAft>
                <a:spcPts val="0"/>
              </a:spcAft>
              <a:buSzPts val="1200"/>
              <a:buNone/>
              <a:defRPr sz="1200">
                <a:solidFill>
                  <a:srgbClr val="8891AA"/>
                </a:solidFill>
              </a:defRPr>
            </a:lvl9pPr>
          </a:lstStyle>
          <a:p>
            <a:endParaRPr/>
          </a:p>
        </p:txBody>
      </p:sp>
      <p:sp>
        <p:nvSpPr>
          <p:cNvPr id="61" name="Google Shape;61;p17"/>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7"/>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with 2 columns" type="twoObj">
  <p:cSld name="TWO_OBJECTS">
    <p:spTree>
      <p:nvGrpSpPr>
        <p:cNvPr id="1" name="Shape 63"/>
        <p:cNvGrpSpPr/>
        <p:nvPr/>
      </p:nvGrpSpPr>
      <p:grpSpPr>
        <a:xfrm>
          <a:off x="0" y="0"/>
          <a:ext cx="0" cy="0"/>
          <a:chOff x="0" y="0"/>
          <a:chExt cx="0" cy="0"/>
        </a:xfrm>
      </p:grpSpPr>
      <p:sp>
        <p:nvSpPr>
          <p:cNvPr id="64" name="Google Shape;64;p18"/>
          <p:cNvSpPr/>
          <p:nvPr/>
        </p:nvSpPr>
        <p:spPr>
          <a:xfrm>
            <a:off x="897905" y="0"/>
            <a:ext cx="7557940" cy="184708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65" name="Google Shape;65;p18"/>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66" name="Google Shape;66;p18"/>
          <p:cNvSpPr txBox="1">
            <a:spLocks noGrp="1"/>
          </p:cNvSpPr>
          <p:nvPr>
            <p:ph type="title"/>
          </p:nvPr>
        </p:nvSpPr>
        <p:spPr>
          <a:xfrm>
            <a:off x="1086913" y="804890"/>
            <a:ext cx="7204226" cy="9034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8"/>
          <p:cNvSpPr txBox="1">
            <a:spLocks noGrp="1"/>
          </p:cNvSpPr>
          <p:nvPr>
            <p:ph type="body" idx="1"/>
          </p:nvPr>
        </p:nvSpPr>
        <p:spPr>
          <a:xfrm>
            <a:off x="1085498" y="2010878"/>
            <a:ext cx="3483864" cy="404980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181612"/>
                </a:solidFill>
              </a:defRPr>
            </a:lvl1pPr>
            <a:lvl2pPr marL="914400" lvl="1" indent="-317500" algn="l">
              <a:lnSpc>
                <a:spcPct val="120000"/>
              </a:lnSpc>
              <a:spcBef>
                <a:spcPts val="375"/>
              </a:spcBef>
              <a:spcAft>
                <a:spcPts val="0"/>
              </a:spcAft>
              <a:buSzPts val="1400"/>
              <a:buChar char="•"/>
              <a:defRPr>
                <a:solidFill>
                  <a:srgbClr val="181612"/>
                </a:solidFill>
              </a:defRPr>
            </a:lvl2pPr>
            <a:lvl3pPr marL="1371600" lvl="2" indent="-304800" algn="l">
              <a:lnSpc>
                <a:spcPct val="120000"/>
              </a:lnSpc>
              <a:spcBef>
                <a:spcPts val="375"/>
              </a:spcBef>
              <a:spcAft>
                <a:spcPts val="0"/>
              </a:spcAft>
              <a:buSzPts val="1200"/>
              <a:buChar char="•"/>
              <a:defRPr>
                <a:solidFill>
                  <a:srgbClr val="181612"/>
                </a:solidFill>
              </a:defRPr>
            </a:lvl3pPr>
            <a:lvl4pPr marL="1828800" lvl="3" indent="-295275" algn="l">
              <a:lnSpc>
                <a:spcPct val="120000"/>
              </a:lnSpc>
              <a:spcBef>
                <a:spcPts val="375"/>
              </a:spcBef>
              <a:spcAft>
                <a:spcPts val="0"/>
              </a:spcAft>
              <a:buSzPts val="1050"/>
              <a:buChar char="•"/>
              <a:defRPr>
                <a:solidFill>
                  <a:srgbClr val="181612"/>
                </a:solidFill>
              </a:defRPr>
            </a:lvl4pPr>
            <a:lvl5pPr marL="2286000" lvl="4" indent="-285750" algn="l">
              <a:lnSpc>
                <a:spcPct val="120000"/>
              </a:lnSpc>
              <a:spcBef>
                <a:spcPts val="375"/>
              </a:spcBef>
              <a:spcAft>
                <a:spcPts val="0"/>
              </a:spcAft>
              <a:buSzPts val="900"/>
              <a:buChar char="•"/>
              <a:defRPr>
                <a:solidFill>
                  <a:srgbClr val="18161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68" name="Google Shape;68;p18"/>
          <p:cNvSpPr txBox="1">
            <a:spLocks noGrp="1"/>
          </p:cNvSpPr>
          <p:nvPr>
            <p:ph type="body" idx="2"/>
          </p:nvPr>
        </p:nvSpPr>
        <p:spPr>
          <a:xfrm>
            <a:off x="4810328" y="2017345"/>
            <a:ext cx="3483864" cy="404333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181612"/>
                </a:solidFill>
              </a:defRPr>
            </a:lvl1pPr>
            <a:lvl2pPr marL="914400" lvl="1" indent="-317500" algn="l">
              <a:lnSpc>
                <a:spcPct val="120000"/>
              </a:lnSpc>
              <a:spcBef>
                <a:spcPts val="375"/>
              </a:spcBef>
              <a:spcAft>
                <a:spcPts val="0"/>
              </a:spcAft>
              <a:buSzPts val="1400"/>
              <a:buChar char="•"/>
              <a:defRPr>
                <a:solidFill>
                  <a:srgbClr val="181612"/>
                </a:solidFill>
              </a:defRPr>
            </a:lvl2pPr>
            <a:lvl3pPr marL="1371600" lvl="2" indent="-304800" algn="l">
              <a:lnSpc>
                <a:spcPct val="120000"/>
              </a:lnSpc>
              <a:spcBef>
                <a:spcPts val="375"/>
              </a:spcBef>
              <a:spcAft>
                <a:spcPts val="0"/>
              </a:spcAft>
              <a:buSzPts val="1200"/>
              <a:buChar char="•"/>
              <a:defRPr>
                <a:solidFill>
                  <a:srgbClr val="181612"/>
                </a:solidFill>
              </a:defRPr>
            </a:lvl3pPr>
            <a:lvl4pPr marL="1828800" lvl="3" indent="-295275" algn="l">
              <a:lnSpc>
                <a:spcPct val="120000"/>
              </a:lnSpc>
              <a:spcBef>
                <a:spcPts val="375"/>
              </a:spcBef>
              <a:spcAft>
                <a:spcPts val="0"/>
              </a:spcAft>
              <a:buSzPts val="1050"/>
              <a:buChar char="•"/>
              <a:defRPr>
                <a:solidFill>
                  <a:srgbClr val="181612"/>
                </a:solidFill>
              </a:defRPr>
            </a:lvl4pPr>
            <a:lvl5pPr marL="2286000" lvl="4" indent="-285750" algn="l">
              <a:lnSpc>
                <a:spcPct val="120000"/>
              </a:lnSpc>
              <a:spcBef>
                <a:spcPts val="375"/>
              </a:spcBef>
              <a:spcAft>
                <a:spcPts val="0"/>
              </a:spcAft>
              <a:buSzPts val="900"/>
              <a:buChar char="•"/>
              <a:defRPr>
                <a:solidFill>
                  <a:srgbClr val="18161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69" name="Google Shape;69;p18"/>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8"/>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1088686" y="804522"/>
            <a:ext cx="7202456" cy="10492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0"/>
          <p:cNvSpPr txBox="1">
            <a:spLocks noGrp="1"/>
          </p:cNvSpPr>
          <p:nvPr>
            <p:ph type="body" idx="1"/>
          </p:nvPr>
        </p:nvSpPr>
        <p:spPr>
          <a:xfrm>
            <a:off x="1088686" y="2015734"/>
            <a:ext cx="7202456" cy="345061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20000"/>
              </a:lnSpc>
              <a:spcBef>
                <a:spcPts val="750"/>
              </a:spcBef>
              <a:spcAft>
                <a:spcPts val="0"/>
              </a:spcAft>
              <a:buClr>
                <a:schemeClr val="accent1"/>
              </a:buClr>
              <a:buSzPts val="1600"/>
              <a:buFont typeface="Arial"/>
              <a:buChar char="•"/>
              <a:defRPr sz="1600" b="0" i="0" u="none" strike="noStrike" cap="none">
                <a:solidFill>
                  <a:srgbClr val="181612"/>
                </a:solidFill>
                <a:latin typeface="Arial"/>
                <a:ea typeface="Arial"/>
                <a:cs typeface="Arial"/>
                <a:sym typeface="Arial"/>
              </a:defRPr>
            </a:lvl1pPr>
            <a:lvl2pPr marL="914400" marR="0" lvl="1" indent="-317500" algn="l" rtl="0">
              <a:lnSpc>
                <a:spcPct val="120000"/>
              </a:lnSpc>
              <a:spcBef>
                <a:spcPts val="375"/>
              </a:spcBef>
              <a:spcAft>
                <a:spcPts val="0"/>
              </a:spcAft>
              <a:buClr>
                <a:schemeClr val="accent1"/>
              </a:buClr>
              <a:buSzPts val="1400"/>
              <a:buFont typeface="Arial"/>
              <a:buChar char="•"/>
              <a:defRPr sz="1400" b="0" i="0" u="none" strike="noStrike" cap="none">
                <a:solidFill>
                  <a:srgbClr val="181612"/>
                </a:solidFill>
                <a:latin typeface="Arial"/>
                <a:ea typeface="Arial"/>
                <a:cs typeface="Arial"/>
                <a:sym typeface="Arial"/>
              </a:defRPr>
            </a:lvl2pPr>
            <a:lvl3pPr marL="1371600" marR="0" lvl="2" indent="-304800" algn="l" rtl="0">
              <a:lnSpc>
                <a:spcPct val="120000"/>
              </a:lnSpc>
              <a:spcBef>
                <a:spcPts val="375"/>
              </a:spcBef>
              <a:spcAft>
                <a:spcPts val="0"/>
              </a:spcAft>
              <a:buClr>
                <a:schemeClr val="accent1"/>
              </a:buClr>
              <a:buSzPts val="1200"/>
              <a:buFont typeface="Arial"/>
              <a:buChar char="•"/>
              <a:defRPr sz="1200" b="0" i="0" u="none" strike="noStrike" cap="none">
                <a:solidFill>
                  <a:srgbClr val="181612"/>
                </a:solidFill>
                <a:latin typeface="Arial"/>
                <a:ea typeface="Arial"/>
                <a:cs typeface="Arial"/>
                <a:sym typeface="Arial"/>
              </a:defRPr>
            </a:lvl3pPr>
            <a:lvl4pPr marL="1828800" marR="0" lvl="3" indent="-295275" algn="l" rtl="0">
              <a:lnSpc>
                <a:spcPct val="120000"/>
              </a:lnSpc>
              <a:spcBef>
                <a:spcPts val="375"/>
              </a:spcBef>
              <a:spcAft>
                <a:spcPts val="0"/>
              </a:spcAft>
              <a:buClr>
                <a:schemeClr val="accent1"/>
              </a:buClr>
              <a:buSzPts val="1050"/>
              <a:buFont typeface="Arial"/>
              <a:buChar char="•"/>
              <a:defRPr sz="1050" b="0" i="0" u="none" strike="noStrike" cap="none">
                <a:solidFill>
                  <a:srgbClr val="181612"/>
                </a:solidFill>
                <a:latin typeface="Arial"/>
                <a:ea typeface="Arial"/>
                <a:cs typeface="Arial"/>
                <a:sym typeface="Arial"/>
              </a:defRPr>
            </a:lvl4pPr>
            <a:lvl5pPr marL="2286000" marR="0" lvl="4" indent="-285750" algn="l" rtl="0">
              <a:lnSpc>
                <a:spcPct val="120000"/>
              </a:lnSpc>
              <a:spcBef>
                <a:spcPts val="375"/>
              </a:spcBef>
              <a:spcAft>
                <a:spcPts val="0"/>
              </a:spcAft>
              <a:buClr>
                <a:schemeClr val="accent1"/>
              </a:buClr>
              <a:buSzPts val="900"/>
              <a:buFont typeface="Arial"/>
              <a:buChar char="•"/>
              <a:defRPr sz="900" b="0" i="0" u="none" strike="noStrike" cap="none">
                <a:solidFill>
                  <a:srgbClr val="181612"/>
                </a:solidFill>
                <a:latin typeface="Arial"/>
                <a:ea typeface="Arial"/>
                <a:cs typeface="Arial"/>
                <a:sym typeface="Arial"/>
              </a:defRPr>
            </a:lvl5pPr>
            <a:lvl6pPr marL="2743200" marR="0" lvl="5"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12" name="Google Shape;12;p10"/>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rgbClr val="8891A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0"/>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asccc-oeri.org/webinars-and-event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s://creativecommons.org/licenses/by/2.0/?ref=openverse" TargetMode="External"/><Relationship Id="rId5" Type="http://schemas.openxmlformats.org/officeDocument/2006/relationships/hyperlink" Target="https://www.flickr.com/photos/37996646802@N01" TargetMode="External"/><Relationship Id="rId4" Type="http://schemas.openxmlformats.org/officeDocument/2006/relationships/hyperlink" Target="https://www.flickr.com/photos/37996646802@N01/11216872256"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creativecommons.org/licenses/by/2.0/?ref=openverse" TargetMode="External"/><Relationship Id="rId5" Type="http://schemas.openxmlformats.org/officeDocument/2006/relationships/hyperlink" Target="https://www.flickr.com/photos/53986933@N00" TargetMode="External"/><Relationship Id="rId4" Type="http://schemas.openxmlformats.org/officeDocument/2006/relationships/hyperlink" Target="https://www.flickr.com/photos/53986933@N00/3761397565"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www.flickr.com/photos/96513781@N00/2653213717" TargetMode="External"/><Relationship Id="rId3" Type="http://schemas.openxmlformats.org/officeDocument/2006/relationships/image" Target="../media/image3.png"/><Relationship Id="rId7" Type="http://schemas.openxmlformats.org/officeDocument/2006/relationships/hyperlink" Target="https://creativecommons.org/licenses/by-sa/2.0/?ref=openverse"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www.flickr.com/photos/24934185@N00" TargetMode="External"/><Relationship Id="rId5" Type="http://schemas.openxmlformats.org/officeDocument/2006/relationships/hyperlink" Target="https://www.flickr.com/photos/24934185@N00/139432484" TargetMode="External"/><Relationship Id="rId10" Type="http://schemas.openxmlformats.org/officeDocument/2006/relationships/hyperlink" Target="https://creativecommons.org/licenses/by/2.0/?ref=openverse" TargetMode="External"/><Relationship Id="rId4" Type="http://schemas.openxmlformats.org/officeDocument/2006/relationships/image" Target="../media/image4.png"/><Relationship Id="rId9" Type="http://schemas.openxmlformats.org/officeDocument/2006/relationships/hyperlink" Target="https://www.flickr.com/photos/96513781@N00"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s://unsplash.com/s/photos/reading?utm_source=unsplash&amp;utm_medium=referral&amp;utm_content=creditCopyText" TargetMode="External"/><Relationship Id="rId4" Type="http://schemas.openxmlformats.org/officeDocument/2006/relationships/hyperlink" Target="https://unsplash.com/@siora18?utm_source=unsplash&amp;utm_medium=referral&amp;utm_content=creditCopyText"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
          <p:cNvSpPr txBox="1">
            <a:spLocks noGrp="1"/>
          </p:cNvSpPr>
          <p:nvPr>
            <p:ph type="ctrTitle"/>
          </p:nvPr>
        </p:nvSpPr>
        <p:spPr>
          <a:xfrm>
            <a:off x="1813336" y="3464560"/>
            <a:ext cx="6477803" cy="1538289"/>
          </a:xfrm>
          <a:prstGeom prst="rect">
            <a:avLst/>
          </a:prstGeom>
          <a:noFill/>
          <a:ln>
            <a:noFill/>
          </a:ln>
        </p:spPr>
        <p:txBody>
          <a:bodyPr spcFirstLastPara="1" wrap="square" lIns="91425" tIns="45700" rIns="91425" bIns="0" anchor="b" anchorCtr="0">
            <a:normAutofit fontScale="90000"/>
          </a:bodyPr>
          <a:lstStyle/>
          <a:p>
            <a:pPr marL="0" lvl="0" indent="0" algn="l" rtl="0">
              <a:lnSpc>
                <a:spcPct val="90000"/>
              </a:lnSpc>
              <a:spcBef>
                <a:spcPts val="0"/>
              </a:spcBef>
              <a:spcAft>
                <a:spcPts val="0"/>
              </a:spcAft>
              <a:buClr>
                <a:schemeClr val="lt1"/>
              </a:buClr>
              <a:buSzPct val="100000"/>
              <a:buFont typeface="Arial"/>
              <a:buNone/>
            </a:pPr>
            <a:endParaRPr/>
          </a:p>
          <a:p>
            <a:pPr marL="0" lvl="0" indent="0" algn="ctr" rtl="0">
              <a:lnSpc>
                <a:spcPct val="90000"/>
              </a:lnSpc>
              <a:spcBef>
                <a:spcPts val="0"/>
              </a:spcBef>
              <a:spcAft>
                <a:spcPts val="0"/>
              </a:spcAft>
              <a:buClr>
                <a:schemeClr val="lt1"/>
              </a:buClr>
              <a:buSzPct val="100000"/>
              <a:buFont typeface="Arial"/>
              <a:buNone/>
            </a:pPr>
            <a:r>
              <a:rPr lang="en-US"/>
              <a:t>Open Educational Resources (OER) in Practice: Campus OER/Zero-Textbook-Cost (ZTC) Program Spotlights from Across the Spectrum</a:t>
            </a:r>
            <a:endParaRPr/>
          </a:p>
          <a:p>
            <a:pPr marL="0" lvl="0" indent="0" algn="l" rtl="0">
              <a:lnSpc>
                <a:spcPct val="90000"/>
              </a:lnSpc>
              <a:spcBef>
                <a:spcPts val="0"/>
              </a:spcBef>
              <a:spcAft>
                <a:spcPts val="0"/>
              </a:spcAft>
              <a:buClr>
                <a:schemeClr val="lt1"/>
              </a:buClr>
              <a:buSzPct val="100000"/>
              <a:buFont typeface="Arial"/>
              <a:buNone/>
            </a:pPr>
            <a:endParaRPr/>
          </a:p>
          <a:p>
            <a:pPr marL="0" lvl="0" indent="0" algn="ctr" rtl="0">
              <a:lnSpc>
                <a:spcPct val="90000"/>
              </a:lnSpc>
              <a:spcBef>
                <a:spcPts val="0"/>
              </a:spcBef>
              <a:spcAft>
                <a:spcPts val="0"/>
              </a:spcAft>
              <a:buClr>
                <a:schemeClr val="lt1"/>
              </a:buClr>
              <a:buSzPct val="100000"/>
              <a:buFont typeface="Arial"/>
              <a:buNone/>
            </a:pPr>
            <a:r>
              <a:rPr lang="en-US" b="1"/>
              <a:t>December, 3rd 2025 </a:t>
            </a:r>
            <a:endParaRPr b="1"/>
          </a:p>
        </p:txBody>
      </p:sp>
      <p:sp>
        <p:nvSpPr>
          <p:cNvPr id="134" name="Google Shape;134;p1"/>
          <p:cNvSpPr txBox="1">
            <a:spLocks noGrp="1"/>
          </p:cNvSpPr>
          <p:nvPr>
            <p:ph type="subTitle" idx="1"/>
          </p:nvPr>
        </p:nvSpPr>
        <p:spPr>
          <a:xfrm>
            <a:off x="311727" y="5189604"/>
            <a:ext cx="7979412" cy="977621"/>
          </a:xfrm>
          <a:prstGeom prst="rect">
            <a:avLst/>
          </a:prstGeom>
          <a:noFill/>
          <a:ln>
            <a:noFill/>
          </a:ln>
        </p:spPr>
        <p:txBody>
          <a:bodyPr spcFirstLastPara="1" wrap="square" lIns="91425" tIns="91425" rIns="91425" bIns="91425" anchor="t" anchorCtr="0">
            <a:normAutofit fontScale="77500"/>
          </a:bodyPr>
          <a:lstStyle/>
          <a:p>
            <a:pPr marL="0" lvl="0" indent="0" algn="l" rtl="0">
              <a:lnSpc>
                <a:spcPct val="120000"/>
              </a:lnSpc>
              <a:spcBef>
                <a:spcPts val="0"/>
              </a:spcBef>
              <a:spcAft>
                <a:spcPts val="0"/>
              </a:spcAft>
              <a:buSzPct val="125000"/>
              <a:buNone/>
            </a:pPr>
            <a:endParaRPr/>
          </a:p>
          <a:p>
            <a:pPr marL="0" lvl="0" indent="0" algn="l" rtl="0">
              <a:lnSpc>
                <a:spcPct val="120000"/>
              </a:lnSpc>
              <a:spcBef>
                <a:spcPts val="750"/>
              </a:spcBef>
              <a:spcAft>
                <a:spcPts val="0"/>
              </a:spcAft>
              <a:buSzPct val="100000"/>
              <a:buNone/>
            </a:pPr>
            <a:r>
              <a:rPr lang="en-US" sz="2000"/>
              <a:t>This work is licensed under a </a:t>
            </a:r>
            <a:r>
              <a:rPr lang="en-US" sz="2000" u="sng">
                <a:solidFill>
                  <a:schemeClr val="hlink"/>
                </a:solidFill>
                <a:hlinkClick r:id="rId3"/>
              </a:rPr>
              <a:t>Creative Commons Attribution 4.0 International License</a:t>
            </a:r>
            <a:r>
              <a:rPr lang="en-US" sz="2000"/>
              <a: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3a59b19886d_0_0"/>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Berkeley City College: how we’re approaching sustainability beyond ZTC funding </a:t>
            </a:r>
            <a:endParaRPr/>
          </a:p>
        </p:txBody>
      </p:sp>
      <p:sp>
        <p:nvSpPr>
          <p:cNvPr id="202" name="Google Shape;202;g3a59b19886d_0_0"/>
          <p:cNvSpPr txBox="1">
            <a:spLocks noGrp="1"/>
          </p:cNvSpPr>
          <p:nvPr>
            <p:ph type="body" idx="1"/>
          </p:nvPr>
        </p:nvSpPr>
        <p:spPr>
          <a:xfrm>
            <a:off x="1088675" y="2279550"/>
            <a:ext cx="3814200" cy="3775500"/>
          </a:xfrm>
          <a:prstGeom prst="rect">
            <a:avLst/>
          </a:prstGeom>
        </p:spPr>
        <p:txBody>
          <a:bodyPr spcFirstLastPara="1" wrap="square" lIns="91425" tIns="45700" rIns="91425" bIns="45700" anchor="t" anchorCtr="0">
            <a:normAutofit fontScale="92500" lnSpcReduction="20000"/>
          </a:bodyPr>
          <a:lstStyle/>
          <a:p>
            <a:pPr marL="457200" lvl="0" indent="-346075" algn="l" rtl="0">
              <a:spcBef>
                <a:spcPts val="750"/>
              </a:spcBef>
              <a:spcAft>
                <a:spcPts val="0"/>
              </a:spcAft>
              <a:buSzPct val="100000"/>
              <a:buChar char="•"/>
            </a:pPr>
            <a:r>
              <a:rPr lang="en-US" sz="2000"/>
              <a:t>Faculty who received funding agreed to maintain ZTC </a:t>
            </a:r>
            <a:endParaRPr sz="2000"/>
          </a:p>
          <a:p>
            <a:pPr marL="457200" lvl="0" indent="-346075" algn="l" rtl="0">
              <a:spcBef>
                <a:spcPts val="0"/>
              </a:spcBef>
              <a:spcAft>
                <a:spcPts val="0"/>
              </a:spcAft>
              <a:buSzPct val="100000"/>
              <a:buChar char="•"/>
            </a:pPr>
            <a:r>
              <a:rPr lang="en-US" sz="2000"/>
              <a:t>AEM committee </a:t>
            </a:r>
            <a:endParaRPr sz="2000"/>
          </a:p>
          <a:p>
            <a:pPr marL="457200" lvl="0" indent="-346075" algn="l" rtl="0">
              <a:spcBef>
                <a:spcPts val="0"/>
              </a:spcBef>
              <a:spcAft>
                <a:spcPts val="0"/>
              </a:spcAft>
              <a:buSzPct val="100000"/>
              <a:buChar char="•"/>
            </a:pPr>
            <a:r>
              <a:rPr lang="en-US" sz="2000"/>
              <a:t>Advocating through Student Equity and Achievement </a:t>
            </a:r>
            <a:endParaRPr sz="2000"/>
          </a:p>
          <a:p>
            <a:pPr marL="457200" lvl="0" indent="-346075" algn="l" rtl="0">
              <a:spcBef>
                <a:spcPts val="0"/>
              </a:spcBef>
              <a:spcAft>
                <a:spcPts val="0"/>
              </a:spcAft>
              <a:buSzPct val="100000"/>
              <a:buChar char="•"/>
            </a:pPr>
            <a:r>
              <a:rPr lang="en-US" sz="2000"/>
              <a:t>Partnerships with POCR, TLC, and other initiatives</a:t>
            </a:r>
            <a:endParaRPr sz="2000"/>
          </a:p>
          <a:p>
            <a:pPr marL="457200" lvl="0" indent="-346075" algn="l" rtl="0">
              <a:spcBef>
                <a:spcPts val="0"/>
              </a:spcBef>
              <a:spcAft>
                <a:spcPts val="0"/>
              </a:spcAft>
              <a:buSzPct val="100000"/>
              <a:buChar char="•"/>
            </a:pPr>
            <a:r>
              <a:rPr lang="en-US" sz="2000"/>
              <a:t>Librarians integrated in ZTC work</a:t>
            </a:r>
            <a:endParaRPr sz="2000"/>
          </a:p>
          <a:p>
            <a:pPr marL="457200" lvl="0" indent="-346075" algn="l" rtl="0">
              <a:spcBef>
                <a:spcPts val="0"/>
              </a:spcBef>
              <a:spcAft>
                <a:spcPts val="0"/>
              </a:spcAft>
              <a:buSzPct val="100000"/>
              <a:buChar char="•"/>
            </a:pPr>
            <a:r>
              <a:rPr lang="en-US" sz="2000"/>
              <a:t>We need more!</a:t>
            </a:r>
            <a:endParaRPr sz="2000"/>
          </a:p>
          <a:p>
            <a:pPr marL="457200" lvl="0" indent="0" algn="l" rtl="0">
              <a:spcBef>
                <a:spcPts val="750"/>
              </a:spcBef>
              <a:spcAft>
                <a:spcPts val="0"/>
              </a:spcAft>
              <a:buNone/>
            </a:pPr>
            <a:endParaRPr/>
          </a:p>
          <a:p>
            <a:pPr marL="0" lvl="0" indent="0" algn="l" rtl="0">
              <a:spcBef>
                <a:spcPts val="750"/>
              </a:spcBef>
              <a:spcAft>
                <a:spcPts val="0"/>
              </a:spcAft>
              <a:buNone/>
            </a:pPr>
            <a:endParaRPr/>
          </a:p>
        </p:txBody>
      </p:sp>
      <p:pic>
        <p:nvPicPr>
          <p:cNvPr id="203" name="Google Shape;203;g3a59b19886d_0_0" descr="A cat scaling a steep mountain side."/>
          <p:cNvPicPr preferRelativeResize="0"/>
          <p:nvPr/>
        </p:nvPicPr>
        <p:blipFill>
          <a:blip r:embed="rId3">
            <a:alphaModFix/>
          </a:blip>
          <a:stretch>
            <a:fillRect/>
          </a:stretch>
        </p:blipFill>
        <p:spPr>
          <a:xfrm>
            <a:off x="5099425" y="2328075"/>
            <a:ext cx="3678450" cy="3678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3a59b19886d_0_6"/>
          <p:cNvSpPr txBox="1">
            <a:spLocks noGrp="1"/>
          </p:cNvSpPr>
          <p:nvPr>
            <p:ph type="title"/>
          </p:nvPr>
        </p:nvSpPr>
        <p:spPr>
          <a:xfrm>
            <a:off x="1021072" y="654480"/>
            <a:ext cx="7269900" cy="893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sz="4800"/>
              <a:t>Mendocino College: Structures and support </a:t>
            </a:r>
            <a:endParaRPr sz="4800">
              <a:latin typeface="Arial"/>
              <a:ea typeface="Arial"/>
              <a:cs typeface="Arial"/>
              <a:sym typeface="Arial"/>
            </a:endParaRPr>
          </a:p>
        </p:txBody>
      </p:sp>
      <p:sp>
        <p:nvSpPr>
          <p:cNvPr id="209" name="Google Shape;209;g3a59b19886d_0_6"/>
          <p:cNvSpPr txBox="1">
            <a:spLocks noGrp="1"/>
          </p:cNvSpPr>
          <p:nvPr>
            <p:ph type="body" idx="1"/>
          </p:nvPr>
        </p:nvSpPr>
        <p:spPr>
          <a:xfrm>
            <a:off x="513825" y="2244050"/>
            <a:ext cx="8441400" cy="45405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750"/>
              </a:spcBef>
              <a:spcAft>
                <a:spcPts val="0"/>
              </a:spcAft>
              <a:buSzPts val="1600"/>
              <a:buNone/>
            </a:pPr>
            <a:r>
              <a:rPr lang="en-US" sz="1700" b="1"/>
              <a:t>Support for us</a:t>
            </a:r>
            <a:endParaRPr sz="1700"/>
          </a:p>
          <a:p>
            <a:pPr marL="457200" lvl="0" indent="-336550" algn="l" rtl="0">
              <a:lnSpc>
                <a:spcPct val="150000"/>
              </a:lnSpc>
              <a:spcBef>
                <a:spcPts val="750"/>
              </a:spcBef>
              <a:spcAft>
                <a:spcPts val="0"/>
              </a:spcAft>
              <a:buClr>
                <a:srgbClr val="181612"/>
              </a:buClr>
              <a:buSzPts val="1700"/>
              <a:buChar char="•"/>
            </a:pPr>
            <a:r>
              <a:rPr lang="en-US" sz="1700"/>
              <a:t>OER Cadre team (not a part of Academic Senate) </a:t>
            </a:r>
            <a:endParaRPr sz="1700"/>
          </a:p>
          <a:p>
            <a:pPr marL="457200" lvl="0" indent="-336550" algn="l" rtl="0">
              <a:lnSpc>
                <a:spcPct val="150000"/>
              </a:lnSpc>
              <a:spcBef>
                <a:spcPts val="0"/>
              </a:spcBef>
              <a:spcAft>
                <a:spcPts val="0"/>
              </a:spcAft>
              <a:buClr>
                <a:srgbClr val="181612"/>
              </a:buClr>
              <a:buSzPts val="1700"/>
              <a:buChar char="•"/>
            </a:pPr>
            <a:r>
              <a:rPr lang="en-US" sz="1700"/>
              <a:t>Dean of Instruction- on OER Cadre &amp; ZTC Grant Manager</a:t>
            </a:r>
            <a:endParaRPr sz="1700"/>
          </a:p>
          <a:p>
            <a:pPr marL="457200" lvl="0" indent="-336550" algn="l" rtl="0">
              <a:lnSpc>
                <a:spcPct val="150000"/>
              </a:lnSpc>
              <a:spcBef>
                <a:spcPts val="0"/>
              </a:spcBef>
              <a:spcAft>
                <a:spcPts val="0"/>
              </a:spcAft>
              <a:buClr>
                <a:srgbClr val="181612"/>
              </a:buClr>
              <a:buSzPts val="1700"/>
              <a:buChar char="•"/>
            </a:pPr>
            <a:r>
              <a:rPr lang="en-US" sz="1700"/>
              <a:t>Resolution passed by Academic Senate for LTC designation </a:t>
            </a:r>
            <a:endParaRPr sz="1700"/>
          </a:p>
          <a:p>
            <a:pPr marL="457200" lvl="0" indent="-336550" algn="l" rtl="0">
              <a:lnSpc>
                <a:spcPct val="150000"/>
              </a:lnSpc>
              <a:spcBef>
                <a:spcPts val="0"/>
              </a:spcBef>
              <a:spcAft>
                <a:spcPts val="0"/>
              </a:spcAft>
              <a:buClr>
                <a:srgbClr val="181612"/>
              </a:buClr>
              <a:buSzPts val="1700"/>
              <a:buChar char="•"/>
            </a:pPr>
            <a:r>
              <a:rPr lang="en-US" sz="1700"/>
              <a:t>FT Textbook Affordability Librarian (categorically funded)</a:t>
            </a:r>
            <a:endParaRPr sz="1700"/>
          </a:p>
          <a:p>
            <a:pPr marL="457200" lvl="0" indent="0" algn="l" rtl="0">
              <a:lnSpc>
                <a:spcPct val="150000"/>
              </a:lnSpc>
              <a:spcBef>
                <a:spcPts val="750"/>
              </a:spcBef>
              <a:spcAft>
                <a:spcPts val="0"/>
              </a:spcAft>
              <a:buNone/>
            </a:pPr>
            <a:endParaRPr sz="1700"/>
          </a:p>
          <a:p>
            <a:pPr marL="0" lvl="0" indent="0" algn="l" rtl="0">
              <a:lnSpc>
                <a:spcPct val="120000"/>
              </a:lnSpc>
              <a:spcBef>
                <a:spcPts val="750"/>
              </a:spcBef>
              <a:spcAft>
                <a:spcPts val="0"/>
              </a:spcAft>
              <a:buSzPts val="1600"/>
              <a:buNone/>
            </a:pPr>
            <a:r>
              <a:rPr lang="en-US" sz="1700" b="1"/>
              <a:t>How we use funds </a:t>
            </a:r>
            <a:endParaRPr sz="1700" b="1"/>
          </a:p>
          <a:p>
            <a:pPr marL="457200" lvl="0" indent="-336550" algn="l" rtl="0">
              <a:lnSpc>
                <a:spcPct val="120000"/>
              </a:lnSpc>
              <a:spcBef>
                <a:spcPts val="750"/>
              </a:spcBef>
              <a:spcAft>
                <a:spcPts val="0"/>
              </a:spcAft>
              <a:buClr>
                <a:srgbClr val="181612"/>
              </a:buClr>
              <a:buSzPts val="1700"/>
              <a:buChar char="•"/>
            </a:pPr>
            <a:r>
              <a:rPr lang="en-US" sz="1700"/>
              <a:t>Stipends and release time</a:t>
            </a:r>
            <a:endParaRPr sz="1700"/>
          </a:p>
          <a:p>
            <a:pPr marL="457200" lvl="0" indent="-336550" algn="l" rtl="0">
              <a:lnSpc>
                <a:spcPct val="120000"/>
              </a:lnSpc>
              <a:spcBef>
                <a:spcPts val="0"/>
              </a:spcBef>
              <a:spcAft>
                <a:spcPts val="0"/>
              </a:spcAft>
              <a:buClr>
                <a:srgbClr val="181612"/>
              </a:buClr>
              <a:buSzPts val="1700"/>
              <a:buChar char="•"/>
            </a:pPr>
            <a:r>
              <a:rPr lang="en-US" sz="1700"/>
              <a:t>Professional development </a:t>
            </a:r>
            <a:endParaRPr sz="1700"/>
          </a:p>
          <a:p>
            <a:pPr marL="457200" lvl="0" indent="-336550" algn="l" rtl="0">
              <a:lnSpc>
                <a:spcPct val="120000"/>
              </a:lnSpc>
              <a:spcBef>
                <a:spcPts val="0"/>
              </a:spcBef>
              <a:spcAft>
                <a:spcPts val="0"/>
              </a:spcAft>
              <a:buClr>
                <a:srgbClr val="181612"/>
              </a:buClr>
              <a:buSzPts val="1700"/>
              <a:buChar char="•"/>
            </a:pPr>
            <a:r>
              <a:rPr lang="en-US" sz="1700"/>
              <a:t>Library materials (eBooks)</a:t>
            </a:r>
            <a:endParaRPr sz="1700"/>
          </a:p>
          <a:p>
            <a:pPr marL="0" lvl="0" indent="0" algn="l" rtl="0">
              <a:lnSpc>
                <a:spcPct val="120000"/>
              </a:lnSpc>
              <a:spcBef>
                <a:spcPts val="750"/>
              </a:spcBef>
              <a:spcAft>
                <a:spcPts val="0"/>
              </a:spcAft>
              <a:buNone/>
            </a:pPr>
            <a:endParaRPr sz="1700"/>
          </a:p>
          <a:p>
            <a:pPr marL="457200" lvl="0" indent="0" algn="l" rtl="0">
              <a:lnSpc>
                <a:spcPct val="120000"/>
              </a:lnSpc>
              <a:spcBef>
                <a:spcPts val="750"/>
              </a:spcBef>
              <a:spcAft>
                <a:spcPts val="0"/>
              </a:spcAft>
              <a:buSzPts val="1600"/>
              <a:buNone/>
            </a:pPr>
            <a:endParaRPr sz="1800"/>
          </a:p>
        </p:txBody>
      </p:sp>
      <p:pic>
        <p:nvPicPr>
          <p:cNvPr id="210" name="Google Shape;210;g3a59b19886d_0_6" descr="One smart cat! (Provided by Getty Images)"/>
          <p:cNvPicPr preferRelativeResize="0"/>
          <p:nvPr/>
        </p:nvPicPr>
        <p:blipFill>
          <a:blip r:embed="rId3">
            <a:alphaModFix/>
          </a:blip>
          <a:stretch>
            <a:fillRect/>
          </a:stretch>
        </p:blipFill>
        <p:spPr>
          <a:xfrm>
            <a:off x="6040049" y="4437874"/>
            <a:ext cx="2754473" cy="2231276"/>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3a59b19886d_0_11"/>
          <p:cNvSpPr txBox="1">
            <a:spLocks noGrp="1"/>
          </p:cNvSpPr>
          <p:nvPr>
            <p:ph type="title"/>
          </p:nvPr>
        </p:nvSpPr>
        <p:spPr>
          <a:xfrm>
            <a:off x="1142997" y="665555"/>
            <a:ext cx="7148100" cy="893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sz="4800"/>
              <a:t>Mendocino College:  points of pride &amp; pain points </a:t>
            </a:r>
            <a:endParaRPr sz="4800">
              <a:latin typeface="Arial"/>
              <a:ea typeface="Arial"/>
              <a:cs typeface="Arial"/>
              <a:sym typeface="Arial"/>
            </a:endParaRPr>
          </a:p>
        </p:txBody>
      </p:sp>
      <p:pic>
        <p:nvPicPr>
          <p:cNvPr id="218" name="Google Shape;218;g3a59b19886d_0_11" descr="Cat wearing tiara (Provided by Getty Images)"/>
          <p:cNvPicPr preferRelativeResize="0"/>
          <p:nvPr/>
        </p:nvPicPr>
        <p:blipFill rotWithShape="1">
          <a:blip r:embed="rId3">
            <a:alphaModFix/>
          </a:blip>
          <a:srcRect r="23277"/>
          <a:stretch/>
        </p:blipFill>
        <p:spPr>
          <a:xfrm>
            <a:off x="942525" y="2120325"/>
            <a:ext cx="2381599" cy="2068999"/>
          </a:xfrm>
          <a:prstGeom prst="rect">
            <a:avLst/>
          </a:prstGeom>
          <a:noFill/>
          <a:ln w="9525" cap="flat" cmpd="sng">
            <a:solidFill>
              <a:schemeClr val="dk2"/>
            </a:solidFill>
            <a:prstDash val="solid"/>
            <a:round/>
            <a:headEnd type="none" w="sm" len="sm"/>
            <a:tailEnd type="none" w="sm" len="sm"/>
          </a:ln>
        </p:spPr>
      </p:pic>
      <p:sp>
        <p:nvSpPr>
          <p:cNvPr id="216" name="Google Shape;216;g3a59b19886d_0_11"/>
          <p:cNvSpPr txBox="1">
            <a:spLocks noGrp="1"/>
          </p:cNvSpPr>
          <p:nvPr>
            <p:ph type="body" idx="1"/>
          </p:nvPr>
        </p:nvSpPr>
        <p:spPr>
          <a:xfrm>
            <a:off x="3564225" y="2248350"/>
            <a:ext cx="5181300" cy="15081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None/>
            </a:pPr>
            <a:r>
              <a:rPr lang="en-US" sz="1800" b="1"/>
              <a:t>Pride </a:t>
            </a:r>
            <a:endParaRPr sz="1800" b="1"/>
          </a:p>
          <a:p>
            <a:pPr marL="0" lvl="0" indent="0" algn="l" rtl="0">
              <a:lnSpc>
                <a:spcPct val="120000"/>
              </a:lnSpc>
              <a:spcBef>
                <a:spcPts val="0"/>
              </a:spcBef>
              <a:spcAft>
                <a:spcPts val="0"/>
              </a:spcAft>
              <a:buNone/>
            </a:pPr>
            <a:r>
              <a:rPr lang="en-US" sz="1800"/>
              <a:t>ESL department Head, Melissa Fornari, has started authoring OER even though we are not able to pay her with ZTC grant money. </a:t>
            </a:r>
            <a:endParaRPr sz="1800"/>
          </a:p>
          <a:p>
            <a:pPr marL="0" lvl="0" indent="0" algn="l" rtl="0">
              <a:lnSpc>
                <a:spcPct val="120000"/>
              </a:lnSpc>
              <a:spcBef>
                <a:spcPts val="0"/>
              </a:spcBef>
              <a:spcAft>
                <a:spcPts val="0"/>
              </a:spcAft>
              <a:buNone/>
            </a:pPr>
            <a:endParaRPr sz="1800"/>
          </a:p>
          <a:p>
            <a:pPr marL="457200" lvl="0" indent="0" algn="l" rtl="0">
              <a:lnSpc>
                <a:spcPct val="120000"/>
              </a:lnSpc>
              <a:spcBef>
                <a:spcPts val="0"/>
              </a:spcBef>
              <a:spcAft>
                <a:spcPts val="0"/>
              </a:spcAft>
              <a:buNone/>
            </a:pPr>
            <a:endParaRPr sz="1800" b="1"/>
          </a:p>
          <a:p>
            <a:pPr marL="0" lvl="0" indent="0" algn="l" rtl="0">
              <a:lnSpc>
                <a:spcPct val="120000"/>
              </a:lnSpc>
              <a:spcBef>
                <a:spcPts val="0"/>
              </a:spcBef>
              <a:spcAft>
                <a:spcPts val="0"/>
              </a:spcAft>
              <a:buNone/>
            </a:pPr>
            <a:endParaRPr sz="1800"/>
          </a:p>
          <a:p>
            <a:pPr marL="1371600" lvl="0" indent="0" algn="l" rtl="0">
              <a:lnSpc>
                <a:spcPct val="120000"/>
              </a:lnSpc>
              <a:spcBef>
                <a:spcPts val="0"/>
              </a:spcBef>
              <a:spcAft>
                <a:spcPts val="0"/>
              </a:spcAft>
              <a:buNone/>
            </a:pPr>
            <a:endParaRPr sz="2000"/>
          </a:p>
          <a:p>
            <a:pPr marL="457200" lvl="0" indent="0" algn="l" rtl="0">
              <a:lnSpc>
                <a:spcPct val="120000"/>
              </a:lnSpc>
              <a:spcBef>
                <a:spcPts val="750"/>
              </a:spcBef>
              <a:spcAft>
                <a:spcPts val="0"/>
              </a:spcAft>
              <a:buSzPts val="1600"/>
              <a:buNone/>
            </a:pPr>
            <a:endParaRPr sz="1800"/>
          </a:p>
        </p:txBody>
      </p:sp>
      <p:pic>
        <p:nvPicPr>
          <p:cNvPr id="219" name="Google Shape;219;g3a59b19886d_0_11" descr="Seal Point Himalayan Cat Wearing Necktie (Provided by Getty Images)"/>
          <p:cNvPicPr preferRelativeResize="0"/>
          <p:nvPr/>
        </p:nvPicPr>
        <p:blipFill rotWithShape="1">
          <a:blip r:embed="rId4">
            <a:alphaModFix/>
          </a:blip>
          <a:srcRect l="27927"/>
          <a:stretch/>
        </p:blipFill>
        <p:spPr>
          <a:xfrm>
            <a:off x="942525" y="4489250"/>
            <a:ext cx="2544901" cy="2069001"/>
          </a:xfrm>
          <a:prstGeom prst="rect">
            <a:avLst/>
          </a:prstGeom>
          <a:noFill/>
          <a:ln w="9525" cap="flat" cmpd="sng">
            <a:solidFill>
              <a:schemeClr val="dk2"/>
            </a:solidFill>
            <a:prstDash val="solid"/>
            <a:round/>
            <a:headEnd type="none" w="sm" len="sm"/>
            <a:tailEnd type="none" w="sm" len="sm"/>
          </a:ln>
        </p:spPr>
      </p:pic>
      <p:sp>
        <p:nvSpPr>
          <p:cNvPr id="217" name="Google Shape;217;g3a59b19886d_0_11"/>
          <p:cNvSpPr txBox="1"/>
          <p:nvPr/>
        </p:nvSpPr>
        <p:spPr>
          <a:xfrm>
            <a:off x="3711650" y="4624450"/>
            <a:ext cx="4005600" cy="13107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US" sz="1800" b="1">
                <a:solidFill>
                  <a:srgbClr val="181612"/>
                </a:solidFill>
              </a:rPr>
              <a:t>Pain </a:t>
            </a:r>
            <a:endParaRPr sz="1800" b="1">
              <a:solidFill>
                <a:srgbClr val="181612"/>
              </a:solidFill>
            </a:endParaRPr>
          </a:p>
          <a:p>
            <a:pPr marL="457200" lvl="0" indent="-342900" algn="l" rtl="0">
              <a:lnSpc>
                <a:spcPct val="120000"/>
              </a:lnSpc>
              <a:spcBef>
                <a:spcPts val="0"/>
              </a:spcBef>
              <a:spcAft>
                <a:spcPts val="0"/>
              </a:spcAft>
              <a:buClr>
                <a:srgbClr val="181612"/>
              </a:buClr>
              <a:buSzPts val="1800"/>
              <a:buChar char="●"/>
            </a:pPr>
            <a:r>
              <a:rPr lang="en-US" sz="1800">
                <a:solidFill>
                  <a:srgbClr val="181612"/>
                </a:solidFill>
              </a:rPr>
              <a:t>Work within silos </a:t>
            </a:r>
            <a:endParaRPr sz="1800">
              <a:solidFill>
                <a:srgbClr val="181612"/>
              </a:solidFill>
            </a:endParaRPr>
          </a:p>
          <a:p>
            <a:pPr marL="457200" lvl="0" indent="-342900" algn="l" rtl="0">
              <a:lnSpc>
                <a:spcPct val="120000"/>
              </a:lnSpc>
              <a:spcBef>
                <a:spcPts val="0"/>
              </a:spcBef>
              <a:spcAft>
                <a:spcPts val="0"/>
              </a:spcAft>
              <a:buClr>
                <a:srgbClr val="181612"/>
              </a:buClr>
              <a:buSzPts val="1800"/>
              <a:buChar char="●"/>
            </a:pPr>
            <a:r>
              <a:rPr lang="en-US" sz="1800">
                <a:solidFill>
                  <a:srgbClr val="181612"/>
                </a:solidFill>
              </a:rPr>
              <a:t>Lack of institutional buy-in </a:t>
            </a:r>
            <a:endParaRPr sz="1800">
              <a:solidFill>
                <a:srgbClr val="181612"/>
              </a:solidFill>
            </a:endParaRPr>
          </a:p>
          <a:p>
            <a:pPr marL="457200" lvl="0" indent="-342900" algn="l" rtl="0">
              <a:lnSpc>
                <a:spcPct val="120000"/>
              </a:lnSpc>
              <a:spcBef>
                <a:spcPts val="0"/>
              </a:spcBef>
              <a:spcAft>
                <a:spcPts val="0"/>
              </a:spcAft>
              <a:buClr>
                <a:srgbClr val="181612"/>
              </a:buClr>
              <a:buSzPts val="1800"/>
              <a:buChar char="●"/>
            </a:pPr>
            <a:r>
              <a:rPr lang="en-US" sz="1800">
                <a:solidFill>
                  <a:srgbClr val="181612"/>
                </a:solidFill>
              </a:rPr>
              <a:t>Sustainability </a:t>
            </a:r>
            <a:endParaRPr sz="1800">
              <a:solidFill>
                <a:srgbClr val="181612"/>
              </a:solidFill>
            </a:endParaRPr>
          </a:p>
          <a:p>
            <a:pPr marL="457200" lvl="0" indent="-342900" algn="l" rtl="0">
              <a:lnSpc>
                <a:spcPct val="120000"/>
              </a:lnSpc>
              <a:spcBef>
                <a:spcPts val="0"/>
              </a:spcBef>
              <a:spcAft>
                <a:spcPts val="0"/>
              </a:spcAft>
              <a:buClr>
                <a:srgbClr val="181612"/>
              </a:buClr>
              <a:buSzPts val="1800"/>
              <a:buChar char="●"/>
            </a:pPr>
            <a:r>
              <a:rPr lang="en-US" sz="1800">
                <a:solidFill>
                  <a:srgbClr val="181612"/>
                </a:solidFill>
              </a:rPr>
              <a:t>XB12 </a:t>
            </a:r>
            <a:endParaRPr sz="1800">
              <a:solidFill>
                <a:srgbClr val="181612"/>
              </a:solidFill>
            </a:endParaRPr>
          </a:p>
          <a:p>
            <a:pPr marL="457200" lvl="0" indent="0" algn="l" rtl="0">
              <a:lnSpc>
                <a:spcPct val="120000"/>
              </a:lnSpc>
              <a:spcBef>
                <a:spcPts val="0"/>
              </a:spcBef>
              <a:spcAft>
                <a:spcPts val="0"/>
              </a:spcAft>
              <a:buNone/>
            </a:pPr>
            <a:endParaRPr sz="1800">
              <a:solidFill>
                <a:srgbClr val="181612"/>
              </a:solidFill>
            </a:endParaRPr>
          </a:p>
          <a:p>
            <a:pPr marL="457200" lvl="0" indent="0" algn="l" rtl="0">
              <a:lnSpc>
                <a:spcPct val="120000"/>
              </a:lnSpc>
              <a:spcBef>
                <a:spcPts val="0"/>
              </a:spcBef>
              <a:spcAft>
                <a:spcPts val="0"/>
              </a:spcAft>
              <a:buNone/>
            </a:pPr>
            <a:endParaRPr sz="1800">
              <a:solidFill>
                <a:srgbClr val="18161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3a59b19886d_0_16"/>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Mendocino College: how we’re approaching sustainability beyond ZTC funding </a:t>
            </a:r>
            <a:endParaRPr/>
          </a:p>
        </p:txBody>
      </p:sp>
      <p:pic>
        <p:nvPicPr>
          <p:cNvPr id="227" name="Google Shape;227;g3a59b19886d_0_16" descr="Silhouette of cat sitting on deck at sunrise (Provided by Getty Images)"/>
          <p:cNvPicPr preferRelativeResize="0"/>
          <p:nvPr/>
        </p:nvPicPr>
        <p:blipFill>
          <a:blip r:embed="rId3">
            <a:alphaModFix/>
          </a:blip>
          <a:stretch>
            <a:fillRect/>
          </a:stretch>
        </p:blipFill>
        <p:spPr>
          <a:xfrm>
            <a:off x="304800" y="3028253"/>
            <a:ext cx="2799124" cy="1865627"/>
          </a:xfrm>
          <a:prstGeom prst="rect">
            <a:avLst/>
          </a:prstGeom>
          <a:noFill/>
          <a:ln>
            <a:noFill/>
          </a:ln>
        </p:spPr>
      </p:pic>
      <p:sp>
        <p:nvSpPr>
          <p:cNvPr id="226" name="Google Shape;226;g3a59b19886d_0_16"/>
          <p:cNvSpPr txBox="1">
            <a:spLocks noGrp="1"/>
          </p:cNvSpPr>
          <p:nvPr>
            <p:ph type="body" idx="1"/>
          </p:nvPr>
        </p:nvSpPr>
        <p:spPr>
          <a:xfrm>
            <a:off x="3103925" y="2015725"/>
            <a:ext cx="5568300" cy="40392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endParaRPr sz="1800" b="1"/>
          </a:p>
          <a:p>
            <a:pPr marL="457200" lvl="0" indent="-342900" algn="l" rtl="0">
              <a:spcBef>
                <a:spcPts val="750"/>
              </a:spcBef>
              <a:spcAft>
                <a:spcPts val="0"/>
              </a:spcAft>
              <a:buSzPts val="1800"/>
              <a:buChar char="•"/>
            </a:pPr>
            <a:r>
              <a:rPr lang="en-US" sz="1800"/>
              <a:t>The hope is the faculty who have attended trainings and have adopted OER will continue to do so. </a:t>
            </a:r>
            <a:endParaRPr sz="1800"/>
          </a:p>
          <a:p>
            <a:pPr marL="457200" lvl="0" indent="-342900" algn="l" rtl="0">
              <a:spcBef>
                <a:spcPts val="0"/>
              </a:spcBef>
              <a:spcAft>
                <a:spcPts val="0"/>
              </a:spcAft>
              <a:buSzPts val="1800"/>
              <a:buChar char="•"/>
            </a:pPr>
            <a:r>
              <a:rPr lang="en-US" sz="1800"/>
              <a:t>The Library has somewhat absorbed many responsibilities with ZTC, but cannot absorb full responsibilities after funds have ended. </a:t>
            </a:r>
            <a:endParaRPr sz="1800"/>
          </a:p>
          <a:p>
            <a:pPr marL="457200" lvl="0" indent="-342900" algn="l" rtl="0">
              <a:spcBef>
                <a:spcPts val="0"/>
              </a:spcBef>
              <a:spcAft>
                <a:spcPts val="0"/>
              </a:spcAft>
              <a:buSzPts val="1800"/>
              <a:buChar char="•"/>
            </a:pPr>
            <a:r>
              <a:rPr lang="en-US" sz="1800"/>
              <a:t>We have been able to use Lottery funds for class sets. </a:t>
            </a:r>
            <a:endParaRPr sz="1800"/>
          </a:p>
          <a:p>
            <a:pPr marL="457200" lvl="0" indent="0" algn="l" rtl="0">
              <a:spcBef>
                <a:spcPts val="75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3a59b19886d_0_22"/>
          <p:cNvSpPr txBox="1">
            <a:spLocks noGrp="1"/>
          </p:cNvSpPr>
          <p:nvPr>
            <p:ph type="title"/>
          </p:nvPr>
        </p:nvSpPr>
        <p:spPr>
          <a:xfrm>
            <a:off x="1021072" y="654480"/>
            <a:ext cx="7269900" cy="893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sz="4800"/>
              <a:t>Diablo Valley College: Structures and support </a:t>
            </a:r>
            <a:endParaRPr sz="4800">
              <a:latin typeface="Arial"/>
              <a:ea typeface="Arial"/>
              <a:cs typeface="Arial"/>
              <a:sym typeface="Arial"/>
            </a:endParaRPr>
          </a:p>
        </p:txBody>
      </p:sp>
      <p:sp>
        <p:nvSpPr>
          <p:cNvPr id="233" name="Google Shape;233;g3a59b19886d_0_22"/>
          <p:cNvSpPr txBox="1">
            <a:spLocks noGrp="1"/>
          </p:cNvSpPr>
          <p:nvPr>
            <p:ph type="body" idx="1"/>
          </p:nvPr>
        </p:nvSpPr>
        <p:spPr>
          <a:xfrm>
            <a:off x="939225" y="2018200"/>
            <a:ext cx="7641000" cy="45273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750"/>
              </a:spcBef>
              <a:spcAft>
                <a:spcPts val="0"/>
              </a:spcAft>
              <a:buSzPts val="1600"/>
              <a:buNone/>
            </a:pPr>
            <a:r>
              <a:rPr lang="en-US" sz="1700" b="1"/>
              <a:t>Support: </a:t>
            </a:r>
            <a:endParaRPr sz="1700" b="1"/>
          </a:p>
          <a:p>
            <a:pPr marL="457200" lvl="0" indent="-336550" algn="l" rtl="0">
              <a:lnSpc>
                <a:spcPct val="120000"/>
              </a:lnSpc>
              <a:spcBef>
                <a:spcPts val="750"/>
              </a:spcBef>
              <a:spcAft>
                <a:spcPts val="0"/>
              </a:spcAft>
              <a:buSzPts val="1700"/>
              <a:buChar char="•"/>
            </a:pPr>
            <a:r>
              <a:rPr lang="en-US" sz="1700"/>
              <a:t>OER@DVC = Academic Senate workgroup coordinated by the library</a:t>
            </a:r>
            <a:endParaRPr sz="1700"/>
          </a:p>
          <a:p>
            <a:pPr marL="457200" lvl="0" indent="-336550" algn="l" rtl="0">
              <a:lnSpc>
                <a:spcPct val="120000"/>
              </a:lnSpc>
              <a:spcBef>
                <a:spcPts val="0"/>
              </a:spcBef>
              <a:spcAft>
                <a:spcPts val="0"/>
              </a:spcAft>
              <a:buSzPts val="1700"/>
              <a:buChar char="•"/>
            </a:pPr>
            <a:r>
              <a:rPr lang="en-US" sz="1700"/>
              <a:t>.8 ZTC Grant coordination; .2 OER District Grant coordination</a:t>
            </a:r>
            <a:endParaRPr sz="1700"/>
          </a:p>
          <a:p>
            <a:pPr marL="457200" lvl="0" indent="-336550" algn="l" rtl="0">
              <a:lnSpc>
                <a:spcPct val="120000"/>
              </a:lnSpc>
              <a:spcBef>
                <a:spcPts val="0"/>
              </a:spcBef>
              <a:spcAft>
                <a:spcPts val="0"/>
              </a:spcAft>
              <a:buSzPts val="1700"/>
              <a:buChar char="•"/>
            </a:pPr>
            <a:r>
              <a:rPr lang="en-US" sz="1700"/>
              <a:t>4CD Districtwide OER Council (DOERC)</a:t>
            </a:r>
            <a:endParaRPr sz="1700"/>
          </a:p>
          <a:p>
            <a:pPr marL="457200" lvl="0" indent="-336550" algn="l" rtl="0">
              <a:lnSpc>
                <a:spcPct val="120000"/>
              </a:lnSpc>
              <a:spcBef>
                <a:spcPts val="0"/>
              </a:spcBef>
              <a:spcAft>
                <a:spcPts val="0"/>
              </a:spcAft>
              <a:buSzPts val="1700"/>
              <a:buChar char="•"/>
            </a:pPr>
            <a:r>
              <a:rPr lang="en-US" sz="1700"/>
              <a:t>Administrative support at college &amp; district level </a:t>
            </a:r>
            <a:endParaRPr sz="1700"/>
          </a:p>
          <a:p>
            <a:pPr marL="457200" lvl="0" indent="-336550" algn="l" rtl="0">
              <a:lnSpc>
                <a:spcPct val="120000"/>
              </a:lnSpc>
              <a:spcBef>
                <a:spcPts val="0"/>
              </a:spcBef>
              <a:spcAft>
                <a:spcPts val="0"/>
              </a:spcAft>
              <a:buSzPts val="1700"/>
              <a:buChar char="•"/>
            </a:pPr>
            <a:r>
              <a:rPr lang="en-US" sz="1700"/>
              <a:t>In Student Equity Plan; hopefully in new Educational Strategic Plan</a:t>
            </a:r>
            <a:endParaRPr sz="1700" b="1"/>
          </a:p>
          <a:p>
            <a:pPr marL="0" lvl="0" indent="0" algn="l" rtl="0">
              <a:lnSpc>
                <a:spcPct val="120000"/>
              </a:lnSpc>
              <a:spcBef>
                <a:spcPts val="750"/>
              </a:spcBef>
              <a:spcAft>
                <a:spcPts val="0"/>
              </a:spcAft>
              <a:buSzPts val="1600"/>
              <a:buNone/>
            </a:pPr>
            <a:r>
              <a:rPr lang="en-US" sz="1700" b="1"/>
              <a:t>How We Use Funds: </a:t>
            </a:r>
            <a:endParaRPr sz="1700" b="1"/>
          </a:p>
          <a:p>
            <a:pPr marL="457200" lvl="0" indent="-336550" algn="l" rtl="0">
              <a:lnSpc>
                <a:spcPct val="120000"/>
              </a:lnSpc>
              <a:spcBef>
                <a:spcPts val="750"/>
              </a:spcBef>
              <a:spcAft>
                <a:spcPts val="0"/>
              </a:spcAft>
              <a:buSzPts val="1700"/>
              <a:buChar char="•"/>
            </a:pPr>
            <a:r>
              <a:rPr lang="en-US" sz="1700"/>
              <a:t>OAS and release time</a:t>
            </a:r>
            <a:endParaRPr sz="1700"/>
          </a:p>
          <a:p>
            <a:pPr marL="457200" lvl="0" indent="-336550" algn="l" rtl="0">
              <a:lnSpc>
                <a:spcPct val="120000"/>
              </a:lnSpc>
              <a:spcBef>
                <a:spcPts val="0"/>
              </a:spcBef>
              <a:spcAft>
                <a:spcPts val="0"/>
              </a:spcAft>
              <a:buSzPts val="1700"/>
              <a:buChar char="•"/>
            </a:pPr>
            <a:r>
              <a:rPr lang="en-US" sz="1700"/>
              <a:t>Grant coordinators &amp; OER librarian</a:t>
            </a:r>
            <a:endParaRPr sz="1700"/>
          </a:p>
          <a:p>
            <a:pPr marL="457200" lvl="0" indent="-336550" algn="l" rtl="0">
              <a:lnSpc>
                <a:spcPct val="120000"/>
              </a:lnSpc>
              <a:spcBef>
                <a:spcPts val="0"/>
              </a:spcBef>
              <a:spcAft>
                <a:spcPts val="0"/>
              </a:spcAft>
              <a:buSzPts val="1700"/>
              <a:buChar char="•"/>
            </a:pPr>
            <a:r>
              <a:rPr lang="en-US" sz="1700"/>
              <a:t>Accessibility support: Accessibility specialist &amp; CIDI Labs</a:t>
            </a:r>
            <a:endParaRPr sz="1700"/>
          </a:p>
          <a:p>
            <a:pPr marL="457200" lvl="0" indent="-336550" algn="l" rtl="0">
              <a:lnSpc>
                <a:spcPct val="120000"/>
              </a:lnSpc>
              <a:spcBef>
                <a:spcPts val="0"/>
              </a:spcBef>
              <a:spcAft>
                <a:spcPts val="0"/>
              </a:spcAft>
              <a:buSzPts val="1700"/>
              <a:buChar char="•"/>
            </a:pPr>
            <a:r>
              <a:rPr lang="en-US" sz="1700"/>
              <a:t>ChatGPT Subscriptions</a:t>
            </a:r>
            <a:endParaRPr sz="1700"/>
          </a:p>
          <a:p>
            <a:pPr marL="457200" lvl="0" indent="-336550" algn="l" rtl="0">
              <a:lnSpc>
                <a:spcPct val="120000"/>
              </a:lnSpc>
              <a:spcBef>
                <a:spcPts val="0"/>
              </a:spcBef>
              <a:spcAft>
                <a:spcPts val="0"/>
              </a:spcAft>
              <a:buSzPts val="1700"/>
              <a:buChar char="•"/>
            </a:pPr>
            <a:r>
              <a:rPr lang="en-US" sz="1700"/>
              <a:t>Professional Development</a:t>
            </a:r>
            <a:endParaRPr sz="1700"/>
          </a:p>
          <a:p>
            <a:pPr marL="457200" lvl="0" indent="-336550" algn="l" rtl="0">
              <a:lnSpc>
                <a:spcPct val="120000"/>
              </a:lnSpc>
              <a:spcBef>
                <a:spcPts val="0"/>
              </a:spcBef>
              <a:spcAft>
                <a:spcPts val="0"/>
              </a:spcAft>
              <a:buSzPts val="1700"/>
              <a:buChar char="•"/>
            </a:pPr>
            <a:r>
              <a:rPr lang="en-US" sz="1700"/>
              <a:t>Materials: Lab manuals, library materials, course materials </a:t>
            </a:r>
            <a:endParaRPr sz="1700"/>
          </a:p>
          <a:p>
            <a:pPr marL="0" lvl="0" indent="0" algn="l" rtl="0">
              <a:lnSpc>
                <a:spcPct val="120000"/>
              </a:lnSpc>
              <a:spcBef>
                <a:spcPts val="750"/>
              </a:spcBef>
              <a:spcAft>
                <a:spcPts val="0"/>
              </a:spcAft>
              <a:buSzPts val="1600"/>
              <a:buNone/>
            </a:pPr>
            <a:endParaRPr sz="1700" b="1"/>
          </a:p>
          <a:p>
            <a:pPr marL="457200" lvl="0" indent="0" algn="l" rtl="0">
              <a:lnSpc>
                <a:spcPct val="120000"/>
              </a:lnSpc>
              <a:spcBef>
                <a:spcPts val="750"/>
              </a:spcBef>
              <a:spcAft>
                <a:spcPts val="0"/>
              </a:spcAft>
              <a:buSzPts val="1600"/>
              <a:buNone/>
            </a:pPr>
            <a:endParaRPr sz="1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3a59b19886d_0_27"/>
          <p:cNvSpPr txBox="1">
            <a:spLocks noGrp="1"/>
          </p:cNvSpPr>
          <p:nvPr>
            <p:ph type="title"/>
          </p:nvPr>
        </p:nvSpPr>
        <p:spPr>
          <a:xfrm>
            <a:off x="1142997" y="665555"/>
            <a:ext cx="7148100" cy="893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sz="4800"/>
              <a:t>Diablo Valley College:  points of pride &amp; pain points </a:t>
            </a:r>
            <a:endParaRPr sz="4800">
              <a:latin typeface="Arial"/>
              <a:ea typeface="Arial"/>
              <a:cs typeface="Arial"/>
              <a:sym typeface="Arial"/>
            </a:endParaRPr>
          </a:p>
        </p:txBody>
      </p:sp>
      <p:sp>
        <p:nvSpPr>
          <p:cNvPr id="239" name="Google Shape;239;g3a59b19886d_0_27"/>
          <p:cNvSpPr txBox="1">
            <a:spLocks noGrp="1"/>
          </p:cNvSpPr>
          <p:nvPr>
            <p:ph type="body" idx="1"/>
          </p:nvPr>
        </p:nvSpPr>
        <p:spPr>
          <a:xfrm>
            <a:off x="939225" y="2112225"/>
            <a:ext cx="7829100" cy="42732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None/>
            </a:pPr>
            <a:r>
              <a:rPr lang="en-US" sz="2000" b="1"/>
              <a:t>Pride</a:t>
            </a:r>
            <a:endParaRPr sz="2000" b="1"/>
          </a:p>
          <a:p>
            <a:pPr marL="457200" lvl="0" indent="-342900" algn="l" rtl="0">
              <a:lnSpc>
                <a:spcPct val="120000"/>
              </a:lnSpc>
              <a:spcBef>
                <a:spcPts val="0"/>
              </a:spcBef>
              <a:spcAft>
                <a:spcPts val="0"/>
              </a:spcAft>
              <a:buSzPts val="1800"/>
              <a:buChar char="•"/>
            </a:pPr>
            <a:r>
              <a:rPr lang="en-US" sz="1800"/>
              <a:t>Culture Change </a:t>
            </a:r>
            <a:endParaRPr sz="1800"/>
          </a:p>
          <a:p>
            <a:pPr marL="457200" lvl="0" indent="-342900" algn="l" rtl="0">
              <a:lnSpc>
                <a:spcPct val="120000"/>
              </a:lnSpc>
              <a:spcBef>
                <a:spcPts val="0"/>
              </a:spcBef>
              <a:spcAft>
                <a:spcPts val="0"/>
              </a:spcAft>
              <a:buSzPts val="1800"/>
              <a:buChar char="•"/>
            </a:pPr>
            <a:r>
              <a:rPr lang="en-US" sz="1800"/>
              <a:t>40% ZTC in FA25 </a:t>
            </a:r>
            <a:endParaRPr sz="1800"/>
          </a:p>
          <a:p>
            <a:pPr marL="457200" lvl="0" indent="-342900" algn="l" rtl="0">
              <a:lnSpc>
                <a:spcPct val="120000"/>
              </a:lnSpc>
              <a:spcBef>
                <a:spcPts val="0"/>
              </a:spcBef>
              <a:spcAft>
                <a:spcPts val="0"/>
              </a:spcAft>
              <a:buSzPts val="1800"/>
              <a:buChar char="•"/>
            </a:pPr>
            <a:r>
              <a:rPr lang="en-US" sz="1800"/>
              <a:t>Successes with high impact courses in Bio and Chem</a:t>
            </a:r>
            <a:endParaRPr sz="1800"/>
          </a:p>
          <a:p>
            <a:pPr marL="457200" lvl="0" indent="0" algn="l" rtl="0">
              <a:lnSpc>
                <a:spcPct val="120000"/>
              </a:lnSpc>
              <a:spcBef>
                <a:spcPts val="0"/>
              </a:spcBef>
              <a:spcAft>
                <a:spcPts val="0"/>
              </a:spcAft>
              <a:buNone/>
            </a:pPr>
            <a:endParaRPr sz="1700" b="1"/>
          </a:p>
          <a:p>
            <a:pPr marL="0" lvl="0" indent="0" algn="l" rtl="0">
              <a:lnSpc>
                <a:spcPct val="120000"/>
              </a:lnSpc>
              <a:spcBef>
                <a:spcPts val="0"/>
              </a:spcBef>
              <a:spcAft>
                <a:spcPts val="0"/>
              </a:spcAft>
              <a:buNone/>
            </a:pPr>
            <a:r>
              <a:rPr lang="en-US" sz="2000" b="1"/>
              <a:t>Pain</a:t>
            </a:r>
            <a:endParaRPr sz="2000" b="1"/>
          </a:p>
          <a:p>
            <a:pPr marL="457200" lvl="0" indent="-342900" algn="l" rtl="0">
              <a:lnSpc>
                <a:spcPct val="120000"/>
              </a:lnSpc>
              <a:spcBef>
                <a:spcPts val="0"/>
              </a:spcBef>
              <a:spcAft>
                <a:spcPts val="0"/>
              </a:spcAft>
              <a:buSzPts val="1800"/>
              <a:buChar char="•"/>
            </a:pPr>
            <a:r>
              <a:rPr lang="en-US" sz="1800"/>
              <a:t>Sustainability of the work </a:t>
            </a:r>
            <a:endParaRPr sz="1800"/>
          </a:p>
          <a:p>
            <a:pPr marL="457200" lvl="0" indent="-342900" algn="l" rtl="0">
              <a:lnSpc>
                <a:spcPct val="120000"/>
              </a:lnSpc>
              <a:spcBef>
                <a:spcPts val="0"/>
              </a:spcBef>
              <a:spcAft>
                <a:spcPts val="0"/>
              </a:spcAft>
              <a:buSzPts val="1800"/>
              <a:buChar char="•"/>
            </a:pPr>
            <a:r>
              <a:rPr lang="en-US" sz="1800"/>
              <a:t>Overcoming false or outdated assumptions about OER </a:t>
            </a:r>
            <a:endParaRPr sz="1800"/>
          </a:p>
          <a:p>
            <a:pPr marL="457200" lvl="0" indent="-342900" algn="l" rtl="0">
              <a:lnSpc>
                <a:spcPct val="120000"/>
              </a:lnSpc>
              <a:spcBef>
                <a:spcPts val="0"/>
              </a:spcBef>
              <a:spcAft>
                <a:spcPts val="0"/>
              </a:spcAft>
              <a:buSzPts val="1800"/>
              <a:buChar char="•"/>
            </a:pPr>
            <a:r>
              <a:rPr lang="en-US" sz="1800"/>
              <a:t>Disciplines that require all faculty to use the same textbook </a:t>
            </a:r>
            <a:endParaRPr sz="1800"/>
          </a:p>
          <a:p>
            <a:pPr marL="457200" lvl="0" indent="-342900" algn="l" rtl="0">
              <a:lnSpc>
                <a:spcPct val="120000"/>
              </a:lnSpc>
              <a:spcBef>
                <a:spcPts val="0"/>
              </a:spcBef>
              <a:spcAft>
                <a:spcPts val="0"/>
              </a:spcAft>
              <a:buSzPts val="1800"/>
              <a:buChar char="•"/>
            </a:pPr>
            <a:r>
              <a:rPr lang="en-US" sz="1800"/>
              <a:t>Math . . .  </a:t>
            </a:r>
            <a:endParaRPr sz="1800"/>
          </a:p>
          <a:p>
            <a:pPr marL="457200" lvl="0" indent="-342900" algn="l" rtl="0">
              <a:lnSpc>
                <a:spcPct val="120000"/>
              </a:lnSpc>
              <a:spcBef>
                <a:spcPts val="0"/>
              </a:spcBef>
              <a:spcAft>
                <a:spcPts val="0"/>
              </a:spcAft>
              <a:buSzPts val="1800"/>
              <a:buChar char="•"/>
            </a:pPr>
            <a:r>
              <a:rPr lang="en-US" sz="1800"/>
              <a:t>ZTC course marking process has been flawed </a:t>
            </a:r>
            <a:endParaRPr sz="1800"/>
          </a:p>
          <a:p>
            <a:pPr marL="457200" lvl="0" indent="-342900" algn="l" rtl="0">
              <a:lnSpc>
                <a:spcPct val="120000"/>
              </a:lnSpc>
              <a:spcBef>
                <a:spcPts val="0"/>
              </a:spcBef>
              <a:spcAft>
                <a:spcPts val="0"/>
              </a:spcAft>
              <a:buSzPts val="1800"/>
              <a:buChar char="•"/>
            </a:pPr>
            <a:r>
              <a:rPr lang="en-US" sz="1800"/>
              <a:t>48% of students districtwide don’t know how to find ZTC course</a:t>
            </a:r>
            <a:endParaRPr sz="1800"/>
          </a:p>
          <a:p>
            <a:pPr marL="457200" lvl="0" indent="0" algn="l" rtl="0">
              <a:lnSpc>
                <a:spcPct val="120000"/>
              </a:lnSpc>
              <a:spcBef>
                <a:spcPts val="750"/>
              </a:spcBef>
              <a:spcAft>
                <a:spcPts val="0"/>
              </a:spcAft>
              <a:buSzPts val="1600"/>
              <a:buNone/>
            </a:pP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3a59b19886d_0_32"/>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Diablo Valley College: how we’re approaching sustainability beyond ZTC funding </a:t>
            </a:r>
            <a:endParaRPr/>
          </a:p>
        </p:txBody>
      </p:sp>
      <p:sp>
        <p:nvSpPr>
          <p:cNvPr id="246" name="Google Shape;246;g3a59b19886d_0_32"/>
          <p:cNvSpPr txBox="1">
            <a:spLocks noGrp="1"/>
          </p:cNvSpPr>
          <p:nvPr>
            <p:ph type="body" idx="1"/>
          </p:nvPr>
        </p:nvSpPr>
        <p:spPr>
          <a:xfrm>
            <a:off x="881750" y="2015725"/>
            <a:ext cx="7409400" cy="4039200"/>
          </a:xfrm>
          <a:prstGeom prst="rect">
            <a:avLst/>
          </a:prstGeom>
        </p:spPr>
        <p:txBody>
          <a:bodyPr spcFirstLastPara="1" wrap="square" lIns="91425" tIns="45700" rIns="91425" bIns="45700" anchor="t" anchorCtr="0">
            <a:normAutofit/>
          </a:bodyPr>
          <a:lstStyle/>
          <a:p>
            <a:pPr marL="457200" lvl="0" indent="-349250" algn="l" rtl="0">
              <a:spcBef>
                <a:spcPts val="750"/>
              </a:spcBef>
              <a:spcAft>
                <a:spcPts val="0"/>
              </a:spcAft>
              <a:buSzPts val="1900"/>
              <a:buChar char="•"/>
            </a:pPr>
            <a:r>
              <a:rPr lang="en-US" sz="1900"/>
              <a:t>No ongoing funding identified yet; Library has historically led ZTC/OER work and will continue to do so </a:t>
            </a:r>
            <a:endParaRPr sz="1900"/>
          </a:p>
          <a:p>
            <a:pPr marL="457200" lvl="0" indent="-349250" algn="l" rtl="0">
              <a:spcBef>
                <a:spcPts val="0"/>
              </a:spcBef>
              <a:spcAft>
                <a:spcPts val="0"/>
              </a:spcAft>
              <a:buSzPts val="1900"/>
              <a:buChar char="•"/>
            </a:pPr>
            <a:r>
              <a:rPr lang="en-US" sz="1900"/>
              <a:t>Leadership in ZTC Pathways have agreed to maintain ZTC status of key courses</a:t>
            </a:r>
            <a:endParaRPr sz="1900"/>
          </a:p>
          <a:p>
            <a:pPr marL="457200" lvl="0" indent="-349250" algn="l" rtl="0">
              <a:spcBef>
                <a:spcPts val="0"/>
              </a:spcBef>
              <a:spcAft>
                <a:spcPts val="0"/>
              </a:spcAft>
              <a:buSzPts val="1900"/>
              <a:buChar char="•"/>
            </a:pPr>
            <a:r>
              <a:rPr lang="en-US" sz="1900"/>
              <a:t>OER@DVC workgroup and DOERC will continue</a:t>
            </a:r>
            <a:endParaRPr sz="1900"/>
          </a:p>
          <a:p>
            <a:pPr marL="457200" lvl="0" indent="-349250" algn="l" rtl="0">
              <a:spcBef>
                <a:spcPts val="0"/>
              </a:spcBef>
              <a:spcAft>
                <a:spcPts val="0"/>
              </a:spcAft>
              <a:buSzPts val="1900"/>
              <a:buChar char="•"/>
            </a:pPr>
            <a:r>
              <a:rPr lang="en-US" sz="1900"/>
              <a:t>Asynchronous, self-paced PD training course will remain available</a:t>
            </a:r>
            <a:endParaRPr sz="1900"/>
          </a:p>
          <a:p>
            <a:pPr marL="457200" lvl="0" indent="-349250" algn="l" rtl="0">
              <a:spcBef>
                <a:spcPts val="0"/>
              </a:spcBef>
              <a:spcAft>
                <a:spcPts val="0"/>
              </a:spcAft>
              <a:buSzPts val="1900"/>
              <a:buChar char="•"/>
            </a:pPr>
            <a:r>
              <a:rPr lang="en-US" sz="1900"/>
              <a:t>4CD materials repository to help with discovery and adoption </a:t>
            </a:r>
            <a:endParaRPr sz="1900"/>
          </a:p>
          <a:p>
            <a:pPr marL="457200" lvl="0" indent="-349250" algn="l" rtl="0">
              <a:spcBef>
                <a:spcPts val="0"/>
              </a:spcBef>
              <a:spcAft>
                <a:spcPts val="0"/>
              </a:spcAft>
              <a:buSzPts val="1900"/>
              <a:buChar char="•"/>
            </a:pPr>
            <a:r>
              <a:rPr lang="en-US" sz="1900"/>
              <a:t>Staying creative and scrappy!</a:t>
            </a:r>
            <a:endParaRPr sz="1900"/>
          </a:p>
          <a:p>
            <a:pPr marL="457200" lvl="0" indent="0" algn="l" rtl="0">
              <a:spcBef>
                <a:spcPts val="75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3a59b19886d_0_38"/>
          <p:cNvSpPr txBox="1">
            <a:spLocks noGrp="1"/>
          </p:cNvSpPr>
          <p:nvPr>
            <p:ph type="title"/>
          </p:nvPr>
        </p:nvSpPr>
        <p:spPr>
          <a:xfrm>
            <a:off x="1021072" y="654480"/>
            <a:ext cx="7269900" cy="893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sz="4800"/>
              <a:t>Gavilan College: Structures and support </a:t>
            </a:r>
            <a:endParaRPr sz="4800">
              <a:latin typeface="Arial"/>
              <a:ea typeface="Arial"/>
              <a:cs typeface="Arial"/>
              <a:sym typeface="Arial"/>
            </a:endParaRPr>
          </a:p>
        </p:txBody>
      </p:sp>
      <p:sp>
        <p:nvSpPr>
          <p:cNvPr id="252" name="Google Shape;252;g3a59b19886d_0_38"/>
          <p:cNvSpPr txBox="1">
            <a:spLocks noGrp="1"/>
          </p:cNvSpPr>
          <p:nvPr>
            <p:ph type="body" idx="1"/>
          </p:nvPr>
        </p:nvSpPr>
        <p:spPr>
          <a:xfrm>
            <a:off x="939225" y="2112225"/>
            <a:ext cx="7641000" cy="44334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None/>
            </a:pPr>
            <a:endParaRPr sz="1200" b="1"/>
          </a:p>
          <a:p>
            <a:pPr marL="0" lvl="0" indent="0" algn="l" rtl="0">
              <a:lnSpc>
                <a:spcPct val="120000"/>
              </a:lnSpc>
              <a:spcBef>
                <a:spcPts val="0"/>
              </a:spcBef>
              <a:spcAft>
                <a:spcPts val="0"/>
              </a:spcAft>
              <a:buSzPts val="1600"/>
              <a:buNone/>
            </a:pPr>
            <a:endParaRPr sz="1200" b="1"/>
          </a:p>
          <a:p>
            <a:pPr marL="457200" lvl="0" indent="0" algn="l" rtl="0">
              <a:lnSpc>
                <a:spcPct val="120000"/>
              </a:lnSpc>
              <a:spcBef>
                <a:spcPts val="750"/>
              </a:spcBef>
              <a:spcAft>
                <a:spcPts val="0"/>
              </a:spcAft>
              <a:buSzPts val="1600"/>
              <a:buNone/>
            </a:pPr>
            <a:r>
              <a:rPr lang="en-US" sz="1200" b="1"/>
              <a:t>What structures (committees, re-assign time, coordination) do you have at your college to support ZTC efforts? </a:t>
            </a:r>
            <a:endParaRPr sz="1200" b="1"/>
          </a:p>
          <a:p>
            <a:pPr marL="457200" lvl="0" indent="0" algn="l" rtl="0">
              <a:lnSpc>
                <a:spcPct val="115000"/>
              </a:lnSpc>
              <a:spcBef>
                <a:spcPts val="800"/>
              </a:spcBef>
              <a:spcAft>
                <a:spcPts val="0"/>
              </a:spcAft>
              <a:buNone/>
            </a:pPr>
            <a:r>
              <a:rPr lang="en-US" sz="1200"/>
              <a:t>The first 1.5 years were spent on release time, totaling $9,000, without developing ZTC committees or a plan. I arrived in Spring 2025, assembled a team, and we created a plan, executed it, and secured funding for 38 projects by April 15, 2025. The ZTC project manager gets 40% release time, but that involves complete grant execution. Admin approves everything we submit for payment. I negotiated a monthly stipend of $1500 to $2000 for the other three members of the ZTC committee. We also have a Canvas course with all the information and a space for faculty to submit monthly content or chapters. </a:t>
            </a:r>
            <a:endParaRPr sz="1200"/>
          </a:p>
          <a:p>
            <a:pPr marL="457200" lvl="0" indent="0" algn="l" rtl="0">
              <a:lnSpc>
                <a:spcPct val="120000"/>
              </a:lnSpc>
              <a:spcBef>
                <a:spcPts val="750"/>
              </a:spcBef>
              <a:spcAft>
                <a:spcPts val="0"/>
              </a:spcAft>
              <a:buSzPts val="1600"/>
              <a:buNone/>
            </a:pPr>
            <a:r>
              <a:rPr lang="en-US" sz="1200" b="1"/>
              <a:t>Is there administrative support, planning documents that reference ZTC/OER, Administrative or Board procedures, that are in support of ZTC/OER? </a:t>
            </a:r>
            <a:endParaRPr sz="1200" b="1"/>
          </a:p>
          <a:p>
            <a:pPr marL="457200" lvl="0" indent="0" algn="l" rtl="0">
              <a:lnSpc>
                <a:spcPct val="120000"/>
              </a:lnSpc>
              <a:spcBef>
                <a:spcPts val="750"/>
              </a:spcBef>
              <a:spcAft>
                <a:spcPts val="0"/>
              </a:spcAft>
              <a:buSzPts val="1600"/>
              <a:buNone/>
            </a:pPr>
            <a:r>
              <a:rPr lang="en-US" sz="1200"/>
              <a:t>No</a:t>
            </a:r>
            <a:endParaRPr sz="1200"/>
          </a:p>
          <a:p>
            <a:pPr marL="457200" lvl="0" indent="0" algn="l" rtl="0">
              <a:lnSpc>
                <a:spcPct val="120000"/>
              </a:lnSpc>
              <a:spcBef>
                <a:spcPts val="750"/>
              </a:spcBef>
              <a:spcAft>
                <a:spcPts val="0"/>
              </a:spcAft>
              <a:buSzPts val="1600"/>
              <a:buNone/>
            </a:pPr>
            <a:r>
              <a:rPr lang="en-US" sz="1200" b="1"/>
              <a:t>How do you use ZTC funds to support OER and ZTC?  </a:t>
            </a:r>
            <a:endParaRPr sz="1200"/>
          </a:p>
          <a:p>
            <a:pPr marL="457200" lvl="0" indent="0" algn="l" rtl="0">
              <a:lnSpc>
                <a:spcPct val="115000"/>
              </a:lnSpc>
              <a:spcBef>
                <a:spcPts val="0"/>
              </a:spcBef>
              <a:spcAft>
                <a:spcPts val="0"/>
              </a:spcAft>
              <a:buNone/>
            </a:pPr>
            <a:r>
              <a:rPr lang="en-US" sz="1200"/>
              <a:t>We have designated $340,000 to cover projects supporting the 4 new ZTC pathways. The rest is spent on support. We have a 44% burden of faculty salaries.</a:t>
            </a:r>
            <a:endParaRPr sz="1200"/>
          </a:p>
          <a:p>
            <a:pPr marL="457200" lvl="0" indent="0" algn="l" rtl="0">
              <a:lnSpc>
                <a:spcPct val="120000"/>
              </a:lnSpc>
              <a:spcBef>
                <a:spcPts val="750"/>
              </a:spcBef>
              <a:spcAft>
                <a:spcPts val="0"/>
              </a:spcAft>
              <a:buSzPts val="1600"/>
              <a:buNone/>
            </a:pPr>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3a59b19886d_0_43"/>
          <p:cNvSpPr txBox="1">
            <a:spLocks noGrp="1"/>
          </p:cNvSpPr>
          <p:nvPr>
            <p:ph type="title"/>
          </p:nvPr>
        </p:nvSpPr>
        <p:spPr>
          <a:xfrm>
            <a:off x="1142997" y="665555"/>
            <a:ext cx="7148100" cy="893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sz="4800"/>
              <a:t>Gavilan College:  points of pride &amp; pain points </a:t>
            </a:r>
            <a:endParaRPr sz="4800">
              <a:latin typeface="Arial"/>
              <a:ea typeface="Arial"/>
              <a:cs typeface="Arial"/>
              <a:sym typeface="Arial"/>
            </a:endParaRPr>
          </a:p>
        </p:txBody>
      </p:sp>
      <p:sp>
        <p:nvSpPr>
          <p:cNvPr id="258" name="Google Shape;258;g3a59b19886d_0_43"/>
          <p:cNvSpPr txBox="1">
            <a:spLocks noGrp="1"/>
          </p:cNvSpPr>
          <p:nvPr>
            <p:ph type="body" idx="1"/>
          </p:nvPr>
        </p:nvSpPr>
        <p:spPr>
          <a:xfrm>
            <a:off x="939225" y="2112225"/>
            <a:ext cx="7648500" cy="4273200"/>
          </a:xfrm>
          <a:prstGeom prst="rect">
            <a:avLst/>
          </a:prstGeom>
          <a:noFill/>
          <a:ln>
            <a:noFill/>
          </a:ln>
        </p:spPr>
        <p:txBody>
          <a:bodyPr spcFirstLastPara="1" wrap="square" lIns="91425" tIns="45700" rIns="91425" bIns="45700" anchor="t" anchorCtr="0">
            <a:noAutofit/>
          </a:bodyPr>
          <a:lstStyle/>
          <a:p>
            <a:pPr marL="457200" lvl="0" indent="0" algn="l" rtl="0">
              <a:lnSpc>
                <a:spcPct val="120000"/>
              </a:lnSpc>
              <a:spcBef>
                <a:spcPts val="0"/>
              </a:spcBef>
              <a:spcAft>
                <a:spcPts val="0"/>
              </a:spcAft>
              <a:buNone/>
            </a:pPr>
            <a:r>
              <a:rPr lang="en-US" sz="1200" b="1"/>
              <a:t>What parts of your OER/ZTC work are you proud of at your college? </a:t>
            </a:r>
            <a:endParaRPr sz="1200" b="1"/>
          </a:p>
          <a:p>
            <a:pPr marL="457200" lvl="0" indent="0" algn="l" rtl="0">
              <a:lnSpc>
                <a:spcPct val="115000"/>
              </a:lnSpc>
              <a:spcBef>
                <a:spcPts val="0"/>
              </a:spcBef>
              <a:spcAft>
                <a:spcPts val="0"/>
              </a:spcAft>
              <a:buNone/>
            </a:pPr>
            <a:r>
              <a:rPr lang="en-US" sz="1200"/>
              <a:t>Our ZTC team played a key role in revitalizing Gavilan College’s OER efforts, saving a $520K ZTC grant by creating 4 pathways and funding 32 projects in just 3 months. As a long-time OER advocate, I mentor faculty, establish sustainable structures, and promote collaboration. Equity-focused OER initiatives break down barriers for historically underserved students, who make up the majority of the college’s population. Our advocacy has transformed campus culture to value and implement open education. We are the little engine that could. </a:t>
            </a:r>
            <a:endParaRPr sz="1200"/>
          </a:p>
          <a:p>
            <a:pPr marL="457200" lvl="0" indent="0" algn="l" rtl="0">
              <a:lnSpc>
                <a:spcPct val="120000"/>
              </a:lnSpc>
              <a:spcBef>
                <a:spcPts val="0"/>
              </a:spcBef>
              <a:spcAft>
                <a:spcPts val="0"/>
              </a:spcAft>
              <a:buNone/>
            </a:pPr>
            <a:endParaRPr sz="1200" b="1"/>
          </a:p>
          <a:p>
            <a:pPr marL="457200" lvl="0" indent="0" algn="l" rtl="0">
              <a:lnSpc>
                <a:spcPct val="120000"/>
              </a:lnSpc>
              <a:spcBef>
                <a:spcPts val="0"/>
              </a:spcBef>
              <a:spcAft>
                <a:spcPts val="0"/>
              </a:spcAft>
              <a:buNone/>
            </a:pPr>
            <a:r>
              <a:rPr lang="en-US" sz="1200" b="1"/>
              <a:t>What has been difficult/unclear/challenging at your college? </a:t>
            </a:r>
            <a:endParaRPr sz="1200" b="1"/>
          </a:p>
          <a:p>
            <a:pPr marL="457200" lvl="0" indent="0" algn="l" rtl="0">
              <a:lnSpc>
                <a:spcPct val="115000"/>
              </a:lnSpc>
              <a:spcBef>
                <a:spcPts val="0"/>
              </a:spcBef>
              <a:spcAft>
                <a:spcPts val="0"/>
              </a:spcAft>
              <a:buNone/>
            </a:pPr>
            <a:r>
              <a:rPr lang="en-US" sz="1200"/>
              <a:t>At the institutional level, ambiguities still exist—such as inconsistent understanding of ZTC definitions, the role of Inclusive Access, and how ZTC fits into administrative or board procedures. Keeping accurate ZTC labels in the schedule, coordinating across departments, and securing ongoing funding beyond the grant cycle also present challenges.</a:t>
            </a:r>
            <a:endParaRPr sz="1200"/>
          </a:p>
          <a:p>
            <a:pPr marL="457200" lvl="0" indent="0" algn="l" rtl="0">
              <a:lnSpc>
                <a:spcPct val="115000"/>
              </a:lnSpc>
              <a:spcBef>
                <a:spcPts val="0"/>
              </a:spcBef>
              <a:spcAft>
                <a:spcPts val="0"/>
              </a:spcAft>
              <a:buNone/>
            </a:pPr>
            <a:endParaRPr sz="1200"/>
          </a:p>
          <a:p>
            <a:pPr marL="457200" lvl="0" indent="0" algn="l" rtl="0">
              <a:lnSpc>
                <a:spcPct val="115000"/>
              </a:lnSpc>
              <a:spcBef>
                <a:spcPts val="0"/>
              </a:spcBef>
              <a:spcAft>
                <a:spcPts val="0"/>
              </a:spcAft>
              <a:buNone/>
            </a:pPr>
            <a:r>
              <a:rPr lang="en-US" sz="1200"/>
              <a:t>Our biggest challenge is the lack of support from our administration. Our ZTC has been created by faculty, led by faculty, and OER Content delivered by faculty. We work in a silo and are very efficient and get things accomplished. </a:t>
            </a:r>
            <a:endParaRPr sz="1200"/>
          </a:p>
          <a:p>
            <a:pPr marL="457200" lvl="0" indent="0" algn="l" rtl="0">
              <a:lnSpc>
                <a:spcPct val="115000"/>
              </a:lnSpc>
              <a:spcBef>
                <a:spcPts val="0"/>
              </a:spcBef>
              <a:spcAft>
                <a:spcPts val="0"/>
              </a:spcAft>
              <a:buNone/>
            </a:pPr>
            <a:endParaRPr sz="1200"/>
          </a:p>
          <a:p>
            <a:pPr marL="457200" lvl="0" indent="0" algn="l" rtl="0">
              <a:lnSpc>
                <a:spcPct val="120000"/>
              </a:lnSpc>
              <a:spcBef>
                <a:spcPts val="750"/>
              </a:spcBef>
              <a:spcAft>
                <a:spcPts val="0"/>
              </a:spcAft>
              <a:buSzPts val="1600"/>
              <a:buNone/>
            </a:pPr>
            <a:endParaRPr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3a59b19886d_0_48"/>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Gavilan College: how we’re approaching sustainability beyond ZTC funding </a:t>
            </a:r>
            <a:endParaRPr/>
          </a:p>
        </p:txBody>
      </p:sp>
      <p:sp>
        <p:nvSpPr>
          <p:cNvPr id="265" name="Google Shape;265;g3a59b19886d_0_48"/>
          <p:cNvSpPr txBox="1">
            <a:spLocks noGrp="1"/>
          </p:cNvSpPr>
          <p:nvPr>
            <p:ph type="body" idx="1"/>
          </p:nvPr>
        </p:nvSpPr>
        <p:spPr>
          <a:xfrm>
            <a:off x="1088686" y="2015735"/>
            <a:ext cx="7202400" cy="40392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US" sz="1200" b="1"/>
              <a:t>How will your college maintain ZTC degrees after the ZTC funding runs out? </a:t>
            </a:r>
            <a:endParaRPr sz="1200" b="1"/>
          </a:p>
          <a:p>
            <a:pPr marL="0" lvl="0" indent="0" algn="l" rtl="0">
              <a:lnSpc>
                <a:spcPct val="115000"/>
              </a:lnSpc>
              <a:spcBef>
                <a:spcPts val="1200"/>
              </a:spcBef>
              <a:spcAft>
                <a:spcPts val="0"/>
              </a:spcAft>
              <a:buNone/>
            </a:pPr>
            <a:r>
              <a:rPr lang="en-US" sz="1200"/>
              <a:t>We are working on integrating ZTC and OER into long-term institutional frameworks to ensure the work persists beyond grant funding. Our strategy emphasizes embedding ZTC within existing governance, planning, and instructional support systems rather than treating it as a separate project. The Academic Senate, Guided Pathways teams, and the Equity Committee have all incorporated ZTC and burden-free instructional materials into their ongoing priorities. We have recommended to the Deans that they include ZTC funding in their PIPR cycles. </a:t>
            </a:r>
            <a:endParaRPr sz="1200"/>
          </a:p>
          <a:p>
            <a:pPr marL="0" lvl="0" indent="0" algn="l" rtl="0">
              <a:spcBef>
                <a:spcPts val="1200"/>
              </a:spcBef>
              <a:spcAft>
                <a:spcPts val="0"/>
              </a:spcAft>
              <a:buNone/>
            </a:pPr>
            <a:r>
              <a:rPr lang="en-US" sz="1200" b="1"/>
              <a:t>Will ZTC/OER be absorbed into another area? Receive ongoing funding? Does it need funding? </a:t>
            </a:r>
            <a:endParaRPr sz="1200" b="1"/>
          </a:p>
          <a:p>
            <a:pPr marL="0" lvl="0" indent="0" algn="l" rtl="0">
              <a:lnSpc>
                <a:spcPct val="115000"/>
              </a:lnSpc>
              <a:spcBef>
                <a:spcPts val="1200"/>
              </a:spcBef>
              <a:spcAft>
                <a:spcPts val="0"/>
              </a:spcAft>
              <a:buNone/>
            </a:pPr>
            <a:r>
              <a:rPr lang="en-US" sz="1200"/>
              <a:t>Ultimately, sustainability at Gavilan depends on a cultural shift. By integrating ZTC into curriculum design, scheduling, student communication, and equity initiatives, we ensure that ZTC degrees become a standard part of our operations, not just a temporary, grant-funded project. Faculty leadership, administrative backing, and a focus on accessible, equitable opportunities will keep this work moving forward well beyond the end of the initial funding.</a:t>
            </a:r>
            <a:endParaRPr sz="1200"/>
          </a:p>
          <a:p>
            <a:pPr marL="0" lvl="0" indent="0" algn="l" rtl="0">
              <a:spcBef>
                <a:spcPts val="1200"/>
              </a:spcBef>
              <a:spcAft>
                <a:spcPts val="0"/>
              </a:spcAft>
              <a:buNone/>
            </a:pPr>
            <a:r>
              <a:rPr lang="en-US" sz="1200"/>
              <a:t>Hopefully the state of California will process another ZTC grant cycle with more funding next year. </a:t>
            </a:r>
            <a:endParaRPr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Arial"/>
              <a:buNone/>
            </a:pPr>
            <a:r>
              <a:rPr lang="en-US" sz="4800">
                <a:latin typeface="Arial"/>
                <a:ea typeface="Arial"/>
                <a:cs typeface="Arial"/>
                <a:sym typeface="Arial"/>
              </a:rPr>
              <a:t>Welcome!</a:t>
            </a:r>
            <a:endParaRPr sz="4800">
              <a:latin typeface="Arial"/>
              <a:ea typeface="Arial"/>
              <a:cs typeface="Arial"/>
              <a:sym typeface="Arial"/>
            </a:endParaRPr>
          </a:p>
        </p:txBody>
      </p:sp>
      <p:sp>
        <p:nvSpPr>
          <p:cNvPr id="140" name="Google Shape;140;p3"/>
          <p:cNvSpPr txBox="1">
            <a:spLocks noGrp="1"/>
          </p:cNvSpPr>
          <p:nvPr>
            <p:ph type="body" idx="1"/>
          </p:nvPr>
        </p:nvSpPr>
        <p:spPr>
          <a:xfrm>
            <a:off x="556050" y="1896248"/>
            <a:ext cx="8495100" cy="4610700"/>
          </a:xfrm>
          <a:prstGeom prst="rect">
            <a:avLst/>
          </a:prstGeom>
          <a:noFill/>
          <a:ln>
            <a:noFill/>
          </a:ln>
        </p:spPr>
        <p:txBody>
          <a:bodyPr spcFirstLastPara="1" wrap="square" lIns="91425" tIns="45700" rIns="91425" bIns="45700" anchor="t" anchorCtr="0">
            <a:spAutoFit/>
          </a:bodyPr>
          <a:lstStyle/>
          <a:p>
            <a:pPr marL="171446" lvl="0" indent="-165096" algn="l" rtl="0">
              <a:lnSpc>
                <a:spcPct val="120000"/>
              </a:lnSpc>
              <a:spcBef>
                <a:spcPts val="0"/>
              </a:spcBef>
              <a:spcAft>
                <a:spcPts val="0"/>
              </a:spcAft>
              <a:buSzPts val="2259"/>
              <a:buChar char="•"/>
            </a:pPr>
            <a:r>
              <a:rPr lang="en-US" sz="1900"/>
              <a:t>On behalf of the ASCCC OERI, we are pleased to have you here with us </a:t>
            </a:r>
            <a:r>
              <a:rPr lang="en-US" sz="1900">
                <a:latin typeface="arial"/>
                <a:ea typeface="arial"/>
                <a:cs typeface="arial"/>
                <a:sym typeface="arial"/>
              </a:rPr>
              <a:t>for “</a:t>
            </a:r>
            <a:r>
              <a:rPr lang="en-US" sz="1900"/>
              <a:t>Open Educational Resources (OER) in Practice: Campus OER/Zero-Textbook-Cost (ZTC) Program Spotlights from Across the Spectrum”</a:t>
            </a:r>
            <a:endParaRPr sz="1900">
              <a:latin typeface="arial"/>
              <a:ea typeface="arial"/>
              <a:cs typeface="arial"/>
              <a:sym typeface="arial"/>
            </a:endParaRPr>
          </a:p>
          <a:p>
            <a:pPr marL="171446" lvl="0" indent="-165096" algn="l" rtl="0">
              <a:lnSpc>
                <a:spcPct val="120000"/>
              </a:lnSpc>
              <a:spcBef>
                <a:spcPts val="750"/>
              </a:spcBef>
              <a:spcAft>
                <a:spcPts val="0"/>
              </a:spcAft>
              <a:buSzPts val="2259"/>
              <a:buChar char="•"/>
            </a:pPr>
            <a:r>
              <a:rPr lang="en-US" sz="1900"/>
              <a:t>If you are not already muted, please mute yourself upon arrival.</a:t>
            </a:r>
            <a:endParaRPr sz="1500"/>
          </a:p>
          <a:p>
            <a:pPr marL="171446" lvl="0" indent="-165096" algn="l" rtl="0">
              <a:lnSpc>
                <a:spcPct val="120000"/>
              </a:lnSpc>
              <a:spcBef>
                <a:spcPts val="750"/>
              </a:spcBef>
              <a:spcAft>
                <a:spcPts val="0"/>
              </a:spcAft>
              <a:buSzPts val="2259"/>
              <a:buChar char="•"/>
            </a:pPr>
            <a:r>
              <a:rPr lang="en-US" sz="1900"/>
              <a:t>Please note that you are encouraged to use the Zoom “chat” feature for questions and comments.</a:t>
            </a:r>
            <a:endParaRPr sz="1500"/>
          </a:p>
          <a:p>
            <a:pPr marL="171446" lvl="0" indent="-165096" algn="l" rtl="0">
              <a:lnSpc>
                <a:spcPct val="120000"/>
              </a:lnSpc>
              <a:spcBef>
                <a:spcPts val="750"/>
              </a:spcBef>
              <a:spcAft>
                <a:spcPts val="0"/>
              </a:spcAft>
              <a:buSzPts val="2259"/>
              <a:buChar char="•"/>
            </a:pPr>
            <a:r>
              <a:rPr lang="en-US" sz="1900"/>
              <a:t>You’re invited to introduce yourself in the chat – please provide your name, college, discipline/role</a:t>
            </a:r>
            <a:endParaRPr sz="1500"/>
          </a:p>
          <a:p>
            <a:pPr marL="171446" lvl="0" indent="-165096" algn="l" rtl="0">
              <a:lnSpc>
                <a:spcPct val="120000"/>
              </a:lnSpc>
              <a:spcBef>
                <a:spcPts val="750"/>
              </a:spcBef>
              <a:spcAft>
                <a:spcPts val="0"/>
              </a:spcAft>
              <a:buSzPts val="2259"/>
              <a:buChar char="•"/>
            </a:pPr>
            <a:r>
              <a:rPr lang="en-US" sz="1900"/>
              <a:t>This event will be recorded. Archives of all ASCCC OERI events are available at asccc-oeri.org &gt; </a:t>
            </a:r>
            <a:r>
              <a:rPr lang="en-US" sz="1900" u="sng">
                <a:solidFill>
                  <a:schemeClr val="hlink"/>
                </a:solidFill>
                <a:hlinkClick r:id="rId3"/>
              </a:rPr>
              <a:t>Webinars and Events</a:t>
            </a:r>
            <a:endParaRPr sz="19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380d5a4f869_0_26"/>
          <p:cNvSpPr txBox="1">
            <a:spLocks noGrp="1"/>
          </p:cNvSpPr>
          <p:nvPr>
            <p:ph type="title"/>
          </p:nvPr>
        </p:nvSpPr>
        <p:spPr>
          <a:xfrm>
            <a:off x="1088686" y="804520"/>
            <a:ext cx="7202400" cy="898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600"/>
              <a:buFont typeface="Arial"/>
              <a:buNone/>
            </a:pPr>
            <a:r>
              <a:rPr lang="en-US" sz="4800"/>
              <a:t>Q&amp;A</a:t>
            </a:r>
            <a:endParaRPr/>
          </a:p>
        </p:txBody>
      </p:sp>
      <p:sp>
        <p:nvSpPr>
          <p:cNvPr id="272" name="Google Shape;272;g380d5a4f869_0_26"/>
          <p:cNvSpPr txBox="1">
            <a:spLocks noGrp="1"/>
          </p:cNvSpPr>
          <p:nvPr>
            <p:ph type="body" idx="1"/>
          </p:nvPr>
        </p:nvSpPr>
        <p:spPr>
          <a:xfrm>
            <a:off x="1088679" y="2015725"/>
            <a:ext cx="4272000" cy="4039800"/>
          </a:xfrm>
          <a:prstGeom prst="rect">
            <a:avLst/>
          </a:prstGeom>
          <a:noFill/>
          <a:ln>
            <a:noFill/>
          </a:ln>
        </p:spPr>
        <p:txBody>
          <a:bodyPr spcFirstLastPara="1" wrap="square" lIns="91425" tIns="45700" rIns="91425" bIns="45700" anchor="t" anchorCtr="0">
            <a:normAutofit/>
          </a:bodyPr>
          <a:lstStyle/>
          <a:p>
            <a:pPr marL="457200" lvl="0" indent="-368300" algn="l" rtl="0">
              <a:lnSpc>
                <a:spcPct val="120000"/>
              </a:lnSpc>
              <a:spcBef>
                <a:spcPts val="750"/>
              </a:spcBef>
              <a:spcAft>
                <a:spcPts val="0"/>
              </a:spcAft>
              <a:buSzPts val="2200"/>
              <a:buChar char="•"/>
            </a:pPr>
            <a:r>
              <a:rPr lang="en-US" sz="2200"/>
              <a:t>Not recorded</a:t>
            </a:r>
            <a:endParaRPr sz="2200"/>
          </a:p>
          <a:p>
            <a:pPr marL="457200" lvl="0" indent="-368300" algn="l" rtl="0">
              <a:lnSpc>
                <a:spcPct val="120000"/>
              </a:lnSpc>
              <a:spcBef>
                <a:spcPts val="750"/>
              </a:spcBef>
              <a:spcAft>
                <a:spcPts val="0"/>
              </a:spcAft>
              <a:buSzPts val="2200"/>
              <a:buChar char="•"/>
            </a:pPr>
            <a:r>
              <a:rPr lang="en-US" sz="2200"/>
              <a:t>Be honest, transparent</a:t>
            </a:r>
            <a:endParaRPr sz="2200"/>
          </a:p>
          <a:p>
            <a:pPr marL="457200" lvl="0" indent="-368300" algn="l" rtl="0">
              <a:lnSpc>
                <a:spcPct val="120000"/>
              </a:lnSpc>
              <a:spcBef>
                <a:spcPts val="750"/>
              </a:spcBef>
              <a:spcAft>
                <a:spcPts val="0"/>
              </a:spcAft>
              <a:buSzPts val="2200"/>
              <a:buChar char="•"/>
            </a:pPr>
            <a:r>
              <a:rPr lang="en-US" sz="2200"/>
              <a:t>Safe and Brave Space</a:t>
            </a:r>
            <a:endParaRPr sz="2200"/>
          </a:p>
          <a:p>
            <a:pPr marL="457200" lvl="0" indent="-368300" algn="l" rtl="0">
              <a:lnSpc>
                <a:spcPct val="120000"/>
              </a:lnSpc>
              <a:spcBef>
                <a:spcPts val="750"/>
              </a:spcBef>
              <a:spcAft>
                <a:spcPts val="0"/>
              </a:spcAft>
              <a:buSzPts val="2200"/>
              <a:buChar char="•"/>
            </a:pPr>
            <a:r>
              <a:rPr lang="en-US" sz="2200"/>
              <a:t>No judgment </a:t>
            </a:r>
            <a:endParaRPr sz="2200"/>
          </a:p>
          <a:p>
            <a:pPr marL="914400" lvl="1" indent="-228600" algn="l" rtl="0">
              <a:lnSpc>
                <a:spcPct val="120000"/>
              </a:lnSpc>
              <a:spcBef>
                <a:spcPts val="375"/>
              </a:spcBef>
              <a:spcAft>
                <a:spcPts val="0"/>
              </a:spcAft>
              <a:buSzPts val="1400"/>
              <a:buNone/>
            </a:pPr>
            <a:endParaRPr sz="2400"/>
          </a:p>
        </p:txBody>
      </p:sp>
      <p:pic>
        <p:nvPicPr>
          <p:cNvPr id="273" name="Google Shape;273;g380d5a4f869_0_26" descr="A question mark drawn in the snow"/>
          <p:cNvPicPr preferRelativeResize="0"/>
          <p:nvPr/>
        </p:nvPicPr>
        <p:blipFill rotWithShape="1">
          <a:blip r:embed="rId3">
            <a:alphaModFix/>
          </a:blip>
          <a:srcRect/>
          <a:stretch/>
        </p:blipFill>
        <p:spPr>
          <a:xfrm>
            <a:off x="5586522" y="1956575"/>
            <a:ext cx="3029525" cy="4542049"/>
          </a:xfrm>
          <a:prstGeom prst="rect">
            <a:avLst/>
          </a:prstGeom>
          <a:noFill/>
          <a:ln>
            <a:noFill/>
          </a:ln>
        </p:spPr>
      </p:pic>
      <p:sp>
        <p:nvSpPr>
          <p:cNvPr id="274" name="Google Shape;274;g380d5a4f869_0_26"/>
          <p:cNvSpPr txBox="1"/>
          <p:nvPr/>
        </p:nvSpPr>
        <p:spPr>
          <a:xfrm>
            <a:off x="5601288" y="6498625"/>
            <a:ext cx="3000000" cy="276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rgbClr val="232323"/>
                </a:solidFill>
                <a:highlight>
                  <a:srgbClr val="FFFFFF"/>
                </a:highlight>
                <a:latin typeface="Arial"/>
                <a:ea typeface="Arial"/>
                <a:cs typeface="Arial"/>
                <a:sym typeface="Arial"/>
              </a:rPr>
              <a:t>"</a:t>
            </a:r>
            <a:r>
              <a:rPr lang="en-US" sz="600" b="0" i="0" u="sng" strike="noStrike" cap="none">
                <a:solidFill>
                  <a:srgbClr val="AD1F85"/>
                </a:solidFill>
                <a:highlight>
                  <a:srgbClr val="FFFFFF"/>
                </a:highlight>
                <a:latin typeface="Arial"/>
                <a:ea typeface="Arial"/>
                <a:cs typeface="Arial"/>
                <a:sym typeface="Arial"/>
                <a:hlinkClick r:id="rId4">
                  <a:extLst>
                    <a:ext uri="{A12FA001-AC4F-418D-AE19-62706E023703}">
                      <ahyp:hlinkClr xmlns:ahyp="http://schemas.microsoft.com/office/drawing/2018/hyperlinkcolor" val="tx"/>
                    </a:ext>
                  </a:extLst>
                </a:hlinkClick>
              </a:rPr>
              <a:t>That is the Question</a:t>
            </a:r>
            <a:r>
              <a:rPr lang="en-US" sz="600" b="0" i="0" u="none" strike="noStrike" cap="none">
                <a:solidFill>
                  <a:srgbClr val="232323"/>
                </a:solidFill>
                <a:highlight>
                  <a:srgbClr val="FFFFFF"/>
                </a:highlight>
                <a:latin typeface="Arial"/>
                <a:ea typeface="Arial"/>
                <a:cs typeface="Arial"/>
                <a:sym typeface="Arial"/>
              </a:rPr>
              <a:t>" by </a:t>
            </a:r>
            <a:r>
              <a:rPr lang="en-US" sz="600" b="0" i="0" u="sng" strike="noStrike" cap="none">
                <a:solidFill>
                  <a:srgbClr val="AD1F85"/>
                </a:solidFill>
                <a:highlight>
                  <a:srgbClr val="FFFFFF"/>
                </a:highlight>
                <a:latin typeface="Arial"/>
                <a:ea typeface="Arial"/>
                <a:cs typeface="Arial"/>
                <a:sym typeface="Arial"/>
                <a:hlinkClick r:id="rId5">
                  <a:extLst>
                    <a:ext uri="{A12FA001-AC4F-418D-AE19-62706E023703}">
                      <ahyp:hlinkClr xmlns:ahyp="http://schemas.microsoft.com/office/drawing/2018/hyperlinkcolor" val="tx"/>
                    </a:ext>
                  </a:extLst>
                </a:hlinkClick>
              </a:rPr>
              <a:t>cogdogblog</a:t>
            </a:r>
            <a:r>
              <a:rPr lang="en-US" sz="600" b="0" i="0" u="none" strike="noStrike" cap="none">
                <a:solidFill>
                  <a:srgbClr val="232323"/>
                </a:solidFill>
                <a:highlight>
                  <a:srgbClr val="FFFFFF"/>
                </a:highlight>
                <a:latin typeface="Arial"/>
                <a:ea typeface="Arial"/>
                <a:cs typeface="Arial"/>
                <a:sym typeface="Arial"/>
              </a:rPr>
              <a:t> is licensed under </a:t>
            </a:r>
            <a:r>
              <a:rPr lang="en-US" sz="600" b="0" i="0" u="sng" strike="noStrike" cap="none">
                <a:solidFill>
                  <a:srgbClr val="AD1F85"/>
                </a:solidFill>
                <a:highlight>
                  <a:srgbClr val="FFFFFF"/>
                </a:highlight>
                <a:latin typeface="Arial"/>
                <a:ea typeface="Arial"/>
                <a:cs typeface="Arial"/>
                <a:sym typeface="Arial"/>
                <a:hlinkClick r:id="rId6">
                  <a:extLst>
                    <a:ext uri="{A12FA001-AC4F-418D-AE19-62706E023703}">
                      <ahyp:hlinkClr xmlns:ahyp="http://schemas.microsoft.com/office/drawing/2018/hyperlinkcolor" val="tx"/>
                    </a:ext>
                  </a:extLst>
                </a:hlinkClick>
              </a:rPr>
              <a:t>CC BY 2.0</a:t>
            </a:r>
            <a:r>
              <a:rPr lang="en-US" sz="600" b="0" i="0" u="none" strike="noStrike" cap="none">
                <a:solidFill>
                  <a:srgbClr val="232323"/>
                </a:solidFill>
                <a:highlight>
                  <a:srgbClr val="FFFFFF"/>
                </a:highlight>
                <a:latin typeface="Arial"/>
                <a:ea typeface="Arial"/>
                <a:cs typeface="Arial"/>
                <a:sym typeface="Arial"/>
              </a:rPr>
              <a:t>.</a:t>
            </a:r>
            <a:endParaRPr sz="6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380d5a4f869_0_11"/>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sz="4800"/>
              <a:t>Lightning Round Robin! </a:t>
            </a:r>
            <a:endParaRPr sz="4800"/>
          </a:p>
          <a:p>
            <a:pPr marL="0" lvl="0" indent="0" algn="l" rtl="0">
              <a:lnSpc>
                <a:spcPct val="90000"/>
              </a:lnSpc>
              <a:spcBef>
                <a:spcPts val="0"/>
              </a:spcBef>
              <a:spcAft>
                <a:spcPts val="0"/>
              </a:spcAft>
              <a:buClr>
                <a:schemeClr val="lt1"/>
              </a:buClr>
              <a:buSzPct val="100000"/>
              <a:buFont typeface="Arial"/>
              <a:buNone/>
            </a:pPr>
            <a:r>
              <a:rPr lang="en-US" sz="4800"/>
              <a:t>(time dependent)</a:t>
            </a:r>
            <a:endParaRPr sz="4800">
              <a:latin typeface="Arial"/>
              <a:ea typeface="Arial"/>
              <a:cs typeface="Arial"/>
              <a:sym typeface="Arial"/>
            </a:endParaRPr>
          </a:p>
        </p:txBody>
      </p:sp>
      <p:sp>
        <p:nvSpPr>
          <p:cNvPr id="280" name="Google Shape;280;g380d5a4f869_0_11"/>
          <p:cNvSpPr txBox="1">
            <a:spLocks noGrp="1"/>
          </p:cNvSpPr>
          <p:nvPr>
            <p:ph type="body" idx="1"/>
          </p:nvPr>
        </p:nvSpPr>
        <p:spPr>
          <a:xfrm>
            <a:off x="968300" y="2015725"/>
            <a:ext cx="4242600" cy="3729600"/>
          </a:xfrm>
          <a:prstGeom prst="rect">
            <a:avLst/>
          </a:prstGeom>
          <a:noFill/>
          <a:ln>
            <a:noFill/>
          </a:ln>
        </p:spPr>
        <p:txBody>
          <a:bodyPr spcFirstLastPara="1" wrap="square" lIns="91425" tIns="45700" rIns="91425" bIns="45700" anchor="t" anchorCtr="0">
            <a:noAutofit/>
          </a:bodyPr>
          <a:lstStyle/>
          <a:p>
            <a:pPr marL="171446" lvl="0" indent="-171446" algn="l" rtl="0">
              <a:lnSpc>
                <a:spcPct val="120000"/>
              </a:lnSpc>
              <a:spcBef>
                <a:spcPts val="750"/>
              </a:spcBef>
              <a:spcAft>
                <a:spcPts val="0"/>
              </a:spcAft>
              <a:buSzPts val="2359"/>
              <a:buChar char="•"/>
            </a:pPr>
            <a:r>
              <a:rPr lang="en-US" sz="2000"/>
              <a:t>What do you wish you’d done differently and what would you do again? </a:t>
            </a:r>
            <a:endParaRPr sz="2000"/>
          </a:p>
          <a:p>
            <a:pPr marL="171446" lvl="0" indent="-148649" algn="l" rtl="0">
              <a:lnSpc>
                <a:spcPct val="120000"/>
              </a:lnSpc>
              <a:spcBef>
                <a:spcPts val="750"/>
              </a:spcBef>
              <a:spcAft>
                <a:spcPts val="0"/>
              </a:spcAft>
              <a:buSzPts val="2000"/>
              <a:buChar char="•"/>
            </a:pPr>
            <a:r>
              <a:rPr lang="en-US" sz="2000"/>
              <a:t>What do you see as your colleges greatest challenge? </a:t>
            </a:r>
            <a:endParaRPr sz="2000"/>
          </a:p>
          <a:p>
            <a:pPr marL="171446" lvl="0" indent="-148649" algn="l" rtl="0">
              <a:lnSpc>
                <a:spcPct val="120000"/>
              </a:lnSpc>
              <a:spcBef>
                <a:spcPts val="750"/>
              </a:spcBef>
              <a:spcAft>
                <a:spcPts val="0"/>
              </a:spcAft>
              <a:buSzPts val="2000"/>
              <a:buChar char="•"/>
            </a:pPr>
            <a:r>
              <a:rPr lang="en-US" sz="2000"/>
              <a:t>What are you hoping for? </a:t>
            </a:r>
            <a:endParaRPr sz="2000"/>
          </a:p>
          <a:p>
            <a:pPr marL="171446" lvl="0" indent="-171446" algn="l" rtl="0">
              <a:lnSpc>
                <a:spcPct val="120000"/>
              </a:lnSpc>
              <a:spcBef>
                <a:spcPts val="750"/>
              </a:spcBef>
              <a:spcAft>
                <a:spcPts val="0"/>
              </a:spcAft>
              <a:buSzPts val="2162"/>
              <a:buNone/>
            </a:pPr>
            <a:endParaRPr sz="2000"/>
          </a:p>
        </p:txBody>
      </p:sp>
      <p:pic>
        <p:nvPicPr>
          <p:cNvPr id="281" name="Google Shape;281;g380d5a4f869_0_11" descr="Bright lightning with a dark sky"/>
          <p:cNvPicPr preferRelativeResize="0"/>
          <p:nvPr/>
        </p:nvPicPr>
        <p:blipFill rotWithShape="1">
          <a:blip r:embed="rId3">
            <a:alphaModFix/>
          </a:blip>
          <a:srcRect/>
          <a:stretch/>
        </p:blipFill>
        <p:spPr>
          <a:xfrm>
            <a:off x="5313279" y="1963628"/>
            <a:ext cx="3388821" cy="4172166"/>
          </a:xfrm>
          <a:prstGeom prst="rect">
            <a:avLst/>
          </a:prstGeom>
          <a:noFill/>
          <a:ln>
            <a:noFill/>
          </a:ln>
        </p:spPr>
      </p:pic>
      <p:sp>
        <p:nvSpPr>
          <p:cNvPr id="282" name="Google Shape;282;g380d5a4f869_0_11"/>
          <p:cNvSpPr txBox="1"/>
          <p:nvPr/>
        </p:nvSpPr>
        <p:spPr>
          <a:xfrm>
            <a:off x="5507688" y="6229100"/>
            <a:ext cx="3000000" cy="276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600"/>
              <a:buFont typeface="Arial"/>
              <a:buNone/>
            </a:pPr>
            <a:r>
              <a:rPr lang="en-US" sz="600" b="0" i="0" u="none" strike="noStrike" cap="none">
                <a:solidFill>
                  <a:srgbClr val="232323"/>
                </a:solidFill>
                <a:highlight>
                  <a:srgbClr val="FFFFFF"/>
                </a:highlight>
                <a:latin typeface="Arial"/>
                <a:ea typeface="Arial"/>
                <a:cs typeface="Arial"/>
                <a:sym typeface="Arial"/>
              </a:rPr>
              <a:t>"</a:t>
            </a:r>
            <a:r>
              <a:rPr lang="en-US" sz="600" b="0" i="0" u="sng" strike="noStrike" cap="none">
                <a:solidFill>
                  <a:srgbClr val="AD1F85"/>
                </a:solidFill>
                <a:highlight>
                  <a:srgbClr val="FFFFFF"/>
                </a:highlight>
                <a:latin typeface="Arial"/>
                <a:ea typeface="Arial"/>
                <a:cs typeface="Arial"/>
                <a:sym typeface="Arial"/>
                <a:hlinkClick r:id="rId4">
                  <a:extLst>
                    <a:ext uri="{A12FA001-AC4F-418D-AE19-62706E023703}">
                      <ahyp:hlinkClr xmlns:ahyp="http://schemas.microsoft.com/office/drawing/2018/hyperlinkcolor" val="tx"/>
                    </a:ext>
                  </a:extLst>
                </a:hlinkClick>
              </a:rPr>
              <a:t>Lightning</a:t>
            </a:r>
            <a:r>
              <a:rPr lang="en-US" sz="600" b="0" i="0" u="none" strike="noStrike" cap="none">
                <a:solidFill>
                  <a:srgbClr val="232323"/>
                </a:solidFill>
                <a:highlight>
                  <a:srgbClr val="FFFFFF"/>
                </a:highlight>
                <a:latin typeface="Arial"/>
                <a:ea typeface="Arial"/>
                <a:cs typeface="Arial"/>
                <a:sym typeface="Arial"/>
              </a:rPr>
              <a:t>" by </a:t>
            </a:r>
            <a:r>
              <a:rPr lang="en-US" sz="600" b="0" i="0" u="sng" strike="noStrike" cap="none">
                <a:solidFill>
                  <a:srgbClr val="AD1F85"/>
                </a:solidFill>
                <a:highlight>
                  <a:srgbClr val="FFFFFF"/>
                </a:highlight>
                <a:latin typeface="Arial"/>
                <a:ea typeface="Arial"/>
                <a:cs typeface="Arial"/>
                <a:sym typeface="Arial"/>
                <a:hlinkClick r:id="rId5">
                  <a:extLst>
                    <a:ext uri="{A12FA001-AC4F-418D-AE19-62706E023703}">
                      <ahyp:hlinkClr xmlns:ahyp="http://schemas.microsoft.com/office/drawing/2018/hyperlinkcolor" val="tx"/>
                    </a:ext>
                  </a:extLst>
                </a:hlinkClick>
              </a:rPr>
              <a:t>snowpeak</a:t>
            </a:r>
            <a:r>
              <a:rPr lang="en-US" sz="600" b="0" i="0" u="none" strike="noStrike" cap="none">
                <a:solidFill>
                  <a:srgbClr val="232323"/>
                </a:solidFill>
                <a:highlight>
                  <a:srgbClr val="FFFFFF"/>
                </a:highlight>
                <a:latin typeface="Arial"/>
                <a:ea typeface="Arial"/>
                <a:cs typeface="Arial"/>
                <a:sym typeface="Arial"/>
              </a:rPr>
              <a:t> is licensed under </a:t>
            </a:r>
            <a:r>
              <a:rPr lang="en-US" sz="600" b="0" i="0" u="sng" strike="noStrike" cap="none">
                <a:solidFill>
                  <a:srgbClr val="AD1F85"/>
                </a:solidFill>
                <a:highlight>
                  <a:srgbClr val="FFFFFF"/>
                </a:highlight>
                <a:latin typeface="Arial"/>
                <a:ea typeface="Arial"/>
                <a:cs typeface="Arial"/>
                <a:sym typeface="Arial"/>
                <a:hlinkClick r:id="rId6">
                  <a:extLst>
                    <a:ext uri="{A12FA001-AC4F-418D-AE19-62706E023703}">
                      <ahyp:hlinkClr xmlns:ahyp="http://schemas.microsoft.com/office/drawing/2018/hyperlinkcolor" val="tx"/>
                    </a:ext>
                  </a:extLst>
                </a:hlinkClick>
              </a:rPr>
              <a:t>CC BY 2.0</a:t>
            </a:r>
            <a:r>
              <a:rPr lang="en-US" sz="600" b="0" i="0" u="none" strike="noStrike" cap="none">
                <a:solidFill>
                  <a:srgbClr val="232323"/>
                </a:solidFill>
                <a:highlight>
                  <a:srgbClr val="FFFFFF"/>
                </a:highlight>
                <a:latin typeface="Arial"/>
                <a:ea typeface="Arial"/>
                <a:cs typeface="Arial"/>
                <a:sym typeface="Arial"/>
              </a:rPr>
              <a:t>.</a:t>
            </a:r>
            <a:endParaRPr sz="600" b="0" i="0" u="none" strike="noStrike" cap="none">
              <a:solidFill>
                <a:srgbClr val="232323"/>
              </a:solidFill>
              <a:highlight>
                <a:srgbClr val="FFFFFF"/>
              </a:highlight>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39490aed3f7_0_0"/>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Description</a:t>
            </a:r>
            <a:endParaRPr/>
          </a:p>
        </p:txBody>
      </p:sp>
      <p:sp>
        <p:nvSpPr>
          <p:cNvPr id="147" name="Google Shape;147;g39490aed3f7_0_0"/>
          <p:cNvSpPr txBox="1">
            <a:spLocks noGrp="1"/>
          </p:cNvSpPr>
          <p:nvPr>
            <p:ph type="body" idx="1"/>
          </p:nvPr>
        </p:nvSpPr>
        <p:spPr>
          <a:xfrm>
            <a:off x="1088686" y="2038585"/>
            <a:ext cx="7202400" cy="40392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750"/>
              </a:spcBef>
              <a:spcAft>
                <a:spcPts val="0"/>
              </a:spcAft>
              <a:buSzPts val="1600"/>
              <a:buNone/>
            </a:pPr>
            <a:r>
              <a:rPr lang="en-US" sz="2200"/>
              <a:t>Join us for a candid and practical monthly webinar series that illustrates how colleges are building, adapting, and sustaining their OER and ZTC programs. Rather than focusing solely on “best practices,” this series will explore actual practices and program building. Each session will feature 2-4 colleges sharing how their OER/ZTC efforts are structured.</a:t>
            </a:r>
            <a:endParaRPr sz="2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54166"/>
              <a:buFont typeface="Arial"/>
              <a:buNone/>
            </a:pPr>
            <a:r>
              <a:rPr lang="en-US" sz="4800"/>
              <a:t>Description: </a:t>
            </a:r>
            <a:endParaRPr sz="4800"/>
          </a:p>
          <a:p>
            <a:pPr marL="0" lvl="0" indent="0" algn="l" rtl="0">
              <a:lnSpc>
                <a:spcPct val="90000"/>
              </a:lnSpc>
              <a:spcBef>
                <a:spcPts val="0"/>
              </a:spcBef>
              <a:spcAft>
                <a:spcPts val="0"/>
              </a:spcAft>
              <a:buClr>
                <a:schemeClr val="dk1"/>
              </a:buClr>
              <a:buSzPct val="54166"/>
              <a:buFont typeface="Arial"/>
              <a:buNone/>
            </a:pPr>
            <a:r>
              <a:rPr lang="en-US" sz="4800"/>
              <a:t>“All Roads Lead to Rome”</a:t>
            </a:r>
            <a:endParaRPr sz="4800"/>
          </a:p>
        </p:txBody>
      </p:sp>
      <p:pic>
        <p:nvPicPr>
          <p:cNvPr id="154" name="Google Shape;154;p6" descr="Moutain road scenary"/>
          <p:cNvPicPr preferRelativeResize="0"/>
          <p:nvPr/>
        </p:nvPicPr>
        <p:blipFill rotWithShape="1">
          <a:blip r:embed="rId3">
            <a:alphaModFix/>
          </a:blip>
          <a:srcRect/>
          <a:stretch/>
        </p:blipFill>
        <p:spPr>
          <a:xfrm>
            <a:off x="304800" y="2115559"/>
            <a:ext cx="2634348" cy="2127544"/>
          </a:xfrm>
          <a:prstGeom prst="rect">
            <a:avLst/>
          </a:prstGeom>
          <a:noFill/>
          <a:ln>
            <a:noFill/>
          </a:ln>
        </p:spPr>
      </p:pic>
      <p:pic>
        <p:nvPicPr>
          <p:cNvPr id="156" name="Google Shape;156;p6" descr="Two lanes of road with forest"/>
          <p:cNvPicPr preferRelativeResize="0"/>
          <p:nvPr/>
        </p:nvPicPr>
        <p:blipFill rotWithShape="1">
          <a:blip r:embed="rId4">
            <a:alphaModFix/>
          </a:blip>
          <a:srcRect/>
          <a:stretch/>
        </p:blipFill>
        <p:spPr>
          <a:xfrm>
            <a:off x="324488" y="4395503"/>
            <a:ext cx="2594975" cy="1971221"/>
          </a:xfrm>
          <a:prstGeom prst="rect">
            <a:avLst/>
          </a:prstGeom>
          <a:noFill/>
          <a:ln>
            <a:noFill/>
          </a:ln>
        </p:spPr>
      </p:pic>
      <p:sp>
        <p:nvSpPr>
          <p:cNvPr id="153" name="Google Shape;153;p6"/>
          <p:cNvSpPr txBox="1">
            <a:spLocks noGrp="1"/>
          </p:cNvSpPr>
          <p:nvPr>
            <p:ph type="body" idx="1"/>
          </p:nvPr>
        </p:nvSpPr>
        <p:spPr>
          <a:xfrm>
            <a:off x="2939150" y="2015725"/>
            <a:ext cx="5895000" cy="4350900"/>
          </a:xfrm>
          <a:prstGeom prst="rect">
            <a:avLst/>
          </a:prstGeom>
          <a:noFill/>
          <a:ln>
            <a:noFill/>
          </a:ln>
        </p:spPr>
        <p:txBody>
          <a:bodyPr spcFirstLastPara="1" wrap="square" lIns="91425" tIns="45700" rIns="91425" bIns="45700" anchor="t" anchorCtr="0">
            <a:normAutofit lnSpcReduction="20000"/>
          </a:bodyPr>
          <a:lstStyle/>
          <a:p>
            <a:pPr marL="457200" lvl="0" indent="-359695" algn="l" rtl="0">
              <a:lnSpc>
                <a:spcPct val="115000"/>
              </a:lnSpc>
              <a:spcBef>
                <a:spcPts val="1200"/>
              </a:spcBef>
              <a:spcAft>
                <a:spcPts val="0"/>
              </a:spcAft>
              <a:buSzPts val="2064"/>
              <a:buChar char="•"/>
            </a:pPr>
            <a:r>
              <a:rPr lang="en-US" sz="2800"/>
              <a:t>Every college approaches OER &amp; ZTC differently</a:t>
            </a:r>
            <a:endParaRPr sz="2800"/>
          </a:p>
          <a:p>
            <a:pPr marL="457200" lvl="0" indent="-359695" algn="l" rtl="0">
              <a:lnSpc>
                <a:spcPct val="115000"/>
              </a:lnSpc>
              <a:spcBef>
                <a:spcPts val="1200"/>
              </a:spcBef>
              <a:spcAft>
                <a:spcPts val="0"/>
              </a:spcAft>
              <a:buSzPts val="2064"/>
              <a:buChar char="•"/>
            </a:pPr>
            <a:r>
              <a:rPr lang="en-US" sz="2800"/>
              <a:t>All have the same goal: Reducing barriers for students</a:t>
            </a:r>
            <a:endParaRPr sz="2800"/>
          </a:p>
          <a:p>
            <a:pPr marL="457200" lvl="0" indent="-359695" algn="l" rtl="0">
              <a:lnSpc>
                <a:spcPct val="115000"/>
              </a:lnSpc>
              <a:spcBef>
                <a:spcPts val="1200"/>
              </a:spcBef>
              <a:spcAft>
                <a:spcPts val="0"/>
              </a:spcAft>
              <a:buSzPts val="2064"/>
              <a:buChar char="•"/>
            </a:pPr>
            <a:r>
              <a:rPr lang="en-US" sz="2800"/>
              <a:t>Webinar series goal: a practical look at the logistical “how-to” behind different models and dive into what colleges have found effective in their unique contexts.</a:t>
            </a:r>
            <a:endParaRPr sz="2800"/>
          </a:p>
        </p:txBody>
      </p:sp>
      <p:sp>
        <p:nvSpPr>
          <p:cNvPr id="155" name="Google Shape;155;p6"/>
          <p:cNvSpPr txBox="1"/>
          <p:nvPr/>
        </p:nvSpPr>
        <p:spPr>
          <a:xfrm>
            <a:off x="121975" y="6519125"/>
            <a:ext cx="3000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rgbClr val="232323"/>
                </a:solidFill>
                <a:highlight>
                  <a:srgbClr val="FFFFFF"/>
                </a:highlight>
                <a:latin typeface="Arial"/>
                <a:ea typeface="Arial"/>
                <a:cs typeface="Arial"/>
                <a:sym typeface="Arial"/>
              </a:rPr>
              <a:t>"</a:t>
            </a:r>
            <a:r>
              <a:rPr lang="en-US" sz="600" b="0" i="0" u="sng" strike="noStrike" cap="none">
                <a:solidFill>
                  <a:srgbClr val="AD1F85"/>
                </a:solidFill>
                <a:highlight>
                  <a:srgbClr val="FFFFFF"/>
                </a:highlight>
                <a:latin typeface="Arial"/>
                <a:ea typeface="Arial"/>
                <a:cs typeface="Arial"/>
                <a:sym typeface="Arial"/>
                <a:hlinkClick r:id="rId5">
                  <a:extLst>
                    <a:ext uri="{A12FA001-AC4F-418D-AE19-62706E023703}">
                      <ahyp:hlinkClr xmlns:ahyp="http://schemas.microsoft.com/office/drawing/2018/hyperlinkcolor" val="tx"/>
                    </a:ext>
                  </a:extLst>
                </a:hlinkClick>
              </a:rPr>
              <a:t>Mountain road</a:t>
            </a:r>
            <a:r>
              <a:rPr lang="en-US" sz="600" b="0" i="0" u="none" strike="noStrike" cap="none">
                <a:solidFill>
                  <a:srgbClr val="232323"/>
                </a:solidFill>
                <a:highlight>
                  <a:srgbClr val="FFFFFF"/>
                </a:highlight>
                <a:latin typeface="Arial"/>
                <a:ea typeface="Arial"/>
                <a:cs typeface="Arial"/>
                <a:sym typeface="Arial"/>
              </a:rPr>
              <a:t>" by </a:t>
            </a:r>
            <a:r>
              <a:rPr lang="en-US" sz="600" b="0" i="0" u="sng" strike="noStrike" cap="none">
                <a:solidFill>
                  <a:srgbClr val="AD1F85"/>
                </a:solidFill>
                <a:highlight>
                  <a:srgbClr val="FFFFFF"/>
                </a:highlight>
                <a:latin typeface="Arial"/>
                <a:ea typeface="Arial"/>
                <a:cs typeface="Arial"/>
                <a:sym typeface="Arial"/>
                <a:hlinkClick r:id="rId6">
                  <a:extLst>
                    <a:ext uri="{A12FA001-AC4F-418D-AE19-62706E023703}">
                      <ahyp:hlinkClr xmlns:ahyp="http://schemas.microsoft.com/office/drawing/2018/hyperlinkcolor" val="tx"/>
                    </a:ext>
                  </a:extLst>
                </a:hlinkClick>
              </a:rPr>
              <a:t>pfly</a:t>
            </a:r>
            <a:r>
              <a:rPr lang="en-US" sz="600" b="0" i="0" u="none" strike="noStrike" cap="none">
                <a:solidFill>
                  <a:srgbClr val="232323"/>
                </a:solidFill>
                <a:highlight>
                  <a:srgbClr val="FFFFFF"/>
                </a:highlight>
                <a:latin typeface="Arial"/>
                <a:ea typeface="Arial"/>
                <a:cs typeface="Arial"/>
                <a:sym typeface="Arial"/>
              </a:rPr>
              <a:t> is licensed under </a:t>
            </a:r>
            <a:r>
              <a:rPr lang="en-US" sz="600" b="0" i="0" u="sng" strike="noStrike" cap="none">
                <a:solidFill>
                  <a:srgbClr val="AD1F85"/>
                </a:solidFill>
                <a:highlight>
                  <a:srgbClr val="FFFFFF"/>
                </a:highlight>
                <a:latin typeface="Arial"/>
                <a:ea typeface="Arial"/>
                <a:cs typeface="Arial"/>
                <a:sym typeface="Arial"/>
                <a:hlinkClick r:id="rId7">
                  <a:extLst>
                    <a:ext uri="{A12FA001-AC4F-418D-AE19-62706E023703}">
                      <ahyp:hlinkClr xmlns:ahyp="http://schemas.microsoft.com/office/drawing/2018/hyperlinkcolor" val="tx"/>
                    </a:ext>
                  </a:extLst>
                </a:hlinkClick>
              </a:rPr>
              <a:t>CC BY-SA 2.0</a:t>
            </a:r>
            <a:r>
              <a:rPr lang="en-US" sz="600" b="0" i="0" u="none" strike="noStrike" cap="none">
                <a:solidFill>
                  <a:srgbClr val="232323"/>
                </a:solidFill>
                <a:highlight>
                  <a:srgbClr val="FFFFFF"/>
                </a:highlight>
                <a:latin typeface="Arial"/>
                <a:ea typeface="Arial"/>
                <a:cs typeface="Arial"/>
                <a:sym typeface="Arial"/>
              </a:rPr>
              <a:t> | "</a:t>
            </a:r>
            <a:r>
              <a:rPr lang="en-US" sz="600" b="0" i="0" u="sng" strike="noStrike" cap="none">
                <a:solidFill>
                  <a:srgbClr val="AD1F85"/>
                </a:solidFill>
                <a:highlight>
                  <a:srgbClr val="FFFFFF"/>
                </a:highlight>
                <a:latin typeface="Arial"/>
                <a:ea typeface="Arial"/>
                <a:cs typeface="Arial"/>
                <a:sym typeface="Arial"/>
                <a:hlinkClick r:id="rId8">
                  <a:extLst>
                    <a:ext uri="{A12FA001-AC4F-418D-AE19-62706E023703}">
                      <ahyp:hlinkClr xmlns:ahyp="http://schemas.microsoft.com/office/drawing/2018/hyperlinkcolor" val="tx"/>
                    </a:ext>
                  </a:extLst>
                </a:hlinkClick>
              </a:rPr>
              <a:t>Road</a:t>
            </a:r>
            <a:r>
              <a:rPr lang="en-US" sz="600" b="0" i="0" u="none" strike="noStrike" cap="none">
                <a:solidFill>
                  <a:srgbClr val="232323"/>
                </a:solidFill>
                <a:highlight>
                  <a:srgbClr val="FFFFFF"/>
                </a:highlight>
                <a:latin typeface="Arial"/>
                <a:ea typeface="Arial"/>
                <a:cs typeface="Arial"/>
                <a:sym typeface="Arial"/>
              </a:rPr>
              <a:t>" by </a:t>
            </a:r>
            <a:r>
              <a:rPr lang="en-US" sz="600" b="0" i="0" u="sng" strike="noStrike" cap="none">
                <a:solidFill>
                  <a:srgbClr val="AD1F85"/>
                </a:solidFill>
                <a:highlight>
                  <a:srgbClr val="FFFFFF"/>
                </a:highlight>
                <a:latin typeface="Arial"/>
                <a:ea typeface="Arial"/>
                <a:cs typeface="Arial"/>
                <a:sym typeface="Arial"/>
                <a:hlinkClick r:id="rId9">
                  <a:extLst>
                    <a:ext uri="{A12FA001-AC4F-418D-AE19-62706E023703}">
                      <ahyp:hlinkClr xmlns:ahyp="http://schemas.microsoft.com/office/drawing/2018/hyperlinkcolor" val="tx"/>
                    </a:ext>
                  </a:extLst>
                </a:hlinkClick>
              </a:rPr>
              <a:t>amardilo</a:t>
            </a:r>
            <a:r>
              <a:rPr lang="en-US" sz="600" b="0" i="0" u="none" strike="noStrike" cap="none">
                <a:solidFill>
                  <a:srgbClr val="232323"/>
                </a:solidFill>
                <a:highlight>
                  <a:srgbClr val="FFFFFF"/>
                </a:highlight>
                <a:latin typeface="Arial"/>
                <a:ea typeface="Arial"/>
                <a:cs typeface="Arial"/>
                <a:sym typeface="Arial"/>
              </a:rPr>
              <a:t> is licensed under </a:t>
            </a:r>
            <a:r>
              <a:rPr lang="en-US" sz="600" b="0" i="0" u="sng" strike="noStrike" cap="none">
                <a:solidFill>
                  <a:srgbClr val="AD1F85"/>
                </a:solidFill>
                <a:highlight>
                  <a:srgbClr val="FFFFFF"/>
                </a:highlight>
                <a:latin typeface="Arial"/>
                <a:ea typeface="Arial"/>
                <a:cs typeface="Arial"/>
                <a:sym typeface="Arial"/>
                <a:hlinkClick r:id="rId10">
                  <a:extLst>
                    <a:ext uri="{A12FA001-AC4F-418D-AE19-62706E023703}">
                      <ahyp:hlinkClr xmlns:ahyp="http://schemas.microsoft.com/office/drawing/2018/hyperlinkcolor" val="tx"/>
                    </a:ext>
                  </a:extLst>
                </a:hlinkClick>
              </a:rPr>
              <a:t>CC BY 2.0</a:t>
            </a:r>
            <a:r>
              <a:rPr lang="en-US" sz="600" b="0" i="0" u="none" strike="noStrike" cap="none">
                <a:solidFill>
                  <a:srgbClr val="232323"/>
                </a:solidFill>
                <a:highlight>
                  <a:srgbClr val="FFFFFF"/>
                </a:highlight>
                <a:latin typeface="Arial"/>
                <a:ea typeface="Arial"/>
                <a:cs typeface="Arial"/>
                <a:sym typeface="Arial"/>
              </a:rPr>
              <a:t>..</a:t>
            </a:r>
            <a:endParaRPr sz="6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3" name="Google Shape;163;p8"/>
          <p:cNvSpPr txBox="1">
            <a:spLocks noGrp="1"/>
          </p:cNvSpPr>
          <p:nvPr>
            <p:ph type="title" idx="4294967295"/>
          </p:nvPr>
        </p:nvSpPr>
        <p:spPr>
          <a:xfrm>
            <a:off x="1088675" y="804875"/>
            <a:ext cx="8055300" cy="898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sz="4400">
                <a:latin typeface="Arial"/>
                <a:ea typeface="Arial"/>
                <a:cs typeface="Arial"/>
                <a:sym typeface="Arial"/>
              </a:rPr>
              <a:t>Overview</a:t>
            </a:r>
            <a:endParaRPr>
              <a:latin typeface="Arial"/>
              <a:ea typeface="Arial"/>
              <a:cs typeface="Arial"/>
              <a:sym typeface="Arial"/>
            </a:endParaRPr>
          </a:p>
        </p:txBody>
      </p:sp>
      <p:sp>
        <p:nvSpPr>
          <p:cNvPr id="162" name="Google Shape;162;p8"/>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Autofit/>
          </a:bodyPr>
          <a:lstStyle/>
          <a:p>
            <a:pPr marL="457200" lvl="0" indent="-381000" algn="l" rtl="0">
              <a:lnSpc>
                <a:spcPct val="120000"/>
              </a:lnSpc>
              <a:spcBef>
                <a:spcPts val="750"/>
              </a:spcBef>
              <a:spcAft>
                <a:spcPts val="0"/>
              </a:spcAft>
              <a:buSzPts val="2400"/>
              <a:buChar char="•"/>
            </a:pPr>
            <a:r>
              <a:rPr lang="en-US" sz="2800">
                <a:solidFill>
                  <a:srgbClr val="181612"/>
                </a:solidFill>
              </a:rPr>
              <a:t>Presenters</a:t>
            </a:r>
            <a:endParaRPr sz="2800">
              <a:solidFill>
                <a:srgbClr val="181612"/>
              </a:solidFill>
            </a:endParaRPr>
          </a:p>
          <a:p>
            <a:pPr marL="457200" lvl="0" indent="-406400" algn="l" rtl="0">
              <a:lnSpc>
                <a:spcPct val="120000"/>
              </a:lnSpc>
              <a:spcBef>
                <a:spcPts val="750"/>
              </a:spcBef>
              <a:spcAft>
                <a:spcPts val="0"/>
              </a:spcAft>
              <a:buClr>
                <a:srgbClr val="181612"/>
              </a:buClr>
              <a:buSzPts val="2800"/>
              <a:buChar char="•"/>
            </a:pPr>
            <a:r>
              <a:rPr lang="en-US" sz="2800">
                <a:solidFill>
                  <a:srgbClr val="181612"/>
                </a:solidFill>
              </a:rPr>
              <a:t>Unique approaches to OER and ZTC: </a:t>
            </a:r>
            <a:endParaRPr sz="2800">
              <a:solidFill>
                <a:srgbClr val="181612"/>
              </a:solidFill>
            </a:endParaRPr>
          </a:p>
          <a:p>
            <a:pPr marL="914400" lvl="1" indent="-406400" algn="l" rtl="0">
              <a:lnSpc>
                <a:spcPct val="120000"/>
              </a:lnSpc>
              <a:spcBef>
                <a:spcPts val="750"/>
              </a:spcBef>
              <a:spcAft>
                <a:spcPts val="0"/>
              </a:spcAft>
              <a:buClr>
                <a:srgbClr val="181612"/>
              </a:buClr>
              <a:buSzPts val="2800"/>
              <a:buChar char="•"/>
            </a:pPr>
            <a:r>
              <a:rPr lang="en-US" sz="2800">
                <a:solidFill>
                  <a:srgbClr val="181612"/>
                </a:solidFill>
              </a:rPr>
              <a:t>Berkeley City College (Jenny)</a:t>
            </a:r>
            <a:endParaRPr sz="2800">
              <a:solidFill>
                <a:srgbClr val="181612"/>
              </a:solidFill>
            </a:endParaRPr>
          </a:p>
          <a:p>
            <a:pPr marL="914400" lvl="1" indent="-406400" algn="l" rtl="0">
              <a:lnSpc>
                <a:spcPct val="120000"/>
              </a:lnSpc>
              <a:spcBef>
                <a:spcPts val="750"/>
              </a:spcBef>
              <a:spcAft>
                <a:spcPts val="0"/>
              </a:spcAft>
              <a:buClr>
                <a:srgbClr val="181612"/>
              </a:buClr>
              <a:buSzPts val="2800"/>
              <a:buChar char="•"/>
            </a:pPr>
            <a:r>
              <a:rPr lang="en-US" sz="2800">
                <a:solidFill>
                  <a:srgbClr val="181612"/>
                </a:solidFill>
              </a:rPr>
              <a:t>Mendocino College (Gabrielle Visco) </a:t>
            </a:r>
            <a:endParaRPr sz="2800">
              <a:solidFill>
                <a:srgbClr val="181612"/>
              </a:solidFill>
            </a:endParaRPr>
          </a:p>
          <a:p>
            <a:pPr marL="914400" lvl="1" indent="-406400" algn="l" rtl="0">
              <a:lnSpc>
                <a:spcPct val="120000"/>
              </a:lnSpc>
              <a:spcBef>
                <a:spcPts val="750"/>
              </a:spcBef>
              <a:spcAft>
                <a:spcPts val="0"/>
              </a:spcAft>
              <a:buClr>
                <a:srgbClr val="181612"/>
              </a:buClr>
              <a:buSzPts val="2800"/>
              <a:buChar char="•"/>
            </a:pPr>
            <a:r>
              <a:rPr lang="en-US" sz="2800">
                <a:solidFill>
                  <a:srgbClr val="181612"/>
                </a:solidFill>
              </a:rPr>
              <a:t>Diablo Valley College (Amanda Choi) </a:t>
            </a:r>
            <a:endParaRPr sz="2800">
              <a:solidFill>
                <a:srgbClr val="181612"/>
              </a:solidFill>
            </a:endParaRPr>
          </a:p>
          <a:p>
            <a:pPr marL="914400" lvl="1" indent="-406400" algn="l" rtl="0">
              <a:lnSpc>
                <a:spcPct val="120000"/>
              </a:lnSpc>
              <a:spcBef>
                <a:spcPts val="750"/>
              </a:spcBef>
              <a:spcAft>
                <a:spcPts val="0"/>
              </a:spcAft>
              <a:buClr>
                <a:srgbClr val="181612"/>
              </a:buClr>
              <a:buSzPts val="2800"/>
              <a:buChar char="•"/>
            </a:pPr>
            <a:r>
              <a:rPr lang="en-US" sz="2800">
                <a:solidFill>
                  <a:srgbClr val="181612"/>
                </a:solidFill>
              </a:rPr>
              <a:t>Gavilan College (Deborah Gustlin) </a:t>
            </a:r>
            <a:endParaRPr sz="2800">
              <a:solidFill>
                <a:srgbClr val="18161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7"/>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600"/>
              <a:buFont typeface="Arial"/>
              <a:buNone/>
            </a:pPr>
            <a:r>
              <a:rPr lang="en-US" sz="4800"/>
              <a:t>Presenters</a:t>
            </a:r>
            <a:endParaRPr/>
          </a:p>
        </p:txBody>
      </p:sp>
      <p:sp>
        <p:nvSpPr>
          <p:cNvPr id="170" name="Google Shape;170;p7"/>
          <p:cNvSpPr txBox="1">
            <a:spLocks noGrp="1"/>
          </p:cNvSpPr>
          <p:nvPr>
            <p:ph type="body" idx="1"/>
          </p:nvPr>
        </p:nvSpPr>
        <p:spPr>
          <a:xfrm>
            <a:off x="671075" y="2015725"/>
            <a:ext cx="8016900" cy="4039800"/>
          </a:xfrm>
          <a:prstGeom prst="rect">
            <a:avLst/>
          </a:prstGeom>
          <a:noFill/>
          <a:ln>
            <a:noFill/>
          </a:ln>
        </p:spPr>
        <p:txBody>
          <a:bodyPr spcFirstLastPara="1" wrap="square" lIns="91425" tIns="45700" rIns="91425" bIns="45700" anchor="t" anchorCtr="0">
            <a:normAutofit/>
          </a:bodyPr>
          <a:lstStyle/>
          <a:p>
            <a:pPr marL="457200" lvl="0" indent="-330200" algn="l" rtl="0">
              <a:lnSpc>
                <a:spcPct val="120000"/>
              </a:lnSpc>
              <a:spcBef>
                <a:spcPts val="750"/>
              </a:spcBef>
              <a:spcAft>
                <a:spcPts val="0"/>
              </a:spcAft>
              <a:buSzPts val="1600"/>
              <a:buChar char="•"/>
            </a:pPr>
            <a:r>
              <a:rPr lang="en-US">
                <a:highlight>
                  <a:schemeClr val="lt1"/>
                </a:highlight>
              </a:rPr>
              <a:t>Jenny Yap: Librarian and ZTC Co-Coordinator, Berkeley City College </a:t>
            </a:r>
            <a:endParaRPr>
              <a:highlight>
                <a:schemeClr val="lt1"/>
              </a:highlight>
            </a:endParaRPr>
          </a:p>
          <a:p>
            <a:pPr marL="457200" lvl="0" indent="-330200" algn="l" rtl="0">
              <a:lnSpc>
                <a:spcPct val="120000"/>
              </a:lnSpc>
              <a:spcBef>
                <a:spcPts val="750"/>
              </a:spcBef>
              <a:spcAft>
                <a:spcPts val="0"/>
              </a:spcAft>
              <a:buSzPts val="1600"/>
              <a:buChar char="•"/>
            </a:pPr>
            <a:r>
              <a:rPr lang="en-US">
                <a:highlight>
                  <a:schemeClr val="lt1"/>
                </a:highlight>
              </a:rPr>
              <a:t>Gabrielle Visco: Librarian and ZTC Coordinator, Mendocino College </a:t>
            </a:r>
            <a:endParaRPr>
              <a:highlight>
                <a:schemeClr val="lt1"/>
              </a:highlight>
            </a:endParaRPr>
          </a:p>
          <a:p>
            <a:pPr marL="457200" lvl="0" indent="-330200" algn="l" rtl="0">
              <a:lnSpc>
                <a:spcPct val="120000"/>
              </a:lnSpc>
              <a:spcBef>
                <a:spcPts val="750"/>
              </a:spcBef>
              <a:spcAft>
                <a:spcPts val="0"/>
              </a:spcAft>
              <a:buSzPts val="1600"/>
              <a:buChar char="•"/>
            </a:pPr>
            <a:r>
              <a:rPr lang="en-US">
                <a:highlight>
                  <a:schemeClr val="lt1"/>
                </a:highlight>
              </a:rPr>
              <a:t>Amanda Choi: Librarian, Diablo Valley College </a:t>
            </a:r>
            <a:endParaRPr>
              <a:highlight>
                <a:schemeClr val="lt1"/>
              </a:highlight>
            </a:endParaRPr>
          </a:p>
          <a:p>
            <a:pPr marL="457200" lvl="0" indent="-330200" algn="l" rtl="0">
              <a:lnSpc>
                <a:spcPct val="120000"/>
              </a:lnSpc>
              <a:spcBef>
                <a:spcPts val="750"/>
              </a:spcBef>
              <a:spcAft>
                <a:spcPts val="0"/>
              </a:spcAft>
              <a:buSzPts val="1600"/>
              <a:buChar char="•"/>
            </a:pPr>
            <a:r>
              <a:rPr lang="en-US">
                <a:highlight>
                  <a:schemeClr val="lt1"/>
                </a:highlight>
              </a:rPr>
              <a:t>Deborah Gavilan: Art History Faculty, Gavilan College </a:t>
            </a:r>
            <a:endParaRPr>
              <a:highlight>
                <a:schemeClr val="lt1"/>
              </a:highlight>
            </a:endParaRPr>
          </a:p>
          <a:p>
            <a:pPr marL="914400" lvl="1" indent="-228600" algn="l" rtl="0">
              <a:lnSpc>
                <a:spcPct val="120000"/>
              </a:lnSpc>
              <a:spcBef>
                <a:spcPts val="375"/>
              </a:spcBef>
              <a:spcAft>
                <a:spcPts val="0"/>
              </a:spcAft>
              <a:buSzPts val="1400"/>
              <a:buNone/>
            </a:pPr>
            <a:endParaRPr sz="1800"/>
          </a:p>
        </p:txBody>
      </p:sp>
      <p:pic>
        <p:nvPicPr>
          <p:cNvPr id="171" name="Google Shape;171;p7" descr="A person smashing their face into a book in what might be viewed as an expression of exasperation. " title="Decorative"/>
          <p:cNvPicPr preferRelativeResize="0"/>
          <p:nvPr/>
        </p:nvPicPr>
        <p:blipFill rotWithShape="1">
          <a:blip r:embed="rId3">
            <a:alphaModFix/>
          </a:blip>
          <a:srcRect/>
          <a:stretch/>
        </p:blipFill>
        <p:spPr>
          <a:xfrm>
            <a:off x="5107901" y="3723473"/>
            <a:ext cx="3398400" cy="2232952"/>
          </a:xfrm>
          <a:prstGeom prst="rect">
            <a:avLst/>
          </a:prstGeom>
          <a:noFill/>
          <a:ln>
            <a:noFill/>
          </a:ln>
        </p:spPr>
      </p:pic>
      <p:sp>
        <p:nvSpPr>
          <p:cNvPr id="172" name="Google Shape;172;p7" title="Decorative image"/>
          <p:cNvSpPr/>
          <p:nvPr/>
        </p:nvSpPr>
        <p:spPr>
          <a:xfrm>
            <a:off x="5200900" y="6157975"/>
            <a:ext cx="2615700" cy="469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600" b="0" i="0" u="none" strike="noStrike" cap="none">
                <a:solidFill>
                  <a:schemeClr val="dk1"/>
                </a:solidFill>
                <a:latin typeface="Arial"/>
                <a:ea typeface="Arial"/>
                <a:cs typeface="Arial"/>
                <a:sym typeface="Arial"/>
              </a:rPr>
              <a:t>Photo by </a:t>
            </a:r>
            <a:r>
              <a:rPr lang="en-US" sz="6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Siora Photography</a:t>
            </a:r>
            <a:r>
              <a:rPr lang="en-US" sz="600" b="0" i="0" u="none" strike="noStrike" cap="none">
                <a:solidFill>
                  <a:schemeClr val="dk1"/>
                </a:solidFill>
                <a:latin typeface="Arial"/>
                <a:ea typeface="Arial"/>
                <a:cs typeface="Arial"/>
                <a:sym typeface="Arial"/>
              </a:rPr>
              <a:t> on </a:t>
            </a:r>
            <a:r>
              <a:rPr lang="en-US" sz="6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Unsplash</a:t>
            </a:r>
            <a:r>
              <a:rPr lang="en-US" sz="600" b="0" i="0" u="none" strike="noStrike" cap="none">
                <a:solidFill>
                  <a:schemeClr val="dk1"/>
                </a:solidFill>
                <a:latin typeface="Arial"/>
                <a:ea typeface="Arial"/>
                <a:cs typeface="Arial"/>
                <a:sym typeface="Arial"/>
              </a:rPr>
              <a:t> </a:t>
            </a:r>
            <a:endParaRPr sz="6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380c5407c96_0_6"/>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Arial"/>
              <a:buNone/>
            </a:pPr>
            <a:r>
              <a:rPr lang="en-US" sz="4800"/>
              <a:t>College Profiles </a:t>
            </a:r>
            <a:endParaRPr sz="4800">
              <a:latin typeface="Arial"/>
              <a:ea typeface="Arial"/>
              <a:cs typeface="Arial"/>
              <a:sym typeface="Arial"/>
            </a:endParaRPr>
          </a:p>
        </p:txBody>
      </p:sp>
      <p:graphicFrame>
        <p:nvGraphicFramePr>
          <p:cNvPr id="178" name="Google Shape;178;g380c5407c96_0_6" descr="Institutional Facts"/>
          <p:cNvGraphicFramePr/>
          <p:nvPr>
            <p:extLst>
              <p:ext uri="{D42A27DB-BD31-4B8C-83A1-F6EECF244321}">
                <p14:modId xmlns:p14="http://schemas.microsoft.com/office/powerpoint/2010/main" val="602573724"/>
              </p:ext>
            </p:extLst>
          </p:nvPr>
        </p:nvGraphicFramePr>
        <p:xfrm>
          <a:off x="53750" y="1961750"/>
          <a:ext cx="9036500" cy="5248342"/>
        </p:xfrm>
        <a:graphic>
          <a:graphicData uri="http://schemas.openxmlformats.org/drawingml/2006/table">
            <a:tbl>
              <a:tblPr firstRow="1">
                <a:noFill/>
                <a:tableStyleId>{579E424E-5192-447F-8F77-7E743CC5C978}</a:tableStyleId>
              </a:tblPr>
              <a:tblGrid>
                <a:gridCol w="2317100">
                  <a:extLst>
                    <a:ext uri="{9D8B030D-6E8A-4147-A177-3AD203B41FA5}">
                      <a16:colId xmlns:a16="http://schemas.microsoft.com/office/drawing/2014/main" val="20000"/>
                    </a:ext>
                  </a:extLst>
                </a:gridCol>
                <a:gridCol w="2246450">
                  <a:extLst>
                    <a:ext uri="{9D8B030D-6E8A-4147-A177-3AD203B41FA5}">
                      <a16:colId xmlns:a16="http://schemas.microsoft.com/office/drawing/2014/main" val="20001"/>
                    </a:ext>
                  </a:extLst>
                </a:gridCol>
                <a:gridCol w="2236475">
                  <a:extLst>
                    <a:ext uri="{9D8B030D-6E8A-4147-A177-3AD203B41FA5}">
                      <a16:colId xmlns:a16="http://schemas.microsoft.com/office/drawing/2014/main" val="20002"/>
                    </a:ext>
                  </a:extLst>
                </a:gridCol>
                <a:gridCol w="2236475">
                  <a:extLst>
                    <a:ext uri="{9D8B030D-6E8A-4147-A177-3AD203B41FA5}">
                      <a16:colId xmlns:a16="http://schemas.microsoft.com/office/drawing/2014/main" val="20003"/>
                    </a:ext>
                  </a:extLst>
                </a:gridCol>
              </a:tblGrid>
              <a:tr h="388175">
                <a:tc>
                  <a:txBody>
                    <a:bodyPr/>
                    <a:lstStyle/>
                    <a:p>
                      <a:pPr marL="0" marR="0" lvl="0" indent="0" algn="ctr" rtl="0">
                        <a:lnSpc>
                          <a:spcPct val="100000"/>
                        </a:lnSpc>
                        <a:spcBef>
                          <a:spcPts val="0"/>
                        </a:spcBef>
                        <a:spcAft>
                          <a:spcPts val="0"/>
                        </a:spcAft>
                        <a:buClr>
                          <a:srgbClr val="000000"/>
                        </a:buClr>
                        <a:buSzPts val="1400"/>
                        <a:buFont typeface="Arial"/>
                        <a:buNone/>
                      </a:pPr>
                      <a:r>
                        <a:rPr lang="en-US" b="1"/>
                        <a:t>Berkeley City</a:t>
                      </a:r>
                      <a:r>
                        <a:rPr lang="en-US" sz="1400" b="1" u="none" strike="noStrike" cap="none"/>
                        <a:t> College </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b="1"/>
                        <a:t>Gavilan College</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b="1"/>
                        <a:t>Diablo Valley College</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None/>
                      </a:pPr>
                      <a:r>
                        <a:rPr lang="en-US" b="1"/>
                        <a:t>Mendocino College</a:t>
                      </a:r>
                      <a:endParaRPr sz="1400" b="1" u="none" strike="noStrike" cap="none"/>
                    </a:p>
                  </a:txBody>
                  <a:tcPr marL="91425" marR="91425" marT="91425" marB="91425"/>
                </a:tc>
                <a:extLst>
                  <a:ext uri="{0D108BD9-81ED-4DB2-BD59-A6C34878D82A}">
                    <a16:rowId xmlns:a16="http://schemas.microsoft.com/office/drawing/2014/main" val="10000"/>
                  </a:ext>
                </a:extLst>
              </a:tr>
              <a:tr h="3195900">
                <a:tc>
                  <a:txBody>
                    <a:bodyPr/>
                    <a:lstStyle/>
                    <a:p>
                      <a:pPr marL="457200" marR="0" lvl="0" indent="-317500" algn="l" rtl="0">
                        <a:lnSpc>
                          <a:spcPct val="100000"/>
                        </a:lnSpc>
                        <a:spcBef>
                          <a:spcPts val="0"/>
                        </a:spcBef>
                        <a:spcAft>
                          <a:spcPts val="0"/>
                        </a:spcAft>
                        <a:buClr>
                          <a:srgbClr val="000000"/>
                        </a:buClr>
                        <a:buSzPts val="1400"/>
                        <a:buFont typeface="Arial"/>
                        <a:buChar char="●"/>
                      </a:pPr>
                      <a:r>
                        <a:rPr lang="en-US">
                          <a:highlight>
                            <a:schemeClr val="lt1"/>
                          </a:highlight>
                        </a:rPr>
                        <a:t>40</a:t>
                      </a:r>
                      <a:r>
                        <a:rPr lang="en-US" sz="1400" u="none" strike="noStrike" cap="none">
                          <a:highlight>
                            <a:schemeClr val="lt1"/>
                          </a:highlight>
                        </a:rPr>
                        <a:t>% ZTC in Fall 2025 (</a:t>
                      </a:r>
                      <a:r>
                        <a:rPr lang="en-US">
                          <a:highlight>
                            <a:schemeClr val="lt1"/>
                          </a:highlight>
                        </a:rPr>
                        <a:t>55% of sections reported</a:t>
                      </a:r>
                      <a:r>
                        <a:rPr lang="en-US" sz="1400" u="none" strike="noStrike" cap="none">
                          <a:highlight>
                            <a:schemeClr val="lt1"/>
                          </a:highlight>
                        </a:rPr>
                        <a:t>)</a:t>
                      </a:r>
                      <a:endParaRPr sz="1400" u="none" strike="noStrike" cap="none">
                        <a:highlight>
                          <a:schemeClr val="lt1"/>
                        </a:highlight>
                      </a:endParaRPr>
                    </a:p>
                    <a:p>
                      <a:pPr marL="457200" marR="0" lvl="0" indent="-317500" algn="l" rtl="0">
                        <a:lnSpc>
                          <a:spcPct val="100000"/>
                        </a:lnSpc>
                        <a:spcBef>
                          <a:spcPts val="1000"/>
                        </a:spcBef>
                        <a:spcAft>
                          <a:spcPts val="0"/>
                        </a:spcAft>
                        <a:buClr>
                          <a:srgbClr val="000000"/>
                        </a:buClr>
                        <a:buSzPts val="1400"/>
                        <a:buFont typeface="Arial"/>
                        <a:buChar char="●"/>
                      </a:pPr>
                      <a:r>
                        <a:rPr lang="en-US" sz="1400" u="none" strike="noStrike" cap="none"/>
                        <a:t>1</a:t>
                      </a:r>
                      <a:r>
                        <a:rPr lang="en-US"/>
                        <a:t>8</a:t>
                      </a:r>
                      <a:r>
                        <a:rPr lang="en-US" sz="1400" u="none" strike="noStrike" cap="none"/>
                        <a:t> current ZTC pathways (</a:t>
                      </a:r>
                      <a:r>
                        <a:rPr lang="en-US"/>
                        <a:t>16</a:t>
                      </a:r>
                      <a:r>
                        <a:rPr lang="en-US" sz="1400" u="none" strike="noStrike" cap="none"/>
                        <a:t> AA-Ts,   </a:t>
                      </a:r>
                      <a:r>
                        <a:rPr lang="en-US"/>
                        <a:t>1 </a:t>
                      </a:r>
                      <a:r>
                        <a:rPr lang="en-US" sz="1400" u="none" strike="noStrike" cap="none"/>
                        <a:t>AA, CalGetc pathway)</a:t>
                      </a:r>
                      <a:endParaRPr sz="1400" u="none" strike="noStrike" cap="none"/>
                    </a:p>
                    <a:p>
                      <a:pPr marL="457200" marR="0" lvl="0" indent="-317500" algn="l" rtl="0">
                        <a:lnSpc>
                          <a:spcPct val="100000"/>
                        </a:lnSpc>
                        <a:spcBef>
                          <a:spcPts val="1000"/>
                        </a:spcBef>
                        <a:spcAft>
                          <a:spcPts val="0"/>
                        </a:spcAft>
                        <a:buClr>
                          <a:srgbClr val="000000"/>
                        </a:buClr>
                        <a:buSzPts val="1400"/>
                        <a:buFont typeface="Arial"/>
                        <a:buChar char="●"/>
                      </a:pPr>
                      <a:r>
                        <a:rPr lang="en-US"/>
                        <a:t>3,900 </a:t>
                      </a:r>
                      <a:r>
                        <a:rPr lang="en-US" sz="1400" u="none" strike="noStrike" cap="none"/>
                        <a:t>FTES</a:t>
                      </a:r>
                      <a:endParaRPr sz="1400" u="none" strike="noStrike" cap="none"/>
                    </a:p>
                    <a:p>
                      <a:pPr marL="457200" marR="0" lvl="0" indent="-317500" algn="l" rtl="0">
                        <a:lnSpc>
                          <a:spcPct val="100000"/>
                        </a:lnSpc>
                        <a:spcBef>
                          <a:spcPts val="1000"/>
                        </a:spcBef>
                        <a:spcAft>
                          <a:spcPts val="0"/>
                        </a:spcAft>
                        <a:buClr>
                          <a:srgbClr val="000000"/>
                        </a:buClr>
                        <a:buSzPts val="1400"/>
                        <a:buFont typeface="Arial"/>
                        <a:buChar char="●"/>
                      </a:pPr>
                      <a:r>
                        <a:rPr lang="en-US"/>
                        <a:t>Multi-college district (4 but will be 3 soon!)</a:t>
                      </a:r>
                      <a:endParaRPr sz="1400" u="none" strike="noStrike" cap="none"/>
                    </a:p>
                    <a:p>
                      <a:pPr marL="457200" marR="0" lvl="0" indent="-317500" algn="l" rtl="0">
                        <a:lnSpc>
                          <a:spcPct val="100000"/>
                        </a:lnSpc>
                        <a:spcBef>
                          <a:spcPts val="1000"/>
                        </a:spcBef>
                        <a:spcAft>
                          <a:spcPts val="0"/>
                        </a:spcAft>
                        <a:buClr>
                          <a:srgbClr val="000000"/>
                        </a:buClr>
                        <a:buSzPts val="1400"/>
                        <a:buFont typeface="Arial"/>
                        <a:buChar char="●"/>
                      </a:pPr>
                      <a:r>
                        <a:rPr lang="en-US" sz="1400" b="1" u="none" strike="noStrike" cap="none"/>
                        <a:t>Fun fact</a:t>
                      </a:r>
                      <a:r>
                        <a:rPr lang="en-US" sz="1400" u="none" strike="noStrike" cap="none"/>
                        <a:t>: BCC was on</a:t>
                      </a:r>
                      <a:r>
                        <a:rPr lang="en-US"/>
                        <a:t>ce called Vista College and classes were held all over Berkeley like in the basement of Ross Dress for Less </a:t>
                      </a:r>
                      <a:endParaRPr sz="1400" u="none" strike="noStrike" cap="none"/>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Arial"/>
                        <a:buChar char="●"/>
                      </a:pPr>
                      <a:r>
                        <a:rPr lang="en-US"/>
                        <a:t>6</a:t>
                      </a:r>
                      <a:r>
                        <a:rPr lang="en-US" sz="1400" u="none" strike="noStrike" cap="none"/>
                        <a:t>% ZTC</a:t>
                      </a:r>
                      <a:r>
                        <a:rPr lang="en-US" sz="1200" u="none" strike="noStrike" cap="none"/>
                        <a:t> (Fall 2025)</a:t>
                      </a:r>
                      <a:endParaRPr sz="1200" u="none" strike="noStrike" cap="none"/>
                    </a:p>
                    <a:p>
                      <a:pPr marL="457200" marR="0" lvl="0" indent="-317500" algn="l" rtl="0">
                        <a:lnSpc>
                          <a:spcPct val="100000"/>
                        </a:lnSpc>
                        <a:spcBef>
                          <a:spcPts val="1000"/>
                        </a:spcBef>
                        <a:spcAft>
                          <a:spcPts val="0"/>
                        </a:spcAft>
                        <a:buClr>
                          <a:srgbClr val="000000"/>
                        </a:buClr>
                        <a:buSzPts val="1400"/>
                        <a:buFont typeface="Arial"/>
                        <a:buChar char="●"/>
                      </a:pPr>
                      <a:r>
                        <a:rPr lang="en-US"/>
                        <a:t>4</a:t>
                      </a:r>
                      <a:r>
                        <a:rPr lang="en-US" sz="1400" u="none" strike="noStrike" cap="none"/>
                        <a:t> current ZTC pathways </a:t>
                      </a:r>
                      <a:r>
                        <a:rPr lang="en-US" sz="1200" u="none" strike="noStrike" cap="none"/>
                        <a:t>(3 AATs, </a:t>
                      </a:r>
                      <a:r>
                        <a:rPr lang="en-US" sz="1200"/>
                        <a:t>1</a:t>
                      </a:r>
                      <a:r>
                        <a:rPr lang="en-US" sz="1200" u="none" strike="noStrike" cap="none"/>
                        <a:t> skills certificates)</a:t>
                      </a:r>
                      <a:endParaRPr sz="1200" u="none" strike="noStrike" cap="none"/>
                    </a:p>
                    <a:p>
                      <a:pPr marL="457200" marR="0" lvl="0" indent="0" algn="l" rtl="0">
                        <a:lnSpc>
                          <a:spcPct val="100000"/>
                        </a:lnSpc>
                        <a:spcBef>
                          <a:spcPts val="1000"/>
                        </a:spcBef>
                        <a:spcAft>
                          <a:spcPts val="0"/>
                        </a:spcAft>
                        <a:buNone/>
                      </a:pPr>
                      <a:r>
                        <a:rPr lang="en-US" sz="1200"/>
                        <a:t>Art History, Studio Arts, Anthropology, Wastewater Management</a:t>
                      </a:r>
                      <a:endParaRPr sz="1200"/>
                    </a:p>
                    <a:p>
                      <a:pPr marL="457200" marR="0" lvl="0" indent="-317500" algn="l" rtl="0">
                        <a:lnSpc>
                          <a:spcPct val="100000"/>
                        </a:lnSpc>
                        <a:spcBef>
                          <a:spcPts val="1000"/>
                        </a:spcBef>
                        <a:spcAft>
                          <a:spcPts val="0"/>
                        </a:spcAft>
                        <a:buClr>
                          <a:srgbClr val="000000"/>
                        </a:buClr>
                        <a:buSzPts val="1400"/>
                        <a:buFont typeface="Arial"/>
                        <a:buChar char="●"/>
                      </a:pPr>
                      <a:r>
                        <a:rPr lang="en-US"/>
                        <a:t>2400</a:t>
                      </a:r>
                      <a:r>
                        <a:rPr lang="en-US" sz="1400" u="none" strike="noStrike" cap="none"/>
                        <a:t> FTES </a:t>
                      </a:r>
                      <a:r>
                        <a:rPr lang="en-US" sz="1200" u="none" strike="noStrike" cap="none"/>
                        <a:t>(</a:t>
                      </a:r>
                      <a:r>
                        <a:rPr lang="en-US" sz="1200"/>
                        <a:t>7</a:t>
                      </a:r>
                      <a:r>
                        <a:rPr lang="en-US" sz="1200" u="none" strike="noStrike" cap="none"/>
                        <a:t>,000 headcount)</a:t>
                      </a:r>
                      <a:endParaRPr sz="1200" u="none" strike="noStrike" cap="none"/>
                    </a:p>
                    <a:p>
                      <a:pPr marL="457200" marR="0" lvl="0" indent="-317500" algn="l" rtl="0">
                        <a:lnSpc>
                          <a:spcPct val="100000"/>
                        </a:lnSpc>
                        <a:spcBef>
                          <a:spcPts val="1000"/>
                        </a:spcBef>
                        <a:spcAft>
                          <a:spcPts val="0"/>
                        </a:spcAft>
                        <a:buClr>
                          <a:srgbClr val="000000"/>
                        </a:buClr>
                        <a:buSzPts val="1400"/>
                        <a:buFont typeface="Arial"/>
                        <a:buChar char="●"/>
                      </a:pPr>
                      <a:r>
                        <a:rPr lang="en-US"/>
                        <a:t>Small </a:t>
                      </a:r>
                      <a:r>
                        <a:rPr lang="en-US" sz="1400" u="none" strike="noStrike" cap="none"/>
                        <a:t>college District</a:t>
                      </a:r>
                      <a:endParaRPr sz="1400" u="none" strike="noStrike" cap="none"/>
                    </a:p>
                    <a:p>
                      <a:pPr marL="457200" marR="0" lvl="0" indent="-317500" algn="l" rtl="0">
                        <a:lnSpc>
                          <a:spcPct val="100000"/>
                        </a:lnSpc>
                        <a:spcBef>
                          <a:spcPts val="1000"/>
                        </a:spcBef>
                        <a:spcAft>
                          <a:spcPts val="0"/>
                        </a:spcAft>
                        <a:buClr>
                          <a:srgbClr val="000000"/>
                        </a:buClr>
                        <a:buSzPts val="1400"/>
                        <a:buFont typeface="Arial"/>
                        <a:buChar char="●"/>
                      </a:pPr>
                      <a:r>
                        <a:rPr lang="en-US" sz="1400" b="1" u="none" strike="noStrike" cap="none"/>
                        <a:t>Fun fact</a:t>
                      </a:r>
                      <a:r>
                        <a:rPr lang="en-US" sz="1400" u="none" strike="noStrike" cap="none"/>
                        <a:t>: We are </a:t>
                      </a:r>
                      <a:r>
                        <a:rPr lang="en-US"/>
                        <a:t>The Little Engine That Could…</a:t>
                      </a:r>
                      <a:endParaRPr sz="1400" u="none" strike="noStrike" cap="none"/>
                    </a:p>
                  </a:txBody>
                  <a:tcPr marL="91425" marR="91425" marT="91425" marB="91425"/>
                </a:tc>
                <a:tc>
                  <a:txBody>
                    <a:bodyPr/>
                    <a:lstStyle/>
                    <a:p>
                      <a:pPr marL="457200" lvl="0" indent="-311150" algn="l" rtl="0">
                        <a:lnSpc>
                          <a:spcPct val="115000"/>
                        </a:lnSpc>
                        <a:spcBef>
                          <a:spcPts val="0"/>
                        </a:spcBef>
                        <a:spcAft>
                          <a:spcPts val="0"/>
                        </a:spcAft>
                        <a:buSzPts val="1300"/>
                        <a:buChar char="●"/>
                      </a:pPr>
                      <a:r>
                        <a:rPr lang="en-US" sz="1300">
                          <a:highlight>
                            <a:srgbClr val="FFFFFF"/>
                          </a:highlight>
                        </a:rPr>
                        <a:t>Percentage of ZTC sections at your college: 40% </a:t>
                      </a:r>
                      <a:endParaRPr sz="1300">
                        <a:highlight>
                          <a:srgbClr val="FFFFFF"/>
                        </a:highlight>
                      </a:endParaRPr>
                    </a:p>
                    <a:p>
                      <a:pPr marL="457200" lvl="0" indent="0" algn="l" rtl="0">
                        <a:lnSpc>
                          <a:spcPct val="115000"/>
                        </a:lnSpc>
                        <a:spcBef>
                          <a:spcPts val="0"/>
                        </a:spcBef>
                        <a:spcAft>
                          <a:spcPts val="0"/>
                        </a:spcAft>
                        <a:buNone/>
                      </a:pPr>
                      <a:endParaRPr sz="1300">
                        <a:highlight>
                          <a:srgbClr val="FFFFFF"/>
                        </a:highlight>
                      </a:endParaRPr>
                    </a:p>
                    <a:p>
                      <a:pPr marL="457200" lvl="0" indent="-311150" algn="l" rtl="0">
                        <a:lnSpc>
                          <a:spcPct val="115000"/>
                        </a:lnSpc>
                        <a:spcBef>
                          <a:spcPts val="0"/>
                        </a:spcBef>
                        <a:spcAft>
                          <a:spcPts val="0"/>
                        </a:spcAft>
                        <a:buSzPts val="1300"/>
                        <a:buChar char="●"/>
                      </a:pPr>
                      <a:r>
                        <a:rPr lang="en-US" sz="1300">
                          <a:highlight>
                            <a:srgbClr val="FFFFFF"/>
                          </a:highlight>
                        </a:rPr>
                        <a:t>How many ZTC pathways you have (certificates/AAs/AATs): 6</a:t>
                      </a:r>
                      <a:endParaRPr sz="1300">
                        <a:highlight>
                          <a:srgbClr val="FFFFFF"/>
                        </a:highlight>
                      </a:endParaRPr>
                    </a:p>
                    <a:p>
                      <a:pPr marL="457200" lvl="0" indent="0" algn="l" rtl="0">
                        <a:lnSpc>
                          <a:spcPct val="115000"/>
                        </a:lnSpc>
                        <a:spcBef>
                          <a:spcPts val="0"/>
                        </a:spcBef>
                        <a:spcAft>
                          <a:spcPts val="0"/>
                        </a:spcAft>
                        <a:buNone/>
                      </a:pPr>
                      <a:endParaRPr sz="1300">
                        <a:highlight>
                          <a:srgbClr val="FFFFFF"/>
                        </a:highlight>
                      </a:endParaRPr>
                    </a:p>
                    <a:p>
                      <a:pPr marL="457200" lvl="0" indent="-311150" algn="l" rtl="0">
                        <a:lnSpc>
                          <a:spcPct val="115000"/>
                        </a:lnSpc>
                        <a:spcBef>
                          <a:spcPts val="0"/>
                        </a:spcBef>
                        <a:spcAft>
                          <a:spcPts val="0"/>
                        </a:spcAft>
                        <a:buSzPts val="1300"/>
                        <a:buChar char="●"/>
                      </a:pPr>
                      <a:r>
                        <a:rPr lang="en-US" sz="1300">
                          <a:highlight>
                            <a:srgbClr val="FFFFFF"/>
                          </a:highlight>
                        </a:rPr>
                        <a:t>11,590 FTES </a:t>
                      </a:r>
                      <a:endParaRPr sz="1300">
                        <a:highlight>
                          <a:srgbClr val="FFFFFF"/>
                        </a:highlight>
                      </a:endParaRPr>
                    </a:p>
                    <a:p>
                      <a:pPr marL="457200" lvl="0" indent="0" algn="l" rtl="0">
                        <a:lnSpc>
                          <a:spcPct val="115000"/>
                        </a:lnSpc>
                        <a:spcBef>
                          <a:spcPts val="0"/>
                        </a:spcBef>
                        <a:spcAft>
                          <a:spcPts val="0"/>
                        </a:spcAft>
                        <a:buNone/>
                      </a:pPr>
                      <a:endParaRPr sz="1300">
                        <a:highlight>
                          <a:srgbClr val="FFFFFF"/>
                        </a:highlight>
                      </a:endParaRPr>
                    </a:p>
                    <a:p>
                      <a:pPr marL="457200" lvl="0" indent="-311150" algn="l" rtl="0">
                        <a:lnSpc>
                          <a:spcPct val="115000"/>
                        </a:lnSpc>
                        <a:spcBef>
                          <a:spcPts val="0"/>
                        </a:spcBef>
                        <a:spcAft>
                          <a:spcPts val="0"/>
                        </a:spcAft>
                        <a:buSzPts val="1300"/>
                        <a:buChar char="●"/>
                      </a:pPr>
                      <a:r>
                        <a:rPr lang="en-US" sz="1300">
                          <a:highlight>
                            <a:srgbClr val="FFFFFF"/>
                          </a:highlight>
                        </a:rPr>
                        <a:t>Multi-college District</a:t>
                      </a:r>
                      <a:endParaRPr sz="1300">
                        <a:highlight>
                          <a:srgbClr val="FFFFFF"/>
                        </a:highlight>
                      </a:endParaRPr>
                    </a:p>
                    <a:p>
                      <a:pPr marL="457200" lvl="0" indent="0" algn="l" rtl="0">
                        <a:lnSpc>
                          <a:spcPct val="115000"/>
                        </a:lnSpc>
                        <a:spcBef>
                          <a:spcPts val="0"/>
                        </a:spcBef>
                        <a:spcAft>
                          <a:spcPts val="0"/>
                        </a:spcAft>
                        <a:buNone/>
                      </a:pPr>
                      <a:endParaRPr sz="1300">
                        <a:highlight>
                          <a:srgbClr val="FFFFFF"/>
                        </a:highlight>
                      </a:endParaRPr>
                    </a:p>
                    <a:p>
                      <a:pPr marL="457200" lvl="0" indent="-311150" algn="l" rtl="0">
                        <a:lnSpc>
                          <a:spcPct val="115000"/>
                        </a:lnSpc>
                        <a:spcBef>
                          <a:spcPts val="0"/>
                        </a:spcBef>
                        <a:spcAft>
                          <a:spcPts val="0"/>
                        </a:spcAft>
                        <a:buSzPts val="1300"/>
                        <a:buChar char="●"/>
                      </a:pPr>
                      <a:r>
                        <a:rPr lang="en-US" sz="1300" b="1">
                          <a:highlight>
                            <a:srgbClr val="FFFFFF"/>
                          </a:highlight>
                        </a:rPr>
                        <a:t>Fun fact</a:t>
                      </a:r>
                      <a:r>
                        <a:rPr lang="en-US" sz="1300">
                          <a:highlight>
                            <a:srgbClr val="FFFFFF"/>
                          </a:highlight>
                        </a:rPr>
                        <a:t>: river otters sometimes swim through the drainage pipes at our Pleasant Hill Campus and into the campus pond</a:t>
                      </a:r>
                      <a:endParaRPr sz="1300">
                        <a:highlight>
                          <a:srgbClr val="FFFFFF"/>
                        </a:highlight>
                      </a:endParaRPr>
                    </a:p>
                    <a:p>
                      <a:pPr marL="0" marR="0" lvl="0" indent="0" algn="l" rtl="0">
                        <a:lnSpc>
                          <a:spcPct val="100000"/>
                        </a:lnSpc>
                        <a:spcBef>
                          <a:spcPts val="1000"/>
                        </a:spcBef>
                        <a:spcAft>
                          <a:spcPts val="0"/>
                        </a:spcAft>
                        <a:buNone/>
                      </a:pPr>
                      <a:endParaRPr/>
                    </a:p>
                  </a:txBody>
                  <a:tcPr marL="91425" marR="91425" marT="91425" marB="91425"/>
                </a:tc>
                <a:tc>
                  <a:txBody>
                    <a:bodyPr/>
                    <a:lstStyle/>
                    <a:p>
                      <a:pPr marL="457200" marR="0" lvl="0" indent="-317500" algn="l" rtl="0">
                        <a:lnSpc>
                          <a:spcPct val="115000"/>
                        </a:lnSpc>
                        <a:spcBef>
                          <a:spcPts val="0"/>
                        </a:spcBef>
                        <a:spcAft>
                          <a:spcPts val="0"/>
                        </a:spcAft>
                        <a:buSzPts val="1400"/>
                        <a:buChar char="●"/>
                      </a:pPr>
                      <a:r>
                        <a:rPr lang="en-US" dirty="0"/>
                        <a:t>48% ZTC (FA 25)</a:t>
                      </a:r>
                      <a:endParaRPr dirty="0"/>
                    </a:p>
                    <a:p>
                      <a:pPr marL="457200" marR="0" lvl="0" indent="-317500" algn="l" rtl="0">
                        <a:lnSpc>
                          <a:spcPct val="115000"/>
                        </a:lnSpc>
                        <a:spcBef>
                          <a:spcPts val="1000"/>
                        </a:spcBef>
                        <a:spcAft>
                          <a:spcPts val="0"/>
                        </a:spcAft>
                        <a:buSzPts val="1400"/>
                        <a:buChar char="●"/>
                      </a:pPr>
                      <a:r>
                        <a:rPr lang="en-US" dirty="0"/>
                        <a:t>4</a:t>
                      </a:r>
                      <a:r>
                        <a:rPr lang="en-US" b="1" dirty="0"/>
                        <a:t> Current ZTC Pathways</a:t>
                      </a:r>
                      <a:r>
                        <a:rPr lang="en-US" dirty="0"/>
                        <a:t> </a:t>
                      </a:r>
                      <a:endParaRPr dirty="0"/>
                    </a:p>
                    <a:p>
                      <a:pPr marL="457200" marR="0" lvl="0" indent="-317500" algn="l" rtl="0">
                        <a:lnSpc>
                          <a:spcPct val="115000"/>
                        </a:lnSpc>
                        <a:spcBef>
                          <a:spcPts val="1000"/>
                        </a:spcBef>
                        <a:spcAft>
                          <a:spcPts val="0"/>
                        </a:spcAft>
                        <a:buSzPts val="1400"/>
                        <a:buChar char="●"/>
                      </a:pPr>
                      <a:r>
                        <a:rPr lang="en-US" dirty="0"/>
                        <a:t>1,199 </a:t>
                      </a:r>
                      <a:r>
                        <a:rPr lang="en-US" b="1" dirty="0"/>
                        <a:t>FTES</a:t>
                      </a:r>
                      <a:r>
                        <a:rPr lang="en-US" dirty="0"/>
                        <a:t> (FA25)</a:t>
                      </a:r>
                      <a:endParaRPr dirty="0"/>
                    </a:p>
                    <a:p>
                      <a:pPr marL="457200" marR="0" lvl="0" indent="-317500" algn="l" rtl="0">
                        <a:lnSpc>
                          <a:spcPct val="115000"/>
                        </a:lnSpc>
                        <a:spcBef>
                          <a:spcPts val="1000"/>
                        </a:spcBef>
                        <a:spcAft>
                          <a:spcPts val="0"/>
                        </a:spcAft>
                        <a:buSzPts val="1400"/>
                        <a:buChar char="●"/>
                      </a:pPr>
                      <a:r>
                        <a:rPr lang="en-US" dirty="0"/>
                        <a:t>Rural College</a:t>
                      </a:r>
                      <a:endParaRPr dirty="0"/>
                    </a:p>
                    <a:p>
                      <a:pPr marL="457200" marR="0" lvl="0" indent="-317500" algn="l" rtl="0">
                        <a:lnSpc>
                          <a:spcPct val="115000"/>
                        </a:lnSpc>
                        <a:spcBef>
                          <a:spcPts val="1000"/>
                        </a:spcBef>
                        <a:spcAft>
                          <a:spcPts val="0"/>
                        </a:spcAft>
                        <a:buSzPts val="1400"/>
                        <a:buChar char="●"/>
                      </a:pPr>
                      <a:r>
                        <a:rPr lang="en-US" b="1" dirty="0"/>
                        <a:t>Fun fact:</a:t>
                      </a:r>
                      <a:r>
                        <a:rPr lang="en-US" dirty="0"/>
                        <a:t> MC achieves highest percentage of Native American student in the CCC system.</a:t>
                      </a:r>
                      <a:endParaRPr dirty="0"/>
                    </a:p>
                    <a:p>
                      <a:pPr marL="0" marR="0" lvl="0" indent="0" algn="l" rtl="0">
                        <a:lnSpc>
                          <a:spcPct val="100000"/>
                        </a:lnSpc>
                        <a:spcBef>
                          <a:spcPts val="1000"/>
                        </a:spcBef>
                        <a:spcAft>
                          <a:spcPts val="0"/>
                        </a:spcAft>
                        <a:buNone/>
                      </a:pPr>
                      <a:endParaRPr dirty="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380c5407c96_0_1"/>
          <p:cNvSpPr txBox="1">
            <a:spLocks noGrp="1"/>
          </p:cNvSpPr>
          <p:nvPr>
            <p:ph type="title"/>
          </p:nvPr>
        </p:nvSpPr>
        <p:spPr>
          <a:xfrm>
            <a:off x="1021072" y="654480"/>
            <a:ext cx="7269900" cy="893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sz="4800"/>
              <a:t>Berkeley City College: Structures and support </a:t>
            </a:r>
            <a:endParaRPr sz="4800">
              <a:latin typeface="Arial"/>
              <a:ea typeface="Arial"/>
              <a:cs typeface="Arial"/>
              <a:sym typeface="Arial"/>
            </a:endParaRPr>
          </a:p>
        </p:txBody>
      </p:sp>
      <p:sp>
        <p:nvSpPr>
          <p:cNvPr id="184" name="Google Shape;184;g380c5407c96_0_1"/>
          <p:cNvSpPr txBox="1">
            <a:spLocks noGrp="1"/>
          </p:cNvSpPr>
          <p:nvPr>
            <p:ph type="body" idx="1"/>
          </p:nvPr>
        </p:nvSpPr>
        <p:spPr>
          <a:xfrm>
            <a:off x="349400" y="2007225"/>
            <a:ext cx="5722200" cy="44334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750"/>
              </a:spcBef>
              <a:spcAft>
                <a:spcPts val="0"/>
              </a:spcAft>
              <a:buSzPts val="1600"/>
              <a:buNone/>
            </a:pPr>
            <a:r>
              <a:rPr lang="en-US" sz="2000" b="1"/>
              <a:t>    Support For Us</a:t>
            </a:r>
            <a:endParaRPr sz="2000" b="1"/>
          </a:p>
          <a:p>
            <a:pPr marL="914400" lvl="0" indent="-355600" algn="l" rtl="0">
              <a:lnSpc>
                <a:spcPct val="120000"/>
              </a:lnSpc>
              <a:spcBef>
                <a:spcPts val="750"/>
              </a:spcBef>
              <a:spcAft>
                <a:spcPts val="0"/>
              </a:spcAft>
              <a:buSzPts val="2000"/>
              <a:buChar char="•"/>
            </a:pPr>
            <a:r>
              <a:rPr lang="en-US" sz="2000"/>
              <a:t>Affordable Educational Materials Committee (subcommittee of the Senate) </a:t>
            </a:r>
            <a:endParaRPr sz="2000"/>
          </a:p>
          <a:p>
            <a:pPr marL="914400" lvl="0" indent="-355600" algn="l" rtl="0">
              <a:lnSpc>
                <a:spcPct val="120000"/>
              </a:lnSpc>
              <a:spcBef>
                <a:spcPts val="0"/>
              </a:spcBef>
              <a:spcAft>
                <a:spcPts val="0"/>
              </a:spcAft>
              <a:buSzPts val="2000"/>
              <a:buChar char="•"/>
            </a:pPr>
            <a:r>
              <a:rPr lang="en-US" sz="2000"/>
              <a:t>0.6 coordinator(s) for ZTC grant </a:t>
            </a:r>
            <a:endParaRPr sz="2000"/>
          </a:p>
          <a:p>
            <a:pPr marL="914400" lvl="0" indent="-355600" algn="l" rtl="0">
              <a:lnSpc>
                <a:spcPct val="120000"/>
              </a:lnSpc>
              <a:spcBef>
                <a:spcPts val="0"/>
              </a:spcBef>
              <a:spcAft>
                <a:spcPts val="0"/>
              </a:spcAft>
              <a:buSzPts val="2000"/>
              <a:buChar char="•"/>
            </a:pPr>
            <a:r>
              <a:rPr lang="en-US" sz="2000"/>
              <a:t>VPI and staff</a:t>
            </a:r>
            <a:endParaRPr sz="2000"/>
          </a:p>
          <a:p>
            <a:pPr marL="914400" lvl="0" indent="-355600" algn="l" rtl="0">
              <a:lnSpc>
                <a:spcPct val="120000"/>
              </a:lnSpc>
              <a:spcBef>
                <a:spcPts val="0"/>
              </a:spcBef>
              <a:spcAft>
                <a:spcPts val="0"/>
              </a:spcAft>
              <a:buSzPts val="2000"/>
              <a:buChar char="•"/>
            </a:pPr>
            <a:r>
              <a:rPr lang="en-US" sz="2000"/>
              <a:t>Referenced in Educational Masterplan </a:t>
            </a:r>
            <a:endParaRPr sz="2000"/>
          </a:p>
          <a:p>
            <a:pPr marL="0" lvl="0" indent="0" algn="l" rtl="0">
              <a:lnSpc>
                <a:spcPct val="120000"/>
              </a:lnSpc>
              <a:spcBef>
                <a:spcPts val="750"/>
              </a:spcBef>
              <a:spcAft>
                <a:spcPts val="0"/>
              </a:spcAft>
              <a:buNone/>
            </a:pPr>
            <a:r>
              <a:rPr lang="en-US" sz="2000" b="1"/>
              <a:t>    How We Use Funds</a:t>
            </a:r>
            <a:endParaRPr sz="2000" b="1"/>
          </a:p>
          <a:p>
            <a:pPr marL="914400" lvl="0" indent="-361950" algn="l" rtl="0">
              <a:spcBef>
                <a:spcPts val="750"/>
              </a:spcBef>
              <a:spcAft>
                <a:spcPts val="0"/>
              </a:spcAft>
              <a:buSzPts val="2100"/>
              <a:buChar char="•"/>
            </a:pPr>
            <a:r>
              <a:rPr lang="en-US" sz="2100"/>
              <a:t>Stipends and release time</a:t>
            </a:r>
            <a:endParaRPr sz="2100"/>
          </a:p>
          <a:p>
            <a:pPr marL="914400" lvl="0" indent="-361950" algn="l" rtl="0">
              <a:spcBef>
                <a:spcPts val="0"/>
              </a:spcBef>
              <a:spcAft>
                <a:spcPts val="0"/>
              </a:spcAft>
              <a:buSzPts val="2100"/>
              <a:buChar char="•"/>
            </a:pPr>
            <a:r>
              <a:rPr lang="en-US" sz="2100"/>
              <a:t>Grant coordinators and staff</a:t>
            </a:r>
            <a:endParaRPr sz="2100"/>
          </a:p>
          <a:p>
            <a:pPr marL="914400" lvl="0" indent="-361950" algn="l" rtl="0">
              <a:spcBef>
                <a:spcPts val="0"/>
              </a:spcBef>
              <a:spcAft>
                <a:spcPts val="0"/>
              </a:spcAft>
              <a:buSzPts val="2100"/>
              <a:buChar char="•"/>
            </a:pPr>
            <a:r>
              <a:rPr lang="en-US" sz="2100"/>
              <a:t>Materials: lab manuals, library materials, class sets</a:t>
            </a:r>
            <a:endParaRPr sz="2100"/>
          </a:p>
          <a:p>
            <a:pPr marL="457200" lvl="0" indent="0" algn="l" rtl="0">
              <a:lnSpc>
                <a:spcPct val="120000"/>
              </a:lnSpc>
              <a:spcBef>
                <a:spcPts val="750"/>
              </a:spcBef>
              <a:spcAft>
                <a:spcPts val="0"/>
              </a:spcAft>
              <a:buSzPts val="1600"/>
              <a:buNone/>
            </a:pPr>
            <a:endParaRPr sz="1800"/>
          </a:p>
        </p:txBody>
      </p:sp>
      <p:pic>
        <p:nvPicPr>
          <p:cNvPr id="186" name="Google Shape;186;g380c5407c96_0_1" descr="Two cats in a cat tree with bright windows"/>
          <p:cNvPicPr preferRelativeResize="0"/>
          <p:nvPr/>
        </p:nvPicPr>
        <p:blipFill rotWithShape="1">
          <a:blip r:embed="rId3">
            <a:alphaModFix/>
          </a:blip>
          <a:srcRect b="11205"/>
          <a:stretch/>
        </p:blipFill>
        <p:spPr>
          <a:xfrm>
            <a:off x="6279650" y="2146025"/>
            <a:ext cx="2458075" cy="2182626"/>
          </a:xfrm>
          <a:prstGeom prst="rect">
            <a:avLst/>
          </a:prstGeom>
          <a:noFill/>
          <a:ln>
            <a:noFill/>
          </a:ln>
        </p:spPr>
      </p:pic>
      <p:pic>
        <p:nvPicPr>
          <p:cNvPr id="187" name="Google Shape;187;g380c5407c96_0_1" descr="Cat wearing a dollar sign and a crown with money spread on its body, laying down."/>
          <p:cNvPicPr preferRelativeResize="0"/>
          <p:nvPr/>
        </p:nvPicPr>
        <p:blipFill>
          <a:blip r:embed="rId4">
            <a:alphaModFix/>
          </a:blip>
          <a:stretch>
            <a:fillRect/>
          </a:stretch>
        </p:blipFill>
        <p:spPr>
          <a:xfrm>
            <a:off x="6194262" y="4756500"/>
            <a:ext cx="2628850" cy="197163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38d001ea7c7_0_9"/>
          <p:cNvSpPr txBox="1">
            <a:spLocks noGrp="1"/>
          </p:cNvSpPr>
          <p:nvPr>
            <p:ph type="title"/>
          </p:nvPr>
        </p:nvSpPr>
        <p:spPr>
          <a:xfrm>
            <a:off x="1142997" y="665555"/>
            <a:ext cx="7148100" cy="893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sz="4800"/>
              <a:t>Berkeley City College:  points of pride &amp; pain points </a:t>
            </a:r>
            <a:endParaRPr sz="4800">
              <a:latin typeface="Arial"/>
              <a:ea typeface="Arial"/>
              <a:cs typeface="Arial"/>
              <a:sym typeface="Arial"/>
            </a:endParaRPr>
          </a:p>
        </p:txBody>
      </p:sp>
      <p:sp>
        <p:nvSpPr>
          <p:cNvPr id="193" name="Google Shape;193;g38d001ea7c7_0_9"/>
          <p:cNvSpPr txBox="1">
            <a:spLocks noGrp="1"/>
          </p:cNvSpPr>
          <p:nvPr>
            <p:ph type="body" idx="1"/>
          </p:nvPr>
        </p:nvSpPr>
        <p:spPr>
          <a:xfrm>
            <a:off x="939225" y="2112225"/>
            <a:ext cx="4901100" cy="42732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None/>
            </a:pPr>
            <a:r>
              <a:rPr lang="en-US" sz="2000" b="1"/>
              <a:t>Pride</a:t>
            </a:r>
            <a:endParaRPr sz="2000" b="1"/>
          </a:p>
          <a:p>
            <a:pPr marL="457200" lvl="0" indent="-355600" algn="l" rtl="0">
              <a:lnSpc>
                <a:spcPct val="120000"/>
              </a:lnSpc>
              <a:spcBef>
                <a:spcPts val="0"/>
              </a:spcBef>
              <a:spcAft>
                <a:spcPts val="0"/>
              </a:spcAft>
              <a:buSzPts val="2000"/>
              <a:buChar char="•"/>
            </a:pPr>
            <a:r>
              <a:rPr lang="en-US" sz="2000"/>
              <a:t>18 pathways! Plus more certs and AAs on the way </a:t>
            </a:r>
            <a:endParaRPr sz="2000"/>
          </a:p>
          <a:p>
            <a:pPr marL="457200" lvl="0" indent="-355600" algn="l" rtl="0">
              <a:lnSpc>
                <a:spcPct val="120000"/>
              </a:lnSpc>
              <a:spcBef>
                <a:spcPts val="0"/>
              </a:spcBef>
              <a:spcAft>
                <a:spcPts val="0"/>
              </a:spcAft>
              <a:buSzPts val="2000"/>
              <a:buChar char="•"/>
            </a:pPr>
            <a:r>
              <a:rPr lang="en-US" sz="2000"/>
              <a:t>Conversion for unwilling faculty </a:t>
            </a:r>
            <a:endParaRPr sz="2000"/>
          </a:p>
          <a:p>
            <a:pPr marL="457200" lvl="0" indent="-355600" algn="l" rtl="0">
              <a:lnSpc>
                <a:spcPct val="120000"/>
              </a:lnSpc>
              <a:spcBef>
                <a:spcPts val="0"/>
              </a:spcBef>
              <a:spcAft>
                <a:spcPts val="0"/>
              </a:spcAft>
              <a:buSzPts val="2000"/>
              <a:buChar char="•"/>
            </a:pPr>
            <a:r>
              <a:rPr lang="en-US" sz="2000"/>
              <a:t>Science department</a:t>
            </a:r>
            <a:endParaRPr sz="2000"/>
          </a:p>
          <a:p>
            <a:pPr marL="457200" lvl="0" indent="-355600" algn="l" rtl="0">
              <a:lnSpc>
                <a:spcPct val="120000"/>
              </a:lnSpc>
              <a:spcBef>
                <a:spcPts val="0"/>
              </a:spcBef>
              <a:spcAft>
                <a:spcPts val="0"/>
              </a:spcAft>
              <a:buSzPts val="2000"/>
              <a:buChar char="•"/>
            </a:pPr>
            <a:r>
              <a:rPr lang="en-US" sz="2000"/>
              <a:t>Partnerships with POCR and TLC</a:t>
            </a:r>
            <a:endParaRPr sz="2000"/>
          </a:p>
          <a:p>
            <a:pPr marL="457200" lvl="0" indent="-355600" algn="l" rtl="0">
              <a:lnSpc>
                <a:spcPct val="120000"/>
              </a:lnSpc>
              <a:spcBef>
                <a:spcPts val="0"/>
              </a:spcBef>
              <a:spcAft>
                <a:spcPts val="0"/>
              </a:spcAft>
              <a:buSzPts val="2000"/>
              <a:buChar char="•"/>
            </a:pPr>
            <a:r>
              <a:rPr lang="en-US" sz="2000"/>
              <a:t>Senate Resolution</a:t>
            </a:r>
            <a:endParaRPr sz="2000"/>
          </a:p>
          <a:p>
            <a:pPr marL="0" lvl="0" indent="0" algn="l" rtl="0">
              <a:lnSpc>
                <a:spcPct val="120000"/>
              </a:lnSpc>
              <a:spcBef>
                <a:spcPts val="0"/>
              </a:spcBef>
              <a:spcAft>
                <a:spcPts val="0"/>
              </a:spcAft>
              <a:buNone/>
            </a:pPr>
            <a:r>
              <a:rPr lang="en-US" sz="2000" b="1"/>
              <a:t>Pain</a:t>
            </a:r>
            <a:endParaRPr sz="2000" b="1"/>
          </a:p>
          <a:p>
            <a:pPr marL="457200" lvl="0" indent="-355600" algn="l" rtl="0">
              <a:lnSpc>
                <a:spcPct val="120000"/>
              </a:lnSpc>
              <a:spcBef>
                <a:spcPts val="0"/>
              </a:spcBef>
              <a:spcAft>
                <a:spcPts val="0"/>
              </a:spcAft>
              <a:buSzPts val="2000"/>
              <a:buChar char="•"/>
            </a:pPr>
            <a:r>
              <a:rPr lang="en-US" sz="2000"/>
              <a:t>Math </a:t>
            </a:r>
            <a:endParaRPr sz="2000"/>
          </a:p>
          <a:p>
            <a:pPr marL="457200" lvl="0" indent="-355600" algn="l" rtl="0">
              <a:lnSpc>
                <a:spcPct val="120000"/>
              </a:lnSpc>
              <a:spcBef>
                <a:spcPts val="0"/>
              </a:spcBef>
              <a:spcAft>
                <a:spcPts val="0"/>
              </a:spcAft>
              <a:buSzPts val="2000"/>
              <a:buChar char="•"/>
            </a:pPr>
            <a:r>
              <a:rPr lang="en-US" sz="2000"/>
              <a:t>Resistance to change: Business, CIS</a:t>
            </a:r>
            <a:endParaRPr sz="2000"/>
          </a:p>
          <a:p>
            <a:pPr marL="457200" lvl="0" indent="-355600" algn="l" rtl="0">
              <a:lnSpc>
                <a:spcPct val="120000"/>
              </a:lnSpc>
              <a:spcBef>
                <a:spcPts val="0"/>
              </a:spcBef>
              <a:spcAft>
                <a:spcPts val="0"/>
              </a:spcAft>
              <a:buSzPts val="2000"/>
              <a:buChar char="•"/>
            </a:pPr>
            <a:r>
              <a:rPr lang="en-US" sz="2000"/>
              <a:t>Sustainability</a:t>
            </a:r>
            <a:endParaRPr sz="2000"/>
          </a:p>
          <a:p>
            <a:pPr marL="457200" lvl="0" indent="-355600" algn="l" rtl="0">
              <a:lnSpc>
                <a:spcPct val="120000"/>
              </a:lnSpc>
              <a:spcBef>
                <a:spcPts val="0"/>
              </a:spcBef>
              <a:spcAft>
                <a:spcPts val="0"/>
              </a:spcAft>
              <a:buSzPts val="2000"/>
              <a:buChar char="•"/>
            </a:pPr>
            <a:r>
              <a:rPr lang="en-US" sz="2000"/>
              <a:t>XB12 reporting </a:t>
            </a:r>
            <a:endParaRPr sz="2000"/>
          </a:p>
          <a:p>
            <a:pPr marL="914400" lvl="0" indent="0" algn="l" rtl="0">
              <a:lnSpc>
                <a:spcPct val="120000"/>
              </a:lnSpc>
              <a:spcBef>
                <a:spcPts val="0"/>
              </a:spcBef>
              <a:spcAft>
                <a:spcPts val="0"/>
              </a:spcAft>
              <a:buNone/>
            </a:pPr>
            <a:endParaRPr sz="2000" b="1"/>
          </a:p>
          <a:p>
            <a:pPr marL="457200" lvl="0" indent="0" algn="l" rtl="0">
              <a:lnSpc>
                <a:spcPct val="120000"/>
              </a:lnSpc>
              <a:spcBef>
                <a:spcPts val="750"/>
              </a:spcBef>
              <a:spcAft>
                <a:spcPts val="0"/>
              </a:spcAft>
              <a:buSzPts val="1600"/>
              <a:buNone/>
            </a:pPr>
            <a:endParaRPr sz="1800"/>
          </a:p>
        </p:txBody>
      </p:sp>
      <p:pic>
        <p:nvPicPr>
          <p:cNvPr id="194" name="Google Shape;194;g38d001ea7c7_0_9" descr="A grumpy cat"/>
          <p:cNvPicPr preferRelativeResize="0"/>
          <p:nvPr/>
        </p:nvPicPr>
        <p:blipFill>
          <a:blip r:embed="rId3">
            <a:alphaModFix/>
          </a:blip>
          <a:stretch>
            <a:fillRect/>
          </a:stretch>
        </p:blipFill>
        <p:spPr>
          <a:xfrm>
            <a:off x="6372300" y="4540230"/>
            <a:ext cx="2041975" cy="2048970"/>
          </a:xfrm>
          <a:prstGeom prst="rect">
            <a:avLst/>
          </a:prstGeom>
          <a:noFill/>
          <a:ln>
            <a:noFill/>
          </a:ln>
        </p:spPr>
      </p:pic>
      <p:pic>
        <p:nvPicPr>
          <p:cNvPr id="195" name="Google Shape;195;g38d001ea7c7_0_9" descr="A grumpy looking cat with a piece of paper covering its mouth."/>
          <p:cNvPicPr preferRelativeResize="0"/>
          <p:nvPr/>
        </p:nvPicPr>
        <p:blipFill>
          <a:blip r:embed="rId4">
            <a:alphaModFix/>
          </a:blip>
          <a:stretch>
            <a:fillRect/>
          </a:stretch>
        </p:blipFill>
        <p:spPr>
          <a:xfrm>
            <a:off x="6372300" y="2175452"/>
            <a:ext cx="2041975" cy="2097975"/>
          </a:xfrm>
          <a:prstGeom prst="rect">
            <a:avLst/>
          </a:prstGeom>
          <a:noFill/>
          <a:ln>
            <a:noFill/>
          </a:ln>
        </p:spPr>
      </p:pic>
    </p:spTree>
  </p:cSld>
  <p:clrMapOvr>
    <a:masterClrMapping/>
  </p:clrMapOvr>
</p:sld>
</file>

<file path=ppt/theme/theme1.xml><?xml version="1.0" encoding="utf-8"?>
<a:theme xmlns:a="http://schemas.openxmlformats.org/drawingml/2006/main" name="Gallery">
  <a:themeElements>
    <a:clrScheme name="Custom 1">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1822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2123</Words>
  <Application>Microsoft Office PowerPoint</Application>
  <PresentationFormat>On-screen Show (4:3)</PresentationFormat>
  <Paragraphs>201</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Arial</vt:lpstr>
      <vt:lpstr>Calibri</vt:lpstr>
      <vt:lpstr>Gill Sans</vt:lpstr>
      <vt:lpstr>Gallery</vt:lpstr>
      <vt:lpstr> Open Educational Resources (OER) in Practice: Campus OER/Zero-Textbook-Cost (ZTC) Program Spotlights from Across the Spectrum  December, 3rd 2025 </vt:lpstr>
      <vt:lpstr>Welcome!</vt:lpstr>
      <vt:lpstr>Description</vt:lpstr>
      <vt:lpstr>Description:  “All Roads Lead to Rome”</vt:lpstr>
      <vt:lpstr>Overview</vt:lpstr>
      <vt:lpstr>Presenters</vt:lpstr>
      <vt:lpstr>College Profiles </vt:lpstr>
      <vt:lpstr>Berkeley City College: Structures and support </vt:lpstr>
      <vt:lpstr>Berkeley City College:  points of pride &amp; pain points </vt:lpstr>
      <vt:lpstr>Berkeley City College: how we’re approaching sustainability beyond ZTC funding </vt:lpstr>
      <vt:lpstr>Mendocino College: Structures and support </vt:lpstr>
      <vt:lpstr>Mendocino College:  points of pride &amp; pain points </vt:lpstr>
      <vt:lpstr>Mendocino College: how we’re approaching sustainability beyond ZTC funding </vt:lpstr>
      <vt:lpstr>Diablo Valley College: Structures and support </vt:lpstr>
      <vt:lpstr>Diablo Valley College:  points of pride &amp; pain points </vt:lpstr>
      <vt:lpstr>Diablo Valley College: how we’re approaching sustainability beyond ZTC funding </vt:lpstr>
      <vt:lpstr>Gavilan College: Structures and support </vt:lpstr>
      <vt:lpstr>Gavilan College:  points of pride &amp; pain points </vt:lpstr>
      <vt:lpstr>Gavilan College: how we’re approaching sustainability beyond ZTC funding </vt:lpstr>
      <vt:lpstr>Q&amp;A</vt:lpstr>
      <vt:lpstr>Lightning Round Robin!  (time dependent)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Katie Nash</dc:creator>
  <cp:lastModifiedBy>ASCCC1</cp:lastModifiedBy>
  <cp:revision>1</cp:revision>
  <dcterms:created xsi:type="dcterms:W3CDTF">2019-09-18T18:31:08Z</dcterms:created>
  <dcterms:modified xsi:type="dcterms:W3CDTF">2025-12-10T18:01:40Z</dcterms:modified>
</cp:coreProperties>
</file>